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48"/>
  </p:notesMasterIdLst>
  <p:handoutMasterIdLst>
    <p:handoutMasterId r:id="rId49"/>
  </p:handoutMasterIdLst>
  <p:sldIdLst>
    <p:sldId id="256" r:id="rId13"/>
    <p:sldId id="315" r:id="rId14"/>
    <p:sldId id="257" r:id="rId15"/>
    <p:sldId id="258" r:id="rId16"/>
    <p:sldId id="288" r:id="rId17"/>
    <p:sldId id="325" r:id="rId18"/>
    <p:sldId id="294" r:id="rId19"/>
    <p:sldId id="287" r:id="rId20"/>
    <p:sldId id="317" r:id="rId21"/>
    <p:sldId id="318" r:id="rId22"/>
    <p:sldId id="319" r:id="rId23"/>
    <p:sldId id="320" r:id="rId24"/>
    <p:sldId id="324" r:id="rId25"/>
    <p:sldId id="296" r:id="rId26"/>
    <p:sldId id="263" r:id="rId27"/>
    <p:sldId id="264" r:id="rId28"/>
    <p:sldId id="265" r:id="rId29"/>
    <p:sldId id="323" r:id="rId30"/>
    <p:sldId id="267" r:id="rId31"/>
    <p:sldId id="293" r:id="rId32"/>
    <p:sldId id="297" r:id="rId33"/>
    <p:sldId id="321" r:id="rId34"/>
    <p:sldId id="298" r:id="rId35"/>
    <p:sldId id="299" r:id="rId36"/>
    <p:sldId id="300" r:id="rId37"/>
    <p:sldId id="295" r:id="rId38"/>
    <p:sldId id="305" r:id="rId39"/>
    <p:sldId id="308" r:id="rId40"/>
    <p:sldId id="309" r:id="rId41"/>
    <p:sldId id="310" r:id="rId42"/>
    <p:sldId id="316" r:id="rId43"/>
    <p:sldId id="312" r:id="rId44"/>
    <p:sldId id="313" r:id="rId45"/>
    <p:sldId id="311" r:id="rId46"/>
    <p:sldId id="314" r:id="rId4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671"/>
  </p:normalViewPr>
  <p:slideViewPr>
    <p:cSldViewPr>
      <p:cViewPr varScale="1">
        <p:scale>
          <a:sx n="135" d="100"/>
          <a:sy n="135" d="100"/>
        </p:scale>
        <p:origin x="198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9/27/18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4DB85C3-D261-5144-B905-A32315C3961E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20</a:t>
            </a:fld>
            <a:endParaRPr lang="en-US" altLang="x-none"/>
          </a:p>
        </p:txBody>
      </p:sp>
      <p:sp>
        <p:nvSpPr>
          <p:cNvPr id="182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81120AC-83A4-FE49-AEA6-A8C1566DDB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US" altLang="x-none"/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DD55A21-73C6-F84F-A5DA-DC0200DCB9D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50D6BCE-FC39-044D-8234-C78FC4F6D42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US" altLang="x-none"/>
          </a:p>
        </p:txBody>
      </p:sp>
      <p:sp>
        <p:nvSpPr>
          <p:cNvPr id="157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uwseds.github.io/syllabu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.seattle.gov/api/views/tw7j-dfaw/rows.csv?accessType=DOWNLOA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escience.washington.edu/data-science-courses-at-the-university-of-washington/" TargetMode="External"/><Relationship Id="rId1" Type="http://schemas.openxmlformats.org/officeDocument/2006/relationships/slideLayout" Target="../slideLayouts/slideLayout7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</a:t>
            </a: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Introduction, Command Line </a:t>
            </a: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&amp; Data Essentials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Colin Lockard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27, 2018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486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5DE4A8-4DC3-864C-9F49-CD6F2C38360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4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98600"/>
            <a:ext cx="84074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589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0793BA-9BD0-3F45-B8B2-951ACCFCDD7C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17650"/>
            <a:ext cx="78613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691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89E8F8C-9BB3-FB42-9746-446BE8751F90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69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36700"/>
            <a:ext cx="76962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Skills Taught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 smtClean="0">
                <a:hlinkClick r:id="rId2"/>
              </a:rPr>
              <a:t>http://uwseds.github.io/syllabus.html</a:t>
            </a:r>
            <a:endParaRPr lang="en-US" altLang="x-none" dirty="0" smtClean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 smtClean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 smtClean="0"/>
              <a:t>Programming </a:t>
            </a:r>
            <a:r>
              <a:rPr lang="en-US" altLang="x-none" dirty="0"/>
              <a:t>basics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 (2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(2 weeks)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 smtClean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 smtClean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</a:t>
            </a:r>
            <a:r>
              <a:rPr lang="en-US" sz="3200" dirty="0" smtClean="0">
                <a:latin typeface="Calibri" charset="0"/>
              </a:rPr>
              <a:t>n article in the NY Times</a:t>
            </a:r>
            <a:endParaRPr lang="en-US" sz="2800" dirty="0" smtClean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 smtClean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3"/>
        </p:xfrm>
        <a:graphic>
          <a:graphicData uri="http://schemas.openxmlformats.org/drawingml/2006/table">
            <a:tbl>
              <a:tblPr/>
              <a:tblGrid>
                <a:gridCol w="2033588"/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3"/>
        </p:xfrm>
        <a:graphic>
          <a:graphicData uri="http://schemas.openxmlformats.org/drawingml/2006/table">
            <a:tbl>
              <a:tblPr/>
              <a:tblGrid>
                <a:gridCol w="2033588"/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2359025"/>
            <a:ext cx="1981200" cy="612775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</a:t>
            </a:r>
          </a:p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Computer Science degree, Collaborate on a big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CSE 583 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/>
                <a:gridCol w="1600200"/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(~7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r>
                        <a:rPr kumimoji="0" lang="en-US" altLang="x-non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en-US" altLang="x-none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r>
                        <a:rPr kumimoji="0" lang="en-US" altLang="x-non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en-US" altLang="x-none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CSE 583 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we grade homework</a:t>
            </a:r>
            <a:r>
              <a:rPr lang="mr-IN" sz="3200" dirty="0" smtClean="0">
                <a:latin typeface="Calibri" charset="0"/>
              </a:rPr>
              <a:t>…</a:t>
            </a:r>
            <a:endParaRPr lang="en-US" sz="3200" dirty="0" smtClean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Your final grade for a homework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 smtClean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4594225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7920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13"/>
          <a:stretch>
            <a:fillRect/>
          </a:stretch>
        </p:blipFill>
        <p:spPr bwMode="auto">
          <a:xfrm>
            <a:off x="503238" y="838200"/>
            <a:ext cx="838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industry.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>
                <a:solidFill>
                  <a:srgbClr val="000000"/>
                </a:solidFill>
                <a:latin typeface="Calibri" charset="0"/>
              </a:rPr>
              <a:t>Elevate coding in science to the level of technical writing.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609600" y="182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Pronto Data</a:t>
            </a:r>
          </a:p>
        </p:txBody>
      </p:sp>
      <p:sp>
        <p:nvSpPr>
          <p:cNvPr id="18125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E0FDDAA-6821-1948-B390-4CDCB9EA439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3298" name="Picture 2" descr="Screen Shot 2015-12-21 at 3.5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0"/>
            <a:ext cx="52562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B830B0-513B-7E43-B730-5B5552545B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1524000" y="304800"/>
            <a:ext cx="640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https://www.prontocycleshare.com/datachallenge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1536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843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44DBA5-BFFF-634F-8E18-5169CEE62FC3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28600" y="3048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https://data.seattle.gov/Community/Pronto-Cycle-Share-Trip-Data/tw7j-dfaw</a:t>
            </a:r>
          </a:p>
        </p:txBody>
      </p:sp>
      <p:pic>
        <p:nvPicPr>
          <p:cNvPr id="1843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609600"/>
            <a:ext cx="7793037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Fields in Pronto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914400"/>
          <a:ext cx="7620000" cy="5187950"/>
        </p:xfrm>
        <a:graphic>
          <a:graphicData uri="http://schemas.openxmlformats.org/drawingml/2006/table">
            <a:tbl>
              <a:tblPr/>
              <a:tblGrid>
                <a:gridCol w="2819400"/>
                <a:gridCol w="1981200"/>
                <a:gridCol w="2819400"/>
              </a:tblGrid>
              <a:tr h="57939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Variable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Data 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Units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trip_id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Int64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starttime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datetime64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stoptime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datetime64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bikeid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"SEA00298")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tripduration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float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Seconds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from_station_name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to_station_name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from_station_id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"PS-04")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to_station_id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"PS-04")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400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usertype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"Annual Member")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gender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"Male")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854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0B83C9-E349-AD4C-A0CD-49E506C100FA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724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Considerations</a:t>
            </a:r>
          </a:p>
        </p:txBody>
      </p:sp>
      <p:sp>
        <p:nvSpPr>
          <p:cNvPr id="181250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2743200"/>
            <a:ext cx="8229600" cy="323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Do similar fields have the same data type and/or code (e.g., </a:t>
            </a:r>
            <a:r>
              <a:rPr lang="en-US" altLang="x-none">
                <a:latin typeface="Courier New" charset="0"/>
              </a:rPr>
              <a:t>from_station_id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to_station_id</a:t>
            </a:r>
            <a:r>
              <a:rPr lang="en-US" altLang="x-none"/>
              <a:t>)?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Do coded data have useful information hidden in the codes (e.g., "PS-04")?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How merge with other data (e.g., weather)?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6372" name="Picture 4" descr="Screen Shot 2015-12-21 at 4.1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390064-379C-714F-9344-DA32556A5E5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724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Schema</a:t>
            </a:r>
          </a:p>
        </p:txBody>
      </p:sp>
      <p:sp>
        <p:nvSpPr>
          <p:cNvPr id="187394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2743200"/>
            <a:ext cx="8229600" cy="323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"Meta data" – describes the data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data types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units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"keys" (how relate one data set to another)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7396" name="Picture 4" descr="Screen Shot 2015-12-21 at 4.1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09A92E-AAAD-F143-B9E1-F5F2C2717AB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609600" y="1371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Getting Data With Shell Scripts</a:t>
            </a:r>
          </a:p>
        </p:txBody>
      </p:sp>
      <p:sp>
        <p:nvSpPr>
          <p:cNvPr id="188418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78BBA2AA-5502-6E45-9865-D7C2AC9AC4A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File System Basics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838200"/>
            <a:ext cx="82296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Directory – container of files and directories</a:t>
            </a:r>
          </a:p>
          <a:p>
            <a:pPr marL="457200" indent="-457200"/>
            <a:r>
              <a:rPr lang="en-US" altLang="x-none"/>
              <a:t>Directories are organized into a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14675" y="6418263"/>
            <a:ext cx="2894013" cy="363537"/>
          </a:xfrm>
        </p:spPr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41825" y="3119438"/>
            <a:ext cx="264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Current directory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3962400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35200" y="4414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4038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83050" y="4419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641600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5308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32025" y="56340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Pronto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603625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37225" y="434340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33800" y="5638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7200" y="44910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190480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3E5319-FA26-D041-8FB9-248404609121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7" grpId="0"/>
      <p:bldP spid="19" grpId="0" animBg="1"/>
      <p:bldP spid="20" grpId="0"/>
      <p:bldP spid="21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1490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Graphical User Interface (GUI)</a:t>
            </a:r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r>
              <a:rPr lang="en-US" altLang="x-none"/>
              <a:t>Command Line Interface (CLI)</a:t>
            </a:r>
          </a:p>
        </p:txBody>
      </p:sp>
      <p:pic>
        <p:nvPicPr>
          <p:cNvPr id="191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05740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9466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14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337013-B2A5-004D-97F7-2068F51415D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2514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What is the command line?</a:t>
            </a:r>
          </a:p>
          <a:p>
            <a:pPr lvl="1"/>
            <a:r>
              <a:rPr lang="en-US" altLang="x-none"/>
              <a:t>Also known as a </a:t>
            </a:r>
            <a:r>
              <a:rPr lang="en-US" altLang="en-US"/>
              <a:t>‘</a:t>
            </a:r>
            <a:r>
              <a:rPr lang="en-US" altLang="x-none"/>
              <a:t>shell</a:t>
            </a:r>
            <a:r>
              <a:rPr lang="en-US" altLang="en-US"/>
              <a:t>’</a:t>
            </a:r>
            <a:endParaRPr lang="en-US" altLang="x-none"/>
          </a:p>
          <a:p>
            <a:pPr lvl="1"/>
            <a:r>
              <a:rPr lang="en-US" altLang="x-none"/>
              <a:t>Most common is </a:t>
            </a:r>
            <a:r>
              <a:rPr lang="en-US" altLang="x-none">
                <a:latin typeface="Courier" charset="0"/>
              </a:rPr>
              <a:t>bash</a:t>
            </a:r>
            <a:r>
              <a:rPr lang="en-US" altLang="x-none"/>
              <a:t> (what we will use)</a:t>
            </a:r>
          </a:p>
          <a:p>
            <a:pPr lvl="2"/>
            <a:r>
              <a:rPr lang="en-US" altLang="x-none"/>
              <a:t>Bourne Again Shell</a:t>
            </a:r>
          </a:p>
          <a:p>
            <a:pPr lvl="2"/>
            <a:r>
              <a:rPr lang="en-US" altLang="x-none"/>
              <a:t>Reimplementation of a shell from 1977</a:t>
            </a:r>
          </a:p>
          <a:p>
            <a:pPr lvl="2"/>
            <a:r>
              <a:rPr lang="en-US" altLang="x-none"/>
              <a:t>Every OS/X Mac</a:t>
            </a:r>
          </a:p>
          <a:p>
            <a:pPr lvl="2"/>
            <a:r>
              <a:rPr lang="en-US" altLang="x-none"/>
              <a:t>Every Linux</a:t>
            </a:r>
          </a:p>
          <a:p>
            <a:pPr lvl="2"/>
            <a:r>
              <a:rPr lang="en-US" altLang="x-none"/>
              <a:t>Every supercomputer</a:t>
            </a:r>
          </a:p>
          <a:p>
            <a:pPr lvl="1"/>
            <a:r>
              <a:rPr lang="en-US" altLang="x-none"/>
              <a:t>For later…</a:t>
            </a:r>
          </a:p>
          <a:p>
            <a:pPr lvl="2"/>
            <a:r>
              <a:rPr lang="en-US" altLang="x-none"/>
              <a:t>Programming language itself!</a:t>
            </a:r>
          </a:p>
          <a:p>
            <a:pPr lvl="2"/>
            <a:endParaRPr lang="en-US" altLang="x-none"/>
          </a:p>
          <a:p>
            <a:pPr lvl="1"/>
            <a:endParaRPr lang="en-US" altLang="x-none"/>
          </a:p>
          <a:p>
            <a:pPr lvl="2"/>
            <a:endParaRPr lang="en-US" altLang="x-none"/>
          </a:p>
          <a:p>
            <a:pPr lvl="2"/>
            <a:endParaRPr lang="en-US" altLang="x-none"/>
          </a:p>
        </p:txBody>
      </p:sp>
      <p:sp>
        <p:nvSpPr>
          <p:cNvPr id="1925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251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6006C7-7116-CD41-A8E9-282FFD917C19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Pronto data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Getting data with shell scripts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3124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Where is the command line?</a:t>
            </a:r>
          </a:p>
          <a:p>
            <a:pPr lvl="1">
              <a:defRPr/>
            </a:pPr>
            <a:r>
              <a:rPr lang="en-US" dirty="0" smtClean="0"/>
              <a:t>Mac (pre-installed)</a:t>
            </a:r>
          </a:p>
          <a:p>
            <a:pPr lvl="2">
              <a:defRPr/>
            </a:pPr>
            <a:r>
              <a:rPr lang="en-US" dirty="0" smtClean="0"/>
              <a:t>Applications -&gt; Utilities -&gt; Terminal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Windows (after install </a:t>
            </a:r>
            <a:r>
              <a:rPr lang="en-US" dirty="0" err="1" smtClean="0"/>
              <a:t>Git</a:t>
            </a:r>
            <a:r>
              <a:rPr lang="en-US" dirty="0" smtClean="0"/>
              <a:t> / Bash)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Start -&gt; </a:t>
            </a:r>
            <a:r>
              <a:rPr lang="en-US" dirty="0" err="1" smtClean="0"/>
              <a:t>Git</a:t>
            </a:r>
            <a:r>
              <a:rPr lang="en-US" dirty="0" smtClean="0"/>
              <a:t> -&gt;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2">
              <a:defRPr/>
            </a:pPr>
            <a:endParaRPr lang="en-US" dirty="0"/>
          </a:p>
          <a:p>
            <a:pPr marL="914400" lvl="2" indent="0">
              <a:defRPr/>
            </a:pPr>
            <a:endParaRPr lang="en-US" dirty="0" smtClean="0"/>
          </a:p>
        </p:txBody>
      </p:sp>
      <p:sp>
        <p:nvSpPr>
          <p:cNvPr id="1935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35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4827338-3D0B-F84A-9328-6611AF4861D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3541" name="TextBox 3"/>
          <p:cNvSpPr txBox="1">
            <a:spLocks noChangeArrowheads="1"/>
          </p:cNvSpPr>
          <p:nvPr/>
        </p:nvSpPr>
        <p:spPr bwMode="auto">
          <a:xfrm>
            <a:off x="990600" y="44767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(See the "software" tab of the course web page to install Gitbash.)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4562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9144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Commands take arguments (stuff after cmd.)</a:t>
            </a:r>
          </a:p>
          <a:p>
            <a:pPr lvl="1"/>
            <a:r>
              <a:rPr lang="en-US" altLang="x-none"/>
              <a:t>Arguments alter the function of commands, e.g.</a:t>
            </a:r>
          </a:p>
          <a:p>
            <a:pPr lvl="2"/>
            <a:r>
              <a:rPr lang="en-US" altLang="x-none"/>
              <a:t>Specify what file to use as input</a:t>
            </a:r>
          </a:p>
          <a:p>
            <a:pPr lvl="1"/>
            <a:r>
              <a:rPr lang="en-US" altLang="x-none"/>
              <a:t>Many commands accept the special argument to return help, usually one of</a:t>
            </a:r>
          </a:p>
          <a:p>
            <a:pPr lvl="2"/>
            <a:r>
              <a:rPr lang="en-US" altLang="x-none">
                <a:latin typeface="Courier" charset="0"/>
              </a:rPr>
              <a:t>--help</a:t>
            </a:r>
          </a:p>
          <a:p>
            <a:pPr lvl="2"/>
            <a:r>
              <a:rPr lang="en-US" altLang="x-none">
                <a:latin typeface="Courier" charset="0"/>
              </a:rPr>
              <a:t>-help</a:t>
            </a:r>
          </a:p>
          <a:p>
            <a:pPr lvl="2"/>
            <a:r>
              <a:rPr lang="en-US" altLang="x-none">
                <a:latin typeface="Courier" charset="0"/>
              </a:rPr>
              <a:t>-h</a:t>
            </a:r>
          </a:p>
        </p:txBody>
      </p:sp>
      <p:sp>
        <p:nvSpPr>
          <p:cNvPr id="1945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456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CF9D2A-466D-CF48-AD90-355574332E5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33400" y="4648200"/>
            <a:ext cx="7315200" cy="1905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Tab completion is your friend!</a:t>
            </a:r>
          </a:p>
          <a:p>
            <a:pPr lvl="1"/>
            <a:r>
              <a:rPr lang="en-US" altLang="x-none"/>
              <a:t>When entering file arguments</a:t>
            </a:r>
          </a:p>
          <a:p>
            <a:pPr lvl="1"/>
            <a:r>
              <a:rPr lang="en-US" altLang="x-none"/>
              <a:t>Hitting tab key will autocomplete the filename</a:t>
            </a:r>
            <a:endParaRPr lang="en-US" altLang="x-none" sz="2000"/>
          </a:p>
          <a:p>
            <a:pPr lvl="1"/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Commands for Files &amp; Directories</a:t>
            </a:r>
          </a:p>
        </p:txBody>
      </p:sp>
      <p:sp>
        <p:nvSpPr>
          <p:cNvPr id="195586" name="Content Placeholder 2"/>
          <p:cNvSpPr>
            <a:spLocks noGrp="1"/>
          </p:cNvSpPr>
          <p:nvPr>
            <p:ph idx="1"/>
          </p:nvPr>
        </p:nvSpPr>
        <p:spPr bwMode="auto">
          <a:xfrm>
            <a:off x="2819400" y="1143000"/>
            <a:ext cx="5943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mkdir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various (e.g., </a:t>
            </a:r>
            <a:r>
              <a:rPr lang="en-US" altLang="x-none">
                <a:latin typeface="Courier New" charset="0"/>
              </a:rPr>
              <a:t>cp</a:t>
            </a:r>
            <a:r>
              <a:rPr lang="en-US" altLang="x-none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</a:t>
            </a:r>
            <a:r>
              <a:rPr lang="en-US" altLang="x-none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rmdir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</a:t>
            </a:r>
            <a:r>
              <a:rPr lang="en-US" altLang="x-none">
                <a:latin typeface="Courier New" charset="0"/>
              </a:rPr>
              <a:t>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95588" name="Group 15"/>
          <p:cNvGrpSpPr>
            <a:grpSpLocks/>
          </p:cNvGrpSpPr>
          <p:nvPr/>
        </p:nvGrpSpPr>
        <p:grpSpPr bwMode="auto">
          <a:xfrm>
            <a:off x="304800" y="533400"/>
            <a:ext cx="1828800" cy="2286000"/>
            <a:chOff x="1698967" y="1066800"/>
            <a:chExt cx="4191000" cy="3835400"/>
          </a:xfrm>
        </p:grpSpPr>
        <p:pic>
          <p:nvPicPr>
            <p:cNvPr id="195590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767" y="2387600"/>
              <a:ext cx="13970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1" name="TextBox 6"/>
            <p:cNvSpPr txBox="1">
              <a:spLocks noChangeArrowheads="1"/>
            </p:cNvSpPr>
            <p:nvPr/>
          </p:nvSpPr>
          <p:spPr bwMode="auto">
            <a:xfrm>
              <a:off x="2235782" y="2840335"/>
              <a:ext cx="972483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Data</a:t>
              </a:r>
            </a:p>
          </p:txBody>
        </p:sp>
        <p:pic>
          <p:nvPicPr>
            <p:cNvPr id="195592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367" y="2463800"/>
              <a:ext cx="21336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3" name="TextBox 8"/>
            <p:cNvSpPr txBox="1">
              <a:spLocks noChangeArrowheads="1"/>
            </p:cNvSpPr>
            <p:nvPr/>
          </p:nvSpPr>
          <p:spPr bwMode="auto">
            <a:xfrm>
              <a:off x="4083734" y="2844799"/>
              <a:ext cx="1588140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README</a:t>
              </a:r>
            </a:p>
          </p:txBody>
        </p:sp>
        <p:pic>
          <p:nvPicPr>
            <p:cNvPr id="195594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7" y="1066800"/>
              <a:ext cx="13970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595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67" y="3733800"/>
              <a:ext cx="21336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6" name="TextBox 11"/>
            <p:cNvSpPr txBox="1">
              <a:spLocks noChangeArrowheads="1"/>
            </p:cNvSpPr>
            <p:nvPr/>
          </p:nvSpPr>
          <p:spPr bwMode="auto">
            <a:xfrm>
              <a:off x="2232367" y="4059535"/>
              <a:ext cx="1209530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Pronto</a:t>
              </a:r>
            </a:p>
          </p:txBody>
        </p:sp>
        <p:sp>
          <p:nvSpPr>
            <p:cNvPr id="195597" name="Oval 12"/>
            <p:cNvSpPr>
              <a:spLocks noChangeArrowheads="1"/>
            </p:cNvSpPr>
            <p:nvPr/>
          </p:nvSpPr>
          <p:spPr bwMode="auto">
            <a:xfrm>
              <a:off x="3603967" y="1701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altLang="x-none" sz="1100"/>
            </a:p>
          </p:txBody>
        </p:sp>
      </p:grpSp>
      <p:sp>
        <p:nvSpPr>
          <p:cNvPr id="195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AFC121-F7FE-3349-999F-C709513AEB2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Demo </a:t>
            </a:r>
          </a:p>
        </p:txBody>
      </p:sp>
      <p:sp>
        <p:nvSpPr>
          <p:cNvPr id="196610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Create the project directory structure and README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Get the pronto data from the Internet, </a:t>
            </a:r>
            <a:r>
              <a:rPr lang="en-US" altLang="x-none" sz="1600">
                <a:hlinkClick r:id="rId3"/>
              </a:rPr>
              <a:t>https://data.seattle.gov/api/views/tw7j-dfaw/rows.csv?accessType=DOWNLOAD</a:t>
            </a:r>
            <a:endParaRPr lang="en-US" altLang="x-none" sz="1600"/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Unpack the data</a:t>
            </a:r>
          </a:p>
          <a:p>
            <a:pPr marL="400050" lvl="1" indent="0"/>
            <a:r>
              <a:rPr lang="en-US" altLang="x-none"/>
              <a:t>Comma separated variable (CSV) files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Automate the workflow using a shell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66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F82A24-042B-574B-8CDA-EB2BF67B829C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3" y="990600"/>
          <a:ext cx="8229600" cy="464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873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D07204-6493-3F41-8627-1573AC1E1B2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5791200"/>
            <a:ext cx="75438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000000"/>
                </a:solidFill>
                <a:latin typeface="Calibri" charset="0"/>
              </a:rPr>
              <a:t>Also see http://www.pixelbeat.org/cmdline.html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243638"/>
            <a:ext cx="75438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000000"/>
                </a:solidFill>
                <a:latin typeface="Calibri" charset="0"/>
              </a:rPr>
              <a:t>Also search shell + &lt;cmd name&gt;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Lecture Review: Data Essentials</a:t>
            </a:r>
          </a:p>
        </p:txBody>
      </p:sp>
      <p:sp>
        <p:nvSpPr>
          <p:cNvPr id="19968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Structure of data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Schema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File format (CSV)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File systems (directories, files)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Terminal sessions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Shell commands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File system operations (create, view, delete)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Data access (download URL, decompress)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96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D0F19-AFA3-3945-99EB-CF02C97FFEE2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Why</a:t>
            </a:r>
          </a:p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Data Science?</a:t>
            </a:r>
          </a:p>
        </p:txBody>
      </p:sp>
      <p:sp>
        <p:nvSpPr>
          <p:cNvPr id="156674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FDB20351-1540-2141-A193-C8BF17175ECC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5" descr="Screen Shot 2015-12-21 at 1.1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Science</a:t>
            </a:r>
          </a:p>
        </p:txBody>
      </p:sp>
      <p:pic>
        <p:nvPicPr>
          <p:cNvPr id="1587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6718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872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12D7397-051F-864F-B7DD-A88EBC307F0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V="1">
            <a:off x="2971800" y="5105400"/>
            <a:ext cx="7620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4259263" y="4876800"/>
            <a:ext cx="396875" cy="227013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9263" y="3657600"/>
            <a:ext cx="1835150" cy="762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4413" y="2835275"/>
            <a:ext cx="27447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z="1200">
                <a:solidFill>
                  <a:schemeClr val="tx1"/>
                </a:solidFill>
                <a:hlinkClick r:id="rId4"/>
              </a:rPr>
              <a:t>https://escience.washington.edu/data-science-courses-at-the-university-of-washington/</a:t>
            </a:r>
            <a:endParaRPr lang="en-US" altLang="x-none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59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/>
                <a:gridCol w="2767642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Question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Response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Years of programming?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&gt; 1 </a:t>
                      </a:r>
                      <a:r>
                        <a:rPr lang="en-US" sz="2800" dirty="0" err="1" smtClean="0"/>
                        <a:t>yr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Years</a:t>
                      </a:r>
                      <a:r>
                        <a:rPr lang="en-US" sz="2800" baseline="0" dirty="0" smtClean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 1 </a:t>
                      </a:r>
                      <a:r>
                        <a:rPr lang="en-US" sz="2800" dirty="0" err="1" smtClean="0"/>
                        <a:t>yr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</a:t>
                      </a:r>
                      <a:r>
                        <a:rPr lang="en-US" sz="2800" baseline="0" dirty="0" smtClean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"Yes"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Comfort</a:t>
                      </a:r>
                      <a:r>
                        <a:rPr lang="en-US" sz="2800" baseline="0" dirty="0" smtClean="0"/>
                        <a:t> with i</a:t>
                      </a:r>
                      <a:r>
                        <a:rPr lang="en-US" sz="2800" dirty="0" smtClean="0"/>
                        <a:t>f-statements?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Comfort</a:t>
                      </a:r>
                      <a:r>
                        <a:rPr lang="en-US" sz="2800" baseline="0" dirty="0" smtClean="0"/>
                        <a:t> with for</a:t>
                      </a:r>
                      <a:r>
                        <a:rPr lang="en-US" sz="2800" dirty="0" smtClean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Comfort with functions?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</a:t>
                      </a:r>
                      <a:r>
                        <a:rPr lang="en-US" sz="2800" baseline="0" dirty="0" smtClean="0"/>
                        <a:t> "Yes"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Python packages (</a:t>
                      </a:r>
                      <a:r>
                        <a:rPr lang="en-US" sz="2800" dirty="0" err="1" smtClean="0"/>
                        <a:t>scipy</a:t>
                      </a:r>
                      <a:r>
                        <a:rPr lang="en-US" sz="2800" dirty="0" smtClean="0"/>
                        <a:t>, pandas, ...)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"No"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 with </a:t>
                      </a:r>
                      <a:r>
                        <a:rPr lang="en-US" sz="2800" dirty="0" err="1" smtClean="0"/>
                        <a:t>iPython</a:t>
                      </a:r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Very little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</a:t>
                      </a:r>
                      <a:r>
                        <a:rPr lang="en-US" sz="2800" baseline="0" dirty="0" smtClean="0"/>
                        <a:t> with </a:t>
                      </a:r>
                      <a:r>
                        <a:rPr lang="en-US" sz="2800" baseline="0" dirty="0" err="1" smtClean="0"/>
                        <a:t>github</a:t>
                      </a:r>
                      <a:r>
                        <a:rPr lang="en-US" sz="2800" baseline="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Very little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38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D0447A-DAAF-3E41-B894-0978EE997792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3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36700"/>
            <a:ext cx="8636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16762</TotalTime>
  <Words>1412</Words>
  <Application>Microsoft Macintosh PowerPoint</Application>
  <PresentationFormat>On-screen Show (4:3)</PresentationFormat>
  <Paragraphs>378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35</vt:i4>
      </vt:variant>
    </vt:vector>
  </HeadingPairs>
  <TitlesOfParts>
    <vt:vector size="55" baseType="lpstr">
      <vt:lpstr>Arial</vt:lpstr>
      <vt:lpstr>ＭＳ Ｐゴシック</vt:lpstr>
      <vt:lpstr>Calibri</vt:lpstr>
      <vt:lpstr>Times New Roman</vt:lpstr>
      <vt:lpstr>Arial Unicode MS</vt:lpstr>
      <vt:lpstr>Wingdings</vt:lpstr>
      <vt:lpstr>Courier New</vt:lpstr>
      <vt:lpstr>Courier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Data Science</vt:lpstr>
      <vt:lpstr>Course Registration by Field of Study</vt:lpstr>
      <vt:lpstr>PowerPoint Presentation</vt:lpstr>
      <vt:lpstr>Survey Results</vt:lpstr>
      <vt:lpstr>Survey Results</vt:lpstr>
      <vt:lpstr>Survey Results</vt:lpstr>
      <vt:lpstr>Survey Results</vt:lpstr>
      <vt:lpstr>Survey Results</vt:lpstr>
      <vt:lpstr>Skills Taught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Fields in Pronto Data</vt:lpstr>
      <vt:lpstr>Data Considerations</vt:lpstr>
      <vt:lpstr>Data Schema</vt:lpstr>
      <vt:lpstr>PowerPoint Presentation</vt:lpstr>
      <vt:lpstr>File System Basics</vt:lpstr>
      <vt:lpstr>Command Line Tools</vt:lpstr>
      <vt:lpstr>Command Line Tools</vt:lpstr>
      <vt:lpstr>Command Line Tools</vt:lpstr>
      <vt:lpstr>Command Line Tools</vt:lpstr>
      <vt:lpstr>Commands for Files &amp; Directories</vt:lpstr>
      <vt:lpstr>Demo </vt:lpstr>
      <vt:lpstr>Useful Shell Commands</vt:lpstr>
      <vt:lpstr>Lecture Review: Data Essentials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372</cp:revision>
  <cp:lastPrinted>1601-01-01T00:00:00Z</cp:lastPrinted>
  <dcterms:created xsi:type="dcterms:W3CDTF">2008-11-04T22:35:39Z</dcterms:created>
  <dcterms:modified xsi:type="dcterms:W3CDTF">2018-09-27T17:49:59Z</dcterms:modified>
</cp:coreProperties>
</file>