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16" r:id="rId2"/>
    <p:sldId id="329" r:id="rId3"/>
    <p:sldId id="317" r:id="rId4"/>
    <p:sldId id="320" r:id="rId5"/>
    <p:sldId id="321" r:id="rId6"/>
    <p:sldId id="322" r:id="rId7"/>
    <p:sldId id="318" r:id="rId8"/>
    <p:sldId id="323" r:id="rId9"/>
    <p:sldId id="324" r:id="rId10"/>
    <p:sldId id="319" r:id="rId11"/>
    <p:sldId id="327" r:id="rId12"/>
    <p:sldId id="32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>
    <p:extLst/>
  </p:cmAuthor>
  <p:cmAuthor id="2" name="David A. Beck" initials="DAB [2]" lastIdx="1" clrIdx="1">
    <p:extLst/>
  </p:cmAuthor>
  <p:cmAuthor id="3" name="David A. Beck" initials="DAB [2] [2]" lastIdx="1" clrIdx="2">
    <p:extLst/>
  </p:cmAuthor>
  <p:cmAuthor id="4" name="David A. Beck" initials="DAB [3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9"/>
    <p:restoredTop sz="84335"/>
  </p:normalViewPr>
  <p:slideViewPr>
    <p:cSldViewPr snapToGrid="0" snapToObjects="1">
      <p:cViewPr>
        <p:scale>
          <a:sx n="100" d="100"/>
          <a:sy n="100" d="100"/>
        </p:scale>
        <p:origin x="71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5/15/18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5/15/18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5/15/18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5/15/18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4654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acb/codebase" TargetMode="External"/><Relationship Id="rId3" Type="http://schemas.openxmlformats.org/officeDocument/2006/relationships/hyperlink" Target="https://github.com/dacb/ci_python_exampl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pectrum.ieee.org/computing/software/why-software-fai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What is </a:t>
            </a:r>
            <a:r>
              <a:rPr lang="en-US" dirty="0" smtClean="0">
                <a:latin typeface="Calibri" charset="0"/>
              </a:rPr>
              <a:t>continuous integration?</a:t>
            </a:r>
            <a:endParaRPr lang="en-US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Why do I want </a:t>
            </a:r>
            <a:r>
              <a:rPr lang="en-US" dirty="0">
                <a:latin typeface="Calibri" charset="0"/>
              </a:rPr>
              <a:t>continuous integration?</a:t>
            </a:r>
            <a:endParaRPr lang="en-US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How can I use continuous integration?</a:t>
            </a:r>
            <a:endParaRPr lang="is-IS" dirty="0" smtClean="0">
              <a:latin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5" y="0"/>
            <a:ext cx="9017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2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You make some commits that form a coherent body of work, e.g. </a:t>
            </a:r>
            <a:r>
              <a:rPr lang="en-US" dirty="0" err="1">
                <a:latin typeface="Calibri" charset="0"/>
              </a:rPr>
              <a:t>i</a:t>
            </a:r>
            <a:r>
              <a:rPr lang="is-IS" dirty="0" smtClean="0">
                <a:latin typeface="Calibri" charset="0"/>
              </a:rPr>
              <a:t>mplement a feature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You push to GitHub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A GitHub hook spins up a new </a:t>
            </a:r>
            <a:r>
              <a:rPr lang="is-IS" dirty="0">
                <a:latin typeface="Calibri" charset="0"/>
              </a:rPr>
              <a:t>virtual instance using </a:t>
            </a:r>
            <a:r>
              <a:rPr lang="is-IS" dirty="0" smtClean="0">
                <a:latin typeface="Calibri" charset="0"/>
              </a:rPr>
              <a:t>Travis CI </a:t>
            </a:r>
            <a:r>
              <a:rPr lang="is-IS" dirty="0" smtClean="0">
                <a:latin typeface="Calibri" charset="0"/>
              </a:rPr>
              <a:t>and configures it according to your needs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Travis CI runs the commands you specify that do unit testing, coverage reports and style checks</a:t>
            </a:r>
            <a:endParaRPr lang="is-IS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69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If the commands fail with an error, the build is reported as failing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Some tools can return reports for review, e.g. </a:t>
            </a:r>
            <a:r>
              <a:rPr lang="en-US" dirty="0" err="1" smtClean="0">
                <a:latin typeface="Calibri" charset="0"/>
              </a:rPr>
              <a:t>pylint</a:t>
            </a:r>
            <a:r>
              <a:rPr lang="en-US" dirty="0" smtClean="0">
                <a:latin typeface="Calibri" charset="0"/>
              </a:rPr>
              <a:t> and coverage reports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The team is notified of the result, usually in email</a:t>
            </a:r>
            <a:endParaRPr lang="is-IS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61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I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Some notes: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The build container is an Ubuntu 14.04 install, but you can specify os: osx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See the example repository: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hlinkClick r:id="rId2"/>
              </a:rPr>
              <a:t>https://</a:t>
            </a:r>
            <a:r>
              <a:rPr lang="en-US" dirty="0" smtClean="0">
                <a:latin typeface="Calibri" charset="0"/>
                <a:hlinkClick r:id="rId2"/>
              </a:rPr>
              <a:t>github.com/dacb/codebase</a:t>
            </a:r>
            <a:endParaRPr lang="en-US" dirty="0" smtClean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To start from scratch and do </a:t>
            </a:r>
            <a:r>
              <a:rPr lang="en-US" dirty="0">
                <a:latin typeface="Calibri" charset="0"/>
              </a:rPr>
              <a:t>it yourself: </a:t>
            </a:r>
            <a:r>
              <a:rPr lang="en-US" dirty="0">
                <a:latin typeface="Calibri" charset="0"/>
                <a:hlinkClick r:id="rId3"/>
              </a:rPr>
              <a:t>https://</a:t>
            </a:r>
            <a:r>
              <a:rPr lang="en-US" dirty="0" smtClean="0">
                <a:latin typeface="Calibri" charset="0"/>
                <a:hlinkClick r:id="rId3"/>
              </a:rPr>
              <a:t>github.com/dacb/ci_python_example</a:t>
            </a:r>
            <a:endParaRPr lang="en-US" dirty="0" smtClean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dirty="0" smtClean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88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What is </a:t>
            </a:r>
            <a:r>
              <a:rPr lang="en-US" dirty="0" smtClean="0">
                <a:latin typeface="Calibri" charset="0"/>
              </a:rPr>
              <a:t>continuous integration?</a:t>
            </a:r>
            <a:endParaRPr lang="en-US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Why do I want </a:t>
            </a:r>
            <a:r>
              <a:rPr lang="en-US" dirty="0">
                <a:latin typeface="Calibri" charset="0"/>
              </a:rPr>
              <a:t>continuous integration?</a:t>
            </a:r>
            <a:endParaRPr lang="en-US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How can I use continuous integration?</a:t>
            </a:r>
            <a:endParaRPr lang="is-IS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24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Continuous Integration (CI)</a:t>
            </a:r>
            <a:endParaRPr lang="is-I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is-IS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Automated building and testing of a code base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is-IS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Continuous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Building and testing is done “continuously” as the code is developed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Integration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“Integrating” changes from developers into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61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Semi-continuous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The build and test process typically happens after a push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Testing is not necessarily part of CI but nearly all teams integrate the two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Any code checks can be done as part of CI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Code style checkers (flake8)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Linters (pylint)</a:t>
            </a:r>
            <a:endParaRPr lang="is-IS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05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concepts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Continuous Delivery</a:t>
            </a:r>
            <a:endParaRPr lang="is-IS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Practices that keep a master line of development ready for immediate deployment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Ensuring code passes automated build/testing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All configuration information and data is ready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Continuous </a:t>
            </a:r>
            <a:r>
              <a:rPr lang="is-IS" dirty="0" smtClean="0">
                <a:latin typeface="Calibri" charset="0"/>
              </a:rPr>
              <a:t>Deployment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Automated continuous delivery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As soon as all the continuous delivery constraints are met, the application is automatically deployed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is-IS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27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concepts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is-IS" dirty="0" smtClean="0">
              <a:latin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00200"/>
            <a:ext cx="7620000" cy="457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5100" y="6530626"/>
            <a:ext cx="7975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http://</a:t>
            </a:r>
            <a:r>
              <a:rPr lang="en-US" sz="1000" dirty="0" err="1"/>
              <a:t>blog.crisp.se</a:t>
            </a:r>
            <a:r>
              <a:rPr lang="en-US" sz="1000" dirty="0"/>
              <a:t>/2013/02/05/</a:t>
            </a:r>
            <a:r>
              <a:rPr lang="en-US" sz="1000" dirty="0" err="1"/>
              <a:t>yassalsundman</a:t>
            </a:r>
            <a:r>
              <a:rPr lang="en-US" sz="1000" dirty="0"/>
              <a:t>/continuous-delivery-vs-continuous-deployment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5814622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111111"/>
                </a:solidFill>
                <a:latin typeface="Helvetica" charset="0"/>
              </a:rPr>
              <a:t>“A </a:t>
            </a:r>
            <a:r>
              <a:rPr lang="en-US" dirty="0">
                <a:solidFill>
                  <a:srgbClr val="111111"/>
                </a:solidFill>
                <a:latin typeface="Helvetica" charset="0"/>
              </a:rPr>
              <a:t>rule of thumb in </a:t>
            </a:r>
            <a:r>
              <a:rPr lang="en-US" dirty="0" smtClean="0">
                <a:solidFill>
                  <a:srgbClr val="111111"/>
                </a:solidFill>
                <a:latin typeface="Helvetica" charset="0"/>
              </a:rPr>
              <a:t>CD[</a:t>
            </a:r>
            <a:r>
              <a:rPr lang="en-US" dirty="0" err="1" smtClean="0">
                <a:solidFill>
                  <a:srgbClr val="111111"/>
                </a:solidFill>
                <a:latin typeface="Helvetica" charset="0"/>
              </a:rPr>
              <a:t>elivery</a:t>
            </a:r>
            <a:r>
              <a:rPr lang="en-US" dirty="0" smtClean="0">
                <a:solidFill>
                  <a:srgbClr val="111111"/>
                </a:solidFill>
                <a:latin typeface="Helvetica" charset="0"/>
              </a:rPr>
              <a:t>] </a:t>
            </a:r>
            <a:r>
              <a:rPr lang="en-US" dirty="0">
                <a:solidFill>
                  <a:srgbClr val="111111"/>
                </a:solidFill>
                <a:latin typeface="Helvetica" charset="0"/>
              </a:rPr>
              <a:t>is that every commit should be a release candidate but the release should be a political decision and done manually</a:t>
            </a:r>
            <a:r>
              <a:rPr lang="en-US" dirty="0" smtClean="0">
                <a:solidFill>
                  <a:srgbClr val="111111"/>
                </a:solidFill>
                <a:latin typeface="Helvetica" charset="0"/>
              </a:rPr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5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want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CI automates building and testing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Provides rigourous quality checks on the master branch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Core component of Continuous Delivery and Deployment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Requires that a team performs more frequent “integrations”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Evidence shows that `conflicts` are resolved more rapidly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49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want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Bugs are identified earlier during development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Cost to fix bugs is exponentially related to when the bug is identified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Easier to identify offending code when it was written shortly before a defect was identified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You just wrote the code, it is fresh in your mind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CI checks on small units of work benefit the most from this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Some teams will run up to 50+ CI checks a day</a:t>
            </a:r>
          </a:p>
        </p:txBody>
      </p:sp>
    </p:spTree>
    <p:extLst>
      <p:ext uri="{BB962C8B-B14F-4D97-AF65-F5344CB8AC3E}">
        <p14:creationId xmlns:p14="http://schemas.microsoft.com/office/powerpoint/2010/main" val="538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want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Bugs are identified earlier during development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When a defect is identified after delivery the cost is enourmous, e.g. 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B</a:t>
            </a:r>
            <a:r>
              <a:rPr lang="is-IS" dirty="0" smtClean="0">
                <a:latin typeface="Calibri" charset="0"/>
              </a:rPr>
              <a:t>ug tracking, testing, re-testing, release notes, customer notification, down time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Damage to reputation or liability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1257300" y="5366435"/>
            <a:ext cx="6845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spectrum.ieee.org/computing/software/why-software-fails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3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21830</TotalTime>
  <Words>538</Words>
  <Application>Microsoft Macintosh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Helvetica</vt:lpstr>
      <vt:lpstr>Mangal</vt:lpstr>
      <vt:lpstr>Arial</vt:lpstr>
      <vt:lpstr>Office Theme</vt:lpstr>
      <vt:lpstr>Agenda</vt:lpstr>
      <vt:lpstr>Agenda</vt:lpstr>
      <vt:lpstr>What is it?</vt:lpstr>
      <vt:lpstr>What is it?</vt:lpstr>
      <vt:lpstr>Related concepts…</vt:lpstr>
      <vt:lpstr>Related concepts…</vt:lpstr>
      <vt:lpstr>Why do I want it?</vt:lpstr>
      <vt:lpstr>Why do I want it?</vt:lpstr>
      <vt:lpstr>Why do I want it?</vt:lpstr>
      <vt:lpstr>How does it work?</vt:lpstr>
      <vt:lpstr>How does it work?</vt:lpstr>
      <vt:lpstr>How can I use it?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David A Beck</cp:lastModifiedBy>
  <cp:revision>574</cp:revision>
  <dcterms:created xsi:type="dcterms:W3CDTF">2015-01-21T04:58:27Z</dcterms:created>
  <dcterms:modified xsi:type="dcterms:W3CDTF">2018-05-15T20:12:52Z</dcterms:modified>
</cp:coreProperties>
</file>