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</p:sldMasterIdLst>
  <p:notesMasterIdLst>
    <p:notesMasterId r:id="rId38"/>
  </p:notesMasterIdLst>
  <p:handoutMasterIdLst>
    <p:handoutMasterId r:id="rId39"/>
  </p:handoutMasterIdLst>
  <p:sldIdLst>
    <p:sldId id="256" r:id="rId13"/>
    <p:sldId id="315" r:id="rId14"/>
    <p:sldId id="257" r:id="rId15"/>
    <p:sldId id="325" r:id="rId16"/>
    <p:sldId id="294" r:id="rId17"/>
    <p:sldId id="287" r:id="rId18"/>
    <p:sldId id="324" r:id="rId19"/>
    <p:sldId id="296" r:id="rId20"/>
    <p:sldId id="263" r:id="rId21"/>
    <p:sldId id="264" r:id="rId22"/>
    <p:sldId id="265" r:id="rId23"/>
    <p:sldId id="323" r:id="rId24"/>
    <p:sldId id="303" r:id="rId25"/>
    <p:sldId id="276" r:id="rId26"/>
    <p:sldId id="295" r:id="rId27"/>
    <p:sldId id="326" r:id="rId28"/>
    <p:sldId id="297" r:id="rId29"/>
    <p:sldId id="301" r:id="rId30"/>
    <p:sldId id="298" r:id="rId31"/>
    <p:sldId id="302" r:id="rId32"/>
    <p:sldId id="282" r:id="rId33"/>
    <p:sldId id="283" r:id="rId34"/>
    <p:sldId id="290" r:id="rId35"/>
    <p:sldId id="306" r:id="rId36"/>
    <p:sldId id="267" r:id="rId37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50"/>
    <p:restoredTop sz="94674"/>
  </p:normalViewPr>
  <p:slideViewPr>
    <p:cSldViewPr>
      <p:cViewPr varScale="1">
        <p:scale>
          <a:sx n="80" d="100"/>
          <a:sy n="80" d="100"/>
        </p:scale>
        <p:origin x="1068" y="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pPr>
              <a:defRPr/>
            </a:pPr>
            <a:fld id="{86211CF4-95D9-F745-A667-9438A1BE52A6}" type="datetimeFigureOut">
              <a:rPr lang="en-US" altLang="x-none"/>
              <a:pPr>
                <a:defRPr/>
              </a:pPr>
              <a:t>9/30/2021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pPr>
              <a:defRPr/>
            </a:pPr>
            <a:fld id="{8A13EF08-63AF-DA4E-AD7A-D9A136F4BD1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48483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48485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148487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3957132-C3D2-0B41-8DF0-69358282AA4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B5C3C74D-D62E-A54E-A0E0-894F3E246E15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</a:t>
            </a:fld>
            <a:endParaRPr lang="en-US" altLang="x-none"/>
          </a:p>
        </p:txBody>
      </p:sp>
      <p:sp>
        <p:nvSpPr>
          <p:cNvPr id="151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505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657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8887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06E838A-9EE9-654A-B91E-CD19111A9618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15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5644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7941E97-C251-7149-8408-087F56743511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16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8265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7941E97-C251-7149-8408-087F56743511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17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4154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66364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16807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4617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3089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C7F27C8-1323-D040-B4BA-E8CDE9A50827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23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4080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07C57594-F101-AD4A-95A0-BEEBCB4C419D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2</a:t>
            </a:fld>
            <a:endParaRPr lang="en-US" altLang="x-none"/>
          </a:p>
        </p:txBody>
      </p:sp>
      <p:sp>
        <p:nvSpPr>
          <p:cNvPr id="1536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813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697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6263C0BD-BF43-B140-AE76-DECCEE9D31F8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25</a:t>
            </a:fld>
            <a:endParaRPr lang="en-US" altLang="x-none"/>
          </a:p>
        </p:txBody>
      </p:sp>
      <p:sp>
        <p:nvSpPr>
          <p:cNvPr id="180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632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B934ED47-A15F-884D-97FF-79A975641559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3</a:t>
            </a:fld>
            <a:endParaRPr lang="en-US" altLang="x-none"/>
          </a:p>
        </p:txBody>
      </p:sp>
      <p:sp>
        <p:nvSpPr>
          <p:cNvPr id="1556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8EAE2D43-B533-FC4B-8C40-E4ECD9751156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5</a:t>
            </a:fld>
            <a:endParaRPr lang="en-US" altLang="x-none"/>
          </a:p>
        </p:txBody>
      </p:sp>
      <p:sp>
        <p:nvSpPr>
          <p:cNvPr id="1617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71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8963" name="Slide Number Placeholder 3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FDE41602-C361-A14E-8648-CBD79877F6E1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7</a:t>
            </a:fld>
            <a:endParaRPr lang="en-US" altLang="x-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5F0EB34E-48D6-7B4A-ABA7-F892B36D1E34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9</a:t>
            </a:fld>
            <a:endParaRPr lang="en-US" altLang="x-none"/>
          </a:p>
        </p:txBody>
      </p:sp>
      <p:sp>
        <p:nvSpPr>
          <p:cNvPr id="1720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222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150D3389-E880-7649-BD3B-48B97852FBA9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10</a:t>
            </a:fld>
            <a:endParaRPr lang="en-US" altLang="x-none"/>
          </a:p>
        </p:txBody>
      </p:sp>
      <p:sp>
        <p:nvSpPr>
          <p:cNvPr id="1740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325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3E3BA4AE-70A0-E243-9BD6-E70614CD48F8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11</a:t>
            </a:fld>
            <a:endParaRPr lang="en-US" altLang="x-none"/>
          </a:p>
        </p:txBody>
      </p:sp>
      <p:sp>
        <p:nvSpPr>
          <p:cNvPr id="1761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427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r>
              <a:rPr lang="en-US" dirty="0">
                <a:cs typeface="+mn-cs"/>
              </a:rPr>
              <a:t>Describe the importance of the homework and address concerns about rigidity for grad students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6EE3A733-988A-4746-A92D-DD6E9648E468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12</a:t>
            </a:fld>
            <a:endParaRPr lang="en-US" altLang="x-none"/>
          </a:p>
        </p:txBody>
      </p:sp>
      <p:sp>
        <p:nvSpPr>
          <p:cNvPr id="1781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427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r>
              <a:rPr lang="en-US" dirty="0">
                <a:cs typeface="+mn-cs"/>
              </a:rPr>
              <a:t>Describe the importance of the homework and address concerns about rigidity for grad students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4E179-82C1-794A-AF94-B835AF2542E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3167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E5FBE-60FA-E943-A0B0-17391326A0A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619093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6C1C0-9EE3-3A4F-8216-3D837CEF8E5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400883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1A790-591B-7840-AF82-49814E3C14F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613902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614A0-D8B1-9D49-9EA2-11F2B5FEB34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1980050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FA127-6EB4-4A42-B7BD-D6446FE744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692813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408D5-6A57-F642-B642-0B9266DD804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8418741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3D5B0-593E-6E47-86E2-A15D20CA0B4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1186371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B64025-5A85-7948-A89F-7514B8ECE91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8365635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7C650-061B-8F4D-B711-72032C505C5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673778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F3840-5465-9C42-ABA1-96B2A8B9FB1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701185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C96EB-B6C7-3B41-8097-654956CE034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057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37701-CDDE-7447-8C25-9E31D1A0EF7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981960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911D5-9E48-6C44-9B7B-1A8A7966950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1915758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129A6-3E33-1D4F-999D-329588F4087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000464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BEB7D-77DD-8345-86F6-9918AFE8C1A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7679164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F060A-7D31-E74E-B42F-6C6544C316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890630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21F34-9FAD-9041-8FCE-27060AFA65E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045006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FF29A-B0CB-3244-B196-89050A2BB23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0197050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86D74-66F9-A64B-AA69-A4FF18B380F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454676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D6D05-13C7-9641-B39B-6DAC324885B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148300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9340C-FD7A-A64B-B65F-F4EC999DAF7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5111529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AC6F7-606B-6249-8D74-F4A5EE3523C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90755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D1D8C-DEC7-944C-B3F4-30363805024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915837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35275-FF14-7A4D-A9F3-B83C08E27EE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9242892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43745-7126-9346-9341-983EFE42A9B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048522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69477-5EC4-0947-9C68-DD8688EDFBD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7583905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6EC82-25AC-AF43-BE2F-D2F123860A4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787915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19945-E944-FB43-80C7-ABE59BB4419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018849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B33BD3-8D0D-4D48-8AE9-1A851E28C4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610885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26019-D506-5849-8A66-383E2969B98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1432986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2F6B57-29A6-DB4A-A48A-095E79A64A9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42024894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FBE46-0CAD-BC49-A343-4133224B85F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676288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FD992-E34C-A14F-8A81-3D1D3D6BDE0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0183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01EB6-3B03-3046-B01F-9CE2F70221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5720718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EAC7B-6E73-8F40-AB01-E052B2062D6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580484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B9DFD-854E-374B-AA1E-F569C56905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8271769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5A5F5-E040-0147-A524-23B43AA9976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26789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572DF-060E-9344-83AB-9ACB6D9892F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0383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84395-9A8C-514E-B025-52D13B06300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16454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8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4E343-6B6A-5F48-8B07-A3BF0A7EE14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93056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8A940-B038-6647-873E-0F63F58DB1D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29344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BF5D3-DDD5-5E48-967C-78E2F6B606F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3826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6977F-6D06-854F-ACFD-7865602D1A4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9393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5A17C-7B0F-934E-B794-68787740D6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10999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03304-C510-4B4F-8ADE-26AF6B59BC2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897327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08172-C904-6841-9C84-314DB2AB0EE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93422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C5EE1-89EC-2542-882C-3B0D7AC9106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53641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2CDE4-A5D6-3F4D-9992-7AEF4E96308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0634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65D0E-5061-C548-88EE-5569DA521AB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34503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4FAA5-E750-FD42-BB70-05D04FC3757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5561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417D4C-B480-2040-B276-02261CAD922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403346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216E8-4824-1B45-B97A-7E7BDA5F9E3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519998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D2299-EAF9-894D-8C21-76A661BAF7C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58774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B1CBC-BE39-E649-8CCA-3D8B5AE2418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210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DF1F3-3A8C-6444-9DF0-BDF3B77C0D1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4092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7C572-D1DB-1F46-AC69-DFA2CED93C9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8357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0A4D0-ED9A-A744-9891-17C90425396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93059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DD4EE-BAA4-2E4B-88A1-C488F2D9E1A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451746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46327-57F7-7B4E-B74E-731B923F231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68626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8D4DD-9915-F947-9D72-C3FD6E164D8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01877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6229C-470B-2445-959B-63706BDA0DB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555603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BC792-C034-AF48-8571-633211307A9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196027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A4360-394E-6D48-AF01-FF1CAB391B7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25296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CC55F-7E29-054F-8021-710329E1C1C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853192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EB52E-84A8-4341-851B-727A3F19D7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1732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7D4DA-B059-8F47-8080-A83612BDF0D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906405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D75D3-F01F-DA4F-A636-085FD1591A0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5868342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873BA6-6C91-7F4B-AF80-B68476E6EFE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22329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241B39-B092-024A-9436-D414FD11F02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67203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A92C8-4F9A-D949-A40E-DEC3DA84E31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55414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C1BC6-9886-004D-9AF6-47BCA3B0C7D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215172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A9AB6-009C-FE46-A34C-1D94DD8C4BB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638039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FB610A-2BE5-D645-8E5C-00F362DBECE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06301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659C6-8768-B442-88F2-07C6DA42D57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8513824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FDC91-D79B-224B-BDE2-F5B48291122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7047566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4551D-6591-414F-9F8E-A7C18AC2380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44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8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14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F850A-875D-554D-8A5E-CF377EC068A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143662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2ABFA-A947-444A-9A04-DEA599F7FBE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99492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55940-D152-0945-A4FB-CB47680BF86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883102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B7A41-0771-F446-AF51-85273E7124A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0654012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947EC-7ECF-6646-93EB-05AC65084D1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164176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4DEE8-54F8-2B4E-AE7D-285A618D513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695236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90EC2-35DE-D34D-8558-0020167C1BC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1776396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0C9854-34E4-774D-B8FB-DF5DB88A105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475720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48536-0722-C246-9CD8-DDCAC2FB68A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248570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53A98-956F-754E-980E-96C0F3E62C8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5372486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DA174-6509-6642-9B60-8D1B4CC5C2C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886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4" name="Freeform 10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54572-8C1D-F141-995C-CCE926B2FBD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3320957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BB398-FA97-C147-A74A-2F56F100BC3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368602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12328-B067-3B4A-B55D-45183094A06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3476303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3F247-53A4-1E43-A629-79EA6035170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465877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AB81F-AECE-6042-A863-F41E7421D00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2158882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C6462-5463-5E46-8758-462C3BCC324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944567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B9DDF-4344-EB4F-AB48-095D2602220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9450441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E8FE5-0ABC-9143-90F5-3BC0225690E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3821592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15745-8A22-E04E-9C4C-0FC965744FE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0376980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49803-D2EC-7549-88F0-666E7215333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7506545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F1AA5-1461-FF4B-9152-C2084F39B67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4998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3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809C7-5EC7-6542-99AB-B9F43FD064C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76472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AA7FB-2B84-D942-A798-0015113DF4C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6853528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4C65FF-0657-3440-B41D-69F0CF468B3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3943569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F3A47B-B38C-184F-B00C-3A36C770291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32474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F8ADA-C949-394C-AE71-B5975E4751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3961646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8DDE4-E0F1-8941-B60D-9BFB4ADDA43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380256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299EB-87B8-574F-88CC-CDDB413AB56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1424090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15434-5594-334E-9DF9-4BF964F0B1E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913367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F2A75-24E9-8B47-995C-BFE8FFAFD4F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1858301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DA9C1-B52F-224A-A444-5EA5A520D3B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5768936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A70922-6D0E-FB4F-B545-4EF6A584FDF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8331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5FE55-EECD-8E43-BB66-C190F57FF37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346960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ED187-31A5-0849-8720-798BF1DF087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2119887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D5102-528B-394F-B2AA-C90A43EABCF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7994813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D6121-FA97-4547-B06A-8F7101354C4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1231695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4F617-BF5C-2741-950B-F79FE3E081B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5892774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9B6C9-9CB8-E647-A120-5080AB6DA7B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1837079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BE8963-29AB-2647-820C-81B281A3C5C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7264256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1A8F6-60E2-D049-801B-17D3F19268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3070955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38F1F-18AE-BA49-A055-83B45CA0E1E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4569396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07892-FD9B-FA41-8782-EC4ECFAA532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882561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1EDA4A-00BA-794A-9688-10BC93C4A3E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1422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65F58-C5B2-B547-9CDE-CC0CB99F80F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6823878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0A0FB-2FA4-8A4E-A9C4-315C09C276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4001080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CB058-3CDF-7B49-9E21-AB77226ADBA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8512485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D8EF3-7F99-8147-93F7-4B6AF290127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6726102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D53CF-A0D2-C547-9D88-9D8ED6F0E92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0127825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D86-5CF4-0B4C-9010-B15B85BE932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334343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A4D525-C1FD-7E4B-B8EB-1A83D29BFF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524026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13654-71EE-C34B-A308-4692008F3BB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5806420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B7E17-BB62-5241-86B8-82DC86EF8DF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4437861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66061-EDD5-8941-8CEB-61C66686BC6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9101247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1EED35-A7BC-E244-9CF9-9B6A7C98C2E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122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image" Target="../media/image2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2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2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2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ftr"/>
          </p:nvPr>
        </p:nvSpPr>
        <p:spPr bwMode="auto">
          <a:xfrm>
            <a:off x="2438400" y="6264275"/>
            <a:ext cx="3581400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ea typeface="ＭＳ Ｐゴシック" charset="0"/>
              </a:defRPr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grpSp>
        <p:nvGrpSpPr>
          <p:cNvPr id="1027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33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029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DA4145C1-0604-134A-9BB4-F4D7038D507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9" r:id="rId1"/>
    <p:sldLayoutId id="2147486070" r:id="rId2"/>
    <p:sldLayoutId id="2147486071" r:id="rId3"/>
    <p:sldLayoutId id="2147486072" r:id="rId4"/>
    <p:sldLayoutId id="2147486073" r:id="rId5"/>
    <p:sldLayoutId id="2147486074" r:id="rId6"/>
    <p:sldLayoutId id="2147486075" r:id="rId7"/>
    <p:sldLayoutId id="2147486076" r:id="rId8"/>
    <p:sldLayoutId id="2147486077" r:id="rId9"/>
    <p:sldLayoutId id="2147486078" r:id="rId10"/>
    <p:sldLayoutId id="214748607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11625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11626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1619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11620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21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2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10249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2D63D295-2CF9-DB42-BDA7-DCD4F3DC5EB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36" r:id="rId1"/>
    <p:sldLayoutId id="2147486037" r:id="rId2"/>
    <p:sldLayoutId id="2147486038" r:id="rId3"/>
    <p:sldLayoutId id="2147486039" r:id="rId4"/>
    <p:sldLayoutId id="2147486040" r:id="rId5"/>
    <p:sldLayoutId id="2147486041" r:id="rId6"/>
    <p:sldLayoutId id="2147486042" r:id="rId7"/>
    <p:sldLayoutId id="2147486043" r:id="rId8"/>
    <p:sldLayoutId id="2147486044" r:id="rId9"/>
    <p:sldLayoutId id="2147486045" r:id="rId10"/>
    <p:sldLayoutId id="2147486046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0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23913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23914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3907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23908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909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10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7FD81A57-06EB-9F45-B989-B8F642AE5D9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47" r:id="rId1"/>
    <p:sldLayoutId id="2147486048" r:id="rId2"/>
    <p:sldLayoutId id="2147486049" r:id="rId3"/>
    <p:sldLayoutId id="2147486050" r:id="rId4"/>
    <p:sldLayoutId id="2147486051" r:id="rId5"/>
    <p:sldLayoutId id="2147486052" r:id="rId6"/>
    <p:sldLayoutId id="2147486053" r:id="rId7"/>
    <p:sldLayoutId id="2147486054" r:id="rId8"/>
    <p:sldLayoutId id="2147486055" r:id="rId9"/>
    <p:sldLayoutId id="2147486056" r:id="rId10"/>
    <p:sldLayoutId id="2147486057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19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36201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36202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6195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36196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197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198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6BC26BDB-BEA8-924B-B103-D652F1F8B46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58" r:id="rId1"/>
    <p:sldLayoutId id="2147486059" r:id="rId2"/>
    <p:sldLayoutId id="2147486060" r:id="rId3"/>
    <p:sldLayoutId id="2147486061" r:id="rId4"/>
    <p:sldLayoutId id="2147486062" r:id="rId5"/>
    <p:sldLayoutId id="2147486063" r:id="rId6"/>
    <p:sldLayoutId id="2147486064" r:id="rId7"/>
    <p:sldLayoutId id="2147486065" r:id="rId8"/>
    <p:sldLayoutId id="2147486066" r:id="rId9"/>
    <p:sldLayoutId id="2147486067" r:id="rId10"/>
    <p:sldLayoutId id="2147486068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3327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3328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19" name="Rectangle 8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20" name="Rectangle 9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3321" name="Picture 1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2" name="Freeform 11"/>
          <p:cNvSpPr>
            <a:spLocks noChangeArrowheads="1"/>
          </p:cNvSpPr>
          <p:nvPr/>
        </p:nvSpPr>
        <p:spPr bwMode="auto">
          <a:xfrm flipV="1">
            <a:off x="8167688" y="6346825"/>
            <a:ext cx="585787" cy="396875"/>
          </a:xfrm>
          <a:custGeom>
            <a:avLst/>
            <a:gdLst>
              <a:gd name="T0" fmla="*/ 0 w 585787"/>
              <a:gd name="T1" fmla="*/ 396875 h 396875"/>
              <a:gd name="T2" fmla="*/ 99219 w 585787"/>
              <a:gd name="T3" fmla="*/ 0 h 396875"/>
              <a:gd name="T4" fmla="*/ 486568 w 585787"/>
              <a:gd name="T5" fmla="*/ 0 h 396875"/>
              <a:gd name="T6" fmla="*/ 585787 w 585787"/>
              <a:gd name="T7" fmla="*/ 396875 h 396875"/>
              <a:gd name="T8" fmla="*/ 0 w 585787"/>
              <a:gd name="T9" fmla="*/ 396875 h 3968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5787" h="396875">
                <a:moveTo>
                  <a:pt x="0" y="396875"/>
                </a:moveTo>
                <a:lnTo>
                  <a:pt x="99219" y="0"/>
                </a:lnTo>
                <a:lnTo>
                  <a:pt x="486568" y="0"/>
                </a:lnTo>
                <a:lnTo>
                  <a:pt x="585787" y="396875"/>
                </a:lnTo>
                <a:lnTo>
                  <a:pt x="0" y="396875"/>
                </a:lnTo>
                <a:close/>
              </a:path>
            </a:pathLst>
          </a:cu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3323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4" name="Text Box 13"/>
          <p:cNvSpPr txBox="1">
            <a:spLocks noChangeArrowheads="1"/>
          </p:cNvSpPr>
          <p:nvPr/>
        </p:nvSpPr>
        <p:spPr bwMode="auto"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5943600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FFFFFF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59436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800">
                <a:solidFill>
                  <a:srgbClr val="FFFFFF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ED15FDF9-6607-0942-BC8F-47D38CB74FB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48" r:id="rId1"/>
    <p:sldLayoutId id="2147485949" r:id="rId2"/>
    <p:sldLayoutId id="2147485950" r:id="rId3"/>
    <p:sldLayoutId id="2147485951" r:id="rId4"/>
    <p:sldLayoutId id="2147485952" r:id="rId5"/>
    <p:sldLayoutId id="2147485953" r:id="rId6"/>
    <p:sldLayoutId id="2147485954" r:id="rId7"/>
    <p:sldLayoutId id="2147485955" r:id="rId8"/>
    <p:sldLayoutId id="2147485956" r:id="rId9"/>
    <p:sldLayoutId id="2147485957" r:id="rId10"/>
    <p:sldLayoutId id="2147485958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5613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5614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25607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08" name="Group 9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5611" name="Freeform 10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5612" name="Picture 1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84" name="Rectangle 12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6BAF836-378F-D144-98ED-847D273FD8F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59" r:id="rId1"/>
    <p:sldLayoutId id="2147485960" r:id="rId2"/>
    <p:sldLayoutId id="2147485961" r:id="rId3"/>
    <p:sldLayoutId id="2147485962" r:id="rId4"/>
    <p:sldLayoutId id="2147485963" r:id="rId5"/>
    <p:sldLayoutId id="2147485964" r:id="rId6"/>
    <p:sldLayoutId id="2147485965" r:id="rId7"/>
    <p:sldLayoutId id="2147485966" r:id="rId8"/>
    <p:sldLayoutId id="2147485967" r:id="rId9"/>
    <p:sldLayoutId id="2147485968" r:id="rId10"/>
    <p:sldLayoutId id="214748596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37896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7897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37892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64275"/>
            <a:ext cx="15986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D277B2AC-9A44-594A-8CB3-7E816839597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70" r:id="rId1"/>
    <p:sldLayoutId id="2147485971" r:id="rId2"/>
    <p:sldLayoutId id="2147485972" r:id="rId3"/>
    <p:sldLayoutId id="2147485973" r:id="rId4"/>
    <p:sldLayoutId id="2147485974" r:id="rId5"/>
    <p:sldLayoutId id="2147485975" r:id="rId6"/>
    <p:sldLayoutId id="2147485976" r:id="rId7"/>
    <p:sldLayoutId id="2147485977" r:id="rId8"/>
    <p:sldLayoutId id="2147485978" r:id="rId9"/>
    <p:sldLayoutId id="2147485979" r:id="rId10"/>
    <p:sldLayoutId id="2147485980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0184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0185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50180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096000" y="6264275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5E26635C-F663-5042-8C19-C41BFD23EBB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81" r:id="rId1"/>
    <p:sldLayoutId id="2147485982" r:id="rId2"/>
    <p:sldLayoutId id="2147485983" r:id="rId3"/>
    <p:sldLayoutId id="2147485984" r:id="rId4"/>
    <p:sldLayoutId id="2147485985" r:id="rId5"/>
    <p:sldLayoutId id="2147485986" r:id="rId6"/>
    <p:sldLayoutId id="2147485987" r:id="rId7"/>
    <p:sldLayoutId id="2147485988" r:id="rId8"/>
    <p:sldLayoutId id="2147485989" r:id="rId9"/>
    <p:sldLayoutId id="2147485990" r:id="rId10"/>
    <p:sldLayoutId id="2147485991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247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2473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62468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172200" y="6264275"/>
            <a:ext cx="19034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73F877E8-06BA-7041-AAFB-8F91D334AC9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92" r:id="rId1"/>
    <p:sldLayoutId id="2147485993" r:id="rId2"/>
    <p:sldLayoutId id="2147485994" r:id="rId3"/>
    <p:sldLayoutId id="2147485995" r:id="rId4"/>
    <p:sldLayoutId id="2147485996" r:id="rId5"/>
    <p:sldLayoutId id="2147485997" r:id="rId6"/>
    <p:sldLayoutId id="2147485998" r:id="rId7"/>
    <p:sldLayoutId id="2147485999" r:id="rId8"/>
    <p:sldLayoutId id="2147486000" r:id="rId9"/>
    <p:sldLayoutId id="2147486001" r:id="rId10"/>
    <p:sldLayoutId id="2147486002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74760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4761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4755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74756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324600" y="6324600"/>
            <a:ext cx="1751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E477D39D-6EFB-C44C-83FA-25D375026BD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03" r:id="rId1"/>
    <p:sldLayoutId id="2147486004" r:id="rId2"/>
    <p:sldLayoutId id="2147486005" r:id="rId3"/>
    <p:sldLayoutId id="2147486006" r:id="rId4"/>
    <p:sldLayoutId id="2147486007" r:id="rId5"/>
    <p:sldLayoutId id="2147486008" r:id="rId6"/>
    <p:sldLayoutId id="2147486009" r:id="rId7"/>
    <p:sldLayoutId id="2147486010" r:id="rId8"/>
    <p:sldLayoutId id="2147486011" r:id="rId9"/>
    <p:sldLayoutId id="2147486012" r:id="rId10"/>
    <p:sldLayoutId id="2147486013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87048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87049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7043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7044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5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400800" y="6324600"/>
            <a:ext cx="16081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C5AAD225-35CF-CD46-96CC-7047478E8A6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14" r:id="rId1"/>
    <p:sldLayoutId id="2147486015" r:id="rId2"/>
    <p:sldLayoutId id="2147486016" r:id="rId3"/>
    <p:sldLayoutId id="2147486017" r:id="rId4"/>
    <p:sldLayoutId id="2147486018" r:id="rId5"/>
    <p:sldLayoutId id="2147486019" r:id="rId6"/>
    <p:sldLayoutId id="2147486020" r:id="rId7"/>
    <p:sldLayoutId id="2147486021" r:id="rId8"/>
    <p:sldLayoutId id="2147486022" r:id="rId9"/>
    <p:sldLayoutId id="2147486023" r:id="rId10"/>
    <p:sldLayoutId id="2147486024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99337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9338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9331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99332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3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4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613FCDA2-7309-E84D-9770-2449B68651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25" r:id="rId1"/>
    <p:sldLayoutId id="2147486026" r:id="rId2"/>
    <p:sldLayoutId id="2147486027" r:id="rId3"/>
    <p:sldLayoutId id="2147486028" r:id="rId4"/>
    <p:sldLayoutId id="2147486029" r:id="rId5"/>
    <p:sldLayoutId id="2147486030" r:id="rId6"/>
    <p:sldLayoutId id="2147486031" r:id="rId7"/>
    <p:sldLayoutId id="2147486032" r:id="rId8"/>
    <p:sldLayoutId id="2147486033" r:id="rId9"/>
    <p:sldLayoutId id="2147486034" r:id="rId10"/>
    <p:sldLayoutId id="2147486035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uwseds.github.io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hisheksugam/Climate_Polic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ngho/Car2know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ewton/BioReactor-Data-Loggi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" TargetMode="External"/><Relationship Id="rId13" Type="http://schemas.openxmlformats.org/officeDocument/2006/relationships/hyperlink" Target="http://data.worldbank.org/country/china" TargetMode="External"/><Relationship Id="rId3" Type="http://schemas.openxmlformats.org/officeDocument/2006/relationships/hyperlink" Target="http://drugbank.ca/" TargetMode="External"/><Relationship Id="rId7" Type="http://schemas.openxmlformats.org/officeDocument/2006/relationships/hyperlink" Target="http://www.nyc.gov/html/tlc/html/about/trip_record_data.shtml" TargetMode="External"/><Relationship Id="rId12" Type="http://schemas.openxmlformats.org/officeDocument/2006/relationships/hyperlink" Target="http://data.worldbank.org/country/russian-federation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3.xml"/><Relationship Id="rId6" Type="http://schemas.openxmlformats.org/officeDocument/2006/relationships/hyperlink" Target="https://www.divvybikes.com/data" TargetMode="External"/><Relationship Id="rId11" Type="http://schemas.openxmlformats.org/officeDocument/2006/relationships/hyperlink" Target="http://data.worldbank.org/region/european-union" TargetMode="External"/><Relationship Id="rId5" Type="http://schemas.openxmlformats.org/officeDocument/2006/relationships/hyperlink" Target="https://data.seattle.gov/Transportation/Traffic-Flow-Counts/7svg-ds5z" TargetMode="External"/><Relationship Id="rId10" Type="http://schemas.openxmlformats.org/officeDocument/2006/relationships/hyperlink" Target="https://factfinder.census.gov/faces/nav/jsf/pages/index.xhtml" TargetMode="External"/><Relationship Id="rId4" Type="http://schemas.openxmlformats.org/officeDocument/2006/relationships/hyperlink" Target="http://toxnet.nlm.nih.gov/" TargetMode="External"/><Relationship Id="rId9" Type="http://schemas.openxmlformats.org/officeDocument/2006/relationships/hyperlink" Target="https://www.prontocycleshare.com/datachallenge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uwseds.github.io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uwseds.github.io/syllabus.html" TargetMode="Externa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Text Box 1"/>
          <p:cNvSpPr txBox="1">
            <a:spLocks noChangeArrowheads="1"/>
          </p:cNvSpPr>
          <p:nvPr/>
        </p:nvSpPr>
        <p:spPr bwMode="auto">
          <a:xfrm>
            <a:off x="685800" y="990600"/>
            <a:ext cx="80772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b="1" dirty="0">
                <a:solidFill>
                  <a:srgbClr val="FFFFFF"/>
                </a:solidFill>
                <a:latin typeface="Calibri" charset="0"/>
              </a:rPr>
              <a:t>Software Design for Data Scientists</a:t>
            </a:r>
            <a:br>
              <a:rPr lang="en-US" altLang="x-none" sz="3600" b="1" dirty="0">
                <a:solidFill>
                  <a:srgbClr val="FFFFFF"/>
                </a:solidFill>
                <a:latin typeface="Calibri" charset="0"/>
              </a:rPr>
            </a:br>
            <a:r>
              <a:rPr lang="en-US" altLang="x-none" sz="3600" i="1" dirty="0">
                <a:solidFill>
                  <a:srgbClr val="FFFFFF"/>
                </a:solidFill>
                <a:latin typeface="Calibri" charset="0"/>
              </a:rPr>
              <a:t>Course Introduction &amp; validating software</a:t>
            </a:r>
          </a:p>
        </p:txBody>
      </p:sp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304800" y="2743200"/>
            <a:ext cx="8534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David Beck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1,2,3</a:t>
            </a:r>
            <a:endParaRPr lang="en-US" altLang="x-none" sz="2800" baseline="30000" dirty="0">
              <a:latin typeface="Calibri" charset="0"/>
            </a:endParaRP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Anant Mittal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3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1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eScience Institute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2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Chemical Engineering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3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Computer Science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endParaRPr lang="en-US" altLang="x-none" dirty="0">
              <a:solidFill>
                <a:srgbClr val="FFFFFF"/>
              </a:solidFill>
              <a:latin typeface="Calibri" charset="0"/>
            </a:endParaRP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dirty="0">
                <a:solidFill>
                  <a:srgbClr val="FFFFFF"/>
                </a:solidFill>
                <a:latin typeface="Calibri" charset="0"/>
              </a:rPr>
              <a:t>University of Washington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September 30, 2021</a:t>
            </a:r>
          </a:p>
        </p:txBody>
      </p:sp>
      <p:pic>
        <p:nvPicPr>
          <p:cNvPr id="150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86400"/>
            <a:ext cx="1447800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6324600" y="285750"/>
            <a:ext cx="2600325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b="1">
                <a:solidFill>
                  <a:srgbClr val="FFFFFF"/>
                </a:solidFill>
                <a:latin typeface="Calibri" charset="0"/>
              </a:rPr>
              <a:t>CSE 583</a:t>
            </a:r>
          </a:p>
          <a:p>
            <a:pPr algn="ctr" eaLnBrk="1" hangingPunct="1">
              <a:buSzPct val="100000"/>
            </a:pPr>
            <a:endParaRPr lang="en-US" altLang="x-none" sz="3600" b="1">
              <a:solidFill>
                <a:srgbClr val="FFFFFF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"/>
          <p:cNvSpPr txBox="1">
            <a:spLocks noChangeArrowheads="1"/>
          </p:cNvSpPr>
          <p:nvPr/>
        </p:nvSpPr>
        <p:spPr bwMode="auto">
          <a:xfrm>
            <a:off x="2590800" y="762000"/>
            <a:ext cx="3886200" cy="838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How Learn Skills</a:t>
            </a:r>
          </a:p>
        </p:txBody>
      </p:sp>
      <p:sp>
        <p:nvSpPr>
          <p:cNvPr id="173058" name="Text Box 1"/>
          <p:cNvSpPr txBox="1">
            <a:spLocks noChangeArrowheads="1"/>
          </p:cNvSpPr>
          <p:nvPr/>
        </p:nvSpPr>
        <p:spPr bwMode="auto"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Relating Writing to Software</a:t>
            </a:r>
          </a:p>
        </p:txBody>
      </p:sp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6324600" y="6324600"/>
            <a:ext cx="175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B10569C4-E678-B84D-BD81-0BEC3E027ED2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10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graphicFrame>
        <p:nvGraphicFramePr>
          <p:cNvPr id="22532" name="Group 4"/>
          <p:cNvGraphicFramePr>
            <a:graphicFrameLocks noGrp="1"/>
          </p:cNvGraphicFramePr>
          <p:nvPr/>
        </p:nvGraphicFramePr>
        <p:xfrm>
          <a:off x="2286000" y="1622425"/>
          <a:ext cx="2033588" cy="3744912"/>
        </p:xfrm>
        <a:graphic>
          <a:graphicData uri="http://schemas.openxmlformats.org/drawingml/2006/table">
            <a:tbl>
              <a:tblPr/>
              <a:tblGrid>
                <a:gridCol w="2033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53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Reporter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196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Writing quality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3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Content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2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Structure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3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Review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554" name="Group 26"/>
          <p:cNvGraphicFramePr>
            <a:graphicFrameLocks noGrp="1"/>
          </p:cNvGraphicFramePr>
          <p:nvPr/>
        </p:nvGraphicFramePr>
        <p:xfrm>
          <a:off x="4597400" y="1597025"/>
          <a:ext cx="2033588" cy="3744912"/>
        </p:xfrm>
        <a:graphic>
          <a:graphicData uri="http://schemas.openxmlformats.org/drawingml/2006/table">
            <a:tbl>
              <a:tblPr/>
              <a:tblGrid>
                <a:gridCol w="2033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53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SW </a:t>
                      </a:r>
                      <a:r>
                        <a:rPr kumimoji="0" lang="en-US" sz="3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Eng</a:t>
                      </a:r>
                      <a:endParaRPr kumimoji="0" 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196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Code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 quality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3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Features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2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Design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3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Testing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576" name="AutoShape 48"/>
          <p:cNvSpPr>
            <a:spLocks noChangeArrowheads="1"/>
          </p:cNvSpPr>
          <p:nvPr/>
        </p:nvSpPr>
        <p:spPr bwMode="auto">
          <a:xfrm>
            <a:off x="304800" y="2359025"/>
            <a:ext cx="1600200" cy="612775"/>
          </a:xfrm>
          <a:prstGeom prst="wedgeRoundRectCallout">
            <a:avLst>
              <a:gd name="adj1" fmla="val 75718"/>
              <a:gd name="adj2" fmla="val 11204"/>
              <a:gd name="adj3" fmla="val 16667"/>
            </a:avLst>
          </a:prstGeom>
          <a:solidFill>
            <a:srgbClr val="FFFF00"/>
          </a:soli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blurRad="63500"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Calibri" charset="0"/>
                <a:ea typeface="ＭＳ Ｐゴシック" charset="0"/>
              </a:rPr>
              <a:t>Freshman English</a:t>
            </a:r>
          </a:p>
        </p:txBody>
      </p:sp>
      <p:sp>
        <p:nvSpPr>
          <p:cNvPr id="22577" name="AutoShape 49"/>
          <p:cNvSpPr>
            <a:spLocks noChangeArrowheads="1"/>
          </p:cNvSpPr>
          <p:nvPr/>
        </p:nvSpPr>
        <p:spPr bwMode="auto">
          <a:xfrm>
            <a:off x="6858000" y="1905001"/>
            <a:ext cx="1981200" cy="1066800"/>
          </a:xfrm>
          <a:prstGeom prst="wedgeRoundRectCallout">
            <a:avLst>
              <a:gd name="adj1" fmla="val -68574"/>
              <a:gd name="adj2" fmla="val 15477"/>
              <a:gd name="adj3" fmla="val 16667"/>
            </a:avLst>
          </a:prstGeom>
          <a:solidFill>
            <a:srgbClr val="FFFF00"/>
          </a:soli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blurRad="63500"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alibri" charset="0"/>
                <a:ea typeface="ＭＳ Ｐゴシック" charset="0"/>
              </a:rPr>
              <a:t>Programming course, this class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09713" y="2816225"/>
            <a:ext cx="776287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13800">
                <a:solidFill>
                  <a:srgbClr val="000000"/>
                </a:solidFill>
              </a:rPr>
              <a:t>{</a:t>
            </a:r>
          </a:p>
        </p:txBody>
      </p:sp>
      <p:sp>
        <p:nvSpPr>
          <p:cNvPr id="11" name="AutoShape 48"/>
          <p:cNvSpPr>
            <a:spLocks noChangeArrowheads="1"/>
          </p:cNvSpPr>
          <p:nvPr/>
        </p:nvSpPr>
        <p:spPr bwMode="auto">
          <a:xfrm>
            <a:off x="381000" y="5483225"/>
            <a:ext cx="3810000" cy="612775"/>
          </a:xfrm>
          <a:prstGeom prst="wedgeRoundRectCallout">
            <a:avLst>
              <a:gd name="adj1" fmla="val -13472"/>
              <a:gd name="adj2" fmla="val -255264"/>
              <a:gd name="adj3" fmla="val 16667"/>
            </a:avLst>
          </a:prstGeom>
          <a:solidFill>
            <a:srgbClr val="FFFF00"/>
          </a:soli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blurRad="63500"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alibri" charset="0"/>
                <a:ea typeface="ＭＳ Ｐゴシック" charset="0"/>
              </a:rPr>
              <a:t>Composition &amp; literature classes, professional writer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 flipV="1">
            <a:off x="6705600" y="3273425"/>
            <a:ext cx="776288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13800">
                <a:solidFill>
                  <a:srgbClr val="000000"/>
                </a:solidFill>
              </a:rPr>
              <a:t>{</a:t>
            </a:r>
          </a:p>
        </p:txBody>
      </p:sp>
      <p:sp>
        <p:nvSpPr>
          <p:cNvPr id="13" name="AutoShape 48"/>
          <p:cNvSpPr>
            <a:spLocks noChangeArrowheads="1"/>
          </p:cNvSpPr>
          <p:nvPr/>
        </p:nvSpPr>
        <p:spPr bwMode="auto">
          <a:xfrm>
            <a:off x="5105400" y="5559425"/>
            <a:ext cx="3733800" cy="612775"/>
          </a:xfrm>
          <a:prstGeom prst="wedgeRoundRectCallout">
            <a:avLst>
              <a:gd name="adj1" fmla="val 10824"/>
              <a:gd name="adj2" fmla="val -286847"/>
              <a:gd name="adj3" fmla="val 16667"/>
            </a:avLst>
          </a:prstGeom>
          <a:solidFill>
            <a:srgbClr val="FFFF00"/>
          </a:soli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blurRad="63500"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alibri" charset="0"/>
                <a:ea typeface="ＭＳ Ｐゴシック" charset="0"/>
              </a:rPr>
              <a:t>CS degree, practical collaborative exp., this class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2576" grpId="0" animBg="1"/>
      <p:bldP spid="22577" grpId="0" animBg="1"/>
      <p:bldP spid="4" grpId="0"/>
      <p:bldP spid="11" grpId="0" animBg="1"/>
      <p:bldP spid="12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Text Box 1"/>
          <p:cNvSpPr txBox="1">
            <a:spLocks noChangeArrowheads="1"/>
          </p:cNvSpPr>
          <p:nvPr/>
        </p:nvSpPr>
        <p:spPr bwMode="auto"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dirty="0">
                <a:solidFill>
                  <a:srgbClr val="000000"/>
                </a:solidFill>
                <a:latin typeface="Calibri" charset="0"/>
              </a:rPr>
              <a:t>Grading</a:t>
            </a:r>
          </a:p>
        </p:txBody>
      </p:sp>
      <p:graphicFrame>
        <p:nvGraphicFramePr>
          <p:cNvPr id="2355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900457"/>
              </p:ext>
            </p:extLst>
          </p:nvPr>
        </p:nvGraphicFramePr>
        <p:xfrm>
          <a:off x="2209800" y="1524000"/>
          <a:ext cx="4953000" cy="3954463"/>
        </p:xfrm>
        <a:graphic>
          <a:graphicData uri="http://schemas.openxmlformats.org/drawingml/2006/table">
            <a:tbl>
              <a:tblPr/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426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Item</a:t>
                      </a:r>
                      <a:endParaRPr kumimoji="0" lang="en-US" altLang="x-none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%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2025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Homework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(~5 </a:t>
                      </a:r>
                      <a:r>
                        <a:rPr kumimoji="0" lang="en-US" altLang="x-none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homeworks</a:t>
                      </a:r>
                      <a:r>
                        <a:rPr kumimoji="0" lang="en-US" altLang="x-non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35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2025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Class participation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15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6150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Class project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50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5123" name="Text Box 89"/>
          <p:cNvSpPr txBox="1">
            <a:spLocks noChangeArrowheads="1"/>
          </p:cNvSpPr>
          <p:nvPr/>
        </p:nvSpPr>
        <p:spPr bwMode="auto">
          <a:xfrm>
            <a:off x="6324600" y="6324600"/>
            <a:ext cx="175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1832CF6B-833D-6A46-B8B4-71350C02E028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11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Text Box 1"/>
          <p:cNvSpPr txBox="1">
            <a:spLocks noChangeArrowheads="1"/>
          </p:cNvSpPr>
          <p:nvPr/>
        </p:nvSpPr>
        <p:spPr bwMode="auto"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dirty="0">
                <a:solidFill>
                  <a:srgbClr val="000000"/>
                </a:solidFill>
                <a:latin typeface="Calibri" charset="0"/>
              </a:rPr>
              <a:t>Grading</a:t>
            </a:r>
          </a:p>
        </p:txBody>
      </p:sp>
      <p:sp>
        <p:nvSpPr>
          <p:cNvPr id="177154" name="Text Box 89"/>
          <p:cNvSpPr txBox="1">
            <a:spLocks noChangeArrowheads="1"/>
          </p:cNvSpPr>
          <p:nvPr/>
        </p:nvSpPr>
        <p:spPr bwMode="auto">
          <a:xfrm>
            <a:off x="6324600" y="6324600"/>
            <a:ext cx="175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94FA5660-D96B-B34A-9D65-AF4387711E0B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12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1363" indent="-2841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457200" indent="-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How we grade homework</a:t>
            </a:r>
            <a:r>
              <a:rPr lang="mr-IN" sz="3200" dirty="0">
                <a:latin typeface="Calibri" charset="0"/>
              </a:rPr>
              <a:t>…</a:t>
            </a:r>
            <a:endParaRPr lang="en-US" sz="3200" dirty="0">
              <a:latin typeface="Calibri" charset="0"/>
            </a:endParaRPr>
          </a:p>
          <a:p>
            <a:pPr marL="857250" lvl="1" indent="-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You submit homework using GitHub (version control tool) by the due date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We take up to a week to review the homework and give feedback with a GitHub Issue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You have an additional week to revise the homework to address any weaknesses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Your final grade for a homework is given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2800" b="1" dirty="0">
                <a:latin typeface="Calibri" charset="0"/>
              </a:rPr>
              <a:t>There is no reason you can’t get 5/5 on all HW </a:t>
            </a: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 sz="2800" dirty="0"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>
                <a:latin typeface="Calibri" charset="0"/>
              </a:rPr>
              <a:t>Class project overview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Collaborative software engineering experience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Teams of 3 to 4 with 4 being optimal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Prefer </a:t>
            </a:r>
            <a:r>
              <a:rPr lang="en-US" sz="3200" i="1" dirty="0">
                <a:latin typeface="Calibri" charset="0"/>
              </a:rPr>
              <a:t>teams with diversity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Develop project using version control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13</a:t>
            </a:fld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4267200"/>
            <a:ext cx="2527300" cy="147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4528976"/>
            <a:ext cx="2895600" cy="169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77961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Class project overview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Collaborative software engineering experience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Design (use cases, component specification)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Documentation (how to, docstrings)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Style (PEP8, pylint)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Coding, testing &amp; milestones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Standup &amp; code reviews</a:t>
            </a: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14</a:t>
            </a:fld>
            <a:endParaRPr lang="en-US" sz="1800"/>
          </a:p>
        </p:txBody>
      </p:sp>
      <p:sp>
        <p:nvSpPr>
          <p:cNvPr id="2" name="TextBox 1"/>
          <p:cNvSpPr txBox="1"/>
          <p:nvPr/>
        </p:nvSpPr>
        <p:spPr>
          <a:xfrm>
            <a:off x="5715000" y="5638800"/>
            <a:ext cx="3247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hlinkClick r:id="rId3"/>
              </a:rPr>
              <a:t>http://uwseds.github.io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1348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Project Type 1: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>
                <a:latin typeface="Calibri" charset="0"/>
              </a:rPr>
              <a:t>Answer “Research” Questions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66888"/>
            <a:ext cx="8229600" cy="432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Problem statement: Answer two to three questions of business or scientific relevance</a:t>
            </a:r>
          </a:p>
          <a:p>
            <a:pPr lvl="1"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Use a </a:t>
            </a:r>
            <a:r>
              <a:rPr lang="en-US" altLang="x-none" sz="3200" dirty="0" err="1">
                <a:solidFill>
                  <a:srgbClr val="000000"/>
                </a:solidFill>
                <a:latin typeface="Calibri" charset="0"/>
              </a:rPr>
              <a:t>Jupyter</a:t>
            </a: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 notebook and supporting python files</a:t>
            </a:r>
          </a:p>
          <a:p>
            <a:pPr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Example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solidFill>
                  <a:schemeClr val="tx1"/>
                </a:solidFill>
                <a:latin typeface="Calibri" charset="0"/>
                <a:hlinkClick r:id="rId3"/>
              </a:rPr>
              <a:t>Climate Police</a:t>
            </a:r>
            <a:r>
              <a:rPr lang="en-US" sz="3200" dirty="0">
                <a:solidFill>
                  <a:schemeClr val="tx1"/>
                </a:solidFill>
                <a:latin typeface="Calibri" charset="0"/>
              </a:rPr>
              <a:t>: Analyze effects of pollution on the planet.</a:t>
            </a:r>
            <a:endParaRPr lang="is-IS" sz="3200" dirty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7A39B091-0409-9845-B7E4-33520292F0E9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15</a:t>
            </a:fld>
            <a:endParaRPr lang="en-US" altLang="x-none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10279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Capstone Project Type 2: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>
                <a:latin typeface="Calibri" charset="0"/>
              </a:rPr>
              <a:t>Create Reusable Data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52600"/>
            <a:ext cx="8229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Problem statement: Create data repository with tools  (e.g., search, visualization, analytics)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Example</a:t>
            </a:r>
          </a:p>
          <a:p>
            <a:pPr lvl="1"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latin typeface="Calibri" charset="0"/>
                <a:hlinkClick r:id="rId3"/>
              </a:rPr>
              <a:t>Car2Know</a:t>
            </a:r>
            <a:r>
              <a:rPr lang="en-US" altLang="x-none" sz="3200" dirty="0">
                <a:latin typeface="Calibri" charset="0"/>
              </a:rPr>
              <a:t>: Provide car rental data to users of Car2Go (e.g., for planning trips)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DA0CF3A1-439A-4B4C-A67C-840DC04B2B16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16</a:t>
            </a:fld>
            <a:endParaRPr lang="en-US" altLang="x-none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92492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Project Type 3: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>
                <a:latin typeface="Calibri" charset="0"/>
              </a:rPr>
              <a:t>Create a Tool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52600"/>
            <a:ext cx="8229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Problem statement: Solve a problem common to many users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Don’t re-invent the wheel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Example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  <a:hlinkClick r:id="rId3"/>
              </a:rPr>
              <a:t>BioReactor Data Logging</a:t>
            </a:r>
            <a:r>
              <a:rPr lang="en-US" sz="3200" dirty="0">
                <a:latin typeface="Calibri" charset="0"/>
              </a:rPr>
              <a:t> </a:t>
            </a:r>
            <a:r>
              <a:rPr lang="mr-IN" sz="3200" dirty="0">
                <a:latin typeface="Calibri" charset="0"/>
              </a:rPr>
              <a:t>–</a:t>
            </a:r>
            <a:r>
              <a:rPr lang="en-US" sz="3200" dirty="0">
                <a:latin typeface="Calibri" charset="0"/>
              </a:rPr>
              <a:t> Monitor and publish data from </a:t>
            </a:r>
            <a:r>
              <a:rPr lang="en-US" sz="3200" dirty="0" err="1">
                <a:latin typeface="Calibri" charset="0"/>
              </a:rPr>
              <a:t>BioReactor</a:t>
            </a:r>
            <a:r>
              <a:rPr lang="en-US" sz="3200" dirty="0">
                <a:latin typeface="Calibri" charset="0"/>
              </a:rPr>
              <a:t> experiments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DA0CF3A1-439A-4B4C-A67C-840DC04B2B16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17</a:t>
            </a:fld>
            <a:endParaRPr lang="en-US" altLang="x-none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77564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Getting Started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362200" y="1219200"/>
            <a:ext cx="3581400" cy="82023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/>
              <a:t>Students present statements of interest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57500" y="2494547"/>
            <a:ext cx="2590800" cy="93445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/>
              <a:t>Gather with like minded students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857500" y="3822198"/>
            <a:ext cx="2590800" cy="93445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/>
              <a:t>Verify the project idea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57500" y="5161547"/>
            <a:ext cx="2590800" cy="93445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/>
              <a:t>Size the effort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4152900" y="2039434"/>
            <a:ext cx="0" cy="45511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 bwMode="auto">
          <a:xfrm>
            <a:off x="4152900" y="3429000"/>
            <a:ext cx="0" cy="39319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7" idx="2"/>
            <a:endCxn id="8" idx="0"/>
          </p:cNvCxnSpPr>
          <p:nvPr/>
        </p:nvCxnSpPr>
        <p:spPr bwMode="auto">
          <a:xfrm>
            <a:off x="4152900" y="4756651"/>
            <a:ext cx="0" cy="40489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Elbow Connector 17"/>
          <p:cNvCxnSpPr>
            <a:stCxn id="7" idx="1"/>
            <a:endCxn id="6" idx="1"/>
          </p:cNvCxnSpPr>
          <p:nvPr/>
        </p:nvCxnSpPr>
        <p:spPr bwMode="auto">
          <a:xfrm rot="10800000">
            <a:off x="2857500" y="2961775"/>
            <a:ext cx="12700" cy="1327651"/>
          </a:xfrm>
          <a:prstGeom prst="bentConnector3">
            <a:avLst>
              <a:gd name="adj1" fmla="val 180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Elbow Connector 19"/>
          <p:cNvCxnSpPr>
            <a:stCxn id="8" idx="1"/>
            <a:endCxn id="6" idx="1"/>
          </p:cNvCxnSpPr>
          <p:nvPr/>
        </p:nvCxnSpPr>
        <p:spPr bwMode="auto">
          <a:xfrm rot="10800000">
            <a:off x="2857500" y="2961774"/>
            <a:ext cx="12700" cy="2667000"/>
          </a:xfrm>
          <a:prstGeom prst="bentConnector3">
            <a:avLst>
              <a:gd name="adj1" fmla="val 3884213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Elbow Connector 22"/>
          <p:cNvCxnSpPr>
            <a:stCxn id="8" idx="3"/>
            <a:endCxn id="7" idx="3"/>
          </p:cNvCxnSpPr>
          <p:nvPr/>
        </p:nvCxnSpPr>
        <p:spPr bwMode="auto">
          <a:xfrm flipV="1">
            <a:off x="5448300" y="4289425"/>
            <a:ext cx="12700" cy="1339349"/>
          </a:xfrm>
          <a:prstGeom prst="bentConnector3">
            <a:avLst>
              <a:gd name="adj1" fmla="val 180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0178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Things to Think About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Topics of interest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Is there an unmet need (i.e. no code already exists)?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Is there only commercial software available for a task?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What is the potential user base?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Data you have access to NOW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How much you’ve used the data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Code you have to access the data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How clean the data are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19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528944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What's the class about? Who are we?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marL="741363" indent="-2841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Instructor introductions</a:t>
            </a:r>
          </a:p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Objectives</a:t>
            </a: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–"/>
            </a:pPr>
            <a:r>
              <a:rPr lang="en-US" altLang="x-none" sz="2800" dirty="0">
                <a:solidFill>
                  <a:srgbClr val="000000"/>
                </a:solidFill>
                <a:latin typeface="Calibri" charset="0"/>
              </a:rPr>
              <a:t>Teach how to create and collaborate on data- and computation-intensive research projects</a:t>
            </a: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–"/>
            </a:pPr>
            <a:r>
              <a:rPr lang="en-US" altLang="x-none" sz="2800" dirty="0">
                <a:solidFill>
                  <a:srgbClr val="000000"/>
                </a:solidFill>
                <a:latin typeface="Calibri" charset="0"/>
              </a:rPr>
              <a:t>Provide practical software skills for data analysis in research &amp; industry</a:t>
            </a: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–"/>
            </a:pPr>
            <a:r>
              <a:rPr lang="en-US" altLang="x-none" sz="2800" dirty="0">
                <a:solidFill>
                  <a:srgbClr val="000000"/>
                </a:solidFill>
                <a:latin typeface="Calibri" charset="0"/>
              </a:rPr>
              <a:t>Elevate coding in science to the level of technical writing</a:t>
            </a: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None/>
            </a:pPr>
            <a:endParaRPr lang="en-US" altLang="x-none" sz="28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152580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F83E5CE-1B87-5646-B875-61B429FB44DF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Verify the Project Idea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Is there an unmet need (i.e. no code already exists)?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Clarity about the project type?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Consensus on the problem being solved.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Do you have data that can solve the problem?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20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6015163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More on the Data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At least two non-trivial data sets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Data need to be combined, joined, merged, etc. to answer the scientific questions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Have access to the data NOW!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21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665027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Some Public Data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3"/>
              </a:rPr>
              <a:t>http://drugbank.ca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4"/>
              </a:rPr>
              <a:t>http://toxnet.nlm.nih.gov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5"/>
              </a:rPr>
              <a:t>https://data.seattle.gov/Transportation/Traffic-Flow-Counts/7svg-ds5z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6"/>
              </a:rPr>
              <a:t>https://www.divvybikes.com/data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7"/>
              </a:rPr>
              <a:t>http://www.nyc.gov/html/tlc/html/about/trip_record_data.shtml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8"/>
              </a:rPr>
              <a:t>https://www.kaggle.com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9"/>
              </a:rPr>
              <a:t>Pronto bike data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0"/>
              </a:rPr>
              <a:t>American Fact Finder Data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1"/>
              </a:rPr>
              <a:t>European union data </a:t>
            </a:r>
            <a:r>
              <a:rPr lang="en-US" sz="2000" dirty="0">
                <a:latin typeface="Calibri" charset="0"/>
              </a:rPr>
              <a:t>(World bank)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2"/>
              </a:rPr>
              <a:t>Russian federation data </a:t>
            </a:r>
            <a:r>
              <a:rPr lang="en-US" sz="2000" dirty="0">
                <a:latin typeface="Calibri" charset="0"/>
              </a:rPr>
              <a:t>(World bank)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3"/>
              </a:rPr>
              <a:t>China data </a:t>
            </a:r>
            <a:r>
              <a:rPr lang="en-US" sz="2000" dirty="0">
                <a:latin typeface="Calibri" charset="0"/>
              </a:rPr>
              <a:t>(World bank)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22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2395366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Data! Data! Data!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At least two non-trivial data sets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Data need to be combined, joined, merged, etc.</a:t>
            </a:r>
          </a:p>
          <a:p>
            <a:pPr marL="112713" indent="0">
              <a:spcBef>
                <a:spcPts val="800"/>
              </a:spcBef>
              <a:defRPr/>
            </a:pPr>
            <a:r>
              <a:rPr lang="en-US" sz="4800" b="1" dirty="0">
                <a:latin typeface="Calibri" charset="0"/>
              </a:rPr>
              <a:t>Think about your data NOW!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910AB6EC-FD4D-3D4B-8BEC-A66537D41534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23</a:t>
            </a:fld>
            <a:endParaRPr lang="en-US" altLang="x-none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3161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Project Ideation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066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Over the first few weeks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What areas are you interested in?  E.g. social good or a job demo.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What data are available in that space?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What tools already exist in that space?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What type of project is this? (answer research question, create reusable data, create a tool, other?)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b="1" dirty="0">
                <a:latin typeface="Calibri" charset="0"/>
              </a:rPr>
              <a:t>Volunteer to give a one slide, 5 minute project idea pitch at the start of class!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24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9304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Text Box 1"/>
          <p:cNvSpPr txBox="1">
            <a:spLocks noChangeArrowheads="1"/>
          </p:cNvSpPr>
          <p:nvPr/>
        </p:nvSpPr>
        <p:spPr bwMode="auto"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Course Web Page</a:t>
            </a:r>
          </a:p>
        </p:txBody>
      </p:sp>
      <p:sp>
        <p:nvSpPr>
          <p:cNvPr id="179202" name="Text Box 3"/>
          <p:cNvSpPr txBox="1">
            <a:spLocks noChangeArrowheads="1"/>
          </p:cNvSpPr>
          <p:nvPr/>
        </p:nvSpPr>
        <p:spPr bwMode="auto">
          <a:xfrm>
            <a:off x="6324600" y="6324600"/>
            <a:ext cx="175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A154BB29-5C3B-D04C-8429-1167617D7653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25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179203" name="Rectangle 5"/>
          <p:cNvSpPr>
            <a:spLocks noChangeArrowheads="1"/>
          </p:cNvSpPr>
          <p:nvPr/>
        </p:nvSpPr>
        <p:spPr bwMode="auto">
          <a:xfrm>
            <a:off x="1219200" y="2133600"/>
            <a:ext cx="7391400" cy="20335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r>
              <a:rPr lang="en-US" altLang="x-none" sz="5400" dirty="0">
                <a:solidFill>
                  <a:srgbClr val="000000"/>
                </a:solidFill>
                <a:hlinkClick r:id="rId3"/>
              </a:rPr>
              <a:t>http://uwseds.github.io</a:t>
            </a:r>
            <a:endParaRPr lang="en-US" altLang="x-none" sz="5400" dirty="0">
              <a:solidFill>
                <a:srgbClr val="000000"/>
              </a:solidFill>
            </a:endParaRPr>
          </a:p>
          <a:p>
            <a:pPr eaLnBrk="1" hangingPunct="1">
              <a:buSzPct val="100000"/>
            </a:pPr>
            <a:endParaRPr lang="en-US" altLang="x-none" sz="7200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2021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Agenda</a:t>
            </a:r>
          </a:p>
        </p:txBody>
      </p:sp>
      <p:sp>
        <p:nvSpPr>
          <p:cNvPr id="154626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Why data science?</a:t>
            </a:r>
          </a:p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Course overview</a:t>
            </a:r>
          </a:p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Validating your software install</a:t>
            </a:r>
          </a:p>
        </p:txBody>
      </p:sp>
      <p:sp>
        <p:nvSpPr>
          <p:cNvPr id="154627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E34EC161-5CED-374B-8E3E-F32E4893176E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3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Course Registration by Field of Study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159747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A38E17A-02A4-1D4B-8A2B-CD512C05D474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8ACED8-6E94-473B-9E84-09E7D5FA0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752475"/>
            <a:ext cx="8791575" cy="5353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Text Box 1"/>
          <p:cNvSpPr txBox="1">
            <a:spLocks noChangeArrowheads="1"/>
          </p:cNvSpPr>
          <p:nvPr/>
        </p:nvSpPr>
        <p:spPr bwMode="auto">
          <a:xfrm>
            <a:off x="609600" y="12954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9600">
                <a:solidFill>
                  <a:srgbClr val="000000"/>
                </a:solidFill>
                <a:latin typeface="Calibri" charset="0"/>
              </a:rPr>
              <a:t>Course Overview</a:t>
            </a:r>
          </a:p>
        </p:txBody>
      </p:sp>
      <p:sp>
        <p:nvSpPr>
          <p:cNvPr id="160770" name="Text Box 3"/>
          <p:cNvSpPr txBox="1">
            <a:spLocks noChangeArrowheads="1"/>
          </p:cNvSpPr>
          <p:nvPr/>
        </p:nvSpPr>
        <p:spPr bwMode="auto">
          <a:xfrm>
            <a:off x="6324600" y="6324600"/>
            <a:ext cx="175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DAFC446F-D855-CE4A-A0C3-71DAF11BC962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5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Survey Results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914400"/>
          <a:ext cx="83820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4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7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Years of programming?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Mostly &gt; 1 </a:t>
                      </a:r>
                      <a:r>
                        <a:rPr lang="en-US" sz="2800" dirty="0" err="1"/>
                        <a:t>yr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Years</a:t>
                      </a:r>
                      <a:r>
                        <a:rPr lang="en-US" sz="2800" baseline="0" dirty="0"/>
                        <a:t> of python?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&lt; 1 </a:t>
                      </a:r>
                      <a:r>
                        <a:rPr lang="en-US" sz="2800" dirty="0" err="1"/>
                        <a:t>yr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Experience</a:t>
                      </a:r>
                      <a:r>
                        <a:rPr lang="en-US" sz="2800" baseline="0" dirty="0"/>
                        <a:t> with a text editor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Mostly "Yes"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Comfort</a:t>
                      </a:r>
                      <a:r>
                        <a:rPr lang="en-US" sz="2800" baseline="0" dirty="0"/>
                        <a:t> with i</a:t>
                      </a:r>
                      <a:r>
                        <a:rPr lang="en-US" sz="2800" dirty="0"/>
                        <a:t>f-statements?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Comfort</a:t>
                      </a:r>
                      <a:r>
                        <a:rPr lang="en-US" sz="2800" baseline="0" dirty="0"/>
                        <a:t> with for</a:t>
                      </a:r>
                      <a:r>
                        <a:rPr lang="en-US" sz="2800" dirty="0"/>
                        <a:t>-statements?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Comfort with functions?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Mostly</a:t>
                      </a:r>
                      <a:r>
                        <a:rPr lang="en-US" sz="2800" baseline="0" dirty="0"/>
                        <a:t> "Yes"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Python packages (</a:t>
                      </a:r>
                      <a:r>
                        <a:rPr lang="en-US" sz="2800" dirty="0" err="1"/>
                        <a:t>scipy</a:t>
                      </a:r>
                      <a:r>
                        <a:rPr lang="en-US" sz="2800" dirty="0"/>
                        <a:t>, pandas, ...)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Mostly "No"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Experience with </a:t>
                      </a:r>
                      <a:r>
                        <a:rPr lang="en-US" sz="2800" dirty="0" err="1"/>
                        <a:t>iPython</a:t>
                      </a:r>
                      <a:r>
                        <a:rPr lang="en-US" sz="28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Very little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Experience</a:t>
                      </a:r>
                      <a:r>
                        <a:rPr lang="en-US" sz="2800" baseline="0" dirty="0"/>
                        <a:t> with </a:t>
                      </a:r>
                      <a:r>
                        <a:rPr lang="en-US" sz="2800" baseline="0" dirty="0" err="1"/>
                        <a:t>github</a:t>
                      </a:r>
                      <a:r>
                        <a:rPr lang="en-US" sz="2800" baseline="0" dirty="0"/>
                        <a:t>?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Very little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162854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3EBE160-3AAC-8A4A-BC0B-FB753C849B44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dirty="0"/>
              <a:t>What you will learn</a:t>
            </a:r>
          </a:p>
        </p:txBody>
      </p:sp>
      <p:sp>
        <p:nvSpPr>
          <p:cNvPr id="163842" name="Content Placeholder 3"/>
          <p:cNvSpPr>
            <a:spLocks noGrp="1"/>
          </p:cNvSpPr>
          <p:nvPr>
            <p:ph idx="1"/>
          </p:nvPr>
        </p:nvSpPr>
        <p:spPr bwMode="auto">
          <a:xfrm>
            <a:off x="457200" y="1036638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x-none" sz="2400"/>
              <a:t>Program in python using the Python scientific stack, including numpy, pandas, and matplotlib.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x-none" sz="2400"/>
              <a:t>Search, evaluate, and integrate into a project externally developed Python packages; create your own Python packages.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x-none" sz="2400"/>
              <a:t>Develop unit tests that validate important aspects of the project implementation.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x-none" sz="2400"/>
              <a:t>Develop software that it can be used by others including: shared code on github, documentation, installing packages, setup, and running computational studies.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x-none" sz="2400"/>
              <a:t>Create technical specifications for what a program should do and how this is accomplished.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167940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54901F1-7F36-6342-8D54-5E912AC9A278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Course Structure</a:t>
            </a:r>
          </a:p>
        </p:txBody>
      </p:sp>
      <p:sp>
        <p:nvSpPr>
          <p:cNvPr id="168962" name="Content Placeholder 3"/>
          <p:cNvSpPr>
            <a:spLocks noGrp="1"/>
          </p:cNvSpPr>
          <p:nvPr>
            <p:ph idx="1"/>
          </p:nvPr>
        </p:nvSpPr>
        <p:spPr bwMode="auto">
          <a:xfrm>
            <a:off x="457200" y="914400"/>
            <a:ext cx="8229600" cy="52117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defRPr/>
            </a:pPr>
            <a:r>
              <a:rPr lang="en-US" altLang="x-none" dirty="0">
                <a:hlinkClick r:id="rId2"/>
              </a:rPr>
              <a:t>http://uwseds.github.io/syllabus.html</a:t>
            </a:r>
            <a:endParaRPr lang="en-US" altLang="x-none" dirty="0"/>
          </a:p>
          <a:p>
            <a:pPr marL="457200" indent="-457200">
              <a:buFont typeface="Arial" charset="0"/>
              <a:buChar char="•"/>
              <a:defRPr/>
            </a:pPr>
            <a:endParaRPr lang="en-US" altLang="x-none" sz="2400" dirty="0"/>
          </a:p>
          <a:p>
            <a:pPr marL="457200" indent="-457200">
              <a:buFont typeface="Arial" charset="0"/>
              <a:buChar char="•"/>
              <a:defRPr/>
            </a:pPr>
            <a:r>
              <a:rPr lang="en-US" altLang="x-none" dirty="0"/>
              <a:t>Programming basics</a:t>
            </a:r>
          </a:p>
          <a:p>
            <a:pPr marL="857250" lvl="1" indent="-457200">
              <a:buFont typeface="Arial" charset="0"/>
              <a:buChar char="•"/>
              <a:defRPr/>
            </a:pPr>
            <a:r>
              <a:rPr lang="en-US" altLang="x-none" dirty="0"/>
              <a:t>Version control, Python, data manipulation</a:t>
            </a:r>
          </a:p>
          <a:p>
            <a:pPr marL="457200" indent="-457200">
              <a:buFont typeface="Arial" charset="0"/>
              <a:buChar char="•"/>
              <a:defRPr/>
            </a:pPr>
            <a:r>
              <a:rPr lang="en-US" altLang="x-none" dirty="0"/>
              <a:t>Software development</a:t>
            </a:r>
          </a:p>
          <a:p>
            <a:pPr marL="857250" lvl="1" indent="-457200">
              <a:buFont typeface="Arial" charset="0"/>
              <a:buChar char="•"/>
              <a:defRPr/>
            </a:pPr>
            <a:r>
              <a:rPr lang="en-US" altLang="x-none" dirty="0"/>
              <a:t>Debugging, documentation, design, collaboration</a:t>
            </a:r>
          </a:p>
          <a:p>
            <a:pPr marL="457200" indent="-457200">
              <a:buFont typeface="Arial" charset="0"/>
              <a:buChar char="•"/>
              <a:defRPr/>
            </a:pPr>
            <a:r>
              <a:rPr lang="en-US" altLang="x-none" dirty="0"/>
              <a:t>Data manipulations in detail</a:t>
            </a:r>
          </a:p>
          <a:p>
            <a:pPr marL="857250" lvl="1" indent="-457200">
              <a:buFont typeface="Arial" charset="0"/>
              <a:buChar char="•"/>
              <a:defRPr/>
            </a:pPr>
            <a:r>
              <a:rPr lang="en-US" altLang="x-none" dirty="0"/>
              <a:t>Visualization, machine learning</a:t>
            </a:r>
          </a:p>
          <a:p>
            <a:pPr marL="457200" indent="-457200">
              <a:buFont typeface="Arial" charset="0"/>
              <a:buChar char="•"/>
              <a:defRPr/>
            </a:pPr>
            <a:r>
              <a:rPr lang="en-US" altLang="x-none" dirty="0"/>
              <a:t>Software engineering practicum (project)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169988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883EA58-DD54-0E4B-8D9F-A0F33CAB01BF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Programming vs. Software Engineering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57200" y="1371600"/>
            <a:ext cx="822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1363" indent="-2841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indent="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3200" dirty="0">
                <a:latin typeface="Calibri" charset="0"/>
              </a:rPr>
              <a:t>Analogy: What is the difference between the following kinds of writing: </a:t>
            </a:r>
          </a:p>
          <a:p>
            <a:pPr marL="971550" lvl="1" indent="-51435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3200" dirty="0">
                <a:latin typeface="Calibri" charset="0"/>
              </a:rPr>
              <a:t>Note to yourself</a:t>
            </a:r>
          </a:p>
          <a:p>
            <a:pPr marL="971550" lvl="1" indent="-51435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3200" dirty="0">
                <a:latin typeface="Calibri" charset="0"/>
              </a:rPr>
              <a:t>An article in the NY Times</a:t>
            </a:r>
            <a:endParaRPr lang="en-US" sz="2800" dirty="0">
              <a:latin typeface="Calibri" charset="0"/>
            </a:endParaRP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 sz="2800" dirty="0">
              <a:latin typeface="Calibri" charset="0"/>
            </a:endParaRPr>
          </a:p>
        </p:txBody>
      </p:sp>
      <p:sp>
        <p:nvSpPr>
          <p:cNvPr id="171011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B4098AC5-7BF4-3D4F-8E7D-AAF70E8079EB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9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2021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16807</TotalTime>
  <Words>1137</Words>
  <Application>Microsoft Office PowerPoint</Application>
  <PresentationFormat>On-screen Show (4:3)</PresentationFormat>
  <Paragraphs>236</Paragraphs>
  <Slides>25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25</vt:i4>
      </vt:variant>
    </vt:vector>
  </HeadingPairs>
  <TitlesOfParts>
    <vt:vector size="41" baseType="lpstr">
      <vt:lpstr>Arial</vt:lpstr>
      <vt:lpstr>Calibri</vt:lpstr>
      <vt:lpstr>Times New Roman</vt:lpstr>
      <vt:lpstr>Wingdings</vt:lpstr>
      <vt:lpstr>Office Theme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PowerPoint Presentation</vt:lpstr>
      <vt:lpstr>PowerPoint Presentation</vt:lpstr>
      <vt:lpstr>PowerPoint Presentation</vt:lpstr>
      <vt:lpstr>Course Registration by Field of Study</vt:lpstr>
      <vt:lpstr>PowerPoint Presentation</vt:lpstr>
      <vt:lpstr>Survey Results</vt:lpstr>
      <vt:lpstr>What you will learn</vt:lpstr>
      <vt:lpstr>Course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Getting Started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David Beck</cp:lastModifiedBy>
  <cp:revision>379</cp:revision>
  <cp:lastPrinted>1601-01-01T00:00:00Z</cp:lastPrinted>
  <dcterms:created xsi:type="dcterms:W3CDTF">2008-11-04T22:35:39Z</dcterms:created>
  <dcterms:modified xsi:type="dcterms:W3CDTF">2021-09-30T16:41:30Z</dcterms:modified>
</cp:coreProperties>
</file>