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  <p:sldMasterId id="2147483650" r:id="rId2"/>
  </p:sldMasterIdLst>
  <p:notesMasterIdLst>
    <p:notesMasterId r:id="rId14"/>
  </p:notesMasterIdLst>
  <p:handoutMasterIdLst>
    <p:handoutMasterId r:id="rId15"/>
  </p:handoutMasterIdLst>
  <p:sldIdLst>
    <p:sldId id="256" r:id="rId3"/>
    <p:sldId id="316" r:id="rId4"/>
    <p:sldId id="318" r:id="rId5"/>
    <p:sldId id="320" r:id="rId6"/>
    <p:sldId id="321" r:id="rId7"/>
    <p:sldId id="323" r:id="rId8"/>
    <p:sldId id="319" r:id="rId9"/>
    <p:sldId id="324" r:id="rId10"/>
    <p:sldId id="325" r:id="rId11"/>
    <p:sldId id="326" r:id="rId12"/>
    <p:sldId id="327" r:id="rId13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7"/>
    <p:restoredTop sz="94626"/>
  </p:normalViewPr>
  <p:slideViewPr>
    <p:cSldViewPr>
      <p:cViewPr varScale="1">
        <p:scale>
          <a:sx n="116" d="100"/>
          <a:sy n="116" d="100"/>
        </p:scale>
        <p:origin x="1048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11/15/24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E270FC-8D3A-809C-B3A3-80AB417C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>
            <a:extLst>
              <a:ext uri="{FF2B5EF4-FFF2-40B4-BE49-F238E27FC236}">
                <a16:creationId xmlns:a16="http://schemas.microsoft.com/office/drawing/2014/main" id="{CD2B51FA-5841-746A-EBB0-A7CB4541A3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x-none"/>
          </a:p>
        </p:txBody>
      </p:sp>
      <p:sp>
        <p:nvSpPr>
          <p:cNvPr id="153603" name="Text Box 1">
            <a:extLst>
              <a:ext uri="{FF2B5EF4-FFF2-40B4-BE49-F238E27FC236}">
                <a16:creationId xmlns:a16="http://schemas.microsoft.com/office/drawing/2014/main" id="{2B9DFFD2-B8E4-3F81-7304-E08D7949C7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58686EBE-BDF8-9371-08DF-3160D48D4BB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7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4000" b="1" dirty="0">
                <a:solidFill>
                  <a:srgbClr val="FFFFFF"/>
                </a:solidFill>
                <a:latin typeface="Calibri" charset="0"/>
              </a:rPr>
              <a:t>Python Packaging and Project Structure</a:t>
            </a:r>
            <a:endParaRPr lang="en-US" altLang="x-none" sz="4000" i="1" dirty="0">
              <a:solidFill>
                <a:srgbClr val="FFFFFF"/>
              </a:solidFill>
              <a:latin typeface="Calibri" charset="0"/>
            </a:endParaRP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460625"/>
            <a:ext cx="8534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1,2,3,4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 err="1">
                <a:solidFill>
                  <a:srgbClr val="FFFFFF"/>
                </a:solidFill>
                <a:latin typeface="Calibri" charset="0"/>
              </a:rPr>
              <a:t>Bryna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 Hazelton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1,5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Natalie Robbins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6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Nels Schimek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2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Environmental &amp; Occupational Health Sciences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5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Physics</a:t>
            </a:r>
          </a:p>
          <a:p>
            <a:pPr algn="ctr" eaLnBrk="1" hangingPunct="1">
              <a:spcBef>
                <a:spcPts val="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6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Linguistics</a:t>
            </a: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November 19, 2024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474F-D2DF-87AB-F3B9-3A55F913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Import your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19FA-0A01-CFDA-879B-95FCAE95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Once it’s installed into your </a:t>
            </a:r>
            <a:r>
              <a:rPr lang="en-US" dirty="0" err="1"/>
              <a:t>conda</a:t>
            </a:r>
            <a:r>
              <a:rPr lang="en-US" dirty="0"/>
              <a:t> environment, you can just use: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my_package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59D10-EFAF-CFB9-DC85-99AAAAB9A23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6D78F-5799-819A-C51F-B2E9200537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8042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7CBB-2F3A-084F-3F38-8135DA62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Making your package available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A2A37-7FDB-3DAF-603C-D72D7261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Basic (what we expect):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Open source repository on GitHub: clone and install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Limitations: hard to specify as a dependency for other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Good: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Release on </a:t>
            </a:r>
            <a:r>
              <a:rPr lang="en-US" sz="2400" dirty="0" err="1"/>
              <a:t>pypi</a:t>
            </a:r>
            <a:r>
              <a:rPr lang="en-US" sz="2400" dirty="0"/>
              <a:t> (the Python Package Index)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Available using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pip install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my_package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https://</a:t>
            </a:r>
            <a:r>
              <a:rPr lang="en-US" sz="2000" dirty="0" err="1">
                <a:solidFill>
                  <a:schemeClr val="tx1"/>
                </a:solidFill>
              </a:rPr>
              <a:t>packaging.python.org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/latest/tutorials/packaging-projects/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Amazing: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Release on </a:t>
            </a:r>
            <a:r>
              <a:rPr lang="en-US" sz="2400" dirty="0" err="1"/>
              <a:t>conda</a:t>
            </a:r>
            <a:r>
              <a:rPr lang="en-US" sz="2400" dirty="0"/>
              <a:t>-forge as a </a:t>
            </a:r>
            <a:r>
              <a:rPr lang="en-US" sz="2400" dirty="0" err="1"/>
              <a:t>conda</a:t>
            </a:r>
            <a:r>
              <a:rPr lang="en-US" sz="2400" dirty="0"/>
              <a:t> package!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E7D13-B0E1-D7FB-2C47-47AE161D75D5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D46F3-20DF-E51D-D41A-C6C96C7EB73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5024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Imports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229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Order in which Python searches for modules to import:</a:t>
            </a:r>
          </a:p>
          <a:p>
            <a:pPr marL="342900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built-in modules in the Python Standard Library (e.g.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, </a:t>
            </a:r>
            <a:r>
              <a:rPr lang="en-US" altLang="x-non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)</a:t>
            </a:r>
          </a:p>
          <a:p>
            <a:pPr marL="342900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modules or packages in a directory specified by :</a:t>
            </a:r>
          </a:p>
          <a:p>
            <a:pPr marL="742950" lvl="1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If the Python interpreter is run interactively:</a:t>
            </a:r>
          </a:p>
          <a:p>
            <a:pPr marL="1144587" lvl="2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sys.path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is the empty string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. This tells Python to search the current working directory from which you launched the interpreter, i.e. the output of </a:t>
            </a:r>
            <a:r>
              <a:rPr lang="en-US" altLang="x-non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 on Unix systems.</a:t>
            </a:r>
          </a:p>
          <a:p>
            <a:pPr marL="742950" lvl="1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If we run a script with: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&lt;script&gt;.</a:t>
            </a:r>
            <a:r>
              <a:rPr lang="en-US" altLang="x-non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endParaRPr lang="en-US" altLang="x-non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01787" lvl="3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sys.path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is the path to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&lt;script&gt;.</a:t>
            </a:r>
            <a:r>
              <a:rPr lang="en-US" altLang="x-none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endParaRPr lang="en-US" altLang="x-non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directories in the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PYTHONPATH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 environment variable</a:t>
            </a:r>
          </a:p>
          <a:p>
            <a:pPr marL="342900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default </a:t>
            </a:r>
            <a:r>
              <a:rPr lang="en-US" altLang="x-none" sz="2000" dirty="0" err="1">
                <a:solidFill>
                  <a:srgbClr val="000000"/>
                </a:solidFill>
                <a:latin typeface="Calibri" charset="0"/>
              </a:rPr>
              <a:t>sys.path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 locations</a:t>
            </a:r>
          </a:p>
          <a:p>
            <a:pPr marL="742950" lvl="1" indent="-342900" eaLnBrk="1" hangingPunct="1">
              <a:spcBef>
                <a:spcPts val="800"/>
              </a:spcBef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Includes the </a:t>
            </a:r>
            <a:r>
              <a:rPr lang="en-US" altLang="x-none" sz="2000" dirty="0" err="1">
                <a:solidFill>
                  <a:srgbClr val="000000"/>
                </a:solidFill>
                <a:latin typeface="Calibri" charset="0"/>
              </a:rPr>
              <a:t>conda</a:t>
            </a:r>
            <a:r>
              <a:rPr lang="en-US" altLang="x-none" sz="2000" dirty="0">
                <a:solidFill>
                  <a:srgbClr val="000000"/>
                </a:solidFill>
                <a:latin typeface="Calibri" charset="0"/>
              </a:rPr>
              <a:t> environments where packages are installed.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D1BA9-A395-3FA3-5A71-2FCD15E6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>
            <a:extLst>
              <a:ext uri="{FF2B5EF4-FFF2-40B4-BE49-F238E27FC236}">
                <a16:creationId xmlns:a16="http://schemas.microsoft.com/office/drawing/2014/main" id="{28319A98-2393-B7A8-5E4C-2128D49E9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Directory Structure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827D41DF-1E24-E1AF-525F-DD91F88AF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3813864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repo_name</a:t>
            </a: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LICENSE</a:t>
            </a: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pyproject.toml</a:t>
            </a: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└── 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    ├── __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    └── 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my_module.py</a:t>
            </a: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└── tests/</a:t>
            </a: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├── __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r>
              <a:rPr lang="en-US" altLang="x-non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└── </a:t>
            </a:r>
            <a:r>
              <a:rPr lang="en-US" altLang="x-non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test_my_module.py</a:t>
            </a: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20000"/>
            </a:pPr>
            <a:endParaRPr lang="en-US" altLang="x-non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B665B-ED63-1D15-F16A-47A94F4778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Hazelton, Robbins, </a:t>
            </a:r>
            <a:r>
              <a:rPr lang="en-US" dirty="0" err="1"/>
              <a:t>Schimek</a:t>
            </a:r>
            <a:r>
              <a:rPr lang="en-US" dirty="0"/>
              <a:t>, 2024</a:t>
            </a:r>
          </a:p>
        </p:txBody>
      </p:sp>
      <p:sp>
        <p:nvSpPr>
          <p:cNvPr id="152580" name="Slide Number Placeholder 1">
            <a:extLst>
              <a:ext uri="{FF2B5EF4-FFF2-40B4-BE49-F238E27FC236}">
                <a16:creationId xmlns:a16="http://schemas.microsoft.com/office/drawing/2014/main" id="{5C0DBC7B-25AD-6C2B-DC02-4308B4AB9D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EFCC44E-263E-9B29-05EF-77E6415B6CC3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1676400" y="1395438"/>
            <a:ext cx="2743200" cy="354930"/>
          </a:xfrm>
          <a:prstGeom prst="curvedConnector3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92D07318-8E65-DD6F-C393-A7C6AA705335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 flipV="1">
            <a:off x="2819400" y="1750368"/>
            <a:ext cx="1600200" cy="1366326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3062B6-5A4A-430C-3251-8EC1D1A246DD}"/>
              </a:ext>
            </a:extLst>
          </p:cNvPr>
          <p:cNvSpPr txBox="1"/>
          <p:nvPr/>
        </p:nvSpPr>
        <p:spPr>
          <a:xfrm>
            <a:off x="4419600" y="1519535"/>
            <a:ext cx="2632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Usually the same!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E8DC77-8C57-4029-9C80-FC0C0B12CA3C}"/>
              </a:ext>
            </a:extLst>
          </p:cNvPr>
          <p:cNvSpPr txBox="1"/>
          <p:nvPr/>
        </p:nvSpPr>
        <p:spPr>
          <a:xfrm>
            <a:off x="1220787" y="5886417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https://</a:t>
            </a:r>
            <a:r>
              <a:rPr lang="en-US" sz="2000" dirty="0" err="1">
                <a:solidFill>
                  <a:schemeClr val="tx1"/>
                </a:solidFill>
              </a:rPr>
              <a:t>packaging.python.org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/latest/tutorials/packaging-projects/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459E40-E146-83B6-4791-BEBE08EE621A}"/>
              </a:ext>
            </a:extLst>
          </p:cNvPr>
          <p:cNvCxnSpPr/>
          <p:nvPr/>
        </p:nvCxnSpPr>
        <p:spPr bwMode="auto">
          <a:xfrm>
            <a:off x="3429000" y="3810000"/>
            <a:ext cx="1295400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D5C959-4897-1B3A-5360-1E094F302AA9}"/>
              </a:ext>
            </a:extLst>
          </p:cNvPr>
          <p:cNvSpPr txBox="1"/>
          <p:nvPr/>
        </p:nvSpPr>
        <p:spPr>
          <a:xfrm>
            <a:off x="4777304" y="3532088"/>
            <a:ext cx="3813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 many here as you need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20DB43-D79E-B83F-D068-9CAE58ADBC82}"/>
              </a:ext>
            </a:extLst>
          </p:cNvPr>
          <p:cNvCxnSpPr>
            <a:cxnSpLocks/>
          </p:cNvCxnSpPr>
          <p:nvPr/>
        </p:nvCxnSpPr>
        <p:spPr bwMode="auto">
          <a:xfrm>
            <a:off x="3924299" y="4829229"/>
            <a:ext cx="495301" cy="0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133230-45A5-DBA2-CD6E-EB0212F22130}"/>
              </a:ext>
            </a:extLst>
          </p:cNvPr>
          <p:cNvSpPr txBox="1"/>
          <p:nvPr/>
        </p:nvSpPr>
        <p:spPr>
          <a:xfrm>
            <a:off x="4474037" y="4576511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names match module names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A7DC2-354F-74B2-2E61-AFFA5730429C}"/>
              </a:ext>
            </a:extLst>
          </p:cNvPr>
          <p:cNvSpPr txBox="1"/>
          <p:nvPr/>
        </p:nvSpPr>
        <p:spPr>
          <a:xfrm>
            <a:off x="4476791" y="2216852"/>
            <a:ext cx="5202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Contains all the metadata to describe your package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107345-451D-A1D1-5328-2BAF7E7C3BAF}"/>
              </a:ext>
            </a:extLst>
          </p:cNvPr>
          <p:cNvCxnSpPr>
            <a:cxnSpLocks/>
            <a:endCxn id="2" idx="1"/>
          </p:cNvCxnSpPr>
          <p:nvPr/>
        </p:nvCxnSpPr>
        <p:spPr bwMode="auto">
          <a:xfrm>
            <a:off x="2667000" y="2057400"/>
            <a:ext cx="1809791" cy="574951"/>
          </a:xfrm>
          <a:prstGeom prst="straightConnector1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555021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55DF-8297-5D09-7DEA-9BF1C8E7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anchor="ctr"/>
          <a:lstStyle/>
          <a:p>
            <a:r>
              <a:rPr lang="en-US" dirty="0" err="1"/>
              <a:t>Pyproject.toml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8991E-7A19-866F-2FC2-DAA27274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toml</a:t>
            </a:r>
            <a:r>
              <a:rPr lang="en-US" sz="2600" dirty="0"/>
              <a:t> format: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Section headers in square brackets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Key value pairs (like a </a:t>
            </a:r>
            <a:r>
              <a:rPr lang="en-US" sz="2600" dirty="0" err="1"/>
              <a:t>dict</a:t>
            </a:r>
            <a:r>
              <a:rPr lang="en-US" sz="2600" dirty="0"/>
              <a:t>) listed under the headers with an equal sign between the key and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Sections: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build-system</a:t>
            </a:r>
            <a:r>
              <a:rPr lang="en-US" sz="2600" dirty="0"/>
              <a:t>: specify build backend, build dependencies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b="1" dirty="0"/>
              <a:t>project</a:t>
            </a:r>
            <a:r>
              <a:rPr lang="en-US" sz="2600" dirty="0"/>
              <a:t>: specify metadata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many more optional ones</a:t>
            </a:r>
          </a:p>
          <a:p>
            <a:pPr marL="0" indent="0"/>
            <a:endParaRPr lang="en-US" sz="2000" dirty="0"/>
          </a:p>
          <a:p>
            <a:pPr marL="0" indent="0"/>
            <a:r>
              <a:rPr lang="en-US" sz="2000" dirty="0"/>
              <a:t>https://</a:t>
            </a:r>
            <a:r>
              <a:rPr lang="en-US" sz="2000" dirty="0" err="1"/>
              <a:t>packaging.python.org</a:t>
            </a:r>
            <a:r>
              <a:rPr lang="en-US" sz="2000" dirty="0"/>
              <a:t>/</a:t>
            </a:r>
            <a:r>
              <a:rPr lang="en-US" sz="2000" dirty="0" err="1"/>
              <a:t>en</a:t>
            </a:r>
            <a:r>
              <a:rPr lang="en-US" sz="2000" dirty="0"/>
              <a:t>/latest/guides/writing-</a:t>
            </a:r>
            <a:r>
              <a:rPr lang="en-US" sz="2000" dirty="0" err="1"/>
              <a:t>pyproject</a:t>
            </a:r>
            <a:r>
              <a:rPr lang="en-US" sz="2000" dirty="0"/>
              <a:t>-</a:t>
            </a:r>
            <a:r>
              <a:rPr lang="en-US" sz="2000" dirty="0" err="1"/>
              <a:t>toml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C7261-6A55-E3C8-D5D4-A3894FFD110E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F98D-F947-9920-9C8F-6BD01F77E31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1238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0DC20-8B30-597C-40B9-27202E74F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AE0C-F8B1-4686-31F1-7C39BF60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650"/>
          </a:xfrm>
        </p:spPr>
        <p:txBody>
          <a:bodyPr anchor="ctr"/>
          <a:lstStyle/>
          <a:p>
            <a:r>
              <a:rPr lang="en-US" dirty="0"/>
              <a:t>build-system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6FB7-90F8-6CE0-F3C4-70976EFE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Many build backend options: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setuptools</a:t>
            </a:r>
            <a:r>
              <a:rPr lang="en-US" sz="2600" dirty="0"/>
              <a:t>, hatch, flit, PDM</a:t>
            </a:r>
          </a:p>
          <a:p>
            <a:pPr marL="0" indent="0"/>
            <a:r>
              <a:rPr lang="en-US" sz="2600" dirty="0"/>
              <a:t>Basic Example: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[build-system]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requires = ["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&gt;=64.0”]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build-backend = 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setuptools.build_meta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Example with version based on git hash (recommended!):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[build-system]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requires = ["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&gt;=64.0”, "wheel", 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setuptools_scm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&gt;=8.1"]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build-backend = 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setuptools.build_meta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E4BA0-554C-5697-3EFB-FB511D787C6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6A6E6-62D1-B248-6CBF-A894C7A0B84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6037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062C7-EC29-2021-3B36-B12A1B80F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A947-F128-A3AA-089B-7DFD1AF5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project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F2A4-9479-8D72-3CAC-F4A8E40D2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Required keys: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Name, authors, description, readme, requires-python, dependencies, classifiers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Version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600" dirty="0"/>
              <a:t>specified as a key with a string value if not using git hash e.g.: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version = "0.0.1"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600" dirty="0"/>
              <a:t>If using git hash: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dynamic = ["version"]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also need to have 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tool.setuptools_scm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heading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C404D-C669-709F-D09F-96355FDCCE3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C869F-33D1-B6B6-ACAA-33867ED81F5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713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A7470-028D-EC0A-ADAF-446127E5D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8501"/>
            <a:ext cx="8229600" cy="5883275"/>
          </a:xfrm>
        </p:spPr>
        <p:txBody>
          <a:bodyPr/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[project]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package_name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dynamic = ["version"]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authors = [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{name="name1", email="email1@uw.edu"},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{name="name2", email="email2@uw.edu"},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description = "One line package description"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readme =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requires-python = "&gt;=3.10"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dependencies = [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&gt;=1.25",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"pandas&gt;=2.1",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classifiers = [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"Programming Language :: Python :: 3",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"License :: OSI Approved :: MIT License",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"Operating System :: OS Independent",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tool.setuptools_scm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BAC2B9-1CAF-8A65-192C-670E7DB17F5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815495-888C-3745-9EF1-9FC8F9FD41B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282B1CBC-BE39-E649-8CCA-3D8B5AE24183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486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27523-03C4-DE84-B0F3-AEE85873D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B511-6816-19D5-48E7-11AA6383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project.urls</a:t>
            </a:r>
            <a:r>
              <a:rPr lang="en-US" dirty="0"/>
              <a:t>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CA655-E6D8-CFF6-4DE8-27972D1E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Optional, but highly encouraged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indent="0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project.urls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Homepage = "https://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your_repo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Issues = "https://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your_repo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/issues"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C198E-222E-686C-F2CC-8A41487EADF6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78FF4-CB2B-1275-A24D-11612CB3084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480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D083-4528-254F-DB65-721E1013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Installing your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822B-0CA9-C278-9B58-DA7B8335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Requires:</a:t>
            </a:r>
            <a:r>
              <a:rPr lang="en-US" dirty="0"/>
              <a:t>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pyproject.toml</a:t>
            </a:r>
            <a:r>
              <a:rPr lang="en-US" sz="2400" dirty="0"/>
              <a:t> configured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an __</a:t>
            </a:r>
            <a:r>
              <a:rPr lang="en-US" sz="2400" dirty="0" err="1"/>
              <a:t>init</a:t>
            </a:r>
            <a:r>
              <a:rPr lang="en-US" sz="2400" dirty="0"/>
              <a:t>__.</a:t>
            </a:r>
            <a:r>
              <a:rPr lang="en-US" sz="2400" dirty="0" err="1"/>
              <a:t>py</a:t>
            </a:r>
            <a:r>
              <a:rPr lang="en-US" sz="2400" dirty="0"/>
              <a:t> file in the </a:t>
            </a:r>
            <a:r>
              <a:rPr lang="en-US" sz="2400" dirty="0" err="1"/>
              <a:t>src</a:t>
            </a:r>
            <a:r>
              <a:rPr lang="en-US" sz="2400" dirty="0"/>
              <a:t>/project folder (where the .</a:t>
            </a:r>
            <a:r>
              <a:rPr lang="en-US" sz="2400" dirty="0" err="1"/>
              <a:t>py</a:t>
            </a:r>
            <a:r>
              <a:rPr lang="en-US" sz="2400" dirty="0"/>
              <a:t> files are)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At the top level (where the </a:t>
            </a:r>
            <a:r>
              <a:rPr lang="en-US" sz="2800" dirty="0" err="1"/>
              <a:t>pyproject.toml</a:t>
            </a:r>
            <a:r>
              <a:rPr lang="en-US" sz="2800" dirty="0"/>
              <a:t> is) run:</a:t>
            </a:r>
            <a:r>
              <a:rPr lang="en-US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pip install 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for an editable install (runs the code in the working directory) use the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  <a:r>
              <a:rPr lang="en-US" sz="2400" dirty="0"/>
              <a:t> flag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To not update installed packages (e.g. if you use </a:t>
            </a:r>
            <a:r>
              <a:rPr lang="en-US" sz="2400" dirty="0" err="1"/>
              <a:t>conda</a:t>
            </a:r>
            <a:r>
              <a:rPr lang="en-US" sz="2400" dirty="0"/>
              <a:t> to install your dependencies) use the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--no-deps </a:t>
            </a:r>
            <a:r>
              <a:rPr lang="en-US" sz="2400" dirty="0"/>
              <a:t>flag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0F3C5-3B9E-3835-C5E1-B6D7296AF9B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Hazelton, Robbins, Schimek,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F186B-CBAA-4AC8-497D-6B02F1479ED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2865D0E-5061-C548-88EE-5569DA521AB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32955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24092</TotalTime>
  <Words>915</Words>
  <Application>Microsoft Macintosh PowerPoint</Application>
  <PresentationFormat>On-screen Show (4:3)</PresentationFormat>
  <Paragraphs>138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Wingdings</vt:lpstr>
      <vt:lpstr>Consolas</vt:lpstr>
      <vt:lpstr>Arial</vt:lpstr>
      <vt:lpstr>Times New Roman</vt:lpstr>
      <vt:lpstr>1_Office Theme</vt:lpstr>
      <vt:lpstr>2_Office Theme</vt:lpstr>
      <vt:lpstr>PowerPoint Presentation</vt:lpstr>
      <vt:lpstr>PowerPoint Presentation</vt:lpstr>
      <vt:lpstr>PowerPoint Presentation</vt:lpstr>
      <vt:lpstr>Pyproject.toml</vt:lpstr>
      <vt:lpstr>build-system section</vt:lpstr>
      <vt:lpstr>project section</vt:lpstr>
      <vt:lpstr>PowerPoint Presentation</vt:lpstr>
      <vt:lpstr>project.urls section</vt:lpstr>
      <vt:lpstr>Installing your package</vt:lpstr>
      <vt:lpstr>Import your package</vt:lpstr>
      <vt:lpstr>Making your package available to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Bryna Hazelton</cp:lastModifiedBy>
  <cp:revision>408</cp:revision>
  <cp:lastPrinted>1601-01-01T00:00:00Z</cp:lastPrinted>
  <dcterms:created xsi:type="dcterms:W3CDTF">2008-11-04T22:35:39Z</dcterms:created>
  <dcterms:modified xsi:type="dcterms:W3CDTF">2024-11-19T18:13:09Z</dcterms:modified>
</cp:coreProperties>
</file>