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39"/>
  </p:notesMasterIdLst>
  <p:handoutMasterIdLst>
    <p:handoutMasterId r:id="rId40"/>
  </p:handoutMasterIdLst>
  <p:sldIdLst>
    <p:sldId id="256" r:id="rId13"/>
    <p:sldId id="315" r:id="rId14"/>
    <p:sldId id="257" r:id="rId15"/>
    <p:sldId id="325" r:id="rId16"/>
    <p:sldId id="294" r:id="rId17"/>
    <p:sldId id="287" r:id="rId18"/>
    <p:sldId id="324" r:id="rId19"/>
    <p:sldId id="296" r:id="rId20"/>
    <p:sldId id="263" r:id="rId21"/>
    <p:sldId id="264" r:id="rId22"/>
    <p:sldId id="265" r:id="rId23"/>
    <p:sldId id="323" r:id="rId24"/>
    <p:sldId id="303" r:id="rId25"/>
    <p:sldId id="276" r:id="rId26"/>
    <p:sldId id="295" r:id="rId27"/>
    <p:sldId id="326" r:id="rId28"/>
    <p:sldId id="297" r:id="rId29"/>
    <p:sldId id="301" r:id="rId30"/>
    <p:sldId id="298" r:id="rId31"/>
    <p:sldId id="302" r:id="rId32"/>
    <p:sldId id="282" r:id="rId33"/>
    <p:sldId id="283" r:id="rId34"/>
    <p:sldId id="290" r:id="rId35"/>
    <p:sldId id="306" r:id="rId36"/>
    <p:sldId id="328" r:id="rId37"/>
    <p:sldId id="327" r:id="rId3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</p:embeddedFont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/>
    <p:restoredTop sz="94674"/>
  </p:normalViewPr>
  <p:slideViewPr>
    <p:cSldViewPr>
      <p:cViewPr varScale="1">
        <p:scale>
          <a:sx n="79" d="100"/>
          <a:sy n="79" d="100"/>
        </p:scale>
        <p:origin x="1776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handoutMaster" Target="handoutMasters/handoutMaster1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viewProps" Target="viewProps.xml"/><Relationship Id="rId20" Type="http://schemas.openxmlformats.org/officeDocument/2006/relationships/slide" Target="slides/slide8.xml"/><Relationship Id="rId41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9/26/2022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88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64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26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54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636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680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6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08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23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69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2542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263C0BD-BF43-B140-AE76-DECCEE9D31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26</a:t>
            </a:fld>
            <a:endParaRPr lang="en-US" altLang="x-none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73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934ED47-A15F-884D-97FF-79A97564155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x-none"/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EAE2D43-B533-FC4B-8C40-E4ECD9751156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5</a:t>
            </a:fld>
            <a:endParaRPr lang="en-US" altLang="x-none"/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DE41602-C361-A14E-8648-CBD79877F6E1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0EB34E-48D6-7B4A-ABA7-F892B36D1E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US" altLang="x-none"/>
          </a:p>
        </p:txBody>
      </p:sp>
      <p:sp>
        <p:nvSpPr>
          <p:cNvPr id="172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50D3389-E880-7649-BD3B-48B97852FBA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US" altLang="x-none"/>
          </a:p>
        </p:txBody>
      </p:sp>
      <p:sp>
        <p:nvSpPr>
          <p:cNvPr id="174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E3BA4AE-70A0-E243-9BD6-E70614CD48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US" altLang="x-none"/>
          </a:p>
        </p:txBody>
      </p:sp>
      <p:sp>
        <p:nvSpPr>
          <p:cNvPr id="176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EE3A733-988A-4746-A92D-DD6E9648E46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US" altLang="x-none"/>
          </a:p>
        </p:txBody>
      </p:sp>
      <p:sp>
        <p:nvSpPr>
          <p:cNvPr id="178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C1C0-9EE3-3A4F-8216-3D837CEF8E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0088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A790-591B-7840-AF82-49814E3C1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39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14A0-D8B1-9D49-9EA2-11F2B5FEB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8005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A127-6EB4-4A42-B7BD-D6446FE744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9281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08D5-6A57-F642-B642-0B9266DD8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4187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D5B0-593E-6E47-86E2-A15D20CA0B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863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64025-5A85-7948-A89F-7514B8ECE9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6563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650-061B-8F4D-B711-72032C505C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7377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3840-5465-9C42-ABA1-96B2A8B9FB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18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6EB-B6C7-3B41-8097-654956CE0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1D5-9E48-6C44-9B7B-1A8A796695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1575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29A6-3E33-1D4F-999D-329588F408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0046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EB7D-77DD-8345-86F6-9918AFE8C1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6791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060A-7D31-E74E-B42F-6C6544C31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8906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1F34-9FAD-9041-8FCE-27060AFA65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0450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F29A-B0CB-3244-B196-89050A2BB2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19705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D74-66F9-A64B-AA69-A4FF18B380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5467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6D05-13C7-9641-B39B-6DAC324885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4830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340C-FD7A-A64B-B65F-F4EC999DA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1115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AC6F7-606B-6249-8D74-F4A5EE3523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75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5275-FF14-7A4D-A9F3-B83C08E27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4289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3745-7126-9346-9341-983EFE42A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852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9477-5EC4-0947-9C68-DD8688ED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8390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EC82-25AC-AF43-BE2F-D2F123860A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791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9945-E944-FB43-80C7-ABE59BB441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84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BD3-8D0D-4D48-8AE9-1A851E28C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108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019-D506-5849-8A66-383E2969B9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3298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6B57-29A6-DB4A-A48A-095E79A64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0248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BE46-0CAD-BC49-A343-4133224B85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7628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92-E34C-A14F-8A81-3D1D3D6BDE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AC7B-6E73-8F40-AB01-E052B206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8048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9DFD-854E-374B-AA1E-F569C56905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717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A5F5-E040-0147-A524-23B43AA997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78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D4DD-9915-F947-9D72-C3FD6E164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187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229C-470B-2445-959B-63706BDA0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560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C792-C034-AF48-8571-633211307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602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4360-394E-6D48-AF01-FF1CAB391B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52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C55F-7E29-054F-8021-710329E1C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31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B52E-84A8-4341-851B-727A3F19D7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73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5D3-F01F-DA4F-A636-085FD1591A0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683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3BA6-6C91-7F4B-AF80-B68476E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23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1B39-B092-024A-9436-D414FD11F0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720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92C8-4F9A-D949-A40E-DEC3DA84E31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541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1BC6-9886-004D-9AF6-47BCA3B0C7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517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AB6-009C-FE46-A34C-1D94DD8C4B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38039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10A-2BE5-D645-8E5C-00F362DBE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630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59C6-8768-B442-88F2-07C6DA42D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138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DC91-D79B-224B-BDE2-F5B4829112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475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551D-6591-414F-9F8E-A7C18AC23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FA-A947-444A-9A04-DEA599F7F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949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5940-D152-0945-A4FB-CB47680BF8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831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7A41-0771-F446-AF51-85273E7124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540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47EC-7ECF-6646-93EB-05AC65084D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6417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DEE8-54F8-2B4E-AE7D-285A618D51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523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0EC2-35DE-D34D-8558-0020167C1B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763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854-34E4-774D-B8FB-DF5DB88A10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57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8536-0722-C246-9CD8-DDCAC2FB68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4857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3A98-956F-754E-980E-96C0F3E62C8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3724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174-6509-6642-9B60-8D1B4CC5C2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B398-FA97-C147-A74A-2F56F100BC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686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2328-B067-3B4A-B55D-45183094A0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47630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F247-53A4-1E43-A629-79EA60351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46587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81F-AECE-6042-A863-F41E7421D0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5888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6462-5463-5E46-8758-462C3BCC32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445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9DDF-4344-EB4F-AB48-095D260222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45044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8FE5-0ABC-9143-90F5-3BC0225690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2159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745-8A22-E04E-9C4C-0FC965744F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7698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9803-D2EC-7549-88F0-666E721533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065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A5-1461-FF4B-9152-C2084F39B6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9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AA7FB-2B84-D942-A798-0015113DF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8535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C65FF-0657-3440-B41D-69F0CF468B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435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A47B-B38C-184F-B00C-3A36C7702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47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8ADA-C949-394C-AE71-B5975E475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616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DDE4-E0F1-8941-B60D-9BFB4ADDA4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38025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299EB-87B8-574F-88CC-CDDB413AB5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40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5434-5594-334E-9DF9-4BF964F0B1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133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F2A75-24E9-8B47-995C-BFE8FFAFD4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583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A9C1-B52F-224A-A444-5EA5A520D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6893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0922-6D0E-FB4F-B545-4EF6A584FD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3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D187-31A5-0849-8720-798BF1DF08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11988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102-528B-394F-B2AA-C90A43EABC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99481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6121-FA97-4547-B06A-8F7101354C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316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F617-BF5C-2741-950B-F79FE3E08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27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B6C9-9CB8-E647-A120-5080AB6DA7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3707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8963-29AB-2647-820C-81B281A3C5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642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A8F6-60E2-D049-801B-17D3F19268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7095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8F1F-18AE-BA49-A055-83B45CA0E1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56939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07892-FD9B-FA41-8782-EC4ECFAA5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8256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DA4A-00BA-794A-9688-10BC93C4A3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2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A0FB-2FA4-8A4E-A9C4-315C09C276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0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B058-3CDF-7B49-9E21-AB77226ADB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24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8EF3-7F99-8147-93F7-4B6AF29012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72610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53CF-A0D2-C547-9D88-9D8ED6F0E9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2782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D86-5CF4-0B4C-9010-B15B85BE93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33434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D525-C1FD-7E4B-B8EB-1A83D29BFF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402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3654-71EE-C34B-A308-4692008F3B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0642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7E17-BB62-5241-86B8-82DC86EF8D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3786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66061-EDD5-8941-8CEB-61C66686BC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1012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ED35-A7BC-E244-9CF9-9B6A7C98C2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2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D63D295-2CF9-DB42-BDA7-DCD4F3DC5E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D81A57-06EB-9F45-B989-B8F642AE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BC26BDB-BEA8-924B-B103-D652F1F8B4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77B2AC-9A44-594A-8CB3-7E81683959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0" r:id="rId1"/>
    <p:sldLayoutId id="2147485971" r:id="rId2"/>
    <p:sldLayoutId id="2147485972" r:id="rId3"/>
    <p:sldLayoutId id="2147485973" r:id="rId4"/>
    <p:sldLayoutId id="2147485974" r:id="rId5"/>
    <p:sldLayoutId id="2147485975" r:id="rId6"/>
    <p:sldLayoutId id="2147485976" r:id="rId7"/>
    <p:sldLayoutId id="2147485977" r:id="rId8"/>
    <p:sldLayoutId id="2147485978" r:id="rId9"/>
    <p:sldLayoutId id="2147485979" r:id="rId10"/>
    <p:sldLayoutId id="214748598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26635C-F663-5042-8C19-C41BFD23EB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1" r:id="rId1"/>
    <p:sldLayoutId id="2147485982" r:id="rId2"/>
    <p:sldLayoutId id="2147485983" r:id="rId3"/>
    <p:sldLayoutId id="2147485984" r:id="rId4"/>
    <p:sldLayoutId id="2147485985" r:id="rId5"/>
    <p:sldLayoutId id="2147485986" r:id="rId6"/>
    <p:sldLayoutId id="2147485987" r:id="rId7"/>
    <p:sldLayoutId id="2147485988" r:id="rId8"/>
    <p:sldLayoutId id="2147485989" r:id="rId9"/>
    <p:sldLayoutId id="2147485990" r:id="rId10"/>
    <p:sldLayoutId id="214748599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3F877E8-06BA-7041-AAFB-8F91D334AC9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74760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476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477D39D-6EFB-C44C-83FA-25D375026BD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3" r:id="rId1"/>
    <p:sldLayoutId id="2147486004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AAD225-35CF-CD46-96CC-7047478E8A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4" r:id="rId1"/>
    <p:sldLayoutId id="2147486015" r:id="rId2"/>
    <p:sldLayoutId id="2147486016" r:id="rId3"/>
    <p:sldLayoutId id="2147486017" r:id="rId4"/>
    <p:sldLayoutId id="2147486018" r:id="rId5"/>
    <p:sldLayoutId id="2147486019" r:id="rId6"/>
    <p:sldLayoutId id="2147486020" r:id="rId7"/>
    <p:sldLayoutId id="2147486021" r:id="rId8"/>
    <p:sldLayoutId id="2147486022" r:id="rId9"/>
    <p:sldLayoutId id="2147486023" r:id="rId10"/>
    <p:sldLayoutId id="214748602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3FCDA2-7309-E84D-9770-2449B68651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13" Type="http://schemas.openxmlformats.org/officeDocument/2006/relationships/hyperlink" Target="http://data.worldbank.org/country/china" TargetMode="External"/><Relationship Id="rId3" Type="http://schemas.openxmlformats.org/officeDocument/2006/relationships/hyperlink" Target="http://drugbank.ca/" TargetMode="External"/><Relationship Id="rId7" Type="http://schemas.openxmlformats.org/officeDocument/2006/relationships/hyperlink" Target="http://www.nyc.gov/html/tlc/html/about/trip_record_data.shtml" TargetMode="External"/><Relationship Id="rId12" Type="http://schemas.openxmlformats.org/officeDocument/2006/relationships/hyperlink" Target="http://data.worldbank.org/country/russian-feder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3.xml"/><Relationship Id="rId6" Type="http://schemas.openxmlformats.org/officeDocument/2006/relationships/hyperlink" Target="https://www.divvybikes.com/data" TargetMode="External"/><Relationship Id="rId11" Type="http://schemas.openxmlformats.org/officeDocument/2006/relationships/hyperlink" Target="http://data.worldbank.org/region/european-union" TargetMode="External"/><Relationship Id="rId5" Type="http://schemas.openxmlformats.org/officeDocument/2006/relationships/hyperlink" Target="https://data.seattle.gov/Transportation/Traffic-Flow-Counts/7svg-ds5z" TargetMode="External"/><Relationship Id="rId10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://toxnet.nlm.nih.gov/" TargetMode="External"/><Relationship Id="rId9" Type="http://schemas.openxmlformats.org/officeDocument/2006/relationships/hyperlink" Target="https://www.prontocycleshare.com/datachalleng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wseds.github.io/syllabus.html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Course Introduction &amp; validating software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</a:t>
            </a:r>
            <a:endParaRPr lang="en-US" altLang="x-none" sz="2800" baseline="30000" dirty="0"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Erin Wilson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September 29, 2022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590800" y="762000"/>
            <a:ext cx="3886200" cy="838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How Learn Skills</a:t>
            </a:r>
          </a:p>
        </p:txBody>
      </p:sp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Relating Writing to Software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10569C4-E678-B84D-BD81-0BEC3E027ED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10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2286000" y="16224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Reporter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Writing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Content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Structure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Review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4597400" y="15970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SW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Eng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Code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Features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Design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6" name="AutoShape 48"/>
          <p:cNvSpPr>
            <a:spLocks noChangeArrowheads="1"/>
          </p:cNvSpPr>
          <p:nvPr/>
        </p:nvSpPr>
        <p:spPr bwMode="auto">
          <a:xfrm>
            <a:off x="304800" y="2359025"/>
            <a:ext cx="1600200" cy="612775"/>
          </a:xfrm>
          <a:prstGeom prst="wedgeRoundRectCallout">
            <a:avLst>
              <a:gd name="adj1" fmla="val 75718"/>
              <a:gd name="adj2" fmla="val 1120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Freshman English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58000" y="1905001"/>
            <a:ext cx="1981200" cy="1066800"/>
          </a:xfrm>
          <a:prstGeom prst="wedgeRoundRectCallout">
            <a:avLst>
              <a:gd name="adj1" fmla="val -68574"/>
              <a:gd name="adj2" fmla="val 1547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Programming course, this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9713" y="2816225"/>
            <a:ext cx="7762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381000" y="5483225"/>
            <a:ext cx="3810000" cy="612775"/>
          </a:xfrm>
          <a:prstGeom prst="wedgeRoundRectCallout">
            <a:avLst>
              <a:gd name="adj1" fmla="val -13472"/>
              <a:gd name="adj2" fmla="val -25526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Composition &amp; literature classes, professional writer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V="1">
            <a:off x="6705600" y="3273425"/>
            <a:ext cx="7762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105400" y="5559425"/>
            <a:ext cx="3733800" cy="612775"/>
          </a:xfrm>
          <a:prstGeom prst="wedgeRoundRectCallout">
            <a:avLst>
              <a:gd name="adj1" fmla="val 10824"/>
              <a:gd name="adj2" fmla="val -28684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CS degree, practical collaborative exp., this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576" grpId="0" animBg="1"/>
      <p:bldP spid="22577" grpId="0" animBg="1"/>
      <p:bldP spid="4" grpId="0"/>
      <p:bldP spid="11" grpId="0" animBg="1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00457"/>
              </p:ext>
            </p:extLst>
          </p:nvPr>
        </p:nvGraphicFramePr>
        <p:xfrm>
          <a:off x="2209800" y="1524000"/>
          <a:ext cx="4953000" cy="3954463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2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Item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%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(~5 </a:t>
                      </a:r>
                      <a:r>
                        <a:rPr kumimoji="0" lang="en-US" altLang="x-none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homeworks</a:t>
                      </a: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participation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project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123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1832CF6B-833D-6A46-B8B4-71350C02E028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11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sp>
        <p:nvSpPr>
          <p:cNvPr id="177154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94FA5660-D96B-B34A-9D65-AF4387711E0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12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we grade homework</a:t>
            </a:r>
            <a:r>
              <a:rPr lang="mr-IN" sz="3200" dirty="0">
                <a:latin typeface="Calibri" charset="0"/>
              </a:rPr>
              <a:t>…</a:t>
            </a:r>
            <a:endParaRPr lang="en-US" sz="3200" dirty="0">
              <a:latin typeface="Calibri" charset="0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submit homework using GitHub (version control tool) by the due date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We take up to a week to review the homework and give feedback with a GitHub Issue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have an additional week to revise the homework to address any weaknesses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Your final grade for a homework is given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There is no reason you can’t get 5/5 on all HW 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using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96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4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027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49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17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756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Gather with like minded students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17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an unmet need (i.e. no code already exists)?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only commercial software available for a task?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the potential user base?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2894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What's the class about? Who are we?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Instructor introductions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Objectives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Teach how to create and collaborate on data- and computation-intensive research projects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Provide practical software skills for data analysis in research &amp; industry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Elevate coding in science to the level of technical writing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x-none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601516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6502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3"/>
              </a:rPr>
              <a:t>http://drugbank.ca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http://toxnet.nlm.nih.gov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https://data.seattle.gov/Transportation/Traffic-Flow-Counts/7svg-ds5z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http://www.nyc.gov/html/tlc/html/about/trip_record_data.shtml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https://www.kaggle.com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239536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23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16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Over the first few weeks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Volunteer to give a one slide, 5 minute project idea pitch at the start of class!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30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Academic Integrity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8600" y="1066800"/>
            <a:ext cx="8686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Software development is a highly collaborative endeavor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We expect you to collaborate, but your work is your own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In software, there is rarely one correct solution to any problem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Standing around a white board brainstorming is OK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Directly copying code someone else in your class is not OK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The point is for you to learn the concepts and copying answers can defeat that point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25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5003105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Course Web Page</a:t>
            </a:r>
          </a:p>
        </p:txBody>
      </p:sp>
      <p:sp>
        <p:nvSpPr>
          <p:cNvPr id="179202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A154BB29-5C3B-D04C-8429-1167617D7653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26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9203" name="Rectangle 5"/>
          <p:cNvSpPr>
            <a:spLocks noChangeArrowheads="1"/>
          </p:cNvSpPr>
          <p:nvPr/>
        </p:nvSpPr>
        <p:spPr bwMode="auto">
          <a:xfrm>
            <a:off x="1219200" y="2133600"/>
            <a:ext cx="7391400" cy="2033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x-none" sz="5400" dirty="0">
                <a:solidFill>
                  <a:srgbClr val="000000"/>
                </a:solidFill>
                <a:hlinkClick r:id="rId3"/>
              </a:rPr>
              <a:t>http://uwseds.github.io</a:t>
            </a:r>
            <a:endParaRPr lang="en-US" altLang="x-none" sz="54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en-US" altLang="x-none" sz="72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2022</a:t>
            </a:r>
          </a:p>
        </p:txBody>
      </p:sp>
    </p:spTree>
    <p:extLst>
      <p:ext uri="{BB962C8B-B14F-4D97-AF65-F5344CB8AC3E}">
        <p14:creationId xmlns:p14="http://schemas.microsoft.com/office/powerpoint/2010/main" val="807481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Agenda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Why data science?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Course overview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Validating your software install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E34EC161-5CED-374B-8E3E-F32E4893176E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Registration by Field of Study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597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A38E17A-02A4-1D4B-8A2B-CD512C05D47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ACED8-6E94-473B-9E84-09E7D5FA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752475"/>
            <a:ext cx="8791575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Course Overview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DAFC446F-D855-CE4A-A0C3-71DAF11BC96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40315"/>
              </p:ext>
            </p:extLst>
          </p:nvPr>
        </p:nvGraphicFramePr>
        <p:xfrm>
          <a:off x="457200" y="914400"/>
          <a:ext cx="838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 of programming?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&gt;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</a:t>
                      </a:r>
                      <a:r>
                        <a:rPr lang="en-US" sz="2800" baseline="0" dirty="0"/>
                        <a:t> of python?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&lt;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a text editor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"Yes"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i</a:t>
                      </a:r>
                      <a:r>
                        <a:rPr lang="en-US" sz="2800" dirty="0"/>
                        <a:t>f-statements?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for</a:t>
                      </a:r>
                      <a:r>
                        <a:rPr lang="en-US" sz="2800" dirty="0"/>
                        <a:t>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 with functions?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</a:t>
                      </a:r>
                      <a:r>
                        <a:rPr lang="en-US" sz="2800" baseline="0" dirty="0"/>
                        <a:t> "Yes"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Python packages (</a:t>
                      </a:r>
                      <a:r>
                        <a:rPr lang="en-US" sz="2800" dirty="0" err="1"/>
                        <a:t>scipy</a:t>
                      </a:r>
                      <a:r>
                        <a:rPr lang="en-US" sz="2800" dirty="0"/>
                        <a:t>, pandas,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"No"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 with Jupyter?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</a:t>
                      </a:r>
                      <a:r>
                        <a:rPr lang="en-US" sz="2800" baseline="0" dirty="0" err="1"/>
                        <a:t>github</a:t>
                      </a:r>
                      <a:r>
                        <a:rPr lang="en-US" sz="2800" baseline="0" dirty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628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BE160-3AAC-8A4A-BC0B-FB753C849B4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/>
              <a:t>What you will learn</a:t>
            </a:r>
          </a:p>
        </p:txBody>
      </p:sp>
      <p:sp>
        <p:nvSpPr>
          <p:cNvPr id="16384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036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Program in python using the Python scientific stack, including numpy, pandas, and matplotlib.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Search, evaluate, and integrate into a project externally developed Python packages; create your own Python packages.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unit tests that validate important aspects of the project implementation.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software that it can be used by others including: shared code on github, documentation, installing packages, setup, and running computational studies.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Create technical specifications for what a program should do and how this is accomplished.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679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4901F1-7F36-6342-8D54-5E912AC9A278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Structure</a:t>
            </a:r>
          </a:p>
        </p:txBody>
      </p:sp>
      <p:sp>
        <p:nvSpPr>
          <p:cNvPr id="16896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5211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defRPr/>
            </a:pPr>
            <a:r>
              <a:rPr lang="en-US" altLang="x-none" dirty="0">
                <a:hlinkClick r:id="rId2"/>
              </a:rPr>
              <a:t>http://uwseds.github.io/syllabus.html</a:t>
            </a:r>
            <a:endParaRPr lang="en-US" altLang="x-none" dirty="0"/>
          </a:p>
          <a:p>
            <a:pPr marL="457200" indent="-457200">
              <a:buFont typeface="Arial" charset="0"/>
              <a:buChar char="•"/>
              <a:defRPr/>
            </a:pPr>
            <a:endParaRPr lang="en-US" altLang="x-none" sz="2400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Programming basics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Version control, Python, data manipulation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development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Debugging, documentation, design, collaboration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Data manipulations in detail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Visualization, machine learning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engineering practicum (project)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2022</a:t>
            </a:r>
          </a:p>
        </p:txBody>
      </p:sp>
      <p:sp>
        <p:nvSpPr>
          <p:cNvPr id="1699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883EA58-DD54-0E4B-8D9F-A0F33CAB01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Programming vs. Software Engineering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3200" dirty="0">
                <a:latin typeface="Calibri" charset="0"/>
              </a:rPr>
              <a:t>Analogy: What is the difference between the following kinds of writing: 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Note to yourself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An article in the NY Times</a:t>
            </a:r>
            <a:endParaRPr lang="en-US" sz="2800" dirty="0">
              <a:latin typeface="Calibri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4098AC5-7BF4-3D4F-8E7D-AAF70E8079E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9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2022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17127</TotalTime>
  <Words>1207</Words>
  <Application>Microsoft Office PowerPoint</Application>
  <PresentationFormat>On-screen Show (4:3)</PresentationFormat>
  <Paragraphs>245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Wingdings</vt:lpstr>
      <vt:lpstr>Calibri</vt:lpstr>
      <vt:lpstr>Times New Roman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Course Registration by Field of Study</vt:lpstr>
      <vt:lpstr>PowerPoint Presentation</vt:lpstr>
      <vt:lpstr>Survey Results</vt:lpstr>
      <vt:lpstr>What you will learn</vt:lpstr>
      <vt:lpstr>Course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A Beck</cp:lastModifiedBy>
  <cp:revision>384</cp:revision>
  <cp:lastPrinted>1601-01-01T00:00:00Z</cp:lastPrinted>
  <dcterms:created xsi:type="dcterms:W3CDTF">2008-11-04T22:35:39Z</dcterms:created>
  <dcterms:modified xsi:type="dcterms:W3CDTF">2022-09-26T19:59:03Z</dcterms:modified>
</cp:coreProperties>
</file>