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  <p:sldMasterId id="2147486026" r:id="rId2"/>
  </p:sldMasterIdLst>
  <p:notesMasterIdLst>
    <p:notesMasterId r:id="rId26"/>
  </p:notesMasterIdLst>
  <p:handoutMasterIdLst>
    <p:handoutMasterId r:id="rId27"/>
  </p:handoutMasterIdLst>
  <p:sldIdLst>
    <p:sldId id="571" r:id="rId3"/>
    <p:sldId id="257" r:id="rId4"/>
    <p:sldId id="278" r:id="rId5"/>
    <p:sldId id="258" r:id="rId6"/>
    <p:sldId id="259" r:id="rId7"/>
    <p:sldId id="260" r:id="rId8"/>
    <p:sldId id="277" r:id="rId9"/>
    <p:sldId id="261" r:id="rId10"/>
    <p:sldId id="262" r:id="rId11"/>
    <p:sldId id="263" r:id="rId12"/>
    <p:sldId id="264" r:id="rId13"/>
    <p:sldId id="266" r:id="rId14"/>
    <p:sldId id="273" r:id="rId15"/>
    <p:sldId id="576" r:id="rId16"/>
    <p:sldId id="268" r:id="rId17"/>
    <p:sldId id="267" r:id="rId18"/>
    <p:sldId id="269" r:id="rId19"/>
    <p:sldId id="270" r:id="rId20"/>
    <p:sldId id="271" r:id="rId21"/>
    <p:sldId id="272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eck" initials="DB" lastIdx="1" clrIdx="0">
    <p:extLst>
      <p:ext uri="{19B8F6BF-5375-455C-9EA6-DF929625EA0E}">
        <p15:presenceInfo xmlns:p15="http://schemas.microsoft.com/office/powerpoint/2012/main" userId="S::dacb@uw.edu::6bd686d7-7a4e-42b7-b67b-8693844c6b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/>
    <p:restoredTop sz="94694"/>
  </p:normalViewPr>
  <p:slideViewPr>
    <p:cSldViewPr>
      <p:cViewPr varScale="1">
        <p:scale>
          <a:sx n="117" d="100"/>
          <a:sy n="117" d="100"/>
        </p:scale>
        <p:origin x="2208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10/8/24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order to push, you have to have all the remote changes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7" name="Shape 2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show FHD discussion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continuous integration</a:t>
            </a:r>
          </a:p>
          <a:p>
            <a:r>
              <a:t>templating</a:t>
            </a:r>
          </a:p>
          <a:p>
            <a:r>
              <a:t>changelog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Delineate git vs GitHub: version control vs collaborative tools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repos save the full history, but only the “deltas” — lightweight compared to multiple full copies</a:t>
            </a:r>
          </a:p>
          <a:p>
            <a:r>
              <a:t>preserves full, fine-grained history (depending on user behavior) — not just copies of major revisions</a:t>
            </a:r>
          </a:p>
          <a:p>
            <a:r>
              <a:t>with a little work (to capture the git information when code is run) you can always know exactly what code was run for any analysis</a:t>
            </a:r>
          </a:p>
          <a:p>
            <a:r>
              <a:t>branching &amp; merging: makes it easy to develop new features off the main stable branch and merge them in when ready, supports parallel development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Issue tracking: including labels, assignments, links between issues &amp; PRs</a:t>
            </a:r>
          </a:p>
          <a:p>
            <a:r>
              <a:t>Pull Request: process for merging changes into the main branch of repository, builds in code review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public vs open source</a:t>
            </a:r>
          </a:p>
          <a:p>
            <a:r>
              <a:t>No license means no one can use your code (or even write new code based on your code)</a:t>
            </a:r>
          </a:p>
          <a:p>
            <a:r>
              <a:t>spectrum of reproducibility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talk through the working directory and staging (briefly)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talk through the way git fundamentally thinks</a:t>
            </a:r>
          </a:p>
          <a:p>
            <a:r>
              <a:t>purpose of the staging area is to make it possible to only commit some of the local changes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show the process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talk through the way git fundamentally thinks</a:t>
            </a:r>
          </a:p>
          <a:p>
            <a:r>
              <a:t>purpose of the staging area is to make it possible to only commit some of the local changes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"/>
          <p:cNvSpPr/>
          <p:nvPr/>
        </p:nvSpPr>
        <p:spPr>
          <a:xfrm>
            <a:off x="5304235" y="5607843"/>
            <a:ext cx="1" cy="1000216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" name="Image"/>
          <p:cNvSpPr>
            <a:spLocks noGrp="1"/>
          </p:cNvSpPr>
          <p:nvPr>
            <p:ph type="pic" idx="21"/>
          </p:nvPr>
        </p:nvSpPr>
        <p:spPr>
          <a:xfrm>
            <a:off x="0" y="-17860"/>
            <a:ext cx="9144000" cy="543189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991195" y="5473899"/>
            <a:ext cx="4071938" cy="1196578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18547" y="5956101"/>
            <a:ext cx="3482578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583696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401836" y="2312789"/>
            <a:ext cx="8340328" cy="2232422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5343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401836" y="3420070"/>
            <a:ext cx="3750803" cy="4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2" name="Image"/>
          <p:cNvSpPr>
            <a:spLocks noGrp="1"/>
          </p:cNvSpPr>
          <p:nvPr>
            <p:ph type="pic" idx="21"/>
          </p:nvPr>
        </p:nvSpPr>
        <p:spPr>
          <a:xfrm>
            <a:off x="3357563" y="0"/>
            <a:ext cx="10822781" cy="68669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1836" y="1009055"/>
            <a:ext cx="3750469" cy="223242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1836" y="3607594"/>
            <a:ext cx="3750469" cy="223242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986026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864636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613479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>
            <a:off x="401836" y="1384102"/>
            <a:ext cx="3567230" cy="94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Image"/>
          <p:cNvSpPr>
            <a:spLocks noGrp="1"/>
          </p:cNvSpPr>
          <p:nvPr>
            <p:ph type="pic" idx="21"/>
          </p:nvPr>
        </p:nvSpPr>
        <p:spPr>
          <a:xfrm>
            <a:off x="4554141" y="-107156"/>
            <a:ext cx="4679156" cy="696515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401836" y="232172"/>
            <a:ext cx="3571875" cy="9822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1836" y="1562695"/>
            <a:ext cx="3571875" cy="4688086"/>
          </a:xfrm>
          <a:prstGeom prst="rect">
            <a:avLst/>
          </a:prstGeom>
        </p:spPr>
        <p:txBody>
          <a:bodyPr/>
          <a:lstStyle>
            <a:lvl1pPr marL="232164" indent="-232164">
              <a:spcBef>
                <a:spcPts val="2109"/>
              </a:spcBef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64327" indent="-232164">
              <a:spcBef>
                <a:spcPts val="2109"/>
              </a:spcBef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696491" indent="-232164">
              <a:spcBef>
                <a:spcPts val="2109"/>
              </a:spcBef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928654" indent="-232164">
              <a:spcBef>
                <a:spcPts val="2109"/>
              </a:spcBef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160818" indent="-232164">
              <a:spcBef>
                <a:spcPts val="2109"/>
              </a:spcBef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59116" y="6425362"/>
            <a:ext cx="256480" cy="254044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29161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xfrm>
            <a:off x="625078" y="625078"/>
            <a:ext cx="7884914" cy="559891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2592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"/>
          <p:cNvSpPr/>
          <p:nvPr/>
        </p:nvSpPr>
        <p:spPr>
          <a:xfrm flipH="1">
            <a:off x="6366866" y="357188"/>
            <a:ext cx="90" cy="5607866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9" name="Line"/>
          <p:cNvSpPr/>
          <p:nvPr/>
        </p:nvSpPr>
        <p:spPr>
          <a:xfrm>
            <a:off x="6366865" y="3138786"/>
            <a:ext cx="2424729" cy="4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0" name="Image"/>
          <p:cNvSpPr>
            <a:spLocks noGrp="1"/>
          </p:cNvSpPr>
          <p:nvPr>
            <p:ph type="pic" sz="half" idx="21"/>
          </p:nvPr>
        </p:nvSpPr>
        <p:spPr>
          <a:xfrm>
            <a:off x="6446258" y="3223679"/>
            <a:ext cx="4574999" cy="30539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Image"/>
          <p:cNvSpPr>
            <a:spLocks noGrp="1"/>
          </p:cNvSpPr>
          <p:nvPr>
            <p:ph type="pic" sz="quarter" idx="22"/>
          </p:nvPr>
        </p:nvSpPr>
        <p:spPr>
          <a:xfrm>
            <a:off x="6456164" y="-71438"/>
            <a:ext cx="2366367" cy="35182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Image"/>
          <p:cNvSpPr>
            <a:spLocks noGrp="1"/>
          </p:cNvSpPr>
          <p:nvPr>
            <p:ph type="pic" idx="23"/>
          </p:nvPr>
        </p:nvSpPr>
        <p:spPr>
          <a:xfrm>
            <a:off x="-562570" y="330399"/>
            <a:ext cx="7768828" cy="566296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6117" y="6090047"/>
            <a:ext cx="5884664" cy="6607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33421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892969" y="4473773"/>
            <a:ext cx="7358063" cy="38388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321457">
              <a:spcBef>
                <a:spcPts val="0"/>
              </a:spcBef>
              <a:buSzTx/>
              <a:buFontTx/>
              <a:buNone/>
              <a:defRPr sz="1828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2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892969" y="3000596"/>
            <a:ext cx="7358063" cy="535339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321457">
              <a:spcBef>
                <a:spcPts val="1687"/>
              </a:spcBef>
              <a:buSzTx/>
              <a:buFontTx/>
              <a:buNone/>
              <a:defRPr sz="2812"/>
            </a:lvl1pPr>
          </a:lstStyle>
          <a:p>
            <a:r>
              <a:t>“Type a quote here.”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75994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>
            <a:spLocks noGrp="1"/>
          </p:cNvSpPr>
          <p:nvPr>
            <p:ph type="pic" idx="21"/>
          </p:nvPr>
        </p:nvSpPr>
        <p:spPr>
          <a:xfrm>
            <a:off x="-125016" y="0"/>
            <a:ext cx="9402961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08518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887844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- Top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>
            <a:spLocks noGrp="1"/>
          </p:cNvSpPr>
          <p:nvPr>
            <p:ph type="title"/>
          </p:nvPr>
        </p:nvSpPr>
        <p:spPr>
          <a:xfrm>
            <a:off x="669727" y="178594"/>
            <a:ext cx="7804547" cy="1518047"/>
          </a:xfrm>
          <a:prstGeom prst="rect">
            <a:avLst/>
          </a:prstGeom>
        </p:spPr>
        <p:txBody>
          <a:bodyPr anchor="ctr"/>
          <a:lstStyle>
            <a:lvl1pPr algn="ctr">
              <a:defRPr sz="5625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28555" y="6536531"/>
            <a:ext cx="282130" cy="275717"/>
          </a:xfrm>
          <a:prstGeom prst="rect">
            <a:avLst/>
          </a:prstGeom>
        </p:spPr>
        <p:txBody>
          <a:bodyPr anchor="t"/>
          <a:lstStyle>
            <a:lvl1pPr algn="ctr">
              <a:defRPr sz="1125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20824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28555" y="6536531"/>
            <a:ext cx="282130" cy="275717"/>
          </a:xfrm>
          <a:prstGeom prst="rect">
            <a:avLst/>
          </a:prstGeom>
        </p:spPr>
        <p:txBody>
          <a:bodyPr anchor="t"/>
          <a:lstStyle>
            <a:lvl1pPr algn="ctr">
              <a:defRPr sz="1125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815146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- Top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Text"/>
          <p:cNvSpPr txBox="1">
            <a:spLocks noGrp="1"/>
          </p:cNvSpPr>
          <p:nvPr>
            <p:ph type="title"/>
          </p:nvPr>
        </p:nvSpPr>
        <p:spPr>
          <a:xfrm>
            <a:off x="669727" y="178594"/>
            <a:ext cx="7804547" cy="1518047"/>
          </a:xfrm>
          <a:prstGeom prst="rect">
            <a:avLst/>
          </a:prstGeom>
        </p:spPr>
        <p:txBody>
          <a:bodyPr anchor="ctr"/>
          <a:lstStyle>
            <a:lvl1pPr algn="ctr">
              <a:defRPr sz="5625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5249" y="6509742"/>
            <a:ext cx="304572" cy="297389"/>
          </a:xfrm>
          <a:prstGeom prst="rect">
            <a:avLst/>
          </a:prstGeom>
        </p:spPr>
        <p:txBody>
          <a:bodyPr anchor="t"/>
          <a:lstStyle>
            <a:lvl1pPr algn="ctr">
              <a:defRPr sz="1266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75472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401836" y="1384102"/>
            <a:ext cx="8344762" cy="9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1836" y="232172"/>
            <a:ext cx="8340328" cy="982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1836" y="1562695"/>
            <a:ext cx="8340328" cy="4688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88984" y="6425362"/>
            <a:ext cx="256480" cy="2540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984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431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28" r:id="rId1"/>
    <p:sldLayoutId id="2147486029" r:id="rId2"/>
    <p:sldLayoutId id="2147486030" r:id="rId3"/>
    <p:sldLayoutId id="2147486031" r:id="rId4"/>
    <p:sldLayoutId id="2147486032" r:id="rId5"/>
    <p:sldLayoutId id="2147486033" r:id="rId6"/>
    <p:sldLayoutId id="2147486034" r:id="rId7"/>
    <p:sldLayoutId id="2147486035" r:id="rId8"/>
    <p:sldLayoutId id="2147486036" r:id="rId9"/>
    <p:sldLayoutId id="2147486037" r:id="rId10"/>
    <p:sldLayoutId id="2147486038" r:id="rId11"/>
    <p:sldLayoutId id="2147486039" r:id="rId12"/>
    <p:sldLayoutId id="2147486040" r:id="rId13"/>
    <p:sldLayoutId id="2147486041" r:id="rId14"/>
  </p:sldLayoutIdLst>
  <p:transition spd="med"/>
  <p:txStyles>
    <p:titleStyle>
      <a:lvl1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5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5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5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5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5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5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5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5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5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321457" marR="0" indent="-321457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31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642915" marR="0" indent="-321457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31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964372" marR="0" indent="-321457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31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285829" marR="0" indent="-321457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31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1607287" marR="0" indent="-321457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31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1928744" marR="0" indent="-321457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31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2250201" marR="0" indent="-321457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31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2571659" marR="0" indent="-321457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31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2893116" marR="0" indent="-321457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31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60729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21457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482186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42915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03643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964372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125101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285829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wcarpentry.github.io/git-novice/" TargetMode="External"/><Relationship Id="rId2" Type="http://schemas.openxmlformats.org/officeDocument/2006/relationships/hyperlink" Target="https://tom.preston-werner.com/2009/05/19/the-git-parable.html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escience.washington.edu/office-hours/#eScienceDataScientists" TargetMode="External"/><Relationship Id="rId4" Type="http://schemas.openxmlformats.org/officeDocument/2006/relationships/hyperlink" Target="https://github.com/HERA-Team/CHAMP_Bootcamp/blob/master/Lesson2_IntroToComputing/git-lab-handout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>
                <a:solidFill>
                  <a:srgbClr val="FFFFFF"/>
                </a:solidFill>
                <a:latin typeface="Calibri" charset="0"/>
              </a:rPr>
              <a:t>Course Introduction &amp; validating software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460625"/>
            <a:ext cx="8534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1,2,3,4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altLang="x-none" sz="2800" dirty="0" err="1">
                <a:solidFill>
                  <a:srgbClr val="FFFFFF"/>
                </a:solidFill>
                <a:latin typeface="Calibri" charset="0"/>
              </a:rPr>
              <a:t>Bryna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 Hazelton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1,5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Natalie Robbins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6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Nels Schimek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2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4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Environmental &amp; Occupational Health Sciences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5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Physics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6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Linguistics</a:t>
            </a:r>
            <a:endParaRPr lang="en-US" altLang="x-none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October 3, 2024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CSE 583</a:t>
            </a:r>
          </a:p>
          <a:p>
            <a:pPr algn="ctr" eaLnBrk="1" hangingPunct="1">
              <a:buSzPct val="100000"/>
            </a:pPr>
            <a:endParaRPr lang="en-US" altLang="x-none" sz="3600" b="1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Working directory"/>
          <p:cNvSpPr/>
          <p:nvPr/>
        </p:nvSpPr>
        <p:spPr>
          <a:xfrm>
            <a:off x="207020" y="1569431"/>
            <a:ext cx="1942655" cy="1509016"/>
          </a:xfrm>
          <a:prstGeom prst="roundRect">
            <a:avLst>
              <a:gd name="adj" fmla="val 8876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Working directory</a:t>
            </a:r>
          </a:p>
        </p:txBody>
      </p:sp>
      <p:sp>
        <p:nvSpPr>
          <p:cNvPr id="181" name="staging area (index)"/>
          <p:cNvSpPr/>
          <p:nvPr/>
        </p:nvSpPr>
        <p:spPr>
          <a:xfrm>
            <a:off x="2469455" y="1537172"/>
            <a:ext cx="1942655" cy="1573533"/>
          </a:xfrm>
          <a:prstGeom prst="roundRect">
            <a:avLst>
              <a:gd name="adj" fmla="val 8512"/>
            </a:avLst>
          </a:prstGeom>
          <a:solidFill>
            <a:srgbClr val="D783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staging area (index)</a:t>
            </a:r>
          </a:p>
        </p:txBody>
      </p:sp>
      <p:sp>
        <p:nvSpPr>
          <p:cNvPr id="182" name="local repository:…"/>
          <p:cNvSpPr/>
          <p:nvPr/>
        </p:nvSpPr>
        <p:spPr>
          <a:xfrm>
            <a:off x="4731890" y="1569431"/>
            <a:ext cx="1942655" cy="1509016"/>
          </a:xfrm>
          <a:prstGeom prst="roundRect">
            <a:avLst>
              <a:gd name="adj" fmla="val 8876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local repository: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snapshots</a:t>
            </a:r>
          </a:p>
        </p:txBody>
      </p:sp>
      <p:sp>
        <p:nvSpPr>
          <p:cNvPr id="183" name="remote repository:…"/>
          <p:cNvSpPr/>
          <p:nvPr/>
        </p:nvSpPr>
        <p:spPr>
          <a:xfrm>
            <a:off x="6994326" y="1537172"/>
            <a:ext cx="1942655" cy="1573533"/>
          </a:xfrm>
          <a:prstGeom prst="roundRect">
            <a:avLst>
              <a:gd name="adj" fmla="val 8512"/>
            </a:avLst>
          </a:prstGeom>
          <a:solidFill>
            <a:srgbClr val="C0C0C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remote repository: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snapshots</a:t>
            </a:r>
          </a:p>
        </p:txBody>
      </p:sp>
      <p:sp>
        <p:nvSpPr>
          <p:cNvPr id="189" name="Connection Line"/>
          <p:cNvSpPr/>
          <p:nvPr/>
        </p:nvSpPr>
        <p:spPr>
          <a:xfrm>
            <a:off x="1128422" y="1139190"/>
            <a:ext cx="2193480" cy="40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2" extrusionOk="0">
                <a:moveTo>
                  <a:pt x="0" y="16212"/>
                </a:moveTo>
                <a:cubicBezTo>
                  <a:pt x="7105" y="-4821"/>
                  <a:pt x="14305" y="-5388"/>
                  <a:pt x="21600" y="14510"/>
                </a:cubicBezTo>
              </a:path>
            </a:pathLst>
          </a:custGeom>
          <a:ln w="635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endParaRPr sz="2531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185" name="git add"/>
          <p:cNvSpPr txBox="1"/>
          <p:nvPr/>
        </p:nvSpPr>
        <p:spPr>
          <a:xfrm>
            <a:off x="1895995" y="641119"/>
            <a:ext cx="104836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2531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git add</a:t>
            </a:r>
          </a:p>
        </p:txBody>
      </p:sp>
      <p:sp>
        <p:nvSpPr>
          <p:cNvPr id="186" name="git commit"/>
          <p:cNvSpPr txBox="1"/>
          <p:nvPr/>
        </p:nvSpPr>
        <p:spPr>
          <a:xfrm>
            <a:off x="3792804" y="641119"/>
            <a:ext cx="155170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2531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git commit</a:t>
            </a:r>
          </a:p>
        </p:txBody>
      </p:sp>
      <p:sp>
        <p:nvSpPr>
          <p:cNvPr id="190" name="Connection Line"/>
          <p:cNvSpPr/>
          <p:nvPr/>
        </p:nvSpPr>
        <p:spPr>
          <a:xfrm>
            <a:off x="3430157" y="1122033"/>
            <a:ext cx="2208520" cy="380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082"/>
                </a:moveTo>
                <a:cubicBezTo>
                  <a:pt x="7206" y="-5400"/>
                  <a:pt x="14406" y="-5361"/>
                  <a:pt x="21600" y="16200"/>
                </a:cubicBezTo>
              </a:path>
            </a:pathLst>
          </a:custGeom>
          <a:ln w="635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endParaRPr sz="2531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188" name="git status: use frequently to understand where files &amp; code changes are in this process"/>
          <p:cNvSpPr txBox="1"/>
          <p:nvPr/>
        </p:nvSpPr>
        <p:spPr>
          <a:xfrm>
            <a:off x="146494" y="5984403"/>
            <a:ext cx="8805351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2531" kern="0" dirty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git status: use frequently to understand where files &amp; code changes</a:t>
            </a:r>
            <a:r>
              <a:rPr lang="en-US" sz="2531" kern="0" dirty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 </a:t>
            </a:r>
            <a:r>
              <a:rPr sz="2531" kern="0" dirty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are in this process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Working directory"/>
          <p:cNvSpPr/>
          <p:nvPr/>
        </p:nvSpPr>
        <p:spPr>
          <a:xfrm>
            <a:off x="207020" y="1569431"/>
            <a:ext cx="1942655" cy="1509016"/>
          </a:xfrm>
          <a:prstGeom prst="roundRect">
            <a:avLst>
              <a:gd name="adj" fmla="val 8876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Working directory</a:t>
            </a:r>
          </a:p>
        </p:txBody>
      </p:sp>
      <p:sp>
        <p:nvSpPr>
          <p:cNvPr id="195" name="staging area (index)"/>
          <p:cNvSpPr/>
          <p:nvPr/>
        </p:nvSpPr>
        <p:spPr>
          <a:xfrm>
            <a:off x="2469455" y="1537172"/>
            <a:ext cx="1942655" cy="1573533"/>
          </a:xfrm>
          <a:prstGeom prst="roundRect">
            <a:avLst>
              <a:gd name="adj" fmla="val 8512"/>
            </a:avLst>
          </a:prstGeom>
          <a:solidFill>
            <a:srgbClr val="D783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staging area (index)</a:t>
            </a:r>
          </a:p>
        </p:txBody>
      </p:sp>
      <p:sp>
        <p:nvSpPr>
          <p:cNvPr id="196" name="local repository:…"/>
          <p:cNvSpPr/>
          <p:nvPr/>
        </p:nvSpPr>
        <p:spPr>
          <a:xfrm>
            <a:off x="4731890" y="1569431"/>
            <a:ext cx="1942655" cy="1509016"/>
          </a:xfrm>
          <a:prstGeom prst="roundRect">
            <a:avLst>
              <a:gd name="adj" fmla="val 8876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local repository: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snapshots</a:t>
            </a:r>
          </a:p>
        </p:txBody>
      </p:sp>
      <p:sp>
        <p:nvSpPr>
          <p:cNvPr id="197" name="remote repository:…"/>
          <p:cNvSpPr/>
          <p:nvPr/>
        </p:nvSpPr>
        <p:spPr>
          <a:xfrm>
            <a:off x="6994326" y="1537172"/>
            <a:ext cx="1942655" cy="1573533"/>
          </a:xfrm>
          <a:prstGeom prst="roundRect">
            <a:avLst>
              <a:gd name="adj" fmla="val 8512"/>
            </a:avLst>
          </a:prstGeom>
          <a:solidFill>
            <a:srgbClr val="C0C0C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remote repository: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snapshots</a:t>
            </a:r>
          </a:p>
        </p:txBody>
      </p:sp>
      <p:sp>
        <p:nvSpPr>
          <p:cNvPr id="211" name="Connection Line"/>
          <p:cNvSpPr/>
          <p:nvPr/>
        </p:nvSpPr>
        <p:spPr>
          <a:xfrm>
            <a:off x="1128422" y="1139190"/>
            <a:ext cx="2193480" cy="40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2" extrusionOk="0">
                <a:moveTo>
                  <a:pt x="0" y="16212"/>
                </a:moveTo>
                <a:cubicBezTo>
                  <a:pt x="7105" y="-4821"/>
                  <a:pt x="14305" y="-5388"/>
                  <a:pt x="21600" y="14510"/>
                </a:cubicBezTo>
              </a:path>
            </a:pathLst>
          </a:custGeom>
          <a:ln w="635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endParaRPr sz="2531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199" name="git add"/>
          <p:cNvSpPr txBox="1"/>
          <p:nvPr/>
        </p:nvSpPr>
        <p:spPr>
          <a:xfrm>
            <a:off x="1895995" y="641119"/>
            <a:ext cx="104836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2531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git add</a:t>
            </a:r>
          </a:p>
        </p:txBody>
      </p:sp>
      <p:sp>
        <p:nvSpPr>
          <p:cNvPr id="200" name="git commit"/>
          <p:cNvSpPr txBox="1"/>
          <p:nvPr/>
        </p:nvSpPr>
        <p:spPr>
          <a:xfrm>
            <a:off x="3792804" y="641119"/>
            <a:ext cx="155170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2531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git commit</a:t>
            </a:r>
          </a:p>
        </p:txBody>
      </p:sp>
      <p:sp>
        <p:nvSpPr>
          <p:cNvPr id="201" name="git fetch"/>
          <p:cNvSpPr txBox="1"/>
          <p:nvPr/>
        </p:nvSpPr>
        <p:spPr>
          <a:xfrm>
            <a:off x="6309373" y="3443503"/>
            <a:ext cx="120866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2531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git fetch</a:t>
            </a:r>
          </a:p>
        </p:txBody>
      </p:sp>
      <p:sp>
        <p:nvSpPr>
          <p:cNvPr id="202" name="git push"/>
          <p:cNvSpPr txBox="1"/>
          <p:nvPr/>
        </p:nvSpPr>
        <p:spPr>
          <a:xfrm>
            <a:off x="6308570" y="589958"/>
            <a:ext cx="121026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2531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git push</a:t>
            </a:r>
          </a:p>
        </p:txBody>
      </p:sp>
      <p:sp>
        <p:nvSpPr>
          <p:cNvPr id="212" name="Connection Line"/>
          <p:cNvSpPr/>
          <p:nvPr/>
        </p:nvSpPr>
        <p:spPr>
          <a:xfrm>
            <a:off x="3430157" y="1122033"/>
            <a:ext cx="2208520" cy="380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082"/>
                </a:moveTo>
                <a:cubicBezTo>
                  <a:pt x="7206" y="-5400"/>
                  <a:pt x="14406" y="-5361"/>
                  <a:pt x="21600" y="16200"/>
                </a:cubicBezTo>
              </a:path>
            </a:pathLst>
          </a:custGeom>
          <a:ln w="635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endParaRPr sz="2531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213" name="Connection Line"/>
          <p:cNvSpPr/>
          <p:nvPr/>
        </p:nvSpPr>
        <p:spPr>
          <a:xfrm>
            <a:off x="5775204" y="1093768"/>
            <a:ext cx="2289748" cy="405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9" extrusionOk="0">
                <a:moveTo>
                  <a:pt x="0" y="16219"/>
                </a:moveTo>
                <a:cubicBezTo>
                  <a:pt x="7090" y="-4674"/>
                  <a:pt x="14290" y="-5381"/>
                  <a:pt x="21600" y="14099"/>
                </a:cubicBezTo>
              </a:path>
            </a:pathLst>
          </a:custGeom>
          <a:ln w="635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endParaRPr sz="2531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214" name="Connection Line"/>
          <p:cNvSpPr/>
          <p:nvPr/>
        </p:nvSpPr>
        <p:spPr>
          <a:xfrm>
            <a:off x="5677805" y="3119002"/>
            <a:ext cx="2372056" cy="338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67" extrusionOk="0">
                <a:moveTo>
                  <a:pt x="21600" y="3919"/>
                </a:moveTo>
                <a:cubicBezTo>
                  <a:pt x="15084" y="21600"/>
                  <a:pt x="7884" y="20294"/>
                  <a:pt x="0" y="0"/>
                </a:cubicBezTo>
              </a:path>
            </a:pathLst>
          </a:custGeom>
          <a:ln w="635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endParaRPr sz="2531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215" name="Connection Line"/>
          <p:cNvSpPr/>
          <p:nvPr/>
        </p:nvSpPr>
        <p:spPr>
          <a:xfrm>
            <a:off x="1142469" y="3148787"/>
            <a:ext cx="4381438" cy="355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21600" y="693"/>
                </a:moveTo>
                <a:cubicBezTo>
                  <a:pt x="14421" y="21600"/>
                  <a:pt x="7221" y="21369"/>
                  <a:pt x="0" y="0"/>
                </a:cubicBezTo>
              </a:path>
            </a:pathLst>
          </a:custGeom>
          <a:ln w="635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endParaRPr sz="2531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207" name="git merge"/>
          <p:cNvSpPr txBox="1"/>
          <p:nvPr/>
        </p:nvSpPr>
        <p:spPr>
          <a:xfrm>
            <a:off x="2727445" y="3443503"/>
            <a:ext cx="14266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2531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git merge</a:t>
            </a:r>
          </a:p>
        </p:txBody>
      </p:sp>
      <p:sp>
        <p:nvSpPr>
          <p:cNvPr id="216" name="Connection Line"/>
          <p:cNvSpPr/>
          <p:nvPr/>
        </p:nvSpPr>
        <p:spPr>
          <a:xfrm>
            <a:off x="974357" y="3131992"/>
            <a:ext cx="7133066" cy="197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extrusionOk="0">
                <a:moveTo>
                  <a:pt x="21600" y="1177"/>
                </a:moveTo>
                <a:cubicBezTo>
                  <a:pt x="14772" y="21600"/>
                  <a:pt x="7572" y="21208"/>
                  <a:pt x="0" y="0"/>
                </a:cubicBezTo>
              </a:path>
            </a:pathLst>
          </a:custGeom>
          <a:ln w="635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endParaRPr sz="2531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209" name="git pull"/>
          <p:cNvSpPr txBox="1"/>
          <p:nvPr/>
        </p:nvSpPr>
        <p:spPr>
          <a:xfrm>
            <a:off x="4062910" y="5195318"/>
            <a:ext cx="101149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2531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git pull</a:t>
            </a:r>
          </a:p>
        </p:txBody>
      </p:sp>
      <p:sp>
        <p:nvSpPr>
          <p:cNvPr id="210" name="git status: use frequently to understand where files &amp; code changes are in this process"/>
          <p:cNvSpPr txBox="1"/>
          <p:nvPr/>
        </p:nvSpPr>
        <p:spPr>
          <a:xfrm>
            <a:off x="146494" y="5984403"/>
            <a:ext cx="8805351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2531" kern="0" dirty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git status: use frequently to understand where files &amp; code changes are in this process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it user interfa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user interfaces</a:t>
            </a:r>
          </a:p>
        </p:txBody>
      </p:sp>
      <p:sp>
        <p:nvSpPr>
          <p:cNvPr id="223" name="command li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95740" indent="-295740" defTabSz="377890">
              <a:spcBef>
                <a:spcPts val="0"/>
              </a:spcBef>
              <a:defRPr sz="3312">
                <a:solidFill>
                  <a:srgbClr val="000000"/>
                </a:solidFill>
              </a:defRPr>
            </a:pPr>
            <a:r>
              <a:rPr dirty="0"/>
              <a:t>command line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available everywhere including remote servers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can be hard to visualize the process</a:t>
            </a:r>
          </a:p>
          <a:p>
            <a:pPr marL="295740" indent="-295740" defTabSz="377890">
              <a:spcBef>
                <a:spcPts val="0"/>
              </a:spcBef>
              <a:defRPr sz="3312">
                <a:solidFill>
                  <a:srgbClr val="000000"/>
                </a:solidFill>
              </a:defRPr>
            </a:pPr>
            <a:endParaRPr dirty="0"/>
          </a:p>
          <a:p>
            <a:pPr marL="295740" indent="-295740" defTabSz="377890">
              <a:spcBef>
                <a:spcPts val="0"/>
              </a:spcBef>
              <a:defRPr sz="3312">
                <a:solidFill>
                  <a:srgbClr val="000000"/>
                </a:solidFill>
              </a:defRPr>
            </a:pPr>
            <a:r>
              <a:rPr dirty="0" err="1"/>
              <a:t>gui</a:t>
            </a:r>
            <a:r>
              <a:rPr dirty="0"/>
              <a:t> (</a:t>
            </a:r>
            <a:r>
              <a:rPr dirty="0" err="1"/>
              <a:t>GitKraken</a:t>
            </a:r>
            <a:r>
              <a:rPr dirty="0"/>
              <a:t>, SourceTree, </a:t>
            </a:r>
            <a:r>
              <a:rPr dirty="0" err="1"/>
              <a:t>Lazygit</a:t>
            </a:r>
            <a:r>
              <a:rPr dirty="0"/>
              <a:t> — terminal </a:t>
            </a:r>
            <a:r>
              <a:rPr dirty="0" err="1"/>
              <a:t>gui</a:t>
            </a:r>
            <a:r>
              <a:rPr lang="en-US" dirty="0"/>
              <a:t>, </a:t>
            </a:r>
            <a:r>
              <a:rPr lang="en-US" dirty="0" err="1"/>
              <a:t>GitLens</a:t>
            </a:r>
            <a:r>
              <a:rPr lang="en-US" dirty="0"/>
              <a:t> in </a:t>
            </a:r>
            <a:r>
              <a:rPr lang="en-US" dirty="0" err="1"/>
              <a:t>VSCode</a:t>
            </a:r>
            <a:r>
              <a:rPr dirty="0"/>
              <a:t>)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good for visualizing the process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great interface for viewing history and diffs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encourages some good practices (viewing changes before adding)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easy to do powerful things (add parts of files, deal with merge conflicts, undo)</a:t>
            </a:r>
          </a:p>
          <a:p>
            <a:pPr marL="295740" indent="-295740" defTabSz="377890">
              <a:spcBef>
                <a:spcPts val="0"/>
              </a:spcBef>
              <a:defRPr sz="3312">
                <a:solidFill>
                  <a:srgbClr val="000000"/>
                </a:solidFill>
              </a:defRPr>
            </a:pPr>
            <a:endParaRPr dirty="0"/>
          </a:p>
          <a:p>
            <a:pPr marL="295740" indent="-295740" defTabSz="377890">
              <a:spcBef>
                <a:spcPts val="0"/>
              </a:spcBef>
              <a:defRPr sz="3312">
                <a:solidFill>
                  <a:srgbClr val="000000"/>
                </a:solidFill>
              </a:defRPr>
            </a:pPr>
            <a:r>
              <a:rPr dirty="0"/>
              <a:t>GitHub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great interface for viewing history and diffs, but restricted to what’s on the remote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required for issue tracking and pull request management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sour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Resources</a:t>
            </a:r>
          </a:p>
        </p:txBody>
      </p:sp>
      <p:sp>
        <p:nvSpPr>
          <p:cNvPr id="250" name="git parable (conceptually building up why git is the way it is): https://tom.preston-werner.com/2009/05/19/the-git-parable.htm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89311" indent="-289311" defTabSz="369675">
              <a:spcBef>
                <a:spcPts val="0"/>
              </a:spcBef>
              <a:defRPr sz="3239">
                <a:solidFill>
                  <a:srgbClr val="000000"/>
                </a:solidFill>
              </a:defRPr>
            </a:pPr>
            <a:r>
              <a:rPr dirty="0"/>
              <a:t>git parable (conceptually building up why git is the way it is): </a:t>
            </a:r>
            <a:r>
              <a:rPr u="sng" dirty="0">
                <a:hlinkClick r:id="rId2"/>
              </a:rPr>
              <a:t>https://tom.preston-werner.com/2009/05/19/the-git-parable.html</a:t>
            </a:r>
          </a:p>
          <a:p>
            <a:pPr marL="289311" indent="-289311" defTabSz="369675">
              <a:spcBef>
                <a:spcPts val="0"/>
              </a:spcBef>
              <a:defRPr sz="3239">
                <a:solidFill>
                  <a:srgbClr val="000000"/>
                </a:solidFill>
              </a:defRPr>
            </a:pPr>
            <a:endParaRPr u="sng" dirty="0">
              <a:hlinkClick r:id="rId2"/>
            </a:endParaRPr>
          </a:p>
          <a:p>
            <a:pPr marL="289311" indent="-289311" defTabSz="369675">
              <a:spcBef>
                <a:spcPts val="0"/>
              </a:spcBef>
              <a:defRPr sz="3239">
                <a:solidFill>
                  <a:srgbClr val="000000"/>
                </a:solidFill>
              </a:defRPr>
            </a:pPr>
            <a:r>
              <a:rPr dirty="0"/>
              <a:t>Software Carpentry hands-on tutorial: </a:t>
            </a:r>
            <a:r>
              <a:rPr u="sng" dirty="0">
                <a:hlinkClick r:id="rId3"/>
              </a:rPr>
              <a:t>http://swcarpentry.github.io/git-novice/</a:t>
            </a:r>
            <a:r>
              <a:rPr dirty="0"/>
              <a:t> </a:t>
            </a:r>
          </a:p>
          <a:p>
            <a:pPr marL="289311" indent="-289311" defTabSz="369675">
              <a:spcBef>
                <a:spcPts val="0"/>
              </a:spcBef>
              <a:defRPr sz="3239">
                <a:solidFill>
                  <a:srgbClr val="000000"/>
                </a:solidFill>
              </a:defRPr>
            </a:pPr>
            <a:endParaRPr dirty="0"/>
          </a:p>
          <a:p>
            <a:pPr marL="289311" indent="-289311" defTabSz="369675">
              <a:spcBef>
                <a:spcPts val="0"/>
              </a:spcBef>
              <a:defRPr sz="3239">
                <a:solidFill>
                  <a:srgbClr val="000000"/>
                </a:solidFill>
              </a:defRPr>
            </a:pPr>
            <a:r>
              <a:rPr dirty="0"/>
              <a:t>Lab-style git intro: </a:t>
            </a:r>
            <a:r>
              <a:rPr u="sng" dirty="0">
                <a:hlinkClick r:id="rId4"/>
              </a:rPr>
              <a:t>https://github.com/HERA-Team/CHAMP_Bootcamp/blob/master/Lesson2_IntroToComputing/git-lab-handout.pdf</a:t>
            </a:r>
          </a:p>
          <a:p>
            <a:pPr marL="289311" indent="-289311" defTabSz="369675">
              <a:spcBef>
                <a:spcPts val="0"/>
              </a:spcBef>
              <a:defRPr sz="3239">
                <a:solidFill>
                  <a:srgbClr val="000000"/>
                </a:solidFill>
              </a:defRPr>
            </a:pPr>
            <a:endParaRPr u="sng" dirty="0">
              <a:hlinkClick r:id="rId4"/>
            </a:endParaRPr>
          </a:p>
          <a:p>
            <a:pPr marL="289311" indent="-289311" defTabSz="369675">
              <a:spcBef>
                <a:spcPts val="0"/>
              </a:spcBef>
              <a:defRPr sz="3239">
                <a:solidFill>
                  <a:srgbClr val="000000"/>
                </a:solidFill>
              </a:defRPr>
            </a:pPr>
            <a:r>
              <a:rPr dirty="0"/>
              <a:t>eScience office hours (</a:t>
            </a:r>
            <a:r>
              <a:rPr u="sng" dirty="0">
                <a:hlinkClick r:id="rId5"/>
              </a:rPr>
              <a:t>https://escience.washington.edu/office-hours/#eScienceDataScientists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8F7E3-D04D-3389-57B7-6F30D507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practice</a:t>
            </a:r>
          </a:p>
        </p:txBody>
      </p:sp>
    </p:spTree>
    <p:extLst>
      <p:ext uri="{BB962C8B-B14F-4D97-AF65-F5344CB8AC3E}">
        <p14:creationId xmlns:p14="http://schemas.microsoft.com/office/powerpoint/2010/main" val="78091040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it confi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config</a:t>
            </a:r>
          </a:p>
        </p:txBody>
      </p:sp>
      <p:sp>
        <p:nvSpPr>
          <p:cNvPr id="231" name="Global settings for g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Global settings for git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name and email address (to identify who made changes) — should match email associated with your GitHub account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preferred text editor (for commit messages)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see current settings: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git config —list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change these settings: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git config --global user.name "Vlad Dracula"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git config --global user.email "vlad@tran.sylvan.ia"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git config --global core.editor "nano -w”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Making a new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Making a new repository</a:t>
            </a:r>
          </a:p>
        </p:txBody>
      </p:sp>
      <p:sp>
        <p:nvSpPr>
          <p:cNvPr id="226" name="On GitHub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On GitHub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choose public or private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initialize with a readme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choose a .gitignore (also see </a:t>
            </a:r>
            <a:r>
              <a:rPr u="sng">
                <a:hlinkClick r:id="rId3"/>
              </a:rPr>
              <a:t>https://github.com/github/gitignore</a:t>
            </a:r>
            <a:r>
              <a:t> for more language options, including matlab)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choose a license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Clone the repository locally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ssh vs https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git clone &lt;repo-address&gt;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git remote -v</a:t>
            </a:r>
            <a:r>
              <a:t> to see the address of the remote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making chan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making changes</a:t>
            </a:r>
          </a:p>
        </p:txBody>
      </p:sp>
      <p:sp>
        <p:nvSpPr>
          <p:cNvPr id="234" name="Check the statu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98955" indent="-298955" defTabSz="381998">
              <a:spcBef>
                <a:spcPts val="0"/>
              </a:spcBef>
              <a:defRPr sz="3348">
                <a:solidFill>
                  <a:srgbClr val="000000"/>
                </a:solidFill>
              </a:defRPr>
            </a:pPr>
            <a:r>
              <a:t>Check the status</a:t>
            </a:r>
          </a:p>
          <a:p>
            <a:pPr marL="597910" lvl="1" indent="-298955" defTabSz="381998">
              <a:spcBef>
                <a:spcPts val="0"/>
              </a:spcBef>
              <a:defRPr sz="2604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status</a:t>
            </a:r>
            <a:r>
              <a:t> to see what things have changed</a:t>
            </a:r>
          </a:p>
          <a:p>
            <a:pPr marL="597910" lvl="1" indent="-298955" defTabSz="381998">
              <a:spcBef>
                <a:spcPts val="0"/>
              </a:spcBef>
              <a:defRPr sz="2604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use this command liberally — it’s always safe and helps you know what’s going on</a:t>
            </a:r>
          </a:p>
          <a:p>
            <a:pPr marL="298955" indent="-298955" defTabSz="381998">
              <a:spcBef>
                <a:spcPts val="0"/>
              </a:spcBef>
              <a:defRPr sz="3348">
                <a:solidFill>
                  <a:srgbClr val="000000"/>
                </a:solidFill>
              </a:defRPr>
            </a:pPr>
            <a:r>
              <a:t>Identify all the changes you want to snapshot together</a:t>
            </a:r>
          </a:p>
          <a:p>
            <a:pPr marL="597910" lvl="1" indent="-298955" defTabSz="381998">
              <a:spcBef>
                <a:spcPts val="0"/>
              </a:spcBef>
              <a:defRPr sz="2604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diff</a:t>
            </a:r>
            <a:r>
              <a:t> to see what the changes are</a:t>
            </a:r>
          </a:p>
          <a:p>
            <a:pPr marL="597910" lvl="1" indent="-298955" defTabSz="381998">
              <a:spcBef>
                <a:spcPts val="0"/>
              </a:spcBef>
              <a:defRPr sz="2604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add &lt;file&gt;</a:t>
            </a:r>
            <a:r>
              <a:t> to move changes to the staging area</a:t>
            </a:r>
          </a:p>
          <a:p>
            <a:pPr marL="597910" lvl="1" indent="-298955" defTabSz="381998">
              <a:spcBef>
                <a:spcPts val="0"/>
              </a:spcBef>
              <a:defRPr sz="2604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only include changes that go together</a:t>
            </a:r>
          </a:p>
          <a:p>
            <a:pPr marL="298955" indent="-298955" defTabSz="381998">
              <a:spcBef>
                <a:spcPts val="0"/>
              </a:spcBef>
              <a:defRPr sz="3348">
                <a:solidFill>
                  <a:srgbClr val="000000"/>
                </a:solidFill>
              </a:defRPr>
            </a:pPr>
            <a:r>
              <a:t>make the snapshot</a:t>
            </a:r>
          </a:p>
          <a:p>
            <a:pPr marL="597910" lvl="1" indent="-298955" defTabSz="381998">
              <a:spcBef>
                <a:spcPts val="0"/>
              </a:spcBef>
              <a:defRPr sz="2604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commit</a:t>
            </a:r>
            <a:r>
              <a:t> to make the snapshot: brings up a browser to add a commit message</a:t>
            </a:r>
          </a:p>
          <a:p>
            <a:pPr marL="597910" lvl="1" indent="-298955" defTabSz="381998">
              <a:spcBef>
                <a:spcPts val="0"/>
              </a:spcBef>
              <a:defRPr sz="2604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or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commit -m ‘your message here’</a:t>
            </a:r>
          </a:p>
          <a:p>
            <a:pPr marL="597910" lvl="1" indent="-298955" defTabSz="381998">
              <a:spcBef>
                <a:spcPts val="0"/>
              </a:spcBef>
              <a:defRPr sz="2604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commit messages should be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</a:p>
          <a:p>
            <a:pPr marL="298955" indent="-298955" defTabSz="381998">
              <a:spcBef>
                <a:spcPts val="0"/>
              </a:spcBef>
              <a:defRPr sz="3348">
                <a:solidFill>
                  <a:srgbClr val="000000"/>
                </a:solidFill>
              </a:defRPr>
            </a:pPr>
            <a:r>
              <a:t>view the history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97910" lvl="1" indent="-298955" defTabSz="381998">
              <a:spcBef>
                <a:spcPts val="0"/>
              </a:spcBef>
              <a:defRPr sz="2604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git log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git show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yncing with the remo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syncing with the remote</a:t>
            </a:r>
          </a:p>
        </p:txBody>
      </p:sp>
      <p:sp>
        <p:nvSpPr>
          <p:cNvPr id="239" name="get snapshots from the remot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05384" indent="-305384" defTabSz="390213">
              <a:spcBef>
                <a:spcPts val="0"/>
              </a:spcBef>
              <a:defRPr sz="3420">
                <a:solidFill>
                  <a:srgbClr val="000000"/>
                </a:solidFill>
              </a:defRPr>
            </a:pPr>
            <a:r>
              <a:t>get snapshots from the remote</a:t>
            </a:r>
          </a:p>
          <a:p>
            <a:pPr marL="610769" lvl="1" indent="-305384" defTabSz="390213">
              <a:spcBef>
                <a:spcPts val="0"/>
              </a:spcBef>
              <a:defRPr sz="266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fetch</a:t>
            </a:r>
            <a:r>
              <a:t> to get the snapshots but not apply them to the local repo</a:t>
            </a:r>
          </a:p>
          <a:p>
            <a:pPr marL="610769" lvl="1" indent="-305384" defTabSz="390213">
              <a:spcBef>
                <a:spcPts val="0"/>
              </a:spcBef>
              <a:defRPr sz="266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status</a:t>
            </a:r>
            <a:r>
              <a:t> to see differences between the local and remote</a:t>
            </a:r>
          </a:p>
          <a:p>
            <a:pPr marL="610769" lvl="1" indent="-305384" defTabSz="390213">
              <a:spcBef>
                <a:spcPts val="0"/>
              </a:spcBef>
              <a:defRPr sz="266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merge</a:t>
            </a:r>
            <a:r>
              <a:t> to apply the snapshots to the local repo</a:t>
            </a:r>
          </a:p>
          <a:p>
            <a:pPr marL="610769" lvl="1" indent="-305384" defTabSz="390213">
              <a:spcBef>
                <a:spcPts val="0"/>
              </a:spcBef>
              <a:defRPr sz="266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git pull</a:t>
            </a:r>
            <a:r>
              <a:t> 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fetch</a:t>
            </a:r>
            <a:r>
              <a:t> immediately followed by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merge </a:t>
            </a:r>
            <a:r>
              <a:t>but doesn’t let you examine the snapshots before applying them</a:t>
            </a:r>
          </a:p>
          <a:p>
            <a:pPr marL="305384" indent="-305384" defTabSz="390213">
              <a:spcBef>
                <a:spcPts val="0"/>
              </a:spcBef>
              <a:defRPr sz="3420">
                <a:solidFill>
                  <a:srgbClr val="000000"/>
                </a:solidFill>
              </a:defRPr>
            </a:pPr>
            <a:endParaRPr/>
          </a:p>
          <a:p>
            <a:pPr marL="305384" indent="-305384" defTabSz="390213">
              <a:spcBef>
                <a:spcPts val="0"/>
              </a:spcBef>
              <a:defRPr sz="3420">
                <a:solidFill>
                  <a:srgbClr val="000000"/>
                </a:solidFill>
              </a:defRPr>
            </a:pPr>
            <a:r>
              <a:t>send your snapshots to the remote</a:t>
            </a:r>
          </a:p>
          <a:p>
            <a:pPr marL="610769" lvl="1" indent="-305384" defTabSz="390213">
              <a:spcBef>
                <a:spcPts val="0"/>
              </a:spcBef>
              <a:defRPr sz="266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push</a:t>
            </a:r>
            <a:r>
              <a:t> to send your local snapshots to the remote</a:t>
            </a:r>
          </a:p>
          <a:p>
            <a:pPr marL="610769" lvl="1" indent="-305384" defTabSz="390213">
              <a:spcBef>
                <a:spcPts val="0"/>
              </a:spcBef>
              <a:defRPr sz="266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git will not let you push if there are snapshots on the remote that you have not yet merged into your local repository</a:t>
            </a:r>
          </a:p>
          <a:p>
            <a:pPr marL="305384" indent="-305384" defTabSz="390213">
              <a:spcBef>
                <a:spcPts val="0"/>
              </a:spcBef>
              <a:defRPr sz="3420">
                <a:solidFill>
                  <a:srgbClr val="000000"/>
                </a:solidFill>
              </a:defRPr>
            </a:pPr>
            <a:endParaRPr/>
          </a:p>
          <a:p>
            <a:pPr marL="305384" indent="-305384" defTabSz="390213">
              <a:spcBef>
                <a:spcPts val="0"/>
              </a:spcBef>
              <a:defRPr sz="3420">
                <a:solidFill>
                  <a:srgbClr val="000000"/>
                </a:solidFill>
              </a:defRPr>
            </a:pPr>
            <a:r>
              <a:t>view the history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10769" lvl="1" indent="-305384" defTabSz="390213">
              <a:spcBef>
                <a:spcPts val="0"/>
              </a:spcBef>
              <a:defRPr sz="266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git log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git show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branc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branching</a:t>
            </a:r>
          </a:p>
        </p:txBody>
      </p:sp>
      <p:sp>
        <p:nvSpPr>
          <p:cNvPr id="244" name="create a new branch and switch to 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dirty="0"/>
              <a:t>create a new branch and switch to it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use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git checkout -b &lt;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branch_name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dirty="0"/>
              <a:t> to create the branch and switch to it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for existing branches, use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git checkout &lt;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branch_name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dirty="0"/>
              <a:t> to switch to that branch</a:t>
            </a:r>
          </a:p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dirty="0"/>
              <a:t>make changes and snapshots on that branch</a:t>
            </a:r>
          </a:p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dirty="0"/>
              <a:t>push the branch up to the remote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use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git push --set-upstream origin &lt;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branch_name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&gt; </a:t>
            </a:r>
            <a:r>
              <a:rPr dirty="0"/>
              <a:t>to make a branch on the remote that tracks your new local branch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make more changes and snapshots and push/pull</a:t>
            </a:r>
          </a:p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dirty="0"/>
              <a:t>to merge the branch into the main, make a pull request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leads to a code review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hd101212s.png" descr="phd101212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merging vs rebasing branch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merging vs rebasing branches</a:t>
            </a:r>
          </a:p>
        </p:txBody>
      </p:sp>
      <p:sp>
        <p:nvSpPr>
          <p:cNvPr id="247" name="merging in branches is straightforward, but can result in a somewhat complicated graph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dirty="0"/>
              <a:t>merging in branches is straightforward, but can result in a somewhat complicated graph</a:t>
            </a:r>
          </a:p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dirty="0"/>
              <a:t>rebasing is an alternative approach that results in a neat, linear graph at the expense of rewriting history</a:t>
            </a:r>
          </a:p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dirty="0"/>
              <a:t>rebasing effectively moves the location that a branch leaves the tree</a:t>
            </a:r>
          </a:p>
          <a:p>
            <a:pPr lvl="1">
              <a:spcBef>
                <a:spcPts val="0"/>
              </a:spcBef>
              <a:spcAft>
                <a:spcPts val="703"/>
              </a:spcAft>
            </a:pPr>
            <a:r>
              <a:rPr sz="1969" dirty="0"/>
              <a:t>can be used to place branches at the tip of the master branch to avoid having to merge</a:t>
            </a:r>
          </a:p>
          <a:p>
            <a:pPr lvl="1">
              <a:spcBef>
                <a:spcPts val="0"/>
              </a:spcBef>
              <a:spcAft>
                <a:spcPts val="703"/>
              </a:spcAft>
            </a:pPr>
            <a:r>
              <a:rPr sz="1969" dirty="0"/>
              <a:t>effectively replays the changes in the branch after the end of the master branch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ollaborating with GitHu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Collaborating with GitHub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ollaborative Data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Collaborative </a:t>
            </a:r>
            <a:r>
              <a:rPr lang="en-US" dirty="0"/>
              <a:t>coding and d</a:t>
            </a:r>
            <a:r>
              <a:rPr dirty="0"/>
              <a:t>ata </a:t>
            </a:r>
            <a:r>
              <a:rPr lang="en-US" dirty="0"/>
              <a:t>a</a:t>
            </a:r>
            <a:r>
              <a:rPr dirty="0"/>
              <a:t>nalysis</a:t>
            </a:r>
          </a:p>
        </p:txBody>
      </p:sp>
      <p:sp>
        <p:nvSpPr>
          <p:cNvPr id="255" name="Issues for discussion threads (e.g. https://github.com/EoRImaging/FHD/issues/39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dirty="0">
                <a:solidFill>
                  <a:srgbClr val="000000"/>
                </a:solidFill>
              </a:rPr>
              <a:t>Issues </a:t>
            </a:r>
            <a:r>
              <a:rPr lang="en-US" dirty="0">
                <a:solidFill>
                  <a:srgbClr val="000000"/>
                </a:solidFill>
              </a:rPr>
              <a:t>and</a:t>
            </a:r>
            <a:r>
              <a:rPr dirty="0">
                <a:solidFill>
                  <a:srgbClr val="000000"/>
                </a:solidFill>
              </a:rPr>
              <a:t> discussion</a:t>
            </a:r>
            <a:r>
              <a:rPr lang="en-US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/>
              <a:t>Keep track of TODOs and worries</a:t>
            </a:r>
          </a:p>
          <a:p>
            <a:pPr lvl="2"/>
            <a:r>
              <a:rPr lang="en-US" dirty="0"/>
              <a:t>Use labels!</a:t>
            </a:r>
          </a:p>
          <a:p>
            <a:pPr lvl="1"/>
            <a:r>
              <a:rPr lang="en-US" dirty="0"/>
              <a:t>Communicating with collaborators, including non-coding ones (advisors)</a:t>
            </a:r>
          </a:p>
          <a:p>
            <a:pPr lvl="2"/>
            <a:r>
              <a:rPr lang="en-US" dirty="0"/>
              <a:t>T</a:t>
            </a:r>
            <a:r>
              <a:rPr dirty="0"/>
              <a:t>hreaded logbook linked to code</a:t>
            </a:r>
            <a:r>
              <a:rPr lang="en-US" dirty="0"/>
              <a:t> (e.g.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EoRImaging</a:t>
            </a:r>
            <a:r>
              <a:rPr lang="en-US" dirty="0"/>
              <a:t>/FHD/issues/39)</a:t>
            </a:r>
            <a:endParaRPr dirty="0"/>
          </a:p>
          <a:p>
            <a:pPr lvl="2"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lang="en-US" dirty="0"/>
              <a:t>Can embed plots, images as appropriate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ollaborating on 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Collaborating on code</a:t>
            </a:r>
          </a:p>
        </p:txBody>
      </p:sp>
      <p:sp>
        <p:nvSpPr>
          <p:cNvPr id="260" name="Branching workflow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70023" indent="-270023" defTabSz="345030">
              <a:spcBef>
                <a:spcPts val="2461"/>
              </a:spcBef>
              <a:defRPr sz="3024">
                <a:solidFill>
                  <a:srgbClr val="000000"/>
                </a:solidFill>
              </a:defRPr>
            </a:pPr>
            <a:r>
              <a:rPr dirty="0"/>
              <a:t>Branching workflow</a:t>
            </a:r>
          </a:p>
          <a:p>
            <a:pPr marL="540048" lvl="1" indent="-270023" defTabSz="345030">
              <a:spcBef>
                <a:spcPts val="2461"/>
              </a:spcBef>
              <a:defRPr sz="3024"/>
            </a:pPr>
            <a:r>
              <a:rPr dirty="0"/>
              <a:t>make a branch for a specific topic</a:t>
            </a:r>
          </a:p>
          <a:p>
            <a:pPr marL="540048" lvl="1" indent="-270023" defTabSz="345030">
              <a:spcBef>
                <a:spcPts val="2461"/>
              </a:spcBef>
              <a:defRPr sz="3024"/>
            </a:pPr>
            <a:r>
              <a:rPr dirty="0"/>
              <a:t>you can have multiple branches!</a:t>
            </a:r>
          </a:p>
          <a:p>
            <a:pPr marL="270023" indent="-270023" defTabSz="345030">
              <a:spcBef>
                <a:spcPts val="2461"/>
              </a:spcBef>
              <a:defRPr sz="3024">
                <a:solidFill>
                  <a:srgbClr val="000000"/>
                </a:solidFill>
              </a:defRPr>
            </a:pPr>
            <a:r>
              <a:rPr dirty="0"/>
              <a:t>Pull Requests for code </a:t>
            </a:r>
            <a:r>
              <a:rPr lang="en-US" dirty="0"/>
              <a:t>reviews (e.g.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RadioAstronomySoftwareGroup</a:t>
            </a:r>
            <a:r>
              <a:rPr lang="en-US" dirty="0"/>
              <a:t>/</a:t>
            </a:r>
            <a:r>
              <a:rPr lang="en-US" dirty="0" err="1"/>
              <a:t>pyuvdata</a:t>
            </a:r>
            <a:r>
              <a:rPr lang="en-US" dirty="0"/>
              <a:t>/pull/1292)</a:t>
            </a:r>
          </a:p>
          <a:p>
            <a:pPr marL="540048" lvl="1" indent="-270023" defTabSz="345030">
              <a:spcBef>
                <a:spcPts val="2461"/>
              </a:spcBef>
              <a:defRPr sz="3024"/>
            </a:pPr>
            <a:r>
              <a:rPr lang="en-US" dirty="0"/>
              <a:t>linking to issues</a:t>
            </a:r>
          </a:p>
          <a:p>
            <a:pPr marL="270023" indent="-270023" defTabSz="345030">
              <a:spcBef>
                <a:spcPts val="2461"/>
              </a:spcBef>
              <a:defRPr sz="3024">
                <a:solidFill>
                  <a:srgbClr val="000000"/>
                </a:solidFill>
              </a:defRPr>
            </a:pPr>
            <a:r>
              <a:rPr dirty="0"/>
              <a:t>GitHub Milestones/Projects</a:t>
            </a:r>
          </a:p>
          <a:p>
            <a:pPr marL="540048" lvl="1" indent="-270023" defTabSz="345030">
              <a:spcBef>
                <a:spcPts val="2461"/>
              </a:spcBef>
              <a:defRPr sz="3024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track sets of issues towards a larger goal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8F3A-A804-E0C3-BF11-6999E6D9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Survey: Raise your hand if...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69E3E-EC9B-604E-246B-4DF6D9AC6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You’ve never used source / version control</a:t>
            </a:r>
          </a:p>
          <a:p>
            <a:r>
              <a:rPr lang="en-US" dirty="0"/>
              <a:t>You’ve used source control, but not git</a:t>
            </a:r>
          </a:p>
          <a:p>
            <a:r>
              <a:rPr lang="en-US" dirty="0"/>
              <a:t>Beginner in git as an individual </a:t>
            </a:r>
            <a:r>
              <a:rPr lang="en-US" sz="1828" dirty="0">
                <a:latin typeface="Consolas" panose="020B0609020204030204" pitchFamily="49" charset="0"/>
                <a:cs typeface="Consolas" panose="020B0609020204030204" pitchFamily="49" charset="0"/>
              </a:rPr>
              <a:t>(git add, git commit) </a:t>
            </a:r>
          </a:p>
          <a:p>
            <a:r>
              <a:rPr lang="en-US" dirty="0"/>
              <a:t>Moderate/Advanced in git as an individual </a:t>
            </a:r>
            <a:r>
              <a:rPr lang="en-US" sz="1828" dirty="0">
                <a:latin typeface="Consolas" panose="020B0609020204030204" pitchFamily="49" charset="0"/>
                <a:cs typeface="Consolas" panose="020B0609020204030204" pitchFamily="49" charset="0"/>
              </a:rPr>
              <a:t>(git rebase) </a:t>
            </a:r>
          </a:p>
          <a:p>
            <a:r>
              <a:rPr lang="en-US" dirty="0"/>
              <a:t>Beginner in git as collaborative team </a:t>
            </a:r>
            <a:r>
              <a:rPr lang="en-US" sz="1828" dirty="0">
                <a:latin typeface="Consolas" panose="020B0609020204030204" pitchFamily="49" charset="0"/>
                <a:cs typeface="Consolas" panose="020B0609020204030204" pitchFamily="49" charset="0"/>
              </a:rPr>
              <a:t>(git push, git pull)</a:t>
            </a:r>
          </a:p>
          <a:p>
            <a:r>
              <a:rPr lang="en-US" dirty="0"/>
              <a:t>Moderate/Advanced in Git/GitHub as collaborative team </a:t>
            </a:r>
            <a:r>
              <a:rPr lang="en-US" sz="1969" dirty="0"/>
              <a:t>(pull requests, hooks)</a:t>
            </a:r>
          </a:p>
        </p:txBody>
      </p:sp>
    </p:spTree>
    <p:extLst>
      <p:ext uri="{BB962C8B-B14F-4D97-AF65-F5344CB8AC3E}">
        <p14:creationId xmlns:p14="http://schemas.microsoft.com/office/powerpoint/2010/main" val="26743543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it and GitHu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and GitHub</a:t>
            </a:r>
          </a:p>
        </p:txBody>
      </p:sp>
      <p:sp>
        <p:nvSpPr>
          <p:cNvPr id="156" name="g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git</a:t>
            </a:r>
          </a:p>
          <a:p>
            <a:pPr lvl="1">
              <a:spcBef>
                <a:spcPts val="0"/>
              </a:spcBef>
              <a:defRPr sz="2800"/>
            </a:pPr>
            <a:r>
              <a:t>version control</a:t>
            </a:r>
          </a:p>
          <a:p>
            <a:pPr lvl="1">
              <a:spcBef>
                <a:spcPts val="0"/>
              </a:spcBef>
              <a:defRPr sz="2800"/>
            </a:pPr>
            <a:r>
              <a:t>local + remote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GitHub</a:t>
            </a:r>
          </a:p>
          <a:p>
            <a:pPr lvl="1">
              <a:spcBef>
                <a:spcPts val="0"/>
              </a:spcBef>
              <a:defRPr sz="2800"/>
            </a:pPr>
            <a:r>
              <a:t>Tools for collaboration</a:t>
            </a:r>
          </a:p>
          <a:p>
            <a:pPr lvl="2">
              <a:spcBef>
                <a:spcPts val="0"/>
              </a:spcBef>
              <a:defRPr sz="2800"/>
            </a:pPr>
            <a:r>
              <a:t>Issue tracking, pull requests with code review, forking</a:t>
            </a:r>
          </a:p>
          <a:p>
            <a:pPr lvl="1">
              <a:spcBef>
                <a:spcPts val="0"/>
              </a:spcBef>
              <a:defRPr sz="2800"/>
            </a:pPr>
            <a:r>
              <a:t>hosting &amp; public access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Why version control (and git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version control (and git)</a:t>
            </a:r>
          </a:p>
        </p:txBody>
      </p:sp>
      <p:sp>
        <p:nvSpPr>
          <p:cNvPr id="161" name="simplicit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dirty="0"/>
              <a:t>simplicity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/>
            </a:pPr>
            <a:r>
              <a:rPr dirty="0"/>
              <a:t>only need one copy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/>
            </a:pPr>
            <a:r>
              <a:rPr dirty="0"/>
              <a:t>always clear what the current version is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/>
            </a:pPr>
            <a:r>
              <a:rPr dirty="0"/>
              <a:t>git just tracks changes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/>
            </a:pPr>
            <a:r>
              <a:rPr dirty="0"/>
              <a:t>backup!</a:t>
            </a:r>
          </a:p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dirty="0"/>
              <a:t>freedom to delete code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/>
            </a:pPr>
            <a:r>
              <a:rPr dirty="0"/>
              <a:t>git keeps the full history, you can always resurrect old code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/>
            </a:pPr>
            <a:r>
              <a:rPr dirty="0"/>
              <a:t>don’t need to keep commented code around ‘just in case’</a:t>
            </a:r>
          </a:p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dirty="0"/>
              <a:t>provenance and reproducibility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/>
            </a:pPr>
            <a:r>
              <a:rPr dirty="0"/>
              <a:t>makes it possible to track exactly what code was run for any analysis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/>
            </a:pPr>
            <a:r>
              <a:rPr dirty="0"/>
              <a:t>fine-grained history</a:t>
            </a:r>
          </a:p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dirty="0"/>
              <a:t>good support for branching and merging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/>
            </a:pPr>
            <a:r>
              <a:rPr dirty="0"/>
              <a:t>supports development separate from a stable ‘main’ branch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/>
            </a:pPr>
            <a:r>
              <a:rPr dirty="0"/>
              <a:t>aids parallel development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itHub collaboration too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GitHub collaboration tools</a:t>
            </a:r>
          </a:p>
        </p:txBody>
      </p:sp>
      <p:sp>
        <p:nvSpPr>
          <p:cNvPr id="166" name="Issue track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11814" indent="-311814" defTabSz="398428">
              <a:spcBef>
                <a:spcPts val="0"/>
              </a:spcBef>
              <a:defRPr sz="3492">
                <a:solidFill>
                  <a:srgbClr val="000000"/>
                </a:solidFill>
              </a:defRPr>
            </a:pPr>
            <a:r>
              <a:t>Issue tracking</a:t>
            </a:r>
          </a:p>
          <a:p>
            <a:pPr marL="623627" lvl="1" indent="-311814" defTabSz="398428">
              <a:spcBef>
                <a:spcPts val="0"/>
              </a:spcBef>
              <a:defRPr sz="2716"/>
            </a:pPr>
            <a:r>
              <a:t>with labelling, assignments and links between issues and PRs</a:t>
            </a:r>
          </a:p>
          <a:p>
            <a:pPr marL="311814" indent="-311814" defTabSz="398428">
              <a:spcBef>
                <a:spcPts val="0"/>
              </a:spcBef>
              <a:defRPr sz="3492">
                <a:solidFill>
                  <a:srgbClr val="000000"/>
                </a:solidFill>
              </a:defRPr>
            </a:pPr>
            <a:endParaRPr/>
          </a:p>
          <a:p>
            <a:pPr marL="311814" indent="-311814" defTabSz="398428">
              <a:spcBef>
                <a:spcPts val="0"/>
              </a:spcBef>
              <a:defRPr sz="3492">
                <a:solidFill>
                  <a:srgbClr val="000000"/>
                </a:solidFill>
              </a:defRPr>
            </a:pPr>
            <a:r>
              <a:t>Pull Requests (PRs)</a:t>
            </a:r>
          </a:p>
          <a:p>
            <a:pPr marL="623627" lvl="1" indent="-311814" defTabSz="398428">
              <a:spcBef>
                <a:spcPts val="0"/>
              </a:spcBef>
              <a:defRPr sz="2716"/>
            </a:pPr>
            <a:r>
              <a:t>build code reviews into the process of merging in new functionality</a:t>
            </a:r>
          </a:p>
          <a:p>
            <a:pPr marL="311814" indent="-311814" defTabSz="398428">
              <a:spcBef>
                <a:spcPts val="0"/>
              </a:spcBef>
              <a:defRPr sz="3492">
                <a:solidFill>
                  <a:srgbClr val="000000"/>
                </a:solidFill>
              </a:defRPr>
            </a:pPr>
            <a:endParaRPr/>
          </a:p>
          <a:p>
            <a:pPr marL="311814" indent="-311814" defTabSz="398428">
              <a:spcBef>
                <a:spcPts val="0"/>
              </a:spcBef>
              <a:defRPr sz="3492">
                <a:solidFill>
                  <a:srgbClr val="000000"/>
                </a:solidFill>
              </a:defRPr>
            </a:pPr>
            <a:r>
              <a:t>integrations with other services</a:t>
            </a:r>
          </a:p>
          <a:p>
            <a:pPr marL="623627" lvl="1" indent="-311814" defTabSz="398428">
              <a:spcBef>
                <a:spcPts val="0"/>
              </a:spcBef>
              <a:defRPr sz="2716"/>
            </a:pPr>
            <a:r>
              <a:t>Continuous integration: tests and other checks run every time the repo is updated</a:t>
            </a:r>
          </a:p>
          <a:p>
            <a:pPr marL="623627" lvl="1" indent="-311814" defTabSz="398428">
              <a:spcBef>
                <a:spcPts val="0"/>
              </a:spcBef>
              <a:defRPr sz="2716"/>
            </a:pPr>
            <a:r>
              <a:t>Documentation hosting: rebuild the documentation every time the repo is updated</a:t>
            </a:r>
          </a:p>
          <a:p>
            <a:pPr marL="623627" lvl="1" indent="-311814" defTabSz="398428">
              <a:spcBef>
                <a:spcPts val="0"/>
              </a:spcBef>
              <a:defRPr sz="2716"/>
            </a:pPr>
            <a:endParaRPr/>
          </a:p>
          <a:p>
            <a:pPr marL="311814" indent="-311814" defTabSz="398428">
              <a:spcBef>
                <a:spcPts val="0"/>
              </a:spcBef>
              <a:defRPr sz="3492">
                <a:solidFill>
                  <a:srgbClr val="000000"/>
                </a:solidFill>
              </a:defRPr>
            </a:pPr>
            <a:r>
              <a:t>user interface for exploring code changes</a:t>
            </a:r>
          </a:p>
          <a:p>
            <a:pPr marL="623627" lvl="1" indent="-311814" defTabSz="398428">
              <a:spcBef>
                <a:spcPts val="0"/>
              </a:spcBef>
              <a:defRPr sz="2716"/>
            </a:pPr>
            <a:r>
              <a:t>graphical diffs between any commits or branches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producibility &amp; Open Sci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Reproducibility &amp; Open </a:t>
            </a:r>
            <a:r>
              <a:rPr lang="en-US" dirty="0"/>
              <a:t>Scholarship Hierarchy</a:t>
            </a:r>
            <a:endParaRPr dirty="0"/>
          </a:p>
        </p:txBody>
      </p:sp>
      <p:sp>
        <p:nvSpPr>
          <p:cNvPr id="265" name="public code…"/>
          <p:cNvSpPr txBox="1">
            <a:spLocks noGrp="1"/>
          </p:cNvSpPr>
          <p:nvPr>
            <p:ph type="body" idx="1"/>
          </p:nvPr>
        </p:nvSpPr>
        <p:spPr>
          <a:xfrm>
            <a:off x="401836" y="1567160"/>
            <a:ext cx="8340328" cy="468808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95740" indent="-295740" defTabSz="377890">
              <a:spcBef>
                <a:spcPts val="0"/>
              </a:spcBef>
              <a:defRPr sz="3312">
                <a:solidFill>
                  <a:srgbClr val="000000"/>
                </a:solidFill>
              </a:defRPr>
            </a:pPr>
            <a:r>
              <a:rPr dirty="0"/>
              <a:t>public code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complementary (some times required) to publishing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documentation and readability are key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the analysis is the code — allows others to see what you did</a:t>
            </a:r>
          </a:p>
          <a:p>
            <a:pPr marL="295740" indent="-295740" defTabSz="377890">
              <a:spcBef>
                <a:spcPts val="0"/>
              </a:spcBef>
              <a:defRPr sz="3312">
                <a:solidFill>
                  <a:srgbClr val="000000"/>
                </a:solidFill>
              </a:defRPr>
            </a:pPr>
            <a:endParaRPr dirty="0"/>
          </a:p>
          <a:p>
            <a:pPr marL="295740" indent="-295740" defTabSz="377890">
              <a:spcBef>
                <a:spcPts val="0"/>
              </a:spcBef>
              <a:defRPr sz="3312">
                <a:solidFill>
                  <a:srgbClr val="000000"/>
                </a:solidFill>
              </a:defRPr>
            </a:pPr>
            <a:r>
              <a:rPr dirty="0"/>
              <a:t>open source code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requires an open source license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API documentation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unit testing and continuous integration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building a user community</a:t>
            </a:r>
          </a:p>
          <a:p>
            <a:pPr marL="295740" indent="-295740" defTabSz="377890">
              <a:spcBef>
                <a:spcPts val="0"/>
              </a:spcBef>
              <a:defRPr sz="3312">
                <a:solidFill>
                  <a:srgbClr val="000000"/>
                </a:solidFill>
              </a:defRPr>
            </a:pPr>
            <a:endParaRPr dirty="0"/>
          </a:p>
          <a:p>
            <a:pPr marL="295740" indent="-295740" defTabSz="377890">
              <a:spcBef>
                <a:spcPts val="0"/>
              </a:spcBef>
              <a:defRPr sz="3312">
                <a:solidFill>
                  <a:srgbClr val="000000"/>
                </a:solidFill>
              </a:defRPr>
            </a:pPr>
            <a:r>
              <a:rPr dirty="0"/>
              <a:t>reproducibility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capture of versions &amp; settings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open data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full stack capture, containers (docker)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it bas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basics</a:t>
            </a:r>
          </a:p>
        </p:txBody>
      </p:sp>
      <p:sp>
        <p:nvSpPr>
          <p:cNvPr id="171" name="local repositor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18242" indent="-318242" defTabSz="406644">
              <a:spcBef>
                <a:spcPts val="0"/>
              </a:spcBef>
              <a:defRPr sz="3564">
                <a:solidFill>
                  <a:srgbClr val="000000"/>
                </a:solidFill>
              </a:defRPr>
            </a:pPr>
            <a:r>
              <a:t>local repository</a:t>
            </a:r>
          </a:p>
          <a:p>
            <a:pPr marL="636485" lvl="1" indent="-318242" defTabSz="406644">
              <a:spcBef>
                <a:spcPts val="0"/>
              </a:spcBef>
              <a:defRPr sz="2772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a complete copy (with the full history) on your local machine</a:t>
            </a:r>
          </a:p>
          <a:p>
            <a:pPr marL="636485" lvl="1" indent="-318242" defTabSz="406644">
              <a:spcBef>
                <a:spcPts val="0"/>
              </a:spcBef>
              <a:defRPr sz="2772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self-contained and self-sufficient</a:t>
            </a:r>
          </a:p>
          <a:p>
            <a:pPr marL="318242" indent="-318242" defTabSz="406644">
              <a:spcBef>
                <a:spcPts val="0"/>
              </a:spcBef>
              <a:defRPr sz="3564">
                <a:solidFill>
                  <a:srgbClr val="000000"/>
                </a:solidFill>
              </a:defRPr>
            </a:pPr>
            <a:endParaRPr/>
          </a:p>
          <a:p>
            <a:pPr marL="318242" indent="-318242" defTabSz="406644">
              <a:spcBef>
                <a:spcPts val="0"/>
              </a:spcBef>
              <a:defRPr sz="3564">
                <a:solidFill>
                  <a:srgbClr val="000000"/>
                </a:solidFill>
              </a:defRPr>
            </a:pPr>
            <a:r>
              <a:t>remote repository</a:t>
            </a:r>
          </a:p>
          <a:p>
            <a:pPr marL="636485" lvl="1" indent="-318242" defTabSz="406644">
              <a:spcBef>
                <a:spcPts val="0"/>
              </a:spcBef>
              <a:defRPr sz="2772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a complete copy hosted remotely (e.g. on GitHub) — the repository all collaborators have access to</a:t>
            </a:r>
          </a:p>
          <a:p>
            <a:pPr marL="318242" indent="-318242" defTabSz="406644">
              <a:spcBef>
                <a:spcPts val="0"/>
              </a:spcBef>
              <a:defRPr sz="3564">
                <a:solidFill>
                  <a:srgbClr val="000000"/>
                </a:solidFill>
              </a:defRPr>
            </a:pPr>
            <a:endParaRPr/>
          </a:p>
          <a:p>
            <a:pPr marL="318242" indent="-318242" defTabSz="406644">
              <a:spcBef>
                <a:spcPts val="0"/>
              </a:spcBef>
              <a:defRPr sz="3564">
                <a:solidFill>
                  <a:srgbClr val="000000"/>
                </a:solidFill>
              </a:defRPr>
            </a:pPr>
            <a:r>
              <a:t>snapshots (commits)</a:t>
            </a:r>
          </a:p>
          <a:p>
            <a:pPr marL="636485" lvl="1" indent="-318242" defTabSz="406644">
              <a:spcBef>
                <a:spcPts val="0"/>
              </a:spcBef>
              <a:defRPr sz="2772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the unit of tracking within git — can be multiple changes to multiple files</a:t>
            </a:r>
          </a:p>
          <a:p>
            <a:pPr marL="636485" lvl="1" indent="-318242" defTabSz="406644">
              <a:spcBef>
                <a:spcPts val="0"/>
              </a:spcBef>
              <a:defRPr sz="2772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should be used to identify ‘atomic’ changes — things that go together</a:t>
            </a:r>
          </a:p>
          <a:p>
            <a:pPr marL="636485" lvl="1" indent="-318242" defTabSz="406644">
              <a:spcBef>
                <a:spcPts val="0"/>
              </a:spcBef>
              <a:defRPr sz="2772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commit early &amp; often — fine-grained commits make the history more useful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orking directory"/>
          <p:cNvSpPr/>
          <p:nvPr/>
        </p:nvSpPr>
        <p:spPr>
          <a:xfrm>
            <a:off x="207020" y="1569431"/>
            <a:ext cx="1942655" cy="1509016"/>
          </a:xfrm>
          <a:prstGeom prst="roundRect">
            <a:avLst>
              <a:gd name="adj" fmla="val 8876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Working directory</a:t>
            </a:r>
          </a:p>
        </p:txBody>
      </p:sp>
      <p:sp>
        <p:nvSpPr>
          <p:cNvPr id="174" name="staging area (index)"/>
          <p:cNvSpPr/>
          <p:nvPr/>
        </p:nvSpPr>
        <p:spPr>
          <a:xfrm>
            <a:off x="2469455" y="1537172"/>
            <a:ext cx="1942655" cy="1573533"/>
          </a:xfrm>
          <a:prstGeom prst="roundRect">
            <a:avLst>
              <a:gd name="adj" fmla="val 8512"/>
            </a:avLst>
          </a:prstGeom>
          <a:solidFill>
            <a:srgbClr val="D783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staging area (index)</a:t>
            </a:r>
          </a:p>
        </p:txBody>
      </p:sp>
      <p:sp>
        <p:nvSpPr>
          <p:cNvPr id="175" name="local repository:…"/>
          <p:cNvSpPr/>
          <p:nvPr/>
        </p:nvSpPr>
        <p:spPr>
          <a:xfrm>
            <a:off x="4731890" y="1569431"/>
            <a:ext cx="1942655" cy="1509016"/>
          </a:xfrm>
          <a:prstGeom prst="roundRect">
            <a:avLst>
              <a:gd name="adj" fmla="val 8876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local repository: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snapshots</a:t>
            </a:r>
          </a:p>
        </p:txBody>
      </p:sp>
      <p:sp>
        <p:nvSpPr>
          <p:cNvPr id="176" name="remote repository:…"/>
          <p:cNvSpPr/>
          <p:nvPr/>
        </p:nvSpPr>
        <p:spPr>
          <a:xfrm>
            <a:off x="6994326" y="1537172"/>
            <a:ext cx="1942655" cy="1573533"/>
          </a:xfrm>
          <a:prstGeom prst="roundRect">
            <a:avLst>
              <a:gd name="adj" fmla="val 8512"/>
            </a:avLst>
          </a:prstGeom>
          <a:solidFill>
            <a:srgbClr val="C0C0C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remote repository: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snapshots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22470</TotalTime>
  <Words>1672</Words>
  <Application>Microsoft Macintosh PowerPoint</Application>
  <PresentationFormat>On-screen Show (4:3)</PresentationFormat>
  <Paragraphs>239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Consolas</vt:lpstr>
      <vt:lpstr>Courier</vt:lpstr>
      <vt:lpstr>Helvetica</vt:lpstr>
      <vt:lpstr>Helvetica Light</vt:lpstr>
      <vt:lpstr>Helvetica Neue</vt:lpstr>
      <vt:lpstr>Helvetica Neue Light</vt:lpstr>
      <vt:lpstr>Helvetica Neue Medium</vt:lpstr>
      <vt:lpstr>Times New Roman</vt:lpstr>
      <vt:lpstr>Wingdings</vt:lpstr>
      <vt:lpstr>1_Office Theme</vt:lpstr>
      <vt:lpstr>ModernPortfolio</vt:lpstr>
      <vt:lpstr>PowerPoint Presentation</vt:lpstr>
      <vt:lpstr>PowerPoint Presentation</vt:lpstr>
      <vt:lpstr>Quick Survey: Raise your hand if...</vt:lpstr>
      <vt:lpstr>git and GitHub</vt:lpstr>
      <vt:lpstr>Why version control (and git)</vt:lpstr>
      <vt:lpstr>GitHub collaboration tools</vt:lpstr>
      <vt:lpstr>Reproducibility &amp; Open Scholarship Hierarchy</vt:lpstr>
      <vt:lpstr>git basics</vt:lpstr>
      <vt:lpstr>PowerPoint Presentation</vt:lpstr>
      <vt:lpstr>PowerPoint Presentation</vt:lpstr>
      <vt:lpstr>PowerPoint Presentation</vt:lpstr>
      <vt:lpstr>git user interfaces</vt:lpstr>
      <vt:lpstr>Resources</vt:lpstr>
      <vt:lpstr>Hands on practice</vt:lpstr>
      <vt:lpstr>git config</vt:lpstr>
      <vt:lpstr>Making a new repository</vt:lpstr>
      <vt:lpstr>making changes</vt:lpstr>
      <vt:lpstr>syncing with the remote</vt:lpstr>
      <vt:lpstr>branching</vt:lpstr>
      <vt:lpstr>merging vs rebasing branches</vt:lpstr>
      <vt:lpstr>Collaborating with GitHub</vt:lpstr>
      <vt:lpstr>Collaborative coding and data analysis</vt:lpstr>
      <vt:lpstr>Collaborating 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Bryna Hazelton</cp:lastModifiedBy>
  <cp:revision>392</cp:revision>
  <cp:lastPrinted>1601-01-01T00:00:00Z</cp:lastPrinted>
  <dcterms:created xsi:type="dcterms:W3CDTF">2008-11-04T22:35:39Z</dcterms:created>
  <dcterms:modified xsi:type="dcterms:W3CDTF">2024-10-08T18:05:18Z</dcterms:modified>
</cp:coreProperties>
</file>