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6026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6" r:id="rId13"/>
    <p:sldId id="273" r:id="rId14"/>
    <p:sldId id="576" r:id="rId15"/>
    <p:sldId id="268" r:id="rId16"/>
    <p:sldId id="267" r:id="rId17"/>
    <p:sldId id="269" r:id="rId18"/>
    <p:sldId id="270" r:id="rId19"/>
    <p:sldId id="271" r:id="rId20"/>
    <p:sldId id="272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eck" initials="DB" lastIdx="1" clrIdx="0">
    <p:extLst>
      <p:ext uri="{19B8F6BF-5375-455C-9EA6-DF929625EA0E}">
        <p15:presenceInfo xmlns:p15="http://schemas.microsoft.com/office/powerpoint/2012/main" userId="S::dacb@uw.edu::6bd686d7-7a4e-42b7-b67b-8693844c6b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/>
    <p:restoredTop sz="87279"/>
  </p:normalViewPr>
  <p:slideViewPr>
    <p:cSldViewPr>
      <p:cViewPr varScale="1">
        <p:scale>
          <a:sx n="106" d="100"/>
          <a:sy n="106" d="100"/>
        </p:scale>
        <p:origin x="2528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10/6/25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order to push, you have to have all the remote changes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FHD discussion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integration</a:t>
            </a:r>
          </a:p>
          <a:p>
            <a:r>
              <a:t>templating</a:t>
            </a:r>
          </a:p>
          <a:p>
            <a:r>
              <a:t>changelog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Delineate git vs GitHub: version control vs collaborative tools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git repos save the full history, but only the “deltas” — lightweight compared to multiple full copies</a:t>
            </a:r>
          </a:p>
          <a:p>
            <a:r>
              <a:rPr dirty="0"/>
              <a:t>preserves full, fine-grained history (depending on user behavior) — not just copies of major revisions</a:t>
            </a:r>
          </a:p>
          <a:p>
            <a:r>
              <a:rPr dirty="0"/>
              <a:t>with a little work (to capture the git information when code is run) you can always know exactly what code was run for any analysis</a:t>
            </a:r>
          </a:p>
          <a:p>
            <a:r>
              <a:rPr dirty="0"/>
              <a:t>branching &amp; merging: makes it easy to develop new features off the main stable branch and merge them in when ready, supports parallel development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Issue tracking: including labels, assignments, links between issues &amp; PRs</a:t>
            </a:r>
          </a:p>
          <a:p>
            <a:r>
              <a:t>Pull Request: process for merging changes into the main branch of repository, builds in code review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public vs open source</a:t>
            </a:r>
          </a:p>
          <a:p>
            <a:r>
              <a:rPr dirty="0"/>
              <a:t>No license means no one can use your code (or even write new code based on your code)</a:t>
            </a:r>
          </a:p>
          <a:p>
            <a:r>
              <a:rPr dirty="0"/>
              <a:t>spectrum of reproducibility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talk through the working directory and staging (briefly)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talk through the way git fundamentally thinks</a:t>
            </a:r>
          </a:p>
          <a:p>
            <a:r>
              <a:t>purpose of the staging area is to make it possible to only commit some of the local changes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the process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talk through the way git fundamentally thinks</a:t>
            </a:r>
          </a:p>
          <a:p>
            <a:r>
              <a:t>purpose of the staging area is to make it possible to only commit some of the local changes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5304235" y="5607843"/>
            <a:ext cx="1" cy="100021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Image"/>
          <p:cNvSpPr>
            <a:spLocks noGrp="1"/>
          </p:cNvSpPr>
          <p:nvPr>
            <p:ph type="pic" idx="21"/>
          </p:nvPr>
        </p:nvSpPr>
        <p:spPr>
          <a:xfrm>
            <a:off x="0" y="-17860"/>
            <a:ext cx="9144000" cy="54318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991195" y="5473899"/>
            <a:ext cx="4071938" cy="1196578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18547" y="5956101"/>
            <a:ext cx="3482578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583696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401836" y="2312789"/>
            <a:ext cx="8340328" cy="2232422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5343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401836" y="3420070"/>
            <a:ext cx="3750803" cy="4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2" name="Image"/>
          <p:cNvSpPr>
            <a:spLocks noGrp="1"/>
          </p:cNvSpPr>
          <p:nvPr>
            <p:ph type="pic" idx="21"/>
          </p:nvPr>
        </p:nvSpPr>
        <p:spPr>
          <a:xfrm>
            <a:off x="3357563" y="0"/>
            <a:ext cx="10822781" cy="68669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1836" y="1009055"/>
            <a:ext cx="3750469" cy="22324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1836" y="3607594"/>
            <a:ext cx="3750469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8602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64636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1347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401836" y="1384102"/>
            <a:ext cx="3567230" cy="94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Image"/>
          <p:cNvSpPr>
            <a:spLocks noGrp="1"/>
          </p:cNvSpPr>
          <p:nvPr>
            <p:ph type="pic" idx="21"/>
          </p:nvPr>
        </p:nvSpPr>
        <p:spPr>
          <a:xfrm>
            <a:off x="4554141" y="-107156"/>
            <a:ext cx="4679156" cy="69651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01836" y="232172"/>
            <a:ext cx="3571875" cy="9822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1836" y="1562695"/>
            <a:ext cx="3571875" cy="4688086"/>
          </a:xfrm>
          <a:prstGeom prst="rect">
            <a:avLst/>
          </a:prstGeom>
        </p:spPr>
        <p:txBody>
          <a:bodyPr/>
          <a:lstStyle>
            <a:lvl1pPr marL="232164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64327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696491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28654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60818" indent="-232164">
              <a:spcBef>
                <a:spcPts val="2109"/>
              </a:spcBef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59116" y="6425362"/>
            <a:ext cx="256480" cy="254044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9161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625078" y="625078"/>
            <a:ext cx="7884914" cy="55989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2592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6366866" y="357188"/>
            <a:ext cx="90" cy="560786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9" name="Line"/>
          <p:cNvSpPr/>
          <p:nvPr/>
        </p:nvSpPr>
        <p:spPr>
          <a:xfrm>
            <a:off x="6366865" y="3138786"/>
            <a:ext cx="2424729" cy="4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0" name="Image"/>
          <p:cNvSpPr>
            <a:spLocks noGrp="1"/>
          </p:cNvSpPr>
          <p:nvPr>
            <p:ph type="pic" sz="half" idx="21"/>
          </p:nvPr>
        </p:nvSpPr>
        <p:spPr>
          <a:xfrm>
            <a:off x="6446258" y="3223679"/>
            <a:ext cx="4574999" cy="30539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22"/>
          </p:nvPr>
        </p:nvSpPr>
        <p:spPr>
          <a:xfrm>
            <a:off x="6456164" y="-71438"/>
            <a:ext cx="2366367" cy="35182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idx="23"/>
          </p:nvPr>
        </p:nvSpPr>
        <p:spPr>
          <a:xfrm>
            <a:off x="-562570" y="330399"/>
            <a:ext cx="7768828" cy="56629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6117" y="6090047"/>
            <a:ext cx="5884664" cy="6607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3421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892969" y="4473773"/>
            <a:ext cx="7358063" cy="3838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321457">
              <a:spcBef>
                <a:spcPts val="0"/>
              </a:spcBef>
              <a:buSzTx/>
              <a:buFontTx/>
              <a:buNone/>
              <a:defRPr sz="1828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892969" y="3000596"/>
            <a:ext cx="7358063" cy="535339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321457">
              <a:spcBef>
                <a:spcPts val="1687"/>
              </a:spcBef>
              <a:buSzTx/>
              <a:buFontTx/>
              <a:buNone/>
              <a:defRPr sz="2812"/>
            </a:lvl1pPr>
          </a:lstStyle>
          <a:p>
            <a:r>
              <a:t>“Type a quote here.”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75994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21"/>
          </p:nvPr>
        </p:nvSpPr>
        <p:spPr>
          <a:xfrm>
            <a:off x="-125016" y="0"/>
            <a:ext cx="940296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08518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87844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</p:spPr>
        <p:txBody>
          <a:bodyPr anchor="ctr"/>
          <a:lstStyle>
            <a:lvl1pPr algn="ctr">
              <a:defRPr sz="5625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8555" y="6536531"/>
            <a:ext cx="282130" cy="275717"/>
          </a:xfrm>
          <a:prstGeom prst="rect">
            <a:avLst/>
          </a:prstGeom>
        </p:spPr>
        <p:txBody>
          <a:bodyPr anchor="t"/>
          <a:lstStyle>
            <a:lvl1pPr algn="ctr">
              <a:defRPr sz="1125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2082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8555" y="6536531"/>
            <a:ext cx="282130" cy="275717"/>
          </a:xfrm>
          <a:prstGeom prst="rect">
            <a:avLst/>
          </a:prstGeom>
        </p:spPr>
        <p:txBody>
          <a:bodyPr anchor="t"/>
          <a:lstStyle>
            <a:lvl1pPr algn="ctr">
              <a:defRPr sz="1125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5146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</p:spPr>
        <p:txBody>
          <a:bodyPr anchor="ctr"/>
          <a:lstStyle>
            <a:lvl1pPr algn="ctr">
              <a:defRPr sz="5625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5249" y="6509742"/>
            <a:ext cx="304572" cy="297389"/>
          </a:xfrm>
          <a:prstGeom prst="rect">
            <a:avLst/>
          </a:prstGeom>
        </p:spPr>
        <p:txBody>
          <a:bodyPr anchor="t"/>
          <a:lstStyle>
            <a:lvl1pPr algn="ctr">
              <a:defRPr sz="1266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75472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Hazelton, Beres, Quah, 2025</a:t>
            </a:r>
            <a:endParaRPr lang="en-US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01836" y="1384102"/>
            <a:ext cx="8344762" cy="9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1836" y="232172"/>
            <a:ext cx="8340328" cy="98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1836" y="1562695"/>
            <a:ext cx="8340328" cy="4688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8984" y="6425362"/>
            <a:ext cx="256480" cy="2540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98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431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8" r:id="rId1"/>
    <p:sldLayoutId id="2147486029" r:id="rId2"/>
    <p:sldLayoutId id="2147486030" r:id="rId3"/>
    <p:sldLayoutId id="2147486031" r:id="rId4"/>
    <p:sldLayoutId id="2147486032" r:id="rId5"/>
    <p:sldLayoutId id="2147486033" r:id="rId6"/>
    <p:sldLayoutId id="2147486034" r:id="rId7"/>
    <p:sldLayoutId id="2147486035" r:id="rId8"/>
    <p:sldLayoutId id="2147486036" r:id="rId9"/>
    <p:sldLayoutId id="2147486037" r:id="rId10"/>
    <p:sldLayoutId id="2147486038" r:id="rId11"/>
    <p:sldLayoutId id="2147486039" r:id="rId12"/>
    <p:sldLayoutId id="2147486040" r:id="rId13"/>
    <p:sldLayoutId id="2147486041" r:id="rId14"/>
  </p:sldLayoutIdLst>
  <p:transition spd="med"/>
  <p:hf hdr="0" dt="0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5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321457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642915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964372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285829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1607287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1928744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2250201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2571659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2893116" marR="0" indent="-321457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tabLst/>
        <a:defRPr sz="2531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60729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21457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482186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42915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03643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964372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125101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285829" algn="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8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git-novice/" TargetMode="External"/><Relationship Id="rId2" Type="http://schemas.openxmlformats.org/officeDocument/2006/relationships/hyperlink" Target="https://tom.preston-werner.com/2009/05/19/the-git-parable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escience.washington.edu/office-hours/#eScienceDataScientists" TargetMode="External"/><Relationship Id="rId4" Type="http://schemas.openxmlformats.org/officeDocument/2006/relationships/hyperlink" Target="https://github.com/HERA-Team/CHAMP_Bootcamp/blob/master/Lesson2_IntroToComputing/git-lab-handout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460625"/>
            <a:ext cx="8534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Bryna Hazelton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1,5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1,2,3,4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dirty="0"/>
              <a:t>Elli Beres</a:t>
            </a:r>
            <a:r>
              <a:rPr lang="en-US" sz="2800" baseline="30000" dirty="0">
                <a:solidFill>
                  <a:srgbClr val="FFFFFF"/>
                </a:solidFill>
                <a:latin typeface="Calibri" charset="0"/>
              </a:rPr>
              <a:t>3,6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Ian Quah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7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Environmental &amp; Occupational Health Sciences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Physics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6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Seattle Hub for Synthetic Biology</a:t>
            </a: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,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7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Psychology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October 7, 2025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7B95F-1416-B0D4-891C-8A5F85075E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orking directory"/>
          <p:cNvSpPr/>
          <p:nvPr/>
        </p:nvSpPr>
        <p:spPr>
          <a:xfrm>
            <a:off x="20702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Working directory</a:t>
            </a:r>
          </a:p>
        </p:txBody>
      </p:sp>
      <p:sp>
        <p:nvSpPr>
          <p:cNvPr id="195" name="staging area (index)"/>
          <p:cNvSpPr/>
          <p:nvPr/>
        </p:nvSpPr>
        <p:spPr>
          <a:xfrm>
            <a:off x="2469455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D78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staging area (index)</a:t>
            </a:r>
          </a:p>
        </p:txBody>
      </p:sp>
      <p:sp>
        <p:nvSpPr>
          <p:cNvPr id="196" name="local repository:…"/>
          <p:cNvSpPr/>
          <p:nvPr/>
        </p:nvSpPr>
        <p:spPr>
          <a:xfrm>
            <a:off x="473189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local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197" name="remote repository:…"/>
          <p:cNvSpPr/>
          <p:nvPr/>
        </p:nvSpPr>
        <p:spPr>
          <a:xfrm>
            <a:off x="6994326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remote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1128422" y="1139190"/>
            <a:ext cx="2193480" cy="4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0" y="16212"/>
                </a:moveTo>
                <a:cubicBezTo>
                  <a:pt x="7105" y="-4821"/>
                  <a:pt x="14305" y="-5388"/>
                  <a:pt x="21600" y="1451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199" name="git add"/>
          <p:cNvSpPr txBox="1"/>
          <p:nvPr/>
        </p:nvSpPr>
        <p:spPr>
          <a:xfrm>
            <a:off x="1895995" y="641119"/>
            <a:ext cx="10483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add</a:t>
            </a:r>
          </a:p>
        </p:txBody>
      </p:sp>
      <p:sp>
        <p:nvSpPr>
          <p:cNvPr id="200" name="git commit"/>
          <p:cNvSpPr txBox="1"/>
          <p:nvPr/>
        </p:nvSpPr>
        <p:spPr>
          <a:xfrm>
            <a:off x="3792804" y="641119"/>
            <a:ext cx="155170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commit</a:t>
            </a:r>
          </a:p>
        </p:txBody>
      </p:sp>
      <p:sp>
        <p:nvSpPr>
          <p:cNvPr id="201" name="git fetch"/>
          <p:cNvSpPr txBox="1"/>
          <p:nvPr/>
        </p:nvSpPr>
        <p:spPr>
          <a:xfrm>
            <a:off x="6309373" y="3443503"/>
            <a:ext cx="12086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fetch</a:t>
            </a:r>
          </a:p>
        </p:txBody>
      </p:sp>
      <p:sp>
        <p:nvSpPr>
          <p:cNvPr id="202" name="git push"/>
          <p:cNvSpPr txBox="1"/>
          <p:nvPr/>
        </p:nvSpPr>
        <p:spPr>
          <a:xfrm>
            <a:off x="6308570" y="589958"/>
            <a:ext cx="121026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push</a:t>
            </a:r>
          </a:p>
        </p:txBody>
      </p:sp>
      <p:sp>
        <p:nvSpPr>
          <p:cNvPr id="212" name="Connection Line"/>
          <p:cNvSpPr/>
          <p:nvPr/>
        </p:nvSpPr>
        <p:spPr>
          <a:xfrm>
            <a:off x="3430157" y="1122033"/>
            <a:ext cx="2208520" cy="38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82"/>
                </a:moveTo>
                <a:cubicBezTo>
                  <a:pt x="7206" y="-5400"/>
                  <a:pt x="14406" y="-5361"/>
                  <a:pt x="21600" y="1620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13" name="Connection Line"/>
          <p:cNvSpPr/>
          <p:nvPr/>
        </p:nvSpPr>
        <p:spPr>
          <a:xfrm>
            <a:off x="5775204" y="1093768"/>
            <a:ext cx="2289748" cy="405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16219"/>
                </a:moveTo>
                <a:cubicBezTo>
                  <a:pt x="7090" y="-4674"/>
                  <a:pt x="14290" y="-5381"/>
                  <a:pt x="21600" y="14099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14" name="Connection Line"/>
          <p:cNvSpPr/>
          <p:nvPr/>
        </p:nvSpPr>
        <p:spPr>
          <a:xfrm>
            <a:off x="5677805" y="3119002"/>
            <a:ext cx="2372056" cy="338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7" extrusionOk="0">
                <a:moveTo>
                  <a:pt x="21600" y="3919"/>
                </a:moveTo>
                <a:cubicBezTo>
                  <a:pt x="15084" y="21600"/>
                  <a:pt x="7884" y="20294"/>
                  <a:pt x="0" y="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15" name="Connection Line"/>
          <p:cNvSpPr/>
          <p:nvPr/>
        </p:nvSpPr>
        <p:spPr>
          <a:xfrm>
            <a:off x="1142469" y="3148787"/>
            <a:ext cx="4381438" cy="355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21600" y="693"/>
                </a:moveTo>
                <a:cubicBezTo>
                  <a:pt x="14421" y="21600"/>
                  <a:pt x="7221" y="21369"/>
                  <a:pt x="0" y="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07" name="git merge"/>
          <p:cNvSpPr txBox="1"/>
          <p:nvPr/>
        </p:nvSpPr>
        <p:spPr>
          <a:xfrm>
            <a:off x="2727445" y="3443503"/>
            <a:ext cx="14266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merge</a:t>
            </a:r>
          </a:p>
        </p:txBody>
      </p:sp>
      <p:sp>
        <p:nvSpPr>
          <p:cNvPr id="216" name="Connection Line"/>
          <p:cNvSpPr/>
          <p:nvPr/>
        </p:nvSpPr>
        <p:spPr>
          <a:xfrm>
            <a:off x="974357" y="3131992"/>
            <a:ext cx="7133066" cy="197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21600" y="1177"/>
                </a:moveTo>
                <a:cubicBezTo>
                  <a:pt x="14772" y="21600"/>
                  <a:pt x="7572" y="21208"/>
                  <a:pt x="0" y="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209" name="git pull"/>
          <p:cNvSpPr txBox="1"/>
          <p:nvPr/>
        </p:nvSpPr>
        <p:spPr>
          <a:xfrm>
            <a:off x="4062910" y="5195318"/>
            <a:ext cx="101149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pull</a:t>
            </a:r>
          </a:p>
        </p:txBody>
      </p:sp>
      <p:sp>
        <p:nvSpPr>
          <p:cNvPr id="210" name="git status: use frequently to understand where files &amp; code changes are in this process"/>
          <p:cNvSpPr txBox="1"/>
          <p:nvPr/>
        </p:nvSpPr>
        <p:spPr>
          <a:xfrm>
            <a:off x="146494" y="5984403"/>
            <a:ext cx="880535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 dirty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status: use frequently to understand where files &amp; code changes are in this process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D5384-27F2-E504-B785-DF9A1C4F57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it user interf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user interfaces</a:t>
            </a:r>
          </a:p>
        </p:txBody>
      </p:sp>
      <p:sp>
        <p:nvSpPr>
          <p:cNvPr id="223" name="command li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/>
              <a:t>command line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available everywhere including remote servers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can be hard to visualize the process</a:t>
            </a:r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endParaRPr dirty="0"/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 err="1"/>
              <a:t>gui</a:t>
            </a:r>
            <a:r>
              <a:rPr dirty="0"/>
              <a:t> (</a:t>
            </a:r>
            <a:r>
              <a:rPr dirty="0" err="1"/>
              <a:t>GitKraken</a:t>
            </a:r>
            <a:r>
              <a:rPr dirty="0"/>
              <a:t>, SourceTree, </a:t>
            </a:r>
            <a:r>
              <a:rPr dirty="0" err="1"/>
              <a:t>Lazygit</a:t>
            </a:r>
            <a:r>
              <a:rPr dirty="0"/>
              <a:t> — terminal </a:t>
            </a:r>
            <a:r>
              <a:rPr dirty="0" err="1"/>
              <a:t>gui</a:t>
            </a:r>
            <a:r>
              <a:rPr lang="en-US" dirty="0"/>
              <a:t>, </a:t>
            </a:r>
            <a:r>
              <a:rPr lang="en-US" dirty="0" err="1"/>
              <a:t>GitLens</a:t>
            </a:r>
            <a:r>
              <a:rPr lang="en-US" dirty="0"/>
              <a:t> in </a:t>
            </a:r>
            <a:r>
              <a:rPr lang="en-US" dirty="0" err="1"/>
              <a:t>VSCode</a:t>
            </a:r>
            <a:r>
              <a:rPr dirty="0"/>
              <a:t>)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good for visualizing the process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great interface for viewing history and diffs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encourages some good practices (viewing changes before adding)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easy to do powerful things (add parts of files, deal with merge conflicts, undo)</a:t>
            </a:r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endParaRPr dirty="0"/>
          </a:p>
          <a:p>
            <a:pPr marL="295740" indent="-295740" defTabSz="377890"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dirty="0"/>
              <a:t>GitHub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great interface for viewing history and diffs, but restricted to what’s on the remote</a:t>
            </a:r>
          </a:p>
          <a:p>
            <a:pPr marL="591481" lvl="1" indent="-295740" defTabSz="377890"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required for issue tracking and pull request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0462E-848E-3E06-0A19-31CA23C633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250" name="git parable (conceptually building up why git is the way it is): https://tom.preston-werner.com/2009/05/19/the-git-parable.htm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r>
              <a:rPr dirty="0"/>
              <a:t>git parable (conceptually building up why git is the way it is): </a:t>
            </a:r>
            <a:r>
              <a:rPr u="sng" dirty="0">
                <a:hlinkClick r:id="rId2"/>
              </a:rPr>
              <a:t>https://tom.preston-werner.com/2009/05/19/the-git-parable.html</a:t>
            </a: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endParaRPr u="sng" dirty="0">
              <a:hlinkClick r:id="rId2"/>
            </a:endParaRP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r>
              <a:rPr dirty="0"/>
              <a:t>Software Carpentry hands-on tutorial: </a:t>
            </a:r>
            <a:r>
              <a:rPr u="sng" dirty="0">
                <a:hlinkClick r:id="rId3"/>
              </a:rPr>
              <a:t>http://swcarpentry.github.io/git-novice/</a:t>
            </a:r>
            <a:r>
              <a:rPr dirty="0"/>
              <a:t> </a:t>
            </a: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endParaRPr dirty="0"/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r>
              <a:rPr dirty="0"/>
              <a:t>Lab-style git intro: </a:t>
            </a:r>
            <a:r>
              <a:rPr u="sng" dirty="0">
                <a:hlinkClick r:id="rId4"/>
              </a:rPr>
              <a:t>https://github.com/HERA-Team/CHAMP_Bootcamp/blob/master/Lesson2_IntroToComputing/git-lab-handout.pdf</a:t>
            </a: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endParaRPr u="sng" dirty="0">
              <a:hlinkClick r:id="rId4"/>
            </a:endParaRPr>
          </a:p>
          <a:p>
            <a:pPr marL="289311" indent="-289311" defTabSz="369675">
              <a:spcBef>
                <a:spcPts val="0"/>
              </a:spcBef>
              <a:defRPr sz="3239">
                <a:solidFill>
                  <a:srgbClr val="000000"/>
                </a:solidFill>
              </a:defRPr>
            </a:pPr>
            <a:r>
              <a:rPr dirty="0"/>
              <a:t>eScience office hours (</a:t>
            </a:r>
            <a:r>
              <a:rPr u="sng" dirty="0">
                <a:hlinkClick r:id="rId5"/>
              </a:rPr>
              <a:t>https://escience.washington.edu/office-hours/#eScienceDataScientists</a:t>
            </a:r>
            <a:r>
              <a:rPr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7E302-8D11-AA9C-BF11-D971A9EF9E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8F7E3-D04D-3389-57B7-6F30D507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18893-19C6-30DA-0269-B82DF0DB51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04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it confi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config</a:t>
            </a:r>
          </a:p>
        </p:txBody>
      </p:sp>
      <p:sp>
        <p:nvSpPr>
          <p:cNvPr id="231" name="Global settings for g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Global settings for git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name and email address (to identify who made changes) — should match email associated with your GitHub account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preferred text editor (for commit messages)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see current settings: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config —list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change these settings: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config --global user.name "Vlad Dracula"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config --global user.email "vlad@tran.sylvan.ia"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config --global core.editor "nano -w”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CCFAF-6745-CA95-D494-FDBB1F473E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aking a new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a new repository</a:t>
            </a:r>
          </a:p>
        </p:txBody>
      </p:sp>
      <p:sp>
        <p:nvSpPr>
          <p:cNvPr id="226" name="On GitHub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On GitHub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choose public or private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initialize with a readme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choose a .gitignore (also see </a:t>
            </a:r>
            <a:r>
              <a:rPr u="sng">
                <a:hlinkClick r:id="rId3"/>
              </a:rPr>
              <a:t>https://github.com/github/gitignore</a:t>
            </a:r>
            <a:r>
              <a:t> for more language options, including matlab)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choose a license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Clone the repository locally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ssh vs https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git clone &lt;repo-address&gt;</a:t>
            </a:r>
          </a:p>
          <a:p>
            <a:pPr lvl="1">
              <a:spcBef>
                <a:spcPts val="0"/>
              </a:spcBef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git remote -v</a:t>
            </a:r>
            <a:r>
              <a:t> to see the address of the remote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A004A-BAC9-A8DB-5546-DDD2070D31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aking cha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changes</a:t>
            </a:r>
          </a:p>
        </p:txBody>
      </p:sp>
      <p:sp>
        <p:nvSpPr>
          <p:cNvPr id="234" name="Check the statu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98955" indent="-298955" defTabSz="381998">
              <a:spcBef>
                <a:spcPts val="0"/>
              </a:spcBef>
              <a:defRPr sz="3348">
                <a:solidFill>
                  <a:srgbClr val="000000"/>
                </a:solidFill>
              </a:defRPr>
            </a:pPr>
            <a:r>
              <a:t>Check the status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status</a:t>
            </a:r>
            <a:r>
              <a:t> to see what things have changed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this command liberally — it’s always safe and helps you know what’s going on</a:t>
            </a:r>
          </a:p>
          <a:p>
            <a:pPr marL="298955" indent="-298955" defTabSz="381998">
              <a:spcBef>
                <a:spcPts val="0"/>
              </a:spcBef>
              <a:defRPr sz="3348">
                <a:solidFill>
                  <a:srgbClr val="000000"/>
                </a:solidFill>
              </a:defRPr>
            </a:pPr>
            <a:r>
              <a:t>Identify all the changes you want to snapshot together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diff</a:t>
            </a:r>
            <a:r>
              <a:t> to see what the changes are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add &lt;file&gt;</a:t>
            </a:r>
            <a:r>
              <a:t> to move changes to the staging area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only include changes that go together</a:t>
            </a:r>
          </a:p>
          <a:p>
            <a:pPr marL="298955" indent="-298955" defTabSz="381998">
              <a:spcBef>
                <a:spcPts val="0"/>
              </a:spcBef>
              <a:defRPr sz="3348">
                <a:solidFill>
                  <a:srgbClr val="000000"/>
                </a:solidFill>
              </a:defRPr>
            </a:pPr>
            <a:r>
              <a:t>make the snapshot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commit</a:t>
            </a:r>
            <a:r>
              <a:t> to make the snapshot: brings up a browser to add a commit message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or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commit -m ‘your message here’</a:t>
            </a: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commit messages should be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</a:p>
          <a:p>
            <a:pPr marL="298955" indent="-298955" defTabSz="381998">
              <a:spcBef>
                <a:spcPts val="0"/>
              </a:spcBef>
              <a:defRPr sz="3348">
                <a:solidFill>
                  <a:srgbClr val="000000"/>
                </a:solidFill>
              </a:defRPr>
            </a:pPr>
            <a:r>
              <a:t>view the history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97910" lvl="1" indent="-298955" defTabSz="381998">
              <a:spcBef>
                <a:spcPts val="0"/>
              </a:spcBef>
              <a:defRPr sz="260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git log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git show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F7A7D8-7EF7-ABD1-6CC9-6E8E6BB6F2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yncing with the remo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syncing with the remote</a:t>
            </a:r>
          </a:p>
        </p:txBody>
      </p:sp>
      <p:sp>
        <p:nvSpPr>
          <p:cNvPr id="239" name="get snapshots from the remo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r>
              <a:t>get snapshots from the remote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fetch</a:t>
            </a:r>
            <a:r>
              <a:t> to get the snapshots but not apply them to the local repo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status</a:t>
            </a:r>
            <a:r>
              <a:t> to see differences between the local and remote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merge</a:t>
            </a:r>
            <a:r>
              <a:t> to apply the snapshots to the local repo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git pull</a:t>
            </a:r>
            <a:r>
              <a:t> 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fetch</a:t>
            </a:r>
            <a:r>
              <a:t> immediately followed by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merge </a:t>
            </a:r>
            <a:r>
              <a:t>but doesn’t let you examine the snapshots before applying them</a:t>
            </a:r>
          </a:p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endParaRPr/>
          </a:p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r>
              <a:t>send your snapshots to the remote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git push</a:t>
            </a:r>
            <a:r>
              <a:t> to send your local snapshots to the remote</a:t>
            </a: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t>git will not let you push if there are snapshots on the remote that you have not yet merged into your local repository</a:t>
            </a:r>
          </a:p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endParaRPr/>
          </a:p>
          <a:p>
            <a:pPr marL="305384" indent="-305384" defTabSz="390213">
              <a:spcBef>
                <a:spcPts val="0"/>
              </a:spcBef>
              <a:defRPr sz="3420">
                <a:solidFill>
                  <a:srgbClr val="000000"/>
                </a:solidFill>
              </a:defRPr>
            </a:pPr>
            <a:r>
              <a:t>view the history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10769" lvl="1" indent="-305384" defTabSz="390213">
              <a:spcBef>
                <a:spcPts val="0"/>
              </a:spcBef>
              <a:defRPr sz="266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git log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git show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608C1-A972-9893-2F20-010F1B5D27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bran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branching</a:t>
            </a:r>
          </a:p>
        </p:txBody>
      </p:sp>
      <p:sp>
        <p:nvSpPr>
          <p:cNvPr id="244" name="create a new branch and switch to 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create a new branch and switch to it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git checkout -b &lt;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branch_name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dirty="0"/>
              <a:t> to create the branch and switch to it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for existing branches, 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git checkout &lt;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branch_name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dirty="0"/>
              <a:t> to switch to that branch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make changes and snapshots on that branch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push the branch up to the remote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use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git push --set-upstream origin &lt;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branch_name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dirty="0"/>
              <a:t>to make a branch on the remote that tracks your new local branch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make more changes and snapshots and push/pull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to merge the branch into the main, make a pull request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leads to a code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2886C-24D3-CCFA-EF2B-6D39E7A268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merging vs rebasing bran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merging vs rebasing branches</a:t>
            </a:r>
          </a:p>
        </p:txBody>
      </p:sp>
      <p:sp>
        <p:nvSpPr>
          <p:cNvPr id="247" name="merging in branches is straightforward, but can result in a somewhat complicated grap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merging in branches is straightforward, but can result in a somewhat complicated graph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rebasing is an alternative approach that results in a neat, linear graph at the expense of rewriting history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dirty="0"/>
              <a:t>rebasing effectively moves the location that a branch leaves the tree</a:t>
            </a:r>
          </a:p>
          <a:p>
            <a:pPr lvl="1">
              <a:spcBef>
                <a:spcPts val="0"/>
              </a:spcBef>
              <a:spcAft>
                <a:spcPts val="703"/>
              </a:spcAft>
            </a:pPr>
            <a:r>
              <a:rPr sz="1969" dirty="0"/>
              <a:t>can be used to place branches at the tip of the master branch to avoid having to merge</a:t>
            </a:r>
          </a:p>
          <a:p>
            <a:pPr lvl="1">
              <a:spcBef>
                <a:spcPts val="0"/>
              </a:spcBef>
              <a:spcAft>
                <a:spcPts val="703"/>
              </a:spcAft>
            </a:pPr>
            <a:r>
              <a:rPr sz="1969" dirty="0"/>
              <a:t>effectively replays the changes in the branch after the end of the master branch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F6739-A768-677E-8580-34C8B9AC2B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hd101212s.png" descr="phd101212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E3DC1-A3BA-34BD-5EA7-FA2866D05C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ollaborating with GitH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Collaborating with GitHub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C0080-F61C-1B79-2A00-23800A1207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ollaborative Data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Collaborative </a:t>
            </a:r>
            <a:r>
              <a:rPr lang="en-US" dirty="0"/>
              <a:t>coding and d</a:t>
            </a:r>
            <a:r>
              <a:rPr dirty="0"/>
              <a:t>ata </a:t>
            </a:r>
            <a:r>
              <a:rPr lang="en-US" dirty="0"/>
              <a:t>a</a:t>
            </a:r>
            <a:r>
              <a:rPr dirty="0"/>
              <a:t>nalysis</a:t>
            </a:r>
          </a:p>
        </p:txBody>
      </p:sp>
      <p:sp>
        <p:nvSpPr>
          <p:cNvPr id="255" name="Issues for discussion threads (e.g. https://github.com/EoRImaging/FHD/issues/39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>
                <a:solidFill>
                  <a:srgbClr val="000000"/>
                </a:solidFill>
              </a:rPr>
              <a:t>Issues </a:t>
            </a:r>
            <a:r>
              <a:rPr lang="en-US" dirty="0">
                <a:solidFill>
                  <a:srgbClr val="000000"/>
                </a:solidFill>
              </a:rPr>
              <a:t>and</a:t>
            </a:r>
            <a:r>
              <a:rPr dirty="0">
                <a:solidFill>
                  <a:srgbClr val="000000"/>
                </a:solidFill>
              </a:rPr>
              <a:t> discussion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/>
              <a:t>Keep track of TODOs and worries</a:t>
            </a:r>
          </a:p>
          <a:p>
            <a:pPr lvl="2"/>
            <a:r>
              <a:rPr lang="en-US" dirty="0"/>
              <a:t>Use labels!</a:t>
            </a:r>
          </a:p>
          <a:p>
            <a:pPr lvl="1"/>
            <a:r>
              <a:rPr lang="en-US" dirty="0"/>
              <a:t>Communicating with collaborators, including non-coding ones (advisors)</a:t>
            </a:r>
          </a:p>
          <a:p>
            <a:pPr lvl="2"/>
            <a:r>
              <a:rPr lang="en-US" dirty="0"/>
              <a:t>T</a:t>
            </a:r>
            <a:r>
              <a:rPr dirty="0"/>
              <a:t>hreaded logbook linked to code</a:t>
            </a:r>
            <a:r>
              <a:rPr lang="en-US" dirty="0"/>
              <a:t> (e.g.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EoRImaging</a:t>
            </a:r>
            <a:r>
              <a:rPr lang="en-US" dirty="0"/>
              <a:t>/FHD/issues/39)</a:t>
            </a:r>
            <a:endParaRPr dirty="0"/>
          </a:p>
          <a:p>
            <a:pPr lvl="2"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lang="en-US" dirty="0"/>
              <a:t>Can embed plots, images as appropriate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A200F-3527-BBA2-EB0B-6B72DD6571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llaborating on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Collaborating on code</a:t>
            </a:r>
          </a:p>
        </p:txBody>
      </p:sp>
      <p:sp>
        <p:nvSpPr>
          <p:cNvPr id="260" name="Branching workflo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70023" indent="-270023" defTabSz="345030">
              <a:spcBef>
                <a:spcPts val="2461"/>
              </a:spcBef>
              <a:defRPr sz="3024">
                <a:solidFill>
                  <a:srgbClr val="000000"/>
                </a:solidFill>
              </a:defRPr>
            </a:pPr>
            <a:r>
              <a:rPr dirty="0"/>
              <a:t>Branching workflow</a:t>
            </a:r>
          </a:p>
          <a:p>
            <a:pPr marL="540048" lvl="1" indent="-270023" defTabSz="345030">
              <a:spcBef>
                <a:spcPts val="2461"/>
              </a:spcBef>
              <a:defRPr sz="3024"/>
            </a:pPr>
            <a:r>
              <a:rPr dirty="0"/>
              <a:t>make a branch for a specific topic</a:t>
            </a:r>
          </a:p>
          <a:p>
            <a:pPr marL="540048" lvl="1" indent="-270023" defTabSz="345030">
              <a:spcBef>
                <a:spcPts val="2461"/>
              </a:spcBef>
              <a:defRPr sz="3024"/>
            </a:pPr>
            <a:r>
              <a:rPr dirty="0"/>
              <a:t>you can have multiple branches!</a:t>
            </a:r>
          </a:p>
          <a:p>
            <a:pPr marL="270023" indent="-270023" defTabSz="345030">
              <a:spcBef>
                <a:spcPts val="2461"/>
              </a:spcBef>
              <a:defRPr sz="3024">
                <a:solidFill>
                  <a:srgbClr val="000000"/>
                </a:solidFill>
              </a:defRPr>
            </a:pPr>
            <a:r>
              <a:rPr dirty="0"/>
              <a:t>Pull Requests for code </a:t>
            </a:r>
            <a:r>
              <a:rPr lang="en-US" dirty="0"/>
              <a:t>reviews (e.g.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RadioAstronomySoftwareGroup</a:t>
            </a:r>
            <a:r>
              <a:rPr lang="en-US" dirty="0"/>
              <a:t>/</a:t>
            </a:r>
            <a:r>
              <a:rPr lang="en-US" dirty="0" err="1"/>
              <a:t>pyuvdata</a:t>
            </a:r>
            <a:r>
              <a:rPr lang="en-US" dirty="0"/>
              <a:t>/pull/1292)</a:t>
            </a:r>
          </a:p>
          <a:p>
            <a:pPr marL="540048" lvl="1" indent="-270023" defTabSz="345030">
              <a:spcBef>
                <a:spcPts val="2461"/>
              </a:spcBef>
              <a:defRPr sz="3024"/>
            </a:pPr>
            <a:r>
              <a:rPr lang="en-US" dirty="0"/>
              <a:t>linking to issues</a:t>
            </a:r>
          </a:p>
          <a:p>
            <a:pPr marL="270023" indent="-270023" defTabSz="345030">
              <a:spcBef>
                <a:spcPts val="2461"/>
              </a:spcBef>
              <a:defRPr sz="3024">
                <a:solidFill>
                  <a:srgbClr val="000000"/>
                </a:solidFill>
              </a:defRPr>
            </a:pPr>
            <a:r>
              <a:rPr dirty="0"/>
              <a:t>GitHub Milestones/Projects</a:t>
            </a:r>
          </a:p>
          <a:p>
            <a:pPr marL="540048" lvl="1" indent="-270023" defTabSz="345030">
              <a:spcBef>
                <a:spcPts val="2461"/>
              </a:spcBef>
              <a:defRPr sz="3024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dirty="0"/>
              <a:t>track sets of issues towards a larger goal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EA03B-BB96-BBCD-0AAD-3E3D392F13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it and GitH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and GitHub</a:t>
            </a:r>
          </a:p>
        </p:txBody>
      </p:sp>
      <p:sp>
        <p:nvSpPr>
          <p:cNvPr id="156" name="g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2800" dirty="0"/>
              <a:t>git</a:t>
            </a:r>
          </a:p>
          <a:p>
            <a:pPr lvl="1">
              <a:spcBef>
                <a:spcPts val="0"/>
              </a:spcBef>
              <a:defRPr sz="2800"/>
            </a:pPr>
            <a:r>
              <a:rPr sz="2400" dirty="0"/>
              <a:t>version control</a:t>
            </a:r>
          </a:p>
          <a:p>
            <a:pPr lvl="1">
              <a:spcBef>
                <a:spcPts val="0"/>
              </a:spcBef>
              <a:defRPr sz="2800"/>
            </a:pPr>
            <a:r>
              <a:rPr sz="2400" dirty="0"/>
              <a:t>local + remote</a:t>
            </a:r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dirty="0"/>
          </a:p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2800" dirty="0"/>
              <a:t>GitHub</a:t>
            </a:r>
          </a:p>
          <a:p>
            <a:pPr lvl="1">
              <a:spcBef>
                <a:spcPts val="0"/>
              </a:spcBef>
              <a:defRPr sz="2800"/>
            </a:pPr>
            <a:r>
              <a:rPr sz="2400" dirty="0"/>
              <a:t>Tools for collaboration</a:t>
            </a:r>
          </a:p>
          <a:p>
            <a:pPr lvl="2">
              <a:spcBef>
                <a:spcPts val="0"/>
              </a:spcBef>
              <a:defRPr sz="2800"/>
            </a:pPr>
            <a:r>
              <a:rPr sz="2400" dirty="0"/>
              <a:t>Issue tracking, pull requests with code review, forking</a:t>
            </a:r>
          </a:p>
          <a:p>
            <a:pPr lvl="1">
              <a:spcBef>
                <a:spcPts val="0"/>
              </a:spcBef>
              <a:defRPr sz="2800"/>
            </a:pPr>
            <a:r>
              <a:rPr sz="2400" dirty="0"/>
              <a:t>hosting &amp; public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EA264-DCA1-9051-8479-7CB2528FA8D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hy version control (and gi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version control (and git)</a:t>
            </a:r>
          </a:p>
        </p:txBody>
      </p:sp>
      <p:sp>
        <p:nvSpPr>
          <p:cNvPr id="161" name="simplicity…"/>
          <p:cNvSpPr txBox="1">
            <a:spLocks noGrp="1"/>
          </p:cNvSpPr>
          <p:nvPr>
            <p:ph type="body" idx="1"/>
          </p:nvPr>
        </p:nvSpPr>
        <p:spPr>
          <a:xfrm>
            <a:off x="376896" y="1394312"/>
            <a:ext cx="8340328" cy="506313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sz="2200" dirty="0"/>
              <a:t>simplicity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only need one copy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always clear what the current version is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git just tracks changes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backup!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sz="2200" dirty="0"/>
              <a:t>freedom to delete code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git keeps the full history, you can always resurrect old code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don’t need to keep commented code around ‘just in case’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sz="2200" dirty="0"/>
              <a:t>provenance and reproducibility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makes it possible to track exactly what code was run for any analysis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fine-grained history</a:t>
            </a:r>
          </a:p>
          <a:p>
            <a:pPr>
              <a:spcBef>
                <a:spcPts val="0"/>
              </a:spcBef>
              <a:spcAft>
                <a:spcPts val="703"/>
              </a:spcAft>
              <a:defRPr>
                <a:solidFill>
                  <a:srgbClr val="000000"/>
                </a:solidFill>
              </a:defRPr>
            </a:pPr>
            <a:r>
              <a:rPr sz="2200" dirty="0"/>
              <a:t>good support for branching and merging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supports development separate from a stable ‘main’ branch</a:t>
            </a:r>
          </a:p>
          <a:p>
            <a:pPr lvl="1">
              <a:spcBef>
                <a:spcPts val="0"/>
              </a:spcBef>
              <a:spcAft>
                <a:spcPts val="703"/>
              </a:spcAft>
              <a:defRPr sz="2800"/>
            </a:pPr>
            <a:r>
              <a:rPr sz="1800" dirty="0"/>
              <a:t>aids parallel 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27B64-235D-877E-0BA0-D43EB31DEC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itHub collaboration to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 collaboration tools</a:t>
            </a:r>
          </a:p>
        </p:txBody>
      </p:sp>
      <p:sp>
        <p:nvSpPr>
          <p:cNvPr id="166" name="Issue tracking…"/>
          <p:cNvSpPr txBox="1">
            <a:spLocks noGrp="1"/>
          </p:cNvSpPr>
          <p:nvPr>
            <p:ph type="body" idx="1"/>
          </p:nvPr>
        </p:nvSpPr>
        <p:spPr>
          <a:xfrm>
            <a:off x="401836" y="1562694"/>
            <a:ext cx="8340328" cy="486266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11814" indent="-311814" defTabSz="398428">
              <a:lnSpc>
                <a:spcPct val="120000"/>
              </a:lnSpc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r>
              <a:rPr lang="en-US" dirty="0"/>
              <a:t>i</a:t>
            </a:r>
            <a:r>
              <a:rPr dirty="0"/>
              <a:t>ssue tracking</a:t>
            </a:r>
          </a:p>
          <a:p>
            <a:pPr marL="623627" lvl="1" indent="-311814" defTabSz="398428">
              <a:lnSpc>
                <a:spcPct val="120000"/>
              </a:lnSpc>
              <a:spcBef>
                <a:spcPts val="0"/>
              </a:spcBef>
              <a:defRPr sz="2716"/>
            </a:pPr>
            <a:r>
              <a:rPr sz="2600" dirty="0"/>
              <a:t>with labelling, assignments and links between issues and PRs</a:t>
            </a:r>
          </a:p>
          <a:p>
            <a:pPr marL="311814" indent="-311814" defTabSz="398428">
              <a:lnSpc>
                <a:spcPct val="120000"/>
              </a:lnSpc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endParaRPr sz="2600" dirty="0"/>
          </a:p>
          <a:p>
            <a:pPr marL="311814" indent="-311814" defTabSz="398428">
              <a:lnSpc>
                <a:spcPct val="120000"/>
              </a:lnSpc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r>
              <a:rPr lang="en-US" dirty="0"/>
              <a:t>p</a:t>
            </a:r>
            <a:r>
              <a:rPr dirty="0"/>
              <a:t>ull </a:t>
            </a:r>
            <a:r>
              <a:rPr lang="en-US" dirty="0"/>
              <a:t>r</a:t>
            </a:r>
            <a:r>
              <a:rPr dirty="0"/>
              <a:t>equests (PRs)</a:t>
            </a:r>
          </a:p>
          <a:p>
            <a:pPr marL="623627" lvl="1" indent="-311814" defTabSz="398428">
              <a:lnSpc>
                <a:spcPct val="120000"/>
              </a:lnSpc>
              <a:spcBef>
                <a:spcPts val="0"/>
              </a:spcBef>
              <a:defRPr sz="2716"/>
            </a:pPr>
            <a:r>
              <a:rPr sz="2600" dirty="0"/>
              <a:t>build code reviews into the process of merging in new functionality</a:t>
            </a:r>
          </a:p>
          <a:p>
            <a:pPr marL="311814" indent="-311814" defTabSz="398428">
              <a:lnSpc>
                <a:spcPct val="120000"/>
              </a:lnSpc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endParaRPr sz="2600" dirty="0"/>
          </a:p>
          <a:p>
            <a:pPr marL="311814" indent="-311814" defTabSz="398428">
              <a:lnSpc>
                <a:spcPct val="120000"/>
              </a:lnSpc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r>
              <a:rPr lang="en-US" dirty="0"/>
              <a:t>i</a:t>
            </a:r>
            <a:r>
              <a:rPr dirty="0"/>
              <a:t>ntegrations with other services</a:t>
            </a:r>
          </a:p>
          <a:p>
            <a:pPr marL="623627" lvl="1" indent="-311814" defTabSz="398428">
              <a:lnSpc>
                <a:spcPct val="120000"/>
              </a:lnSpc>
              <a:spcBef>
                <a:spcPts val="0"/>
              </a:spcBef>
              <a:defRPr sz="2716"/>
            </a:pPr>
            <a:r>
              <a:rPr sz="2600" dirty="0"/>
              <a:t>Continuous integration: tests and other checks run every time the repo is updated</a:t>
            </a:r>
          </a:p>
          <a:p>
            <a:pPr marL="623627" lvl="1" indent="-311814" defTabSz="398428">
              <a:lnSpc>
                <a:spcPct val="120000"/>
              </a:lnSpc>
              <a:spcBef>
                <a:spcPts val="0"/>
              </a:spcBef>
              <a:defRPr sz="2716"/>
            </a:pPr>
            <a:r>
              <a:rPr sz="2600" dirty="0"/>
              <a:t>Documentation hosting: rebuild the documentation every time the repo is updated</a:t>
            </a:r>
          </a:p>
          <a:p>
            <a:pPr marL="623627" lvl="1" indent="-311814" defTabSz="398428">
              <a:lnSpc>
                <a:spcPct val="120000"/>
              </a:lnSpc>
              <a:spcBef>
                <a:spcPts val="0"/>
              </a:spcBef>
              <a:defRPr sz="2716"/>
            </a:pPr>
            <a:endParaRPr sz="2600" dirty="0"/>
          </a:p>
          <a:p>
            <a:pPr marL="311814" indent="-311814" defTabSz="398428">
              <a:lnSpc>
                <a:spcPct val="120000"/>
              </a:lnSpc>
              <a:spcBef>
                <a:spcPts val="0"/>
              </a:spcBef>
              <a:defRPr sz="3492">
                <a:solidFill>
                  <a:srgbClr val="000000"/>
                </a:solidFill>
              </a:defRPr>
            </a:pPr>
            <a:r>
              <a:rPr lang="en-US" dirty="0"/>
              <a:t>u</a:t>
            </a:r>
            <a:r>
              <a:rPr dirty="0"/>
              <a:t>ser interface for exploring code changes</a:t>
            </a:r>
          </a:p>
          <a:p>
            <a:pPr marL="623627" lvl="1" indent="-311814" defTabSz="398428">
              <a:lnSpc>
                <a:spcPct val="120000"/>
              </a:lnSpc>
              <a:spcBef>
                <a:spcPts val="0"/>
              </a:spcBef>
              <a:defRPr sz="2716"/>
            </a:pPr>
            <a:r>
              <a:rPr sz="2600" dirty="0"/>
              <a:t>graphical diffs between any commits or branches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C69C2-5AEA-1D77-3924-D25705B380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producibility &amp; Open 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Reproducibility &amp; Open </a:t>
            </a:r>
            <a:r>
              <a:rPr lang="en-US" dirty="0"/>
              <a:t>Scholarship Hierarchy</a:t>
            </a:r>
            <a:endParaRPr dirty="0"/>
          </a:p>
        </p:txBody>
      </p:sp>
      <p:sp>
        <p:nvSpPr>
          <p:cNvPr id="265" name="public code…"/>
          <p:cNvSpPr txBox="1">
            <a:spLocks noGrp="1"/>
          </p:cNvSpPr>
          <p:nvPr>
            <p:ph type="body" idx="1"/>
          </p:nvPr>
        </p:nvSpPr>
        <p:spPr>
          <a:xfrm>
            <a:off x="401836" y="1371600"/>
            <a:ext cx="8340328" cy="46880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95740" indent="-295740" defTabSz="377890">
              <a:lnSpc>
                <a:spcPct val="120000"/>
              </a:lnSpc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sz="2400" dirty="0"/>
              <a:t>public code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complementary (some</a:t>
            </a:r>
            <a:r>
              <a:rPr lang="en-US" sz="1800" dirty="0"/>
              <a:t> </a:t>
            </a:r>
            <a:r>
              <a:rPr sz="1800" dirty="0"/>
              <a:t>times required) to publishing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documentation and readability are key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the analysis is the code — allows others to see what you did</a:t>
            </a:r>
          </a:p>
          <a:p>
            <a:pPr marL="295740" indent="-295740" defTabSz="377890">
              <a:lnSpc>
                <a:spcPct val="120000"/>
              </a:lnSpc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endParaRPr sz="1800" dirty="0"/>
          </a:p>
          <a:p>
            <a:pPr marL="295740" indent="-295740" defTabSz="377890">
              <a:lnSpc>
                <a:spcPct val="120000"/>
              </a:lnSpc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sz="2400" dirty="0"/>
              <a:t>open source code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requires an open source license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API documentation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unit testing and continuous integration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building a user community</a:t>
            </a:r>
          </a:p>
          <a:p>
            <a:pPr marL="295740" indent="-295740" defTabSz="377890">
              <a:lnSpc>
                <a:spcPct val="120000"/>
              </a:lnSpc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endParaRPr sz="1800" dirty="0"/>
          </a:p>
          <a:p>
            <a:pPr marL="295740" indent="-295740" defTabSz="377890">
              <a:lnSpc>
                <a:spcPct val="120000"/>
              </a:lnSpc>
              <a:spcBef>
                <a:spcPts val="0"/>
              </a:spcBef>
              <a:defRPr sz="3312">
                <a:solidFill>
                  <a:srgbClr val="000000"/>
                </a:solidFill>
              </a:defRPr>
            </a:pPr>
            <a:r>
              <a:rPr sz="2400" dirty="0"/>
              <a:t>reproducibility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capture of versions &amp; settings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open data</a:t>
            </a:r>
          </a:p>
          <a:p>
            <a:pPr marL="591481" lvl="1" indent="-295740" defTabSz="377890">
              <a:lnSpc>
                <a:spcPct val="120000"/>
              </a:lnSpc>
              <a:spcBef>
                <a:spcPts val="0"/>
              </a:spcBef>
              <a:defRPr sz="2576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full stack capture, containers (docker)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10B08-6BA3-D625-3541-5A9F8A1EDC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it 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basics</a:t>
            </a:r>
          </a:p>
        </p:txBody>
      </p:sp>
      <p:sp>
        <p:nvSpPr>
          <p:cNvPr id="171" name="local reposito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18242" indent="-318242" defTabSz="406644">
              <a:lnSpc>
                <a:spcPct val="120000"/>
              </a:lnSpc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r>
              <a:rPr sz="2400" dirty="0"/>
              <a:t>local repository</a:t>
            </a:r>
          </a:p>
          <a:p>
            <a:pPr marL="636485" lvl="1" indent="-318242" defTabSz="406644">
              <a:lnSpc>
                <a:spcPct val="120000"/>
              </a:lnSpc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a complete copy (with the full history) on your local machine</a:t>
            </a:r>
          </a:p>
          <a:p>
            <a:pPr marL="636485" lvl="1" indent="-318242" defTabSz="406644">
              <a:lnSpc>
                <a:spcPct val="120000"/>
              </a:lnSpc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self-contained and self-sufficient</a:t>
            </a:r>
          </a:p>
          <a:p>
            <a:pPr marL="318242" indent="-318242" defTabSz="406644">
              <a:lnSpc>
                <a:spcPct val="120000"/>
              </a:lnSpc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endParaRPr sz="1800" dirty="0"/>
          </a:p>
          <a:p>
            <a:pPr marL="318242" indent="-318242" defTabSz="406644">
              <a:lnSpc>
                <a:spcPct val="120000"/>
              </a:lnSpc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r>
              <a:rPr sz="2400" dirty="0"/>
              <a:t>remote repository</a:t>
            </a:r>
          </a:p>
          <a:p>
            <a:pPr marL="636485" lvl="1" indent="-318242" defTabSz="406644">
              <a:lnSpc>
                <a:spcPct val="120000"/>
              </a:lnSpc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a complete copy hosted remotely (e.g. on GitHub) — the repository all collaborators have access to</a:t>
            </a:r>
          </a:p>
          <a:p>
            <a:pPr marL="318242" indent="-318242" defTabSz="406644">
              <a:lnSpc>
                <a:spcPct val="120000"/>
              </a:lnSpc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endParaRPr sz="1800" dirty="0"/>
          </a:p>
          <a:p>
            <a:pPr marL="318242" indent="-318242" defTabSz="406644">
              <a:lnSpc>
                <a:spcPct val="120000"/>
              </a:lnSpc>
              <a:spcBef>
                <a:spcPts val="0"/>
              </a:spcBef>
              <a:defRPr sz="3564">
                <a:solidFill>
                  <a:srgbClr val="000000"/>
                </a:solidFill>
              </a:defRPr>
            </a:pPr>
            <a:r>
              <a:rPr sz="2400" dirty="0"/>
              <a:t>snapshots (commits)</a:t>
            </a:r>
          </a:p>
          <a:p>
            <a:pPr marL="636485" lvl="1" indent="-318242" defTabSz="406644">
              <a:lnSpc>
                <a:spcPct val="120000"/>
              </a:lnSpc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the unit of tracking within git — can be multiple changes to multiple files</a:t>
            </a:r>
          </a:p>
          <a:p>
            <a:pPr marL="636485" lvl="1" indent="-318242" defTabSz="406644">
              <a:lnSpc>
                <a:spcPct val="120000"/>
              </a:lnSpc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should be used to identify ‘atomic’ changes — things that go together</a:t>
            </a:r>
          </a:p>
          <a:p>
            <a:pPr marL="636485" lvl="1" indent="-318242" defTabSz="406644">
              <a:lnSpc>
                <a:spcPct val="120000"/>
              </a:lnSpc>
              <a:spcBef>
                <a:spcPts val="0"/>
              </a:spcBef>
              <a:defRPr sz="2772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pPr>
            <a:r>
              <a:rPr sz="1800" dirty="0"/>
              <a:t>commit early &amp; often — fine-grained commits make the history more useful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89971-27EB-E916-1511-51C3F5E3B7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ing directory"/>
          <p:cNvSpPr/>
          <p:nvPr/>
        </p:nvSpPr>
        <p:spPr>
          <a:xfrm>
            <a:off x="20702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Working directory</a:t>
            </a:r>
          </a:p>
        </p:txBody>
      </p:sp>
      <p:sp>
        <p:nvSpPr>
          <p:cNvPr id="174" name="staging area (index)"/>
          <p:cNvSpPr/>
          <p:nvPr/>
        </p:nvSpPr>
        <p:spPr>
          <a:xfrm>
            <a:off x="2469455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D78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staging area (index)</a:t>
            </a:r>
          </a:p>
        </p:txBody>
      </p:sp>
      <p:sp>
        <p:nvSpPr>
          <p:cNvPr id="175" name="local repository:…"/>
          <p:cNvSpPr/>
          <p:nvPr/>
        </p:nvSpPr>
        <p:spPr>
          <a:xfrm>
            <a:off x="473189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local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176" name="remote repository:…"/>
          <p:cNvSpPr/>
          <p:nvPr/>
        </p:nvSpPr>
        <p:spPr>
          <a:xfrm>
            <a:off x="6994326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remote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0DF46-2195-EA18-151C-97489CFC0C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orking directory"/>
          <p:cNvSpPr/>
          <p:nvPr/>
        </p:nvSpPr>
        <p:spPr>
          <a:xfrm>
            <a:off x="20702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Working directory</a:t>
            </a:r>
          </a:p>
        </p:txBody>
      </p:sp>
      <p:sp>
        <p:nvSpPr>
          <p:cNvPr id="181" name="staging area (index)"/>
          <p:cNvSpPr/>
          <p:nvPr/>
        </p:nvSpPr>
        <p:spPr>
          <a:xfrm>
            <a:off x="2469455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D78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staging area (index)</a:t>
            </a:r>
          </a:p>
        </p:txBody>
      </p:sp>
      <p:sp>
        <p:nvSpPr>
          <p:cNvPr id="182" name="local repository:…"/>
          <p:cNvSpPr/>
          <p:nvPr/>
        </p:nvSpPr>
        <p:spPr>
          <a:xfrm>
            <a:off x="4731890" y="1569431"/>
            <a:ext cx="1942655" cy="1509016"/>
          </a:xfrm>
          <a:prstGeom prst="roundRect">
            <a:avLst>
              <a:gd name="adj" fmla="val 8876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local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183" name="remote repository:…"/>
          <p:cNvSpPr/>
          <p:nvPr/>
        </p:nvSpPr>
        <p:spPr>
          <a:xfrm>
            <a:off x="6994326" y="1537172"/>
            <a:ext cx="1942655" cy="1573533"/>
          </a:xfrm>
          <a:prstGeom prst="roundRect">
            <a:avLst>
              <a:gd name="adj" fmla="val 8512"/>
            </a:avLst>
          </a:prstGeom>
          <a:solidFill>
            <a:srgbClr val="C0C0C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remote repository: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defRPr>
            </a:pPr>
            <a:r>
              <a:rPr sz="1969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  <a:latin typeface="Helvetica Neue Light"/>
                <a:sym typeface="Helvetica Neue Light"/>
              </a:rPr>
              <a:t>snapshots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1128422" y="1139190"/>
            <a:ext cx="2193480" cy="4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0" y="16212"/>
                </a:moveTo>
                <a:cubicBezTo>
                  <a:pt x="7105" y="-4821"/>
                  <a:pt x="14305" y="-5388"/>
                  <a:pt x="21600" y="1451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185" name="git add"/>
          <p:cNvSpPr txBox="1"/>
          <p:nvPr/>
        </p:nvSpPr>
        <p:spPr>
          <a:xfrm>
            <a:off x="1895995" y="641119"/>
            <a:ext cx="10483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add</a:t>
            </a:r>
          </a:p>
        </p:txBody>
      </p:sp>
      <p:sp>
        <p:nvSpPr>
          <p:cNvPr id="186" name="git commit"/>
          <p:cNvSpPr txBox="1"/>
          <p:nvPr/>
        </p:nvSpPr>
        <p:spPr>
          <a:xfrm>
            <a:off x="3792804" y="641119"/>
            <a:ext cx="155170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commit</a:t>
            </a:r>
          </a:p>
        </p:txBody>
      </p:sp>
      <p:sp>
        <p:nvSpPr>
          <p:cNvPr id="190" name="Connection Line"/>
          <p:cNvSpPr/>
          <p:nvPr/>
        </p:nvSpPr>
        <p:spPr>
          <a:xfrm>
            <a:off x="3430157" y="1122033"/>
            <a:ext cx="2208520" cy="38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82"/>
                </a:moveTo>
                <a:cubicBezTo>
                  <a:pt x="7206" y="-5400"/>
                  <a:pt x="14406" y="-5361"/>
                  <a:pt x="21600" y="16200"/>
                </a:cubicBezTo>
              </a:path>
            </a:pathLst>
          </a:custGeom>
          <a:ln w="635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sz="2531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188" name="git status: use frequently to understand where files &amp; code changes are in this process"/>
          <p:cNvSpPr txBox="1"/>
          <p:nvPr/>
        </p:nvSpPr>
        <p:spPr>
          <a:xfrm>
            <a:off x="146494" y="5984403"/>
            <a:ext cx="880535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solidFill>
                  <a:schemeClr val="accent6">
                    <a:hueOff val="-10521704"/>
                    <a:satOff val="-11099"/>
                    <a:lumOff val="-7127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2531" kern="0" dirty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git status: use frequently to understand where files &amp; code changes</a:t>
            </a:r>
            <a:r>
              <a:rPr lang="en-US" sz="2531" kern="0" dirty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 </a:t>
            </a:r>
            <a:r>
              <a:rPr sz="2531" kern="0" dirty="0">
                <a:solidFill>
                  <a:srgbClr val="62647B">
                    <a:hueOff val="-10521704"/>
                    <a:satOff val="-11099"/>
                    <a:lumOff val="-7127"/>
                  </a:srgbClr>
                </a:solidFill>
              </a:rPr>
              <a:t>are in this process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56D41F-C725-9DE6-A7DC-3E714CE2E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23570</TotalTime>
  <Words>1628</Words>
  <Application>Microsoft Macintosh PowerPoint</Application>
  <PresentationFormat>On-screen Show (4:3)</PresentationFormat>
  <Paragraphs>255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Courier</vt:lpstr>
      <vt:lpstr>Helvetica</vt:lpstr>
      <vt:lpstr>Helvetica Light</vt:lpstr>
      <vt:lpstr>Helvetica Neue</vt:lpstr>
      <vt:lpstr>Helvetica Neue Light</vt:lpstr>
      <vt:lpstr>Helvetica Neue Medium</vt:lpstr>
      <vt:lpstr>Times New Roman</vt:lpstr>
      <vt:lpstr>Wingdings</vt:lpstr>
      <vt:lpstr>1_Office Theme</vt:lpstr>
      <vt:lpstr>ModernPortfolio</vt:lpstr>
      <vt:lpstr>PowerPoint Presentation</vt:lpstr>
      <vt:lpstr>PowerPoint Presentation</vt:lpstr>
      <vt:lpstr>git and GitHub</vt:lpstr>
      <vt:lpstr>Why version control (and git)</vt:lpstr>
      <vt:lpstr>GitHub collaboration tools</vt:lpstr>
      <vt:lpstr>Reproducibility &amp; Open Scholarship Hierarchy</vt:lpstr>
      <vt:lpstr>git basics</vt:lpstr>
      <vt:lpstr>PowerPoint Presentation</vt:lpstr>
      <vt:lpstr>PowerPoint Presentation</vt:lpstr>
      <vt:lpstr>PowerPoint Presentation</vt:lpstr>
      <vt:lpstr>git user interfaces</vt:lpstr>
      <vt:lpstr>Resources</vt:lpstr>
      <vt:lpstr>Hands on practice</vt:lpstr>
      <vt:lpstr>git config</vt:lpstr>
      <vt:lpstr>Making a new repository</vt:lpstr>
      <vt:lpstr>making changes</vt:lpstr>
      <vt:lpstr>syncing with the remote</vt:lpstr>
      <vt:lpstr>branching</vt:lpstr>
      <vt:lpstr>merging vs rebasing branches</vt:lpstr>
      <vt:lpstr>Collaborating with GitHub</vt:lpstr>
      <vt:lpstr>Collaborative coding and data analysis</vt:lpstr>
      <vt:lpstr>Collaborating 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Bryna Hazelton</cp:lastModifiedBy>
  <cp:revision>405</cp:revision>
  <cp:lastPrinted>1601-01-01T00:00:00Z</cp:lastPrinted>
  <dcterms:created xsi:type="dcterms:W3CDTF">2008-11-04T22:35:39Z</dcterms:created>
  <dcterms:modified xsi:type="dcterms:W3CDTF">2025-10-07T18:15:54Z</dcterms:modified>
</cp:coreProperties>
</file>