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36" r:id="rId2"/>
    <p:sldId id="467" r:id="rId3"/>
    <p:sldId id="455" r:id="rId4"/>
    <p:sldId id="384" r:id="rId5"/>
    <p:sldId id="381" r:id="rId6"/>
    <p:sldId id="439" r:id="rId7"/>
    <p:sldId id="458" r:id="rId8"/>
    <p:sldId id="334" r:id="rId9"/>
    <p:sldId id="456" r:id="rId10"/>
    <p:sldId id="459" r:id="rId11"/>
    <p:sldId id="460" r:id="rId12"/>
    <p:sldId id="457" r:id="rId13"/>
    <p:sldId id="461" r:id="rId14"/>
    <p:sldId id="462" r:id="rId15"/>
    <p:sldId id="463" r:id="rId16"/>
    <p:sldId id="464" r:id="rId17"/>
    <p:sldId id="446" r:id="rId18"/>
    <p:sldId id="465" r:id="rId19"/>
    <p:sldId id="447" r:id="rId20"/>
    <p:sldId id="409" r:id="rId21"/>
    <p:sldId id="466" r:id="rId22"/>
    <p:sldId id="418" r:id="rId23"/>
    <p:sldId id="410" r:id="rId24"/>
    <p:sldId id="444" r:id="rId25"/>
    <p:sldId id="442" r:id="rId26"/>
    <p:sldId id="453" r:id="rId27"/>
    <p:sldId id="440" r:id="rId28"/>
    <p:sldId id="448" r:id="rId29"/>
    <p:sldId id="454" r:id="rId30"/>
    <p:sldId id="469" r:id="rId31"/>
    <p:sldId id="452" r:id="rId32"/>
    <p:sldId id="470" r:id="rId33"/>
    <p:sldId id="468" r:id="rId3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Objects="1">
      <p:cViewPr varScale="1">
        <p:scale>
          <a:sx n="63" d="100"/>
          <a:sy n="63" d="100"/>
        </p:scale>
        <p:origin x="90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06D610-183D-4C4A-9CA8-459C1E3C28BB}" type="datetimeFigureOut">
              <a:rPr lang="en-US" altLang="x-none"/>
              <a:pPr>
                <a:defRPr/>
              </a:pPr>
              <a:t>10/28/2021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72A6AF-EEBB-5C40-8B12-D6BA982B21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928411-347A-074D-BBAE-C86A29D675D0}" type="datetimeFigureOut">
              <a:rPr lang="en-US" altLang="x-none"/>
              <a:pPr>
                <a:defRPr/>
              </a:pPr>
              <a:t>10/28/2021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B0F00B-9060-A340-9685-05FB4228DC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9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Not executeable statements</a:t>
            </a:r>
          </a:p>
          <a:p>
            <a:r>
              <a:rPr lang="en-US" altLang="en-US">
                <a:ea typeface="ＭＳ Ｐゴシック" charset="-128"/>
              </a:rPr>
              <a:t>Some logic is implied (e.g., initializing list_of_primes)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C9160F1-3FED-4E47-BD08-6824799DFD85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9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2D4976-298B-2546-B88B-33FD07E772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79F2-461D-6741-A974-AF98FEAFA71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4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602E1-9F71-F84B-A17D-F3A568C03A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98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1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325F3-5DBF-E348-B641-2F5C3A4C29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9F2C2-8D27-B74A-8FAC-D25B729CE2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32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FB93E-90D7-CD45-9639-7F773D207A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9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52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0C1EB-F393-DB42-8873-694BABB3D5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81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E8431-E21B-0F4B-A4C0-A0CF24B11D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8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0793D-0D75-AB4E-AD62-4AD638F53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466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7CB2487-CF85-FD47-9849-6E55AC66B8B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dit.io/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act_(software_development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oa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ebsequencediagrams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Prepare for today’s activities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 bwMode="auto">
          <a:xfrm>
            <a:off x="228600" y="1219200"/>
            <a:ext cx="8686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Create a GitHub repo for your project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Will you create an organization?</a:t>
            </a:r>
          </a:p>
          <a:p>
            <a:r>
              <a:rPr lang="en-US" altLang="en-US" dirty="0">
                <a:ea typeface="ＭＳ Ｐゴシック" charset="-128"/>
              </a:rPr>
              <a:t>Add the link to the project tracking Google sheet</a:t>
            </a:r>
          </a:p>
          <a:p>
            <a:r>
              <a:rPr lang="en-US" altLang="en-US" dirty="0">
                <a:ea typeface="ＭＳ Ｐゴシック" charset="-128"/>
              </a:rPr>
              <a:t>Add all the users as collaborators</a:t>
            </a:r>
          </a:p>
          <a:p>
            <a:r>
              <a:rPr lang="en-US" altLang="en-US" dirty="0">
                <a:ea typeface="ＭＳ Ｐゴシック" charset="-128"/>
              </a:rPr>
              <a:t>Clone the repo and create a doc directory</a:t>
            </a:r>
          </a:p>
          <a:p>
            <a:r>
              <a:rPr lang="en-US" altLang="en-US" dirty="0">
                <a:ea typeface="ＭＳ Ｐゴシック" charset="-128"/>
              </a:rPr>
              <a:t>Use </a:t>
            </a:r>
            <a:r>
              <a:rPr lang="en-US" altLang="en-US" dirty="0">
                <a:ea typeface="ＭＳ Ｐゴシック" charset="-128"/>
                <a:hlinkClick r:id="rId3"/>
              </a:rPr>
              <a:t>Markdown</a:t>
            </a:r>
            <a:r>
              <a:rPr lang="en-US" altLang="en-US" dirty="0">
                <a:ea typeface="ＭＳ Ｐゴシック" charset="-128"/>
              </a:rPr>
              <a:t> files in the doc directory to complete the in-class exercises </a:t>
            </a:r>
          </a:p>
          <a:p>
            <a:r>
              <a:rPr lang="en-US" altLang="en-US" dirty="0">
                <a:ea typeface="ＭＳ Ｐゴシック" charset="-128"/>
              </a:rPr>
              <a:t>Add, commit, push at the end of class</a:t>
            </a:r>
          </a:p>
          <a:p>
            <a:r>
              <a:rPr lang="en-US" altLang="en-US" dirty="0">
                <a:ea typeface="ＭＳ Ｐゴシック" charset="-128"/>
              </a:rPr>
              <a:t>Continue the design exercise for review next Tue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57200" y="458733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91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Start by writing a user story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Who is the user.  What do they want to do with the tool.  What needs and desires do they want for the tool.  What is their skill level.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8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Start by writing a user story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Ram is a bank customer.  Ram wants to check his balance, deposit money, take out money.  Ram wants a safe and secure interface for interacting with the ATM.  Ram’s job does not involve technical skills and he values a simple user interface.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8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Start by writing a user story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Other user stories?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8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Start by writing a user story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Valentina is an ATM technician.  She services ATMs as part of preventative maintenance, applies hardware and software updates and for performs emergency repairs. For maintenance and updates she will follow a standard protocol.  For repairs, she needs access to a diagnostic interface.  Valentina is highly technical and knows how to replace standardized parts.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7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Start by writing a user story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You will probably have several different kinds of “users” and a “technician” or two.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If you have a machine learning model backing your tool, don’t forget the “technician” who will train the machine learning model or update it.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Take a few minutes to write 2-3 user stories with your team.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29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228600" y="1066800"/>
            <a:ext cx="8686800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 dirty="0">
                <a:ea typeface="ＭＳ Ｐゴシック" charset="-128"/>
              </a:rPr>
              <a:t>Functional Design</a:t>
            </a:r>
            <a:br>
              <a:rPr lang="en-US" altLang="en-US" sz="9600" dirty="0">
                <a:ea typeface="ＭＳ Ｐゴシック" charset="-128"/>
              </a:rPr>
            </a:br>
            <a:r>
              <a:rPr lang="en-US" altLang="en-US" sz="9600" dirty="0">
                <a:ea typeface="ＭＳ Ｐゴシック" charset="-128"/>
              </a:rPr>
              <a:t>(Use Cases)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0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Your user stories should reveal these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Ram is a bank customer.  Ram wants to </a:t>
            </a:r>
            <a:r>
              <a:rPr lang="en-US" altLang="en-US" dirty="0">
                <a:highlight>
                  <a:srgbClr val="FFFF00"/>
                </a:highlight>
                <a:ea typeface="ＭＳ Ｐゴシック" charset="-128"/>
              </a:rPr>
              <a:t>check his balance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>
                <a:highlight>
                  <a:srgbClr val="FFFF00"/>
                </a:highlight>
                <a:ea typeface="ＭＳ Ｐゴシック" charset="-128"/>
              </a:rPr>
              <a:t>deposit money</a:t>
            </a:r>
            <a:r>
              <a:rPr lang="en-US" altLang="en-US" dirty="0">
                <a:ea typeface="ＭＳ Ｐゴシック" charset="-128"/>
              </a:rPr>
              <a:t>, </a:t>
            </a:r>
            <a:r>
              <a:rPr lang="en-US" altLang="en-US" dirty="0">
                <a:highlight>
                  <a:srgbClr val="FFFF00"/>
                </a:highlight>
                <a:ea typeface="ＭＳ Ｐゴシック" charset="-128"/>
              </a:rPr>
              <a:t>take out money</a:t>
            </a:r>
            <a:r>
              <a:rPr lang="en-US" altLang="en-US" dirty="0">
                <a:ea typeface="ＭＳ Ｐゴシック" charset="-128"/>
              </a:rPr>
              <a:t>.  Ram wants a safe and secure interface for interacting with the ATM.  Ram’s job does not involve technical skills and he values a simple user interface.</a:t>
            </a:r>
          </a:p>
          <a:p>
            <a:r>
              <a:rPr lang="en-US" altLang="en-US" dirty="0">
                <a:ea typeface="ＭＳ Ｐゴシック" charset="-128"/>
              </a:rPr>
              <a:t>Get cash</a:t>
            </a:r>
          </a:p>
          <a:p>
            <a:r>
              <a:rPr lang="en-US" altLang="en-US" dirty="0">
                <a:ea typeface="ＭＳ Ｐゴシック" charset="-128"/>
              </a:rPr>
              <a:t>Deposit checks</a:t>
            </a:r>
          </a:p>
          <a:p>
            <a:r>
              <a:rPr lang="en-US" altLang="en-US" dirty="0">
                <a:ea typeface="ＭＳ Ｐゴシック" charset="-128"/>
              </a:rPr>
              <a:t>Check balances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Get cash</a:t>
            </a:r>
          </a:p>
          <a:p>
            <a:r>
              <a:rPr lang="en-US" altLang="en-US" dirty="0">
                <a:ea typeface="ＭＳ Ｐゴシック" charset="-128"/>
              </a:rPr>
              <a:t>Deposit checks</a:t>
            </a:r>
          </a:p>
          <a:p>
            <a:r>
              <a:rPr lang="en-US" altLang="en-US" dirty="0">
                <a:ea typeface="ＭＳ Ｐゴシック" charset="-128"/>
              </a:rPr>
              <a:t>Check balances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These are examples of </a:t>
            </a:r>
            <a:r>
              <a:rPr lang="en-US" altLang="en-US" b="1" i="1" dirty="0">
                <a:ea typeface="ＭＳ Ｐゴシック" charset="-128"/>
              </a:rPr>
              <a:t>Use Cases</a:t>
            </a:r>
            <a:r>
              <a:rPr lang="en-US" altLang="en-US" dirty="0">
                <a:ea typeface="ＭＳ Ｐゴシック" charset="-128"/>
              </a:rPr>
              <a:t>.</a:t>
            </a:r>
          </a:p>
          <a:p>
            <a:r>
              <a:rPr lang="en-US" altLang="en-US" dirty="0">
                <a:ea typeface="ＭＳ Ｐゴシック" charset="-128"/>
              </a:rPr>
              <a:t>Implied use case – User authentication.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867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73063"/>
            <a:ext cx="863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Software Design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4582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"...specification of a </a:t>
            </a:r>
            <a:r>
              <a:rPr lang="en-US" altLang="en-US">
                <a:ea typeface="ＭＳ Ｐゴシック" charset="-128"/>
                <a:hlinkClick r:id="rId3" tooltip="Artifact (software development)"/>
              </a:rPr>
              <a:t>software artifact</a:t>
            </a:r>
            <a:r>
              <a:rPr lang="en-US" altLang="en-US">
                <a:ea typeface="ＭＳ Ｐゴシック" charset="-128"/>
              </a:rPr>
              <a:t>, intended to accomplish </a:t>
            </a:r>
            <a:r>
              <a:rPr lang="en-US" altLang="en-US">
                <a:ea typeface="ＭＳ Ｐゴシック" charset="-128"/>
                <a:hlinkClick r:id="rId4" tooltip="Goal"/>
              </a:rPr>
              <a:t>goals</a:t>
            </a:r>
            <a:r>
              <a:rPr lang="en-US" altLang="en-US">
                <a:ea typeface="ＭＳ Ｐゴシック" charset="-128"/>
              </a:rPr>
              <a:t>, using a set of </a:t>
            </a:r>
            <a:r>
              <a:rPr lang="en-US" altLang="en-US" u="sng">
                <a:solidFill>
                  <a:srgbClr val="0000FF"/>
                </a:solidFill>
                <a:ea typeface="ＭＳ Ｐゴシック" charset="-128"/>
              </a:rPr>
              <a:t>primitive components</a:t>
            </a:r>
            <a:r>
              <a:rPr lang="en-US" altLang="en-US">
                <a:ea typeface="ＭＳ Ｐゴシック" charset="-128"/>
              </a:rPr>
              <a:t> ..." [wikipedia]</a:t>
            </a:r>
            <a:endParaRPr lang="en-US" altLang="en-US" b="1">
              <a:ea typeface="ＭＳ Ｐゴシック" charset="-128"/>
            </a:endParaRP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38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458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</a:t>
            </a: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information the user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command entered with its options</a:t>
            </a:r>
          </a:p>
          <a:p>
            <a:r>
              <a:rPr lang="en-US" altLang="en-US">
                <a:ea typeface="ＭＳ Ｐゴシック" charset="-128"/>
              </a:rPr>
              <a:t>What responses the system provides</a:t>
            </a:r>
          </a:p>
          <a:p>
            <a:pPr lvl="1"/>
            <a:r>
              <a:rPr lang="en-US" altLang="en-US">
                <a:ea typeface="ＭＳ Ｐゴシック" charset="-128"/>
              </a:rPr>
              <a:t>E.g., prompts, plots, error messages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0175" y="4078288"/>
            <a:ext cx="6067425" cy="2246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3435350"/>
            <a:ext cx="489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alibri" charset="0"/>
              </a:rPr>
              <a:t>Authenticate User Use Case</a:t>
            </a: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Functional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Take some time with your team to translate 2-3 user stories into a use cases (functional designs)</a:t>
            </a:r>
          </a:p>
          <a:p>
            <a:r>
              <a:rPr lang="en-US" altLang="en-US" dirty="0">
                <a:ea typeface="ＭＳ Ｐゴシック" charset="-128"/>
              </a:rPr>
              <a:t>Use a Markdown file in the doc directory!</a:t>
            </a:r>
          </a:p>
          <a:p>
            <a:r>
              <a:rPr lang="en-US" altLang="en-US" dirty="0">
                <a:ea typeface="ＭＳ Ｐゴシック" charset="-128"/>
              </a:rPr>
              <a:t>Don’t forget the implied use cases!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228600" y="1524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Components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How use other components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components in the use cases?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components are already available?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>
                <a:ea typeface="ＭＳ Ｐゴシック" charset="-128"/>
              </a:rPr>
              <a:t>What are the sub-components needed to implement those components that aren't already available?</a:t>
            </a:r>
          </a:p>
          <a:p>
            <a:pPr marL="457200" lvl="1" indent="0">
              <a:buFont typeface="Arial" charset="0"/>
              <a:buNone/>
            </a:pPr>
            <a:r>
              <a:rPr lang="en-US" altLang="en-US">
                <a:ea typeface="ＭＳ Ｐゴシック" charset="-128"/>
              </a:rPr>
              <a:t>Do 1-2 for each such component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Example Component Specification</a:t>
            </a:r>
            <a:br>
              <a:rPr lang="en-US" altLang="en-US">
                <a:ea typeface="ＭＳ Ｐゴシック" charset="-128"/>
              </a:rPr>
            </a:br>
            <a:r>
              <a:rPr lang="en-US" altLang="en-US" i="1">
                <a:ea typeface="ＭＳ Ｐゴシック" charset="-128"/>
              </a:rPr>
              <a:t>Find Primes &lt;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Name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FindPrimes</a:t>
            </a:r>
          </a:p>
          <a:p>
            <a:r>
              <a:rPr lang="en-US" altLang="en-US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>
                <a:ea typeface="ＭＳ Ｐゴシック" charset="-128"/>
              </a:rPr>
              <a:t>Finds the primes that are less than </a:t>
            </a:r>
            <a:r>
              <a:rPr lang="en-US" altLang="en-US" i="1">
                <a:ea typeface="ＭＳ Ｐゴシック" charset="-128"/>
              </a:rPr>
              <a:t>N</a:t>
            </a:r>
          </a:p>
          <a:p>
            <a:r>
              <a:rPr lang="en-US" altLang="en-US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, an integer</a:t>
            </a:r>
          </a:p>
          <a:p>
            <a:r>
              <a:rPr lang="en-US" altLang="en-US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>
                <a:ea typeface="ＭＳ Ｐゴシック" charset="-128"/>
              </a:rPr>
              <a:t>List of integers</a:t>
            </a:r>
          </a:p>
          <a:p>
            <a:endParaRPr lang="en-US" altLang="en-US">
              <a:latin typeface="Arial" charset="0"/>
              <a:ea typeface="ＭＳ Ｐゴシック" charset="-128"/>
            </a:endParaRPr>
          </a:p>
          <a:p>
            <a:endParaRPr lang="en-US" altLang="en-US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Use case: </a:t>
            </a:r>
            <a:r>
              <a:rPr lang="en-US" altLang="en-US" i="1" dirty="0">
                <a:ea typeface="ＭＳ Ｐゴシック" charset="-128"/>
              </a:rPr>
              <a:t>Find Primes &lt;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Name</a:t>
            </a:r>
          </a:p>
          <a:p>
            <a:pPr lvl="1"/>
            <a:r>
              <a:rPr lang="en-US" altLang="en-US" dirty="0" err="1">
                <a:latin typeface="Courier New" charset="0"/>
                <a:ea typeface="ＭＳ Ｐゴシック" charset="-128"/>
              </a:rPr>
              <a:t>FindPrimes</a:t>
            </a:r>
            <a:endParaRPr lang="en-US" altLang="en-US" dirty="0">
              <a:latin typeface="Courier New" charset="0"/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Finds the primes that are less than </a:t>
            </a:r>
            <a:r>
              <a:rPr lang="en-US" altLang="en-US" i="1" dirty="0">
                <a:ea typeface="ＭＳ Ｐゴシック" charset="-128"/>
              </a:rPr>
              <a:t>N</a:t>
            </a:r>
          </a:p>
          <a:p>
            <a:r>
              <a:rPr lang="en-US" altLang="en-US" dirty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 dirty="0">
                <a:ea typeface="ＭＳ Ｐゴシック" charset="-128"/>
              </a:rPr>
              <a:t>N</a:t>
            </a:r>
            <a:r>
              <a:rPr lang="en-US" altLang="en-US" dirty="0">
                <a:ea typeface="ＭＳ Ｐゴシック" charset="-128"/>
              </a:rPr>
              <a:t>, an integer</a:t>
            </a:r>
          </a:p>
          <a:p>
            <a:r>
              <a:rPr lang="en-US" altLang="en-US" dirty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List of integers</a:t>
            </a:r>
          </a:p>
          <a:p>
            <a:endParaRPr lang="en-US" altLang="en-US" dirty="0">
              <a:latin typeface="Arial" charset="0"/>
              <a:ea typeface="ＭＳ Ｐゴシック" charset="-128"/>
            </a:endParaRPr>
          </a:p>
          <a:p>
            <a:endParaRPr lang="en-US" altLang="en-US" dirty="0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Code: "How Use Other Components"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Pseudo code for finding the primes &lt; </a:t>
            </a:r>
            <a:r>
              <a:rPr lang="en-US" altLang="en-US" i="1">
                <a:ea typeface="ＭＳ Ｐゴシック" charset="-128"/>
              </a:rPr>
              <a:t>N</a:t>
            </a:r>
            <a:r>
              <a:rPr lang="en-US" altLang="en-US">
                <a:ea typeface="ＭＳ Ｐゴシック" charset="-128"/>
              </a:rPr>
              <a:t> if the one component is </a:t>
            </a:r>
            <a:r>
              <a:rPr lang="en-US" altLang="en-US">
                <a:latin typeface="Courier New" charset="0"/>
                <a:ea typeface="ＭＳ Ｐゴシック" charset="-128"/>
              </a:rPr>
              <a:t>divides</a:t>
            </a:r>
          </a:p>
          <a:p>
            <a:pPr lvl="1"/>
            <a:r>
              <a:rPr lang="en-US" altLang="en-US">
                <a:latin typeface="Courier New" charset="0"/>
                <a:ea typeface="ＭＳ Ｐゴシック" charset="-128"/>
              </a:rPr>
              <a:t>For n &lt; N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is_prime = True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For d &lt; n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If divides(n, d)</a:t>
            </a:r>
          </a:p>
          <a:p>
            <a:pPr lvl="3"/>
            <a:r>
              <a:rPr lang="en-US" altLang="en-US">
                <a:latin typeface="Courier New" charset="0"/>
                <a:ea typeface="ＭＳ Ｐゴシック" charset="-128"/>
              </a:rPr>
              <a:t>Then is_prime = False</a:t>
            </a:r>
          </a:p>
          <a:p>
            <a:pPr lvl="2"/>
            <a:r>
              <a:rPr lang="en-US" altLang="en-US">
                <a:latin typeface="Courier New" charset="0"/>
                <a:ea typeface="ＭＳ Ｐゴシック" charset="-128"/>
              </a:rPr>
              <a:t>If is_prime, add n to list_of_primes</a:t>
            </a:r>
          </a:p>
          <a:p>
            <a:r>
              <a:rPr lang="en-US" altLang="en-US">
                <a:ea typeface="ＭＳ Ｐゴシック" charset="-128"/>
              </a:rPr>
              <a:t>"Rules" for pseudo code</a:t>
            </a:r>
          </a:p>
          <a:p>
            <a:pPr lvl="1"/>
            <a:r>
              <a:rPr lang="en-US" altLang="en-US">
                <a:ea typeface="ＭＳ Ｐゴシック" charset="-128"/>
              </a:rPr>
              <a:t>Consistent use of flow control &amp; variable names</a:t>
            </a:r>
          </a:p>
          <a:p>
            <a:pPr lvl="1"/>
            <a:r>
              <a:rPr lang="en-US" altLang="en-US">
                <a:ea typeface="ＭＳ Ｐゴシック" charset="-128"/>
              </a:rPr>
              <a:t>Readable English where details are sparse</a:t>
            </a:r>
          </a:p>
          <a:p>
            <a:pPr lvl="3"/>
            <a:endParaRPr lang="en-US" altLang="en-US">
              <a:ea typeface="ＭＳ Ｐゴシック" charset="-128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 bwMode="auto">
          <a:xfrm>
            <a:off x="685800" y="914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Authenticate user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Database with user PIN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interface that reads ATM card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Control logic</a:t>
            </a:r>
          </a:p>
          <a:p>
            <a:r>
              <a:rPr lang="en-US" altLang="en-US" dirty="0">
                <a:ea typeface="ＭＳ Ｐゴシック" charset="-128"/>
              </a:rPr>
              <a:t>Get cash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Database with users cash balance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User interface that reads user cash requested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Cash drawer interface that dispenses cash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Control logic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Use case: Authenticate user</a:t>
            </a:r>
            <a:endParaRPr lang="en-US" altLang="en-US" i="1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789826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Name</a:t>
            </a:r>
          </a:p>
          <a:p>
            <a:pPr lvl="1"/>
            <a:r>
              <a:rPr lang="en-US" altLang="en-US" dirty="0" err="1">
                <a:latin typeface="Courier New" charset="0"/>
                <a:ea typeface="ＭＳ Ｐゴシック" charset="-128"/>
              </a:rPr>
              <a:t>AuthenticateUser</a:t>
            </a:r>
            <a:endParaRPr lang="en-US" altLang="en-US" dirty="0">
              <a:latin typeface="Courier New" charset="0"/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Verifies a user is in the database and that the pin supplied by the user is correct</a:t>
            </a:r>
            <a:endParaRPr lang="en-US" altLang="en-US" i="1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i="1" dirty="0">
                <a:ea typeface="ＭＳ Ｐゴシック" charset="-128"/>
              </a:rPr>
              <a:t>Card number,</a:t>
            </a:r>
            <a:r>
              <a:rPr lang="en-US" altLang="en-US" dirty="0">
                <a:ea typeface="ＭＳ Ｐゴシック" charset="-128"/>
              </a:rPr>
              <a:t> a string that is the user’s card no.</a:t>
            </a:r>
            <a:endParaRPr lang="en-US" altLang="en-US" i="1" dirty="0">
              <a:ea typeface="ＭＳ Ｐゴシック" charset="-128"/>
            </a:endParaRPr>
          </a:p>
          <a:p>
            <a:pPr lvl="1"/>
            <a:r>
              <a:rPr lang="en-US" altLang="en-US" i="1" dirty="0">
                <a:ea typeface="ＭＳ Ｐゴシック" charset="-128"/>
              </a:rPr>
              <a:t>Pin</a:t>
            </a:r>
            <a:r>
              <a:rPr lang="en-US" altLang="en-US" dirty="0">
                <a:ea typeface="ＭＳ Ｐゴシック" charset="-128"/>
              </a:rPr>
              <a:t>, an integer</a:t>
            </a:r>
          </a:p>
          <a:p>
            <a:r>
              <a:rPr lang="en-US" altLang="en-US" dirty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Boolean: True if success, False if failure</a:t>
            </a:r>
          </a:p>
          <a:p>
            <a:endParaRPr lang="en-US" altLang="en-US" dirty="0">
              <a:latin typeface="Arial" charset="0"/>
              <a:ea typeface="ＭＳ Ｐゴシック" charset="-128"/>
            </a:endParaRPr>
          </a:p>
          <a:p>
            <a:endParaRPr lang="en-US" altLang="en-US" dirty="0">
              <a:latin typeface="Courier New" charset="0"/>
              <a:ea typeface="ＭＳ Ｐゴシック" charset="-128"/>
            </a:endParaRP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228600" y="20574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 dirty="0">
                <a:ea typeface="ＭＳ Ｐゴシック" charset="-128"/>
              </a:rPr>
              <a:t>Why design?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08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430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These describe interactions between your components, users, filesystems, etc.</a:t>
            </a:r>
          </a:p>
          <a:p>
            <a:r>
              <a:rPr lang="en-US" altLang="en-US" dirty="0">
                <a:ea typeface="ＭＳ Ｐゴシック" charset="-128"/>
              </a:rPr>
              <a:t>Very useful for describing how things relate without words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Web tools for making these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E.g. </a:t>
            </a:r>
            <a:r>
              <a:rPr lang="en-US" altLang="en-US" dirty="0">
                <a:ea typeface="ＭＳ Ｐゴシック" charset="-128"/>
                <a:hlinkClick r:id="rId2"/>
              </a:rPr>
              <a:t>https://www.websequencediagrams.com</a:t>
            </a:r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2743200"/>
            <a:ext cx="1168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143000"/>
            <a:ext cx="8686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title ATM example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Ram-&gt;ATM: Authentication Request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note right of ATM: ATM searches database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ATM-&gt;Ram    : Authentication Response</a:t>
            </a:r>
          </a:p>
          <a:p>
            <a:endParaRPr lang="en-US" altLang="en-US" sz="1800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D871B-C75F-4BF0-8F57-BC2E17D6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68" y="2819400"/>
            <a:ext cx="415290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143000"/>
            <a:ext cx="8686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1800" dirty="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FCC45-A3FA-437F-A35D-FE87D435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40005"/>
            <a:ext cx="7720335" cy="40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7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After today…</a:t>
            </a:r>
          </a:p>
        </p:txBody>
      </p:sp>
      <p:sp>
        <p:nvSpPr>
          <p:cNvPr id="19458" name="Content Placeholder 5"/>
          <p:cNvSpPr>
            <a:spLocks noGrp="1"/>
          </p:cNvSpPr>
          <p:nvPr>
            <p:ph idx="1"/>
          </p:nvPr>
        </p:nvSpPr>
        <p:spPr bwMode="auto">
          <a:xfrm>
            <a:off x="228600" y="1219200"/>
            <a:ext cx="8686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Use Markdown files in the doc directory to complete the design</a:t>
            </a:r>
          </a:p>
          <a:p>
            <a:r>
              <a:rPr lang="en-US" altLang="en-US" dirty="0">
                <a:ea typeface="ＭＳ Ｐゴシック" charset="-128"/>
              </a:rPr>
              <a:t>Add, commit, push at the end of class</a:t>
            </a:r>
          </a:p>
          <a:p>
            <a:r>
              <a:rPr lang="en-US" altLang="en-US" dirty="0">
                <a:ea typeface="ＭＳ Ｐゴシック" charset="-128"/>
              </a:rPr>
              <a:t>We will review these next Tuesday out of class.</a:t>
            </a: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 bwMode="auto">
          <a:xfrm>
            <a:off x="609600" y="3352800"/>
            <a:ext cx="82296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ea typeface="ＭＳ Ｐゴシック" charset="-128"/>
              </a:rPr>
              <a:t>Few components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800" dirty="0">
                <a:ea typeface="ＭＳ Ｐゴシック" charset="-128"/>
              </a:rPr>
              <a:t>with clear roles</a:t>
            </a:r>
          </a:p>
          <a:p>
            <a:r>
              <a:rPr lang="en-US" altLang="en-US" sz="2800" dirty="0">
                <a:ea typeface="ＭＳ Ｐゴシック" charset="-128"/>
              </a:rPr>
              <a:t>Few interactions between components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Carefully choose the features and interfaces</a:t>
            </a:r>
          </a:p>
          <a:p>
            <a:r>
              <a:rPr lang="en-US" altLang="en-US" sz="2800" dirty="0">
                <a:ea typeface="ＭＳ Ｐゴシック" charset="-128"/>
              </a:rPr>
              <a:t>Similarity with other designs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Use design patterns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2700"/>
            <a:ext cx="3268663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138238"/>
            <a:ext cx="3194050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Benefits of a Software Design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Provides a systematic approach to a complex problem</a:t>
            </a:r>
          </a:p>
          <a:p>
            <a:r>
              <a:rPr lang="en-US" altLang="en-US">
                <a:ea typeface="ＭＳ Ｐゴシック" charset="-128"/>
              </a:rPr>
              <a:t>Finds bugs before you code</a:t>
            </a:r>
          </a:p>
          <a:p>
            <a:r>
              <a:rPr lang="en-US" altLang="en-US">
                <a:ea typeface="ＭＳ Ｐゴシック" charset="-128"/>
              </a:rPr>
              <a:t>Enables many people to work in parallel</a:t>
            </a:r>
          </a:p>
          <a:p>
            <a:r>
              <a:rPr lang="en-US" altLang="en-US">
                <a:ea typeface="ＭＳ Ｐゴシック" charset="-128"/>
              </a:rPr>
              <a:t>Promotes testability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1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76200" y="457200"/>
            <a:ext cx="9067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95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Calibri" charset="0"/>
              <a:buAutoNum type="arabicPeriod"/>
            </a:pPr>
            <a:r>
              <a:rPr lang="en-US" altLang="en-US" b="1" dirty="0">
                <a:ea typeface="ＭＳ Ｐゴシック" charset="-128"/>
              </a:rPr>
              <a:t>Identify the users</a:t>
            </a:r>
          </a:p>
          <a:p>
            <a:pPr marL="914400" lvl="1" indent="-514350"/>
            <a:r>
              <a:rPr lang="en-US" altLang="en-US" dirty="0">
                <a:ea typeface="ＭＳ Ｐゴシック" charset="-128"/>
              </a:rPr>
              <a:t>Describe who your users are and what they want from the tool at a high level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b="1" dirty="0">
                <a:ea typeface="ＭＳ Ｐゴシック" charset="-128"/>
              </a:rPr>
              <a:t>Functional design</a:t>
            </a:r>
            <a:r>
              <a:rPr lang="en-US" altLang="en-US" dirty="0">
                <a:ea typeface="ＭＳ Ｐゴシック" charset="-128"/>
              </a:rPr>
              <a:t>:</a:t>
            </a:r>
          </a:p>
          <a:p>
            <a:pPr marL="914400" lvl="1" indent="-514350"/>
            <a:r>
              <a:rPr lang="en-US" altLang="en-US" dirty="0">
                <a:ea typeface="ＭＳ Ｐゴシック" charset="-128"/>
              </a:rPr>
              <a:t>Describe what the system does (use cases)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en-US" altLang="en-US" b="1" dirty="0">
                <a:ea typeface="ＭＳ Ｐゴシック" charset="-128"/>
              </a:rPr>
              <a:t>Component design</a:t>
            </a:r>
            <a:r>
              <a:rPr lang="en-US" altLang="en-US" dirty="0">
                <a:ea typeface="ＭＳ Ｐゴシック" charset="-128"/>
              </a:rPr>
              <a:t>: Specify the components</a:t>
            </a:r>
          </a:p>
          <a:p>
            <a:pPr marL="914400" lvl="1" indent="-514350"/>
            <a:r>
              <a:rPr lang="en-US" altLang="en-US" dirty="0">
                <a:ea typeface="ＭＳ Ｐゴシック" charset="-128"/>
              </a:rPr>
              <a:t>Each use case has a "Top level" component.</a:t>
            </a:r>
          </a:p>
          <a:p>
            <a:pPr marL="914400" lvl="1" indent="-514350"/>
            <a:r>
              <a:rPr lang="en-US" altLang="en-US" dirty="0">
                <a:ea typeface="ＭＳ Ｐゴシック" charset="-128"/>
              </a:rPr>
              <a:t>Sub-components implements portions of the use case</a:t>
            </a:r>
          </a:p>
          <a:p>
            <a:pPr marL="1314450" lvl="2" indent="-514350"/>
            <a:r>
              <a:rPr lang="en-US" altLang="en-US" dirty="0">
                <a:ea typeface="ＭＳ Ｐゴシック" charset="-128"/>
              </a:rPr>
              <a:t>Ideally want many components that are common across use cases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65638" y="1227224"/>
            <a:ext cx="4449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Iterate. Iterate. Iterate.</a:t>
            </a:r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57200" y="458733"/>
            <a:ext cx="822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06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228600" y="20574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 dirty="0">
                <a:ea typeface="ＭＳ Ｐゴシック" charset="-128"/>
              </a:rPr>
              <a:t>User stories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Planning begins with your users</a:t>
            </a:r>
          </a:p>
        </p:txBody>
      </p:sp>
      <p:sp>
        <p:nvSpPr>
          <p:cNvPr id="24578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E.g. researchers, policy makers, developers, children, trained monkeys</a:t>
            </a:r>
          </a:p>
          <a:p>
            <a:r>
              <a:rPr lang="en-US" altLang="en-US" dirty="0">
                <a:ea typeface="ＭＳ Ｐゴシック" charset="-128"/>
              </a:rPr>
              <a:t>What do they want to do with your software?</a:t>
            </a:r>
          </a:p>
          <a:p>
            <a:r>
              <a:rPr lang="en-US" altLang="en-US" dirty="0">
                <a:ea typeface="ＭＳ Ｐゴシック" charset="-128"/>
              </a:rPr>
              <a:t>How are they interacting with it?</a:t>
            </a:r>
          </a:p>
          <a:p>
            <a:r>
              <a:rPr lang="en-US" altLang="en-US" dirty="0">
                <a:ea typeface="ＭＳ Ｐゴシック" charset="-128"/>
              </a:rPr>
              <a:t>What skill level will they have and how will that impact the design?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33165</TotalTime>
  <Words>1279</Words>
  <Application>Microsoft Office PowerPoint</Application>
  <PresentationFormat>On-screen Show (4:3)</PresentationFormat>
  <Paragraphs>175</Paragraphs>
  <Slides>33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Office Theme</vt:lpstr>
      <vt:lpstr>Prepare for today’s activities</vt:lpstr>
      <vt:lpstr>Software Design</vt:lpstr>
      <vt:lpstr>Why design?</vt:lpstr>
      <vt:lpstr>What Makes A Design Understandable?</vt:lpstr>
      <vt:lpstr>Benefits of a Software Design</vt:lpstr>
      <vt:lpstr>Steps in Design</vt:lpstr>
      <vt:lpstr>Running Example: Design of ATM</vt:lpstr>
      <vt:lpstr>User stories</vt:lpstr>
      <vt:lpstr>Planning begins with your users</vt:lpstr>
      <vt:lpstr>Running Example: Design of ATM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Functional Design (Use Cases)</vt:lpstr>
      <vt:lpstr>Running Example: Design of ATM</vt:lpstr>
      <vt:lpstr>Your user stories should reveal these</vt:lpstr>
      <vt:lpstr>What Do We Do With ATMs?</vt:lpstr>
      <vt:lpstr>Describing a Use Case</vt:lpstr>
      <vt:lpstr>Functional design</vt:lpstr>
      <vt:lpstr>Component Design</vt:lpstr>
      <vt:lpstr>Specification of Components</vt:lpstr>
      <vt:lpstr>Developing Component Specifications</vt:lpstr>
      <vt:lpstr>Example Component Specification Find Primes &lt; N</vt:lpstr>
      <vt:lpstr>Use case: Find Primes &lt; N</vt:lpstr>
      <vt:lpstr>Pseudo Code: "How Use Other Components"</vt:lpstr>
      <vt:lpstr>ATM Components by Use Case</vt:lpstr>
      <vt:lpstr>Use case: Authenticate user</vt:lpstr>
      <vt:lpstr>Interaction diagrams</vt:lpstr>
      <vt:lpstr>Interaction diagrams</vt:lpstr>
      <vt:lpstr>Interaction diagrams</vt:lpstr>
      <vt:lpstr>After today…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Beck</cp:lastModifiedBy>
  <cp:revision>1081</cp:revision>
  <cp:lastPrinted>2017-10-29T20:36:24Z</cp:lastPrinted>
  <dcterms:created xsi:type="dcterms:W3CDTF">2008-11-04T22:35:39Z</dcterms:created>
  <dcterms:modified xsi:type="dcterms:W3CDTF">2021-10-28T17:20:20Z</dcterms:modified>
</cp:coreProperties>
</file>