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0" r:id="rId12"/>
    <p:sldId id="267" r:id="rId13"/>
    <p:sldId id="268" r:id="rId14"/>
    <p:sldId id="264" r:id="rId15"/>
    <p:sldId id="265" r:id="rId16"/>
    <p:sldId id="269" r:id="rId17"/>
    <p:sldId id="309" r:id="rId18"/>
    <p:sldId id="310" r:id="rId19"/>
    <p:sldId id="271" r:id="rId20"/>
    <p:sldId id="272" r:id="rId21"/>
    <p:sldId id="273" r:id="rId22"/>
    <p:sldId id="308" r:id="rId23"/>
    <p:sldId id="275" r:id="rId24"/>
    <p:sldId id="274" r:id="rId25"/>
    <p:sldId id="276" r:id="rId26"/>
    <p:sldId id="277" r:id="rId27"/>
    <p:sldId id="281" r:id="rId28"/>
    <p:sldId id="278" r:id="rId29"/>
    <p:sldId id="279" r:id="rId30"/>
    <p:sldId id="280" r:id="rId31"/>
    <p:sldId id="282" r:id="rId32"/>
    <p:sldId id="289" r:id="rId33"/>
    <p:sldId id="311" r:id="rId34"/>
    <p:sldId id="283" r:id="rId35"/>
    <p:sldId id="284" r:id="rId36"/>
    <p:sldId id="285" r:id="rId37"/>
    <p:sldId id="286" r:id="rId38"/>
    <p:sldId id="287" r:id="rId39"/>
    <p:sldId id="288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9" autoAdjust="0"/>
    <p:restoredTop sz="94660"/>
  </p:normalViewPr>
  <p:slideViewPr>
    <p:cSldViewPr>
      <p:cViewPr varScale="1">
        <p:scale>
          <a:sx n="77" d="100"/>
          <a:sy n="77" d="100"/>
        </p:scale>
        <p:origin x="-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0FF23-60F9-4C2D-A0D2-DFD2F4B59C7D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647-85AA-4920-8341-F8D3429B2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0DDD-BC5C-4D13-AEE4-4F22A6FCCD53}" type="datetimeFigureOut">
              <a:rPr lang="en-US" smtClean="0"/>
              <a:pPr/>
              <a:t>2014-06-26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FEB9-1554-4477-9B0D-407A1FEDD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cktale.com/" TargetMode="External"/><Relationship Id="rId4" Type="http://schemas.openxmlformats.org/officeDocument/2006/relationships/hyperlink" Target="http://www.woopra.com/" TargetMode="External"/><Relationship Id="rId5" Type="http://schemas.openxmlformats.org/officeDocument/2006/relationships/hyperlink" Target="https://mixpanel.com/" TargetMode="External"/><Relationship Id="rId6" Type="http://schemas.openxmlformats.org/officeDocument/2006/relationships/hyperlink" Target="http://www.clickdesk.com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a/analytic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meforest.com/" TargetMode="External"/><Relationship Id="rId4" Type="http://schemas.openxmlformats.org/officeDocument/2006/relationships/hyperlink" Target="http://www.henrythe9th.com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serverbear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a.linkedin.com/in/henrythe9th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askhowie.com/mpg" TargetMode="External"/><Relationship Id="rId3" Type="http://schemas.openxmlformats.org/officeDocument/2006/relationships/hyperlink" Target="http://www.spyfu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websiteoptimizer.com/" TargetMode="External"/><Relationship Id="rId4" Type="http://schemas.openxmlformats.org/officeDocument/2006/relationships/hyperlink" Target="http://www.google.ca/analytics/features/content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optimizely.com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henry@henrythe9th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195435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6000" dirty="0" smtClean="0"/>
              <a:t>Velocity Campus:</a:t>
            </a:r>
            <a:br>
              <a:rPr lang="en" sz="6000" dirty="0" smtClean="0"/>
            </a:br>
            <a:r>
              <a:rPr lang="en" sz="5500" dirty="0" smtClean="0"/>
              <a:t>Customer Discovery 2</a:t>
            </a:r>
            <a:endParaRPr lang="en" sz="5500" dirty="0"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29263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3200" dirty="0"/>
              <a:t>Presented by Henry </a:t>
            </a:r>
            <a:r>
              <a:rPr lang="en" sz="3200" dirty="0" smtClean="0"/>
              <a:t>Shi</a:t>
            </a:r>
          </a:p>
          <a:p>
            <a:pPr algn="r">
              <a:buNone/>
            </a:pPr>
            <a:r>
              <a:rPr lang="en" sz="2000" dirty="0" smtClean="0"/>
              <a:t>@henrythe9ths</a:t>
            </a:r>
          </a:p>
          <a:p>
            <a:pPr algn="r">
              <a:buNone/>
            </a:pPr>
            <a:r>
              <a:rPr lang="en" sz="2000" dirty="0" smtClean="0"/>
              <a:t>henry@henrythe9th.com</a:t>
            </a:r>
            <a:endParaRPr lang="en"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SouthPark Bad Time meme - If you build a product without testing You're going to have a hard time reaching series 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48006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– Until we validate our hypotheses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our hypotheses?</a:t>
            </a:r>
          </a:p>
          <a:p>
            <a:pPr lvl="1"/>
            <a:r>
              <a:rPr lang="en-US" dirty="0" smtClean="0"/>
              <a:t>Do people have a problem with their current mechanic?</a:t>
            </a:r>
          </a:p>
          <a:p>
            <a:pPr lvl="2"/>
            <a:r>
              <a:rPr lang="en-US" sz="2000" dirty="0" smtClean="0"/>
              <a:t>Maybe I’ve been visiting my neighborhood mechanic for the past 20yrs</a:t>
            </a:r>
          </a:p>
          <a:p>
            <a:pPr lvl="1"/>
            <a:r>
              <a:rPr lang="en-US" dirty="0" smtClean="0"/>
              <a:t>Who are the target demographics for dissatisfied car owners?</a:t>
            </a:r>
          </a:p>
          <a:p>
            <a:pPr lvl="2"/>
            <a:r>
              <a:rPr lang="en-US" sz="2000" dirty="0" smtClean="0"/>
              <a:t>Do they use the internet for </a:t>
            </a:r>
            <a:r>
              <a:rPr lang="en-US" sz="2000" dirty="0" err="1" smtClean="0"/>
              <a:t>opinons</a:t>
            </a:r>
            <a:r>
              <a:rPr lang="en-US" sz="2000" dirty="0" smtClean="0"/>
              <a:t>/review?</a:t>
            </a:r>
          </a:p>
          <a:p>
            <a:pPr lvl="2"/>
            <a:r>
              <a:rPr lang="en-US" sz="2000" dirty="0" smtClean="0"/>
              <a:t>Are they likely to post reviews?</a:t>
            </a:r>
          </a:p>
          <a:p>
            <a:pPr lvl="1"/>
            <a:r>
              <a:rPr lang="en-US" dirty="0" smtClean="0"/>
              <a:t>What do people care about when they see a car mechanic?</a:t>
            </a:r>
          </a:p>
          <a:p>
            <a:pPr lvl="2"/>
            <a:r>
              <a:rPr lang="en-US" sz="2000" dirty="0" smtClean="0"/>
              <a:t>Price, Speed, Quality, Experience, Convenience?</a:t>
            </a:r>
          </a:p>
          <a:p>
            <a:pPr lvl="1"/>
            <a:r>
              <a:rPr lang="en-US" dirty="0" smtClean="0"/>
              <a:t>Do I see a mechanic often enough to care?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Meets Market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What is the core problem?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sz="2800" dirty="0" smtClean="0"/>
              <a:t>Most, if not all of your assumptions will be proven totally or partially incorrect when you put your product to the market</a:t>
            </a:r>
          </a:p>
          <a:p>
            <a:endParaRPr lang="en-US" sz="2800" dirty="0" smtClean="0"/>
          </a:p>
          <a:p>
            <a:r>
              <a:rPr lang="en-US" sz="2800" dirty="0" smtClean="0"/>
              <a:t>Why waste months of your life and thousands of dollars building something that doesn’t solve a (painful enough) problem?</a:t>
            </a:r>
          </a:p>
          <a:p>
            <a:r>
              <a:rPr lang="en-US" i="1" dirty="0" smtClean="0"/>
              <a:t>Ideas are cheap, your life isn’t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Startup is a business != side project</a:t>
            </a:r>
          </a:p>
          <a:p>
            <a:endParaRPr lang="en-US" dirty="0" smtClean="0"/>
          </a:p>
          <a:p>
            <a:r>
              <a:rPr lang="en-US" dirty="0" smtClean="0"/>
              <a:t>Funnel of Demand</a:t>
            </a:r>
          </a:p>
          <a:p>
            <a:pPr lvl="1"/>
            <a:r>
              <a:rPr lang="en-US" dirty="0" smtClean="0"/>
              <a:t>People who like your product</a:t>
            </a:r>
          </a:p>
          <a:p>
            <a:pPr lvl="1"/>
            <a:r>
              <a:rPr lang="en-US" dirty="0" smtClean="0"/>
              <a:t>People who would use your product</a:t>
            </a:r>
          </a:p>
          <a:p>
            <a:pPr lvl="1"/>
            <a:r>
              <a:rPr lang="en-US" dirty="0" smtClean="0"/>
              <a:t>People who actually use your product</a:t>
            </a:r>
          </a:p>
          <a:p>
            <a:pPr lvl="1"/>
            <a:r>
              <a:rPr lang="en-US" dirty="0" smtClean="0"/>
              <a:t>People who would pay for your product</a:t>
            </a:r>
          </a:p>
          <a:p>
            <a:pPr lvl="1"/>
            <a:r>
              <a:rPr lang="en-US" dirty="0" smtClean="0"/>
              <a:t>People who actually pay for your product</a:t>
            </a:r>
          </a:p>
          <a:p>
            <a:pPr lvl="1"/>
            <a:r>
              <a:rPr lang="en-US" dirty="0" smtClean="0"/>
              <a:t>People who pay for your product now</a:t>
            </a:r>
          </a:p>
          <a:p>
            <a:pPr lvl="1"/>
            <a:r>
              <a:rPr lang="en-US" dirty="0" smtClean="0"/>
              <a:t>People who have paid you</a:t>
            </a:r>
          </a:p>
          <a:p>
            <a:pPr lvl="1"/>
            <a:r>
              <a:rPr lang="en-US" dirty="0" smtClean="0"/>
              <a:t>People who continue to pay you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Market Risk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This session is to help you reduce your market risks as much as possible</a:t>
            </a:r>
          </a:p>
          <a:p>
            <a:pPr lvl="1"/>
            <a:r>
              <a:rPr lang="en-US" sz="2200" dirty="0" smtClean="0"/>
              <a:t>Test, validate/invalidate as many market risks as possible before writing a single line of code</a:t>
            </a:r>
            <a:endParaRPr lang="en-US" sz="2800" dirty="0" smtClean="0"/>
          </a:p>
          <a:p>
            <a:pPr lvl="1"/>
            <a:r>
              <a:rPr lang="en-US" sz="2200" dirty="0" smtClean="0"/>
              <a:t>Secure prepayment before the product is finished</a:t>
            </a:r>
          </a:p>
          <a:p>
            <a:pPr lvl="1"/>
            <a:r>
              <a:rPr lang="en-US" sz="2200" dirty="0" smtClean="0"/>
              <a:t>Self fund your startup</a:t>
            </a:r>
          </a:p>
          <a:p>
            <a:pPr lvl="1"/>
            <a:r>
              <a:rPr lang="en-US" sz="2200" dirty="0" smtClean="0"/>
              <a:t>Negotiate better terms with investors, early employees</a:t>
            </a:r>
          </a:p>
          <a:p>
            <a:pPr lvl="1"/>
            <a:r>
              <a:rPr lang="en-US" sz="2200" dirty="0" smtClean="0"/>
              <a:t>sleep better at night </a:t>
            </a:r>
            <a:r>
              <a:rPr lang="en-US" sz="2200" dirty="0" smtClean="0">
                <a:sym typeface="Wingdings" pitchFamily="2" charset="2"/>
              </a:rPr>
              <a:t></a:t>
            </a:r>
          </a:p>
          <a:p>
            <a:pPr lvl="1"/>
            <a:endParaRPr lang="en-US" sz="2200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Evaluating Demand for Your Idea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Startup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Won’t be covered in this session</a:t>
            </a:r>
          </a:p>
          <a:p>
            <a:endParaRPr lang="en-US" dirty="0" smtClean="0"/>
          </a:p>
          <a:p>
            <a:r>
              <a:rPr lang="en-US" dirty="0" smtClean="0"/>
              <a:t>Lean Methodology – Eric </a:t>
            </a:r>
            <a:r>
              <a:rPr lang="en-US" dirty="0" err="1" smtClean="0"/>
              <a:t>Reas</a:t>
            </a:r>
            <a:endParaRPr lang="en-US" dirty="0" smtClean="0"/>
          </a:p>
          <a:p>
            <a:pPr lvl="1"/>
            <a:r>
              <a:rPr lang="en-US" dirty="0" smtClean="0"/>
              <a:t>Theory and concept, but not helpful in application</a:t>
            </a:r>
          </a:p>
          <a:p>
            <a:r>
              <a:rPr lang="en-US" dirty="0" smtClean="0"/>
              <a:t>Running Lean – Ash </a:t>
            </a:r>
            <a:r>
              <a:rPr lang="en-US" dirty="0" err="1" smtClean="0"/>
              <a:t>Maurya</a:t>
            </a:r>
            <a:endParaRPr lang="en-US" dirty="0" smtClean="0"/>
          </a:p>
          <a:p>
            <a:pPr lvl="1"/>
            <a:r>
              <a:rPr lang="en-US" dirty="0" smtClean="0"/>
              <a:t>Best book I’ve read about startups</a:t>
            </a:r>
          </a:p>
          <a:p>
            <a:pPr lvl="1"/>
            <a:r>
              <a:rPr lang="en-US" dirty="0" smtClean="0"/>
              <a:t>Step by step process for executing the lean methodology</a:t>
            </a:r>
          </a:p>
          <a:p>
            <a:r>
              <a:rPr lang="en-US" dirty="0" smtClean="0"/>
              <a:t>henrythe9th.com</a:t>
            </a:r>
          </a:p>
          <a:p>
            <a:pPr lvl="1"/>
            <a:r>
              <a:rPr lang="en-US" dirty="0" smtClean="0"/>
              <a:t>I blogged the everyday, step-by-step process of starting a startup from scratch in 14 days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to 30K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uMentioned</a:t>
            </a:r>
            <a:endParaRPr lang="en-US" dirty="0" smtClean="0"/>
          </a:p>
          <a:p>
            <a:pPr lvl="1"/>
            <a:r>
              <a:rPr lang="en-US" dirty="0" smtClean="0"/>
              <a:t>0 lines of code in production</a:t>
            </a:r>
          </a:p>
          <a:p>
            <a:pPr lvl="1"/>
            <a:r>
              <a:rPr lang="en-US" dirty="0" smtClean="0"/>
              <a:t>100% self funded and bootstrapped</a:t>
            </a:r>
          </a:p>
          <a:p>
            <a:pPr lvl="1"/>
            <a:r>
              <a:rPr lang="en-US" dirty="0" smtClean="0"/>
              <a:t>Reached over 20 schools across Canada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094663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Market Risk: 0 Lines of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uMentioned</a:t>
            </a:r>
            <a:endParaRPr lang="en-US" dirty="0" smtClean="0"/>
          </a:p>
          <a:p>
            <a:pPr lvl="1"/>
            <a:r>
              <a:rPr lang="en-US" dirty="0" smtClean="0"/>
              <a:t>0 lines of code in production</a:t>
            </a:r>
          </a:p>
          <a:p>
            <a:pPr lvl="1"/>
            <a:r>
              <a:rPr lang="en-US" dirty="0" smtClean="0"/>
              <a:t>100% self funded and bootstrapped</a:t>
            </a:r>
          </a:p>
          <a:p>
            <a:pPr lvl="1"/>
            <a:r>
              <a:rPr lang="en-US" dirty="0" smtClean="0"/>
              <a:t>Reached over 20 schools across Canada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Successfully validated core value proposition of anonymous social interactions</a:t>
            </a:r>
          </a:p>
          <a:p>
            <a:endParaRPr lang="en-US" dirty="0" smtClean="0"/>
          </a:p>
          <a:p>
            <a:r>
              <a:rPr lang="en-US" dirty="0" smtClean="0"/>
              <a:t>Significantly reduced market risk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Launch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purpose of a launch page?</a:t>
            </a:r>
          </a:p>
          <a:p>
            <a:endParaRPr lang="en-US" dirty="0" smtClean="0"/>
          </a:p>
          <a:p>
            <a:r>
              <a:rPr lang="en-US" dirty="0" smtClean="0"/>
              <a:t>What should be on the launch page?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should you put up a launch page?</a:t>
            </a:r>
          </a:p>
          <a:p>
            <a:endParaRPr lang="en-US" dirty="0" smtClean="0"/>
          </a:p>
          <a:p>
            <a:r>
              <a:rPr lang="en-US" dirty="0" smtClean="0"/>
              <a:t>What are my options for building/hosting a launch page?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- 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 (Fake) Sales Site – Lean Principle</a:t>
            </a:r>
          </a:p>
          <a:p>
            <a:endParaRPr lang="en-US" dirty="0" smtClean="0"/>
          </a:p>
          <a:p>
            <a:r>
              <a:rPr lang="en-US" dirty="0" smtClean="0"/>
              <a:t>Pretend that you have a working product/ service fully built, with screenshots, pricing, quotes, signup, etc</a:t>
            </a:r>
          </a:p>
          <a:p>
            <a:endParaRPr lang="en-US" dirty="0" smtClean="0"/>
          </a:p>
          <a:p>
            <a:r>
              <a:rPr lang="en-US" dirty="0" smtClean="0"/>
              <a:t>Watch behavior of real website visitors as they click through your website, browse, and signup, try or buy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Introduction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6283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Startups from My Experience</a:t>
            </a:r>
            <a:endParaRPr lang="en" dirty="0"/>
          </a:p>
          <a:p>
            <a:endParaRPr/>
          </a:p>
          <a:p>
            <a:pPr lvl="0" rtl="0">
              <a:buNone/>
            </a:pPr>
            <a:r>
              <a:rPr lang="en" dirty="0"/>
              <a:t>Goals and Expectations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Test/Validate Your Idea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Build a Sexy Launch Page </a:t>
            </a:r>
            <a:r>
              <a:rPr lang="en-US" sz="2400" dirty="0" smtClean="0"/>
              <a:t>(mini sales site)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err="1" smtClean="0"/>
              <a:t>Adwords</a:t>
            </a:r>
            <a:r>
              <a:rPr lang="en-US" dirty="0" smtClean="0"/>
              <a:t>, A/B Testing, Keyword Tips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Asking people if they’d use your product is inherently biased</a:t>
            </a:r>
          </a:p>
          <a:p>
            <a:r>
              <a:rPr lang="en-US" sz="2600" dirty="0" smtClean="0"/>
              <a:t>Only way to find out for sure if people would use your product is if they think they are </a:t>
            </a:r>
            <a:r>
              <a:rPr lang="en-US" sz="2600" b="1" dirty="0" smtClean="0"/>
              <a:t>really</a:t>
            </a:r>
            <a:r>
              <a:rPr lang="en-US" sz="2600" dirty="0" smtClean="0"/>
              <a:t> trying or buying it when they visit your sales site </a:t>
            </a:r>
          </a:p>
          <a:p>
            <a:endParaRPr lang="en-US" sz="2600" dirty="0" smtClean="0"/>
          </a:p>
          <a:p>
            <a:r>
              <a:rPr lang="en-US" sz="2600" dirty="0" smtClean="0"/>
              <a:t>Every time someone clicks try or buy, you record that action, and notify that your product is still under development, and ask for their email</a:t>
            </a:r>
          </a:p>
          <a:p>
            <a:r>
              <a:rPr lang="en-US" sz="2600" dirty="0" smtClean="0"/>
              <a:t>Track your conversion metrics too see if there’s enough demand (more on this later)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Bad Example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086600" cy="480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What to include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Mini Sales site should have (only) the following:</a:t>
            </a:r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Product Tour/ Screenshots (optional)</a:t>
            </a:r>
          </a:p>
          <a:p>
            <a:pPr lvl="1"/>
            <a:r>
              <a:rPr lang="en-US" dirty="0" smtClean="0"/>
              <a:t>*Pricing*</a:t>
            </a:r>
          </a:p>
          <a:p>
            <a:pPr lvl="1"/>
            <a:r>
              <a:rPr lang="en-US" dirty="0" smtClean="0"/>
              <a:t>Signup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Home page should have a list of features, and a Call to Action to Try/Buy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- </a:t>
            </a:r>
            <a:r>
              <a:rPr lang="en-US" sz="2800" dirty="0" smtClean="0"/>
              <a:t>www.sendalysis.com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 CTA</a:t>
            </a:r>
          </a:p>
          <a:p>
            <a:r>
              <a:rPr lang="en-US" sz="2400" dirty="0" smtClean="0"/>
              <a:t>Tracking on </a:t>
            </a:r>
          </a:p>
          <a:p>
            <a:pPr>
              <a:buNone/>
            </a:pPr>
            <a:r>
              <a:rPr lang="en-US" sz="2400" dirty="0" smtClean="0"/>
              <a:t>	every action,</a:t>
            </a:r>
          </a:p>
          <a:p>
            <a:pPr>
              <a:buNone/>
            </a:pPr>
            <a:r>
              <a:rPr lang="en-US" sz="2400" dirty="0" smtClean="0"/>
              <a:t>	event, click,</a:t>
            </a:r>
          </a:p>
          <a:p>
            <a:pPr>
              <a:buNone/>
            </a:pPr>
            <a:r>
              <a:rPr lang="en-US" sz="2400" dirty="0" smtClean="0"/>
              <a:t>	scroll, visit </a:t>
            </a:r>
          </a:p>
          <a:p>
            <a:pPr>
              <a:buNone/>
            </a:pPr>
            <a:r>
              <a:rPr lang="en-US" sz="2400" dirty="0" smtClean="0"/>
              <a:t>	duration, etc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Fake reports,</a:t>
            </a:r>
          </a:p>
          <a:p>
            <a:pPr>
              <a:buNone/>
            </a:pPr>
            <a:r>
              <a:rPr lang="en-US" sz="2400" dirty="0" smtClean="0"/>
              <a:t>	graphic, icons…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Manual reports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600200"/>
            <a:ext cx="55948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What to include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Analytics Tracking Tools</a:t>
            </a:r>
          </a:p>
          <a:p>
            <a:r>
              <a:rPr lang="en-US" dirty="0" smtClean="0"/>
              <a:t>CRITICAL!!!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Futurama Fry - Not Sure if long visit duration or just parents stalking my s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5029200" cy="37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Tracking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Won’t go into details of landing page metrics and optimization here</a:t>
            </a:r>
          </a:p>
          <a:p>
            <a:r>
              <a:rPr lang="en-US" dirty="0" smtClean="0"/>
              <a:t>In essence: </a:t>
            </a:r>
          </a:p>
          <a:p>
            <a:pPr lvl="1"/>
            <a:r>
              <a:rPr lang="en-US" sz="3200" b="1" dirty="0" smtClean="0"/>
              <a:t>profit = traffic * conversion</a:t>
            </a:r>
          </a:p>
          <a:p>
            <a:pPr lvl="1">
              <a:buNone/>
            </a:pPr>
            <a:endParaRPr lang="en-US" sz="2000" b="1" dirty="0" smtClean="0"/>
          </a:p>
          <a:p>
            <a:r>
              <a:rPr lang="en-US" dirty="0" smtClean="0"/>
              <a:t>Monitor some key metrics:</a:t>
            </a:r>
          </a:p>
          <a:p>
            <a:pPr lvl="1"/>
            <a:r>
              <a:rPr lang="en-US" dirty="0" smtClean="0"/>
              <a:t>Bounce Rate</a:t>
            </a:r>
          </a:p>
          <a:p>
            <a:pPr lvl="1"/>
            <a:r>
              <a:rPr lang="en-US" dirty="0" smtClean="0"/>
              <a:t>Visit Duration</a:t>
            </a:r>
          </a:p>
          <a:p>
            <a:pPr lvl="1"/>
            <a:r>
              <a:rPr lang="en-US" dirty="0" smtClean="0"/>
              <a:t>Pages/Visitor</a:t>
            </a:r>
          </a:p>
          <a:p>
            <a:pPr lvl="1"/>
            <a:r>
              <a:rPr lang="en-US" dirty="0" smtClean="0"/>
              <a:t>Inbound Traffic Referrals</a:t>
            </a:r>
          </a:p>
          <a:p>
            <a:pPr lvl="1"/>
            <a:r>
              <a:rPr lang="en-US" dirty="0" smtClean="0"/>
              <a:t>% new </a:t>
            </a:r>
            <a:r>
              <a:rPr lang="en-US" dirty="0" err="1" smtClean="0"/>
              <a:t>vs</a:t>
            </a:r>
            <a:r>
              <a:rPr lang="en-US" dirty="0" smtClean="0"/>
              <a:t> returning visitors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Conversion Funnel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Group Visitors into Cohorts if possible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029200" cy="43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Events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Tracking Individual events will tell you so much more than just Google Analytics</a:t>
            </a:r>
            <a:endParaRPr lang="en-US" dirty="0"/>
          </a:p>
        </p:txBody>
      </p:sp>
      <p:pic>
        <p:nvPicPr>
          <p:cNvPr id="47106" name="Picture 2" descr="Heatmap of Mouse Movements of 60 recorded visi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7940307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Analytics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hlinkClick r:id="rId2"/>
              </a:rPr>
              <a:t>Google Analytics</a:t>
            </a:r>
            <a:endParaRPr lang="en-US" sz="1400" dirty="0" smtClean="0"/>
          </a:p>
          <a:p>
            <a:pPr lvl="1"/>
            <a:r>
              <a:rPr lang="en-US" sz="1400" dirty="0" smtClean="0"/>
              <a:t>King of Analytics. No site should be on the internet without it.</a:t>
            </a:r>
          </a:p>
          <a:p>
            <a:pPr lvl="1"/>
            <a:r>
              <a:rPr lang="en-US" sz="1400" dirty="0" smtClean="0"/>
              <a:t>Can be used for simple </a:t>
            </a:r>
            <a:r>
              <a:rPr lang="en-US" sz="1400" dirty="0" err="1" smtClean="0"/>
              <a:t>pageview</a:t>
            </a:r>
            <a:r>
              <a:rPr lang="en-US" sz="1400" dirty="0" smtClean="0"/>
              <a:t> and referral tracking or complex event based tracking</a:t>
            </a:r>
          </a:p>
          <a:p>
            <a:r>
              <a:rPr lang="en-US" sz="1400" dirty="0" err="1" smtClean="0">
                <a:hlinkClick r:id="rId3"/>
              </a:rPr>
              <a:t>Clicktale</a:t>
            </a:r>
            <a:endParaRPr lang="en-US" sz="1400" dirty="0" smtClean="0"/>
          </a:p>
          <a:p>
            <a:pPr lvl="1"/>
            <a:r>
              <a:rPr lang="en-US" sz="1400" dirty="0" smtClean="0"/>
              <a:t>Great screen recording tool</a:t>
            </a:r>
          </a:p>
          <a:p>
            <a:pPr lvl="1"/>
            <a:r>
              <a:rPr lang="en-US" sz="1400" dirty="0" smtClean="0"/>
              <a:t>Records the user’s mouse movements, clicks, scrolls</a:t>
            </a:r>
          </a:p>
          <a:p>
            <a:pPr lvl="1"/>
            <a:r>
              <a:rPr lang="en-US" sz="1400" dirty="0" smtClean="0"/>
              <a:t>Can view recorded browsing sessions, as well as </a:t>
            </a:r>
            <a:r>
              <a:rPr lang="en-US" sz="1400" dirty="0" err="1" smtClean="0"/>
              <a:t>heatmaps</a:t>
            </a:r>
            <a:r>
              <a:rPr lang="en-US" sz="1400" dirty="0" smtClean="0"/>
              <a:t> of mouse movements/clicks</a:t>
            </a:r>
          </a:p>
          <a:p>
            <a:r>
              <a:rPr lang="en-US" sz="1400" dirty="0" err="1" smtClean="0">
                <a:hlinkClick r:id="rId4"/>
              </a:rPr>
              <a:t>Woopra</a:t>
            </a:r>
            <a:endParaRPr lang="en-US" sz="1400" dirty="0" smtClean="0"/>
          </a:p>
          <a:p>
            <a:pPr lvl="1"/>
            <a:r>
              <a:rPr lang="en-US" sz="1400" dirty="0" smtClean="0"/>
              <a:t>Very powerful real time analytics</a:t>
            </a:r>
          </a:p>
          <a:p>
            <a:pPr lvl="1"/>
            <a:r>
              <a:rPr lang="en-US" sz="1400" dirty="0" smtClean="0"/>
              <a:t>Great for real time stats and funnel analysis</a:t>
            </a:r>
          </a:p>
          <a:p>
            <a:r>
              <a:rPr lang="en-US" sz="1400" dirty="0" err="1" smtClean="0">
                <a:hlinkClick r:id="rId5"/>
              </a:rPr>
              <a:t>Mixpanel</a:t>
            </a:r>
            <a:endParaRPr lang="en-US" sz="1400" dirty="0" smtClean="0"/>
          </a:p>
          <a:p>
            <a:pPr lvl="1"/>
            <a:r>
              <a:rPr lang="en-US" sz="1400" dirty="0" smtClean="0"/>
              <a:t>Advanced event based tracking tool</a:t>
            </a:r>
          </a:p>
          <a:p>
            <a:pPr lvl="1"/>
            <a:r>
              <a:rPr lang="en-US" sz="1400" dirty="0" smtClean="0"/>
              <a:t>Has a Free tier but I didn’t bother writing JavaScript code to track every event.</a:t>
            </a:r>
          </a:p>
          <a:p>
            <a:r>
              <a:rPr lang="en-US" sz="1400" dirty="0" err="1" smtClean="0">
                <a:hlinkClick r:id="rId6"/>
              </a:rPr>
              <a:t>ClickDesk</a:t>
            </a:r>
            <a:endParaRPr lang="en-US" sz="1400" dirty="0" smtClean="0"/>
          </a:p>
          <a:p>
            <a:pPr lvl="1"/>
            <a:r>
              <a:rPr lang="en-US" sz="1400" dirty="0" smtClean="0"/>
              <a:t>A live help chat tool that’s free for 1 operator</a:t>
            </a:r>
          </a:p>
          <a:p>
            <a:pPr lvl="1"/>
            <a:r>
              <a:rPr lang="en-US" sz="1400" dirty="0" err="1" smtClean="0"/>
              <a:t>Clickdesk</a:t>
            </a:r>
            <a:r>
              <a:rPr lang="en-US" sz="1400" dirty="0" smtClean="0"/>
              <a:t> integrates with your </a:t>
            </a:r>
            <a:r>
              <a:rPr lang="en-US" sz="1400" dirty="0" err="1" smtClean="0"/>
              <a:t>GChat</a:t>
            </a:r>
            <a:r>
              <a:rPr lang="en-US" sz="1400" dirty="0" smtClean="0"/>
              <a:t>/Gmail or Skype, so you can chat to your website visitors on </a:t>
            </a:r>
            <a:r>
              <a:rPr lang="en-US" sz="1400" dirty="0" err="1" smtClean="0"/>
              <a:t>GChat</a:t>
            </a:r>
            <a:r>
              <a:rPr lang="en-US" sz="1400" dirty="0" smtClean="0"/>
              <a:t> or Skype!</a:t>
            </a:r>
          </a:p>
          <a:p>
            <a:r>
              <a:rPr lang="en-US" sz="2400" dirty="0" smtClean="0"/>
              <a:t>All have very powerful Free Tier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When to put it up?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When you have a set of core value propositions that you want to test</a:t>
            </a:r>
          </a:p>
          <a:p>
            <a:endParaRPr lang="en-US" sz="2400" dirty="0" smtClean="0"/>
          </a:p>
          <a:p>
            <a:r>
              <a:rPr lang="en-US" sz="2400" dirty="0" smtClean="0"/>
              <a:t>Put up a launch page to test if your value propositions are solving a real, pain point</a:t>
            </a:r>
          </a:p>
          <a:p>
            <a:endParaRPr lang="en-US" sz="2400" dirty="0" smtClean="0"/>
          </a:p>
          <a:p>
            <a:r>
              <a:rPr lang="en-US" sz="2400" dirty="0" smtClean="0"/>
              <a:t>Make sure to define </a:t>
            </a:r>
            <a:r>
              <a:rPr lang="en-US" sz="2400" b="1" dirty="0" err="1" smtClean="0"/>
              <a:t>falsible</a:t>
            </a:r>
            <a:r>
              <a:rPr lang="en-US" sz="2400" b="1" dirty="0" smtClean="0"/>
              <a:t> hypotheses </a:t>
            </a:r>
            <a:r>
              <a:rPr lang="en-US" sz="2400" dirty="0" smtClean="0"/>
              <a:t>before deciding what to put on the landing page</a:t>
            </a:r>
          </a:p>
          <a:p>
            <a:endParaRPr lang="en-US" sz="2400" dirty="0" smtClean="0"/>
          </a:p>
          <a:p>
            <a:r>
              <a:rPr lang="en-US" sz="2400" dirty="0" smtClean="0"/>
              <a:t>Make sure your landing page is testing those hypotheses and record results following a scientific method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Resources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4750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u="sng" dirty="0" smtClean="0">
                <a:solidFill>
                  <a:schemeClr val="hlink"/>
                </a:solidFill>
              </a:rPr>
              <a:t>Convert: Designing Web Sites to Increase Traffic and Conversion </a:t>
            </a:r>
            <a:r>
              <a:rPr lang="en" dirty="0" smtClean="0"/>
              <a:t>– </a:t>
            </a:r>
            <a:r>
              <a:rPr lang="en" sz="2400" dirty="0" smtClean="0"/>
              <a:t>Ben Hunt</a:t>
            </a:r>
          </a:p>
          <a:p>
            <a:pPr lvl="0" rtl="0">
              <a:buNone/>
            </a:pPr>
            <a:endParaRPr lang="en" u="sng" dirty="0" smtClean="0">
              <a:solidFill>
                <a:schemeClr val="hlink"/>
              </a:solidFill>
            </a:endParaRPr>
          </a:p>
          <a:p>
            <a:pPr lvl="0" rtl="0">
              <a:buNone/>
            </a:pPr>
            <a:r>
              <a:rPr lang="en" u="sng" dirty="0" smtClean="0">
                <a:solidFill>
                  <a:schemeClr val="hlink"/>
                </a:solidFill>
              </a:rPr>
              <a:t>The Definitive Guide to Adwords </a:t>
            </a:r>
            <a:r>
              <a:rPr lang="en" dirty="0" smtClean="0"/>
              <a:t>– </a:t>
            </a:r>
            <a:r>
              <a:rPr lang="en" sz="2400" dirty="0" smtClean="0"/>
              <a:t>Perry Marshall</a:t>
            </a:r>
            <a:endParaRPr lang="en" sz="24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" u="sng" dirty="0" smtClean="0">
                <a:solidFill>
                  <a:schemeClr val="hlink"/>
                </a:solidFill>
              </a:rPr>
              <a:t>Running Lean </a:t>
            </a:r>
            <a:r>
              <a:rPr lang="en" dirty="0" smtClean="0"/>
              <a:t>– </a:t>
            </a:r>
            <a:r>
              <a:rPr lang="en" sz="2400" dirty="0" smtClean="0"/>
              <a:t>Ash Maurya</a:t>
            </a:r>
          </a:p>
          <a:p>
            <a:pPr>
              <a:buNone/>
            </a:pPr>
            <a:endParaRPr lang="en" sz="2400" dirty="0" smtClean="0"/>
          </a:p>
          <a:p>
            <a:pPr lvl="0">
              <a:buNone/>
            </a:pPr>
            <a:r>
              <a:rPr lang="en" sz="2400" u="sng" dirty="0" smtClean="0">
                <a:solidFill>
                  <a:schemeClr val="hlink"/>
                </a:solidFill>
                <a:hlinkClick r:id="rId3"/>
              </a:rPr>
              <a:t>Themeforest </a:t>
            </a:r>
            <a:r>
              <a:rPr lang="en" sz="2400" dirty="0" smtClean="0"/>
              <a:t>– Professional Designs at affordable prices</a:t>
            </a:r>
            <a:endParaRPr/>
          </a:p>
          <a:p>
            <a:pPr>
              <a:buNone/>
            </a:pPr>
            <a:r>
              <a:rPr lang="en" sz="2400" dirty="0"/>
              <a:t>Various resources around the </a:t>
            </a:r>
            <a:r>
              <a:rPr lang="en" sz="2400" dirty="0" smtClean="0"/>
              <a:t>web</a:t>
            </a:r>
          </a:p>
          <a:p>
            <a:pPr>
              <a:buNone/>
            </a:pPr>
            <a:r>
              <a:rPr lang="en-US" sz="2400" dirty="0" smtClean="0">
                <a:hlinkClick r:id="rId4"/>
              </a:rPr>
              <a:t>H</a:t>
            </a:r>
            <a:r>
              <a:rPr lang="en" sz="2400" dirty="0" smtClean="0">
                <a:hlinkClick r:id="rId4"/>
              </a:rPr>
              <a:t>enrythe9th.com </a:t>
            </a:r>
            <a:r>
              <a:rPr lang="en" sz="2400" dirty="0" smtClean="0"/>
              <a:t>– 14 Day Startup Challenge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What about Stealth?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Life’s too short to be building something that no one (not enough people) want</a:t>
            </a:r>
          </a:p>
          <a:p>
            <a:endParaRPr lang="en-US" dirty="0" smtClean="0"/>
          </a:p>
          <a:p>
            <a:r>
              <a:rPr lang="en-US" dirty="0" smtClean="0"/>
              <a:t>Have a brilliant stealth idea? Try calling your competitor’s engineering department about your idea and try to make them take your idea and build it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0178" name="Picture 2" descr="http://static.quickmeme.com/media/social/q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50180" name="Picture 4" descr="http://static.quickmeme.com/media/social/q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50182" name="Picture 6" descr="http://static.quickmeme.com/media/social/q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50184" name="Picture 8" descr="http://static.quickmeme.com/media/social/q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50186" name="Picture 10" descr="http://static.quickmeme.com/media/social/q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What about Design?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fisherman will tell you that the best rod and bait in the world won’t do you any good in a mud puddle</a:t>
            </a:r>
          </a:p>
          <a:p>
            <a:endParaRPr lang="en-US" i="1" dirty="0" smtClean="0"/>
          </a:p>
          <a:p>
            <a:r>
              <a:rPr lang="en-US" dirty="0" smtClean="0"/>
              <a:t>A Good market beats content, copy and design any day.</a:t>
            </a:r>
          </a:p>
          <a:p>
            <a:endParaRPr lang="en-US" dirty="0" smtClean="0"/>
          </a:p>
          <a:p>
            <a:r>
              <a:rPr lang="en-US" dirty="0" smtClean="0"/>
              <a:t>Even the best design won’t save you from a rough market.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Wunderkit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What about Design?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download.chip.eu/ii/4434306451_14fc41fd7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0075" cy="521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– Building/Hosting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 on your </a:t>
            </a:r>
            <a:r>
              <a:rPr lang="en-US" dirty="0" err="1" smtClean="0"/>
              <a:t>skillset</a:t>
            </a:r>
            <a:r>
              <a:rPr lang="en-US" dirty="0" smtClean="0"/>
              <a:t> and timeframe</a:t>
            </a:r>
          </a:p>
          <a:p>
            <a:endParaRPr lang="en-US" dirty="0" smtClean="0"/>
          </a:p>
          <a:p>
            <a:r>
              <a:rPr lang="en-US" dirty="0" smtClean="0"/>
              <a:t>Unless you are a designer, highly recommended to use a template or template</a:t>
            </a:r>
          </a:p>
          <a:p>
            <a:endParaRPr lang="en-US" dirty="0" smtClean="0"/>
          </a:p>
          <a:p>
            <a:r>
              <a:rPr lang="en-US" dirty="0" smtClean="0"/>
              <a:t>Themeforest.com has thousands of amazing landing page templates for $10-$15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Themeforest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3254" name="Picture 6" descr="Candy - App Showcase - ThemeForest Item for Sa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76400"/>
            <a:ext cx="5619750" cy="2857500"/>
          </a:xfrm>
          <a:prstGeom prst="rect">
            <a:avLst/>
          </a:prstGeom>
          <a:noFill/>
        </p:spPr>
      </p:pic>
      <p:pic>
        <p:nvPicPr>
          <p:cNvPr id="53252" name="Picture 4" descr="Appage - Beautiful App Landing Page - ThemeForest Item for Sa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56197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Page - 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really matter</a:t>
            </a:r>
          </a:p>
          <a:p>
            <a:r>
              <a:rPr lang="en-US" dirty="0" smtClean="0"/>
              <a:t>Launchrock.com is great for simple sign up pages, but too inflexible for the home page</a:t>
            </a:r>
          </a:p>
          <a:p>
            <a:endParaRPr lang="en-US" dirty="0" smtClean="0"/>
          </a:p>
          <a:p>
            <a:r>
              <a:rPr lang="en-US" sz="2400" dirty="0" err="1" smtClean="0"/>
              <a:t>Ramnode</a:t>
            </a:r>
            <a:r>
              <a:rPr lang="en-US" sz="2400" dirty="0" smtClean="0"/>
              <a:t> VPS</a:t>
            </a:r>
          </a:p>
          <a:p>
            <a:pPr lvl="1"/>
            <a:r>
              <a:rPr lang="en-US" sz="1800" dirty="0" smtClean="0"/>
              <a:t>2CPU, 512MB Ram, 60GB HD + SSD Cache, 2TB </a:t>
            </a:r>
            <a:r>
              <a:rPr lang="en-US" sz="1800" dirty="0" err="1" smtClean="0"/>
              <a:t>bandwitdh</a:t>
            </a:r>
            <a:r>
              <a:rPr lang="en-US" sz="1800" dirty="0" smtClean="0"/>
              <a:t> for $5~/month</a:t>
            </a:r>
          </a:p>
          <a:p>
            <a:pPr lvl="1"/>
            <a:r>
              <a:rPr lang="en-US" sz="1800" dirty="0" smtClean="0"/>
              <a:t>Extremely flexible and cheap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http://serverbear.com/</a:t>
            </a:r>
            <a:r>
              <a:rPr lang="en-US" sz="1800" dirty="0" smtClean="0"/>
              <a:t> for all-in-one comparison of hosting solutions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http://henrythe9th.com/resources/how-to-build-a-killer-landing-page/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Evaluating a Market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How do we gauge the market demand for our product/service?</a:t>
            </a:r>
          </a:p>
          <a:p>
            <a:endParaRPr lang="en-US" sz="2600" dirty="0" smtClean="0"/>
          </a:p>
          <a:p>
            <a:r>
              <a:rPr lang="en-US" sz="2600" dirty="0" smtClean="0"/>
              <a:t>How do we access potential customers outside of our geographic confinements?</a:t>
            </a:r>
          </a:p>
          <a:p>
            <a:endParaRPr lang="en-US" sz="2600" dirty="0" smtClean="0"/>
          </a:p>
          <a:p>
            <a:r>
              <a:rPr lang="en-US" sz="2600" dirty="0" smtClean="0"/>
              <a:t>How do we study the characteristic and demographics and </a:t>
            </a:r>
            <a:r>
              <a:rPr lang="en-US" sz="2600" dirty="0" err="1" smtClean="0"/>
              <a:t>behaviour</a:t>
            </a:r>
            <a:r>
              <a:rPr lang="en-US" sz="2600" dirty="0" smtClean="0"/>
              <a:t> of our target market?</a:t>
            </a:r>
          </a:p>
          <a:p>
            <a:endParaRPr lang="en-US" sz="2600" dirty="0" smtClean="0"/>
          </a:p>
          <a:p>
            <a:pPr algn="ctr">
              <a:buNone/>
            </a:pPr>
            <a:r>
              <a:rPr lang="en-US" sz="4200" b="1" dirty="0" smtClean="0"/>
              <a:t>The Internet!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Variety of Ad Networks, display ads, video ads, etc, but we’ll focus on Google’s text search ads</a:t>
            </a:r>
          </a:p>
          <a:p>
            <a:endParaRPr lang="en-US" dirty="0" smtClean="0"/>
          </a:p>
          <a:p>
            <a:r>
              <a:rPr lang="en-US" dirty="0" smtClean="0"/>
              <a:t>From Wikipedia:</a:t>
            </a:r>
          </a:p>
          <a:p>
            <a:pPr lvl="1"/>
            <a:r>
              <a:rPr lang="en-US" i="1" dirty="0" smtClean="0"/>
              <a:t>Google </a:t>
            </a:r>
            <a:r>
              <a:rPr lang="en-US" i="1" dirty="0" err="1" smtClean="0"/>
              <a:t>AdWords</a:t>
            </a:r>
            <a:r>
              <a:rPr lang="en-US" i="1" dirty="0" smtClean="0"/>
              <a:t> is Google's main advertising product and main source of revenue. Google's total advertising revenues were USD$42.5 billion in 2012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Adwords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2600" dirty="0" smtClean="0"/>
              <a:t>No Minimum investment</a:t>
            </a:r>
          </a:p>
          <a:p>
            <a:pPr lvl="1"/>
            <a:r>
              <a:rPr lang="en-US" sz="2200" dirty="0" smtClean="0"/>
              <a:t>unlike most advertising</a:t>
            </a:r>
          </a:p>
          <a:p>
            <a:r>
              <a:rPr lang="en-US" sz="2600" dirty="0" smtClean="0"/>
              <a:t>Can target very specific niches</a:t>
            </a:r>
          </a:p>
          <a:p>
            <a:pPr lvl="1"/>
            <a:r>
              <a:rPr lang="en-US" sz="2200" dirty="0" smtClean="0"/>
              <a:t>Location, demographics, time of day</a:t>
            </a:r>
          </a:p>
          <a:p>
            <a:r>
              <a:rPr lang="en-US" sz="2600" dirty="0" smtClean="0"/>
              <a:t>Can be turned on/off instantly</a:t>
            </a:r>
          </a:p>
          <a:p>
            <a:r>
              <a:rPr lang="en-US" sz="2600" dirty="0" smtClean="0"/>
              <a:t>Relatively inexpensive</a:t>
            </a:r>
          </a:p>
          <a:p>
            <a:r>
              <a:rPr lang="en-US" sz="2600" dirty="0" smtClean="0"/>
              <a:t>Simple and fast turnaround time</a:t>
            </a:r>
          </a:p>
          <a:p>
            <a:r>
              <a:rPr lang="en-US" sz="2600" dirty="0" smtClean="0"/>
              <a:t>Customers who search as actively looking for a solution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Henry Shi</a:t>
            </a:r>
            <a:endParaRPr lang="en-US" dirty="0" smtClean="0"/>
          </a:p>
          <a:p>
            <a:pPr lvl="1"/>
            <a:r>
              <a:rPr lang="en-US" dirty="0" smtClean="0"/>
              <a:t>CTO, </a:t>
            </a:r>
            <a:r>
              <a:rPr lang="en-US" dirty="0" err="1" smtClean="0"/>
              <a:t>uMentioned</a:t>
            </a:r>
            <a:r>
              <a:rPr lang="en-US" dirty="0" smtClean="0"/>
              <a:t> (</a:t>
            </a:r>
            <a:r>
              <a:rPr lang="en-US" dirty="0" err="1" smtClean="0"/>
              <a:t>www.umentioned.com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CTO, </a:t>
            </a:r>
            <a:r>
              <a:rPr lang="en-US" dirty="0" err="1" smtClean="0"/>
              <a:t>BetterU</a:t>
            </a:r>
            <a:r>
              <a:rPr lang="en-US" dirty="0" smtClean="0"/>
              <a:t> – a Next36 Company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Founder, </a:t>
            </a:r>
            <a:r>
              <a:rPr lang="en-US" dirty="0" err="1" smtClean="0">
                <a:sym typeface="Wingdings" pitchFamily="2" charset="2"/>
              </a:rPr>
              <a:t>Sendalysis</a:t>
            </a:r>
            <a:r>
              <a:rPr lang="en-US" dirty="0" smtClean="0">
                <a:sym typeface="Wingdings" pitchFamily="2" charset="2"/>
              </a:rPr>
              <a:t> – 14 Day Startup Challenge</a:t>
            </a:r>
          </a:p>
          <a:p>
            <a:pPr lvl="1"/>
            <a:r>
              <a:rPr lang="en-US" dirty="0" smtClean="0"/>
              <a:t>Lend Up (YC W2014)</a:t>
            </a:r>
          </a:p>
          <a:p>
            <a:pPr lvl="2"/>
            <a:r>
              <a:rPr lang="en-US" dirty="0" smtClean="0"/>
              <a:t>Machine Learning Credit Modeling</a:t>
            </a:r>
          </a:p>
          <a:p>
            <a:pPr lvl="1"/>
            <a:r>
              <a:rPr lang="en-US" dirty="0" smtClean="0"/>
              <a:t>Bloomberg Sports</a:t>
            </a:r>
          </a:p>
          <a:p>
            <a:pPr lvl="3"/>
            <a:r>
              <a:rPr lang="en-US" dirty="0" smtClean="0"/>
              <a:t>Statistics and Predictive Analytics for MLB</a:t>
            </a:r>
          </a:p>
          <a:p>
            <a:pPr lvl="3"/>
            <a:r>
              <a:rPr lang="en-US" dirty="0" smtClean="0"/>
              <a:t>Rails Powered App, Java/C++ services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Teachings: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Learning to Code for Startup MVP @ Velocity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Student Leadership Program Facilitator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: Assessing Market Health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past search volume and cost to assess market health</a:t>
            </a:r>
          </a:p>
          <a:p>
            <a:pPr lvl="1"/>
            <a:r>
              <a:rPr lang="en-US" dirty="0" smtClean="0"/>
              <a:t>Avoid too competitive markets and markets that have no volume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2"/>
              </a:rPr>
              <a:t>www.askhowie.com/mpg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www.spyfu.com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AdWords</a:t>
            </a:r>
            <a:r>
              <a:rPr lang="en-US" dirty="0" smtClean="0"/>
              <a:t>’ Keyword tool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MPG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Walkthrough of assessing market health using MPG tool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– Creating Your Campaign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Make sure to use Google’s $100 credit for $25 spent on </a:t>
            </a:r>
            <a:r>
              <a:rPr lang="en-US" sz="2800" dirty="0" err="1" smtClean="0"/>
              <a:t>AdWords</a:t>
            </a:r>
            <a:r>
              <a:rPr lang="en-US" sz="2800" dirty="0" smtClean="0"/>
              <a:t> coupon when you sign up</a:t>
            </a:r>
          </a:p>
          <a:p>
            <a:endParaRPr lang="en-US" sz="2800" dirty="0" smtClean="0"/>
          </a:p>
          <a:p>
            <a:r>
              <a:rPr lang="en-US" sz="2800" dirty="0" smtClean="0"/>
              <a:t>Sample coupon codes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3d6t3-uftd9-aj3p</a:t>
            </a:r>
            <a:br>
              <a:rPr lang="en-US" sz="2800" dirty="0" smtClean="0"/>
            </a:br>
            <a:r>
              <a:rPr lang="en-US" sz="2800" dirty="0" smtClean="0"/>
              <a:t>9coan-janag-dvdq</a:t>
            </a:r>
            <a:br>
              <a:rPr lang="en-US" sz="2800" dirty="0" smtClean="0"/>
            </a:br>
            <a:r>
              <a:rPr lang="en-US" sz="2800" dirty="0" smtClean="0"/>
              <a:t>7dgfh-d33q4-vtf6</a:t>
            </a:r>
            <a:br>
              <a:rPr lang="en-US" sz="2800" dirty="0" smtClean="0"/>
            </a:br>
            <a:r>
              <a:rPr lang="en-US" sz="2800" dirty="0" smtClean="0"/>
              <a:t>cj4mt-9ehxw-mrxj</a:t>
            </a:r>
          </a:p>
          <a:p>
            <a:pPr>
              <a:buNone/>
            </a:pPr>
            <a:r>
              <a:rPr lang="en-US" sz="2800" dirty="0" smtClean="0"/>
              <a:t>	9vx9w-matl6-hnyh</a:t>
            </a:r>
            <a:br>
              <a:rPr lang="en-US" sz="2800" dirty="0" smtClean="0"/>
            </a:br>
            <a:r>
              <a:rPr lang="en-US" sz="2800" dirty="0" smtClean="0"/>
              <a:t>auqnr-utgy4-fyhh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– Creating Your Campaign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Rule is </a:t>
            </a:r>
            <a:r>
              <a:rPr lang="en-US" b="1" dirty="0" smtClean="0"/>
              <a:t>Relevance</a:t>
            </a:r>
          </a:p>
          <a:p>
            <a:endParaRPr lang="en-US" dirty="0" smtClean="0"/>
          </a:p>
          <a:p>
            <a:r>
              <a:rPr lang="en-US" dirty="0" smtClean="0"/>
              <a:t>High relevance between your keywords and your ad</a:t>
            </a:r>
          </a:p>
          <a:p>
            <a:r>
              <a:rPr lang="en-US" dirty="0" smtClean="0"/>
              <a:t>High relevance between your ad and your site content</a:t>
            </a:r>
          </a:p>
          <a:p>
            <a:endParaRPr lang="en-US" dirty="0" smtClean="0"/>
          </a:p>
          <a:p>
            <a:r>
              <a:rPr lang="en-US" dirty="0" smtClean="0"/>
              <a:t>You will be rewarded by high relevance, punished by low relevance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- Relevance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Your Relative Position = (Your Bid Price) x (Your </a:t>
            </a:r>
            <a:r>
              <a:rPr lang="en-US" sz="2600" dirty="0" err="1" smtClean="0"/>
              <a:t>Clickthrough</a:t>
            </a:r>
            <a:r>
              <a:rPr lang="en-US" sz="2600" dirty="0" smtClean="0"/>
              <a:t> Rate)</a:t>
            </a:r>
          </a:p>
          <a:p>
            <a:r>
              <a:rPr lang="en-US" sz="1800" dirty="0" smtClean="0"/>
              <a:t>Showing highly relevant ads will increase your click rate, and help drive down your costs. </a:t>
            </a:r>
          </a:p>
          <a:p>
            <a:r>
              <a:rPr lang="en-US" sz="1800" dirty="0" smtClean="0"/>
              <a:t>For example, if I can increase my </a:t>
            </a:r>
            <a:r>
              <a:rPr lang="en-US" sz="1800" dirty="0" err="1" smtClean="0"/>
              <a:t>clickrates</a:t>
            </a:r>
            <a:r>
              <a:rPr lang="en-US" sz="1800" dirty="0" smtClean="0"/>
              <a:t> from 1% to 2%, then I can only bid $0.5 on an ad that would have otherwise cost me $1</a:t>
            </a:r>
          </a:p>
          <a:p>
            <a:endParaRPr lang="en-US" sz="1800" dirty="0" smtClean="0"/>
          </a:p>
          <a:p>
            <a:r>
              <a:rPr lang="en-US" sz="2600" dirty="0" smtClean="0"/>
              <a:t>Echo Your Customer’s Inner Voice</a:t>
            </a:r>
          </a:p>
          <a:p>
            <a:r>
              <a:rPr lang="en-US" sz="1800" dirty="0" smtClean="0"/>
              <a:t>Offer your customer precisely what he’s looking for as soon as he arrives</a:t>
            </a:r>
          </a:p>
          <a:p>
            <a:r>
              <a:rPr lang="en-US" sz="1800" dirty="0" smtClean="0"/>
              <a:t>Make sure your ad precisely matches your keyword and you content matches your </a:t>
            </a:r>
            <a:r>
              <a:rPr lang="en-US" sz="1800" dirty="0" err="1" smtClean="0"/>
              <a:t>ad.</a:t>
            </a:r>
            <a:endParaRPr lang="en-US" sz="1800" dirty="0" smtClean="0"/>
          </a:p>
          <a:p>
            <a:r>
              <a:rPr lang="en-US" sz="1800" dirty="0" smtClean="0"/>
              <a:t>You will likely need different ads for different keywords and even different </a:t>
            </a:r>
            <a:r>
              <a:rPr lang="en-US" sz="1800" dirty="0" err="1" smtClean="0"/>
              <a:t>urls</a:t>
            </a:r>
            <a:r>
              <a:rPr lang="en-US" sz="1800" dirty="0" smtClean="0"/>
              <a:t>, content pages for different ads (more on this later)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– Keyword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attractive target keywords for your web pages</a:t>
            </a:r>
          </a:p>
          <a:p>
            <a:r>
              <a:rPr lang="en-US" dirty="0" smtClean="0"/>
              <a:t>Keywords are terms (single words or phrases) that you want your page to appear to be </a:t>
            </a:r>
            <a:r>
              <a:rPr lang="en-US" i="1" dirty="0" smtClean="0"/>
              <a:t>about</a:t>
            </a:r>
          </a:p>
          <a:p>
            <a:r>
              <a:rPr lang="en-US" dirty="0" smtClean="0"/>
              <a:t>Three important criteria of keywords:</a:t>
            </a:r>
          </a:p>
          <a:p>
            <a:pPr lvl="1">
              <a:buNone/>
            </a:pPr>
            <a:r>
              <a:rPr lang="en-US" dirty="0" smtClean="0"/>
              <a:t>1. </a:t>
            </a:r>
            <a:r>
              <a:rPr lang="en-US" sz="2600" dirty="0" smtClean="0"/>
              <a:t>High relevance</a:t>
            </a:r>
          </a:p>
          <a:p>
            <a:pPr lvl="1">
              <a:buNone/>
            </a:pPr>
            <a:r>
              <a:rPr lang="en-US" sz="2600" dirty="0" smtClean="0"/>
              <a:t>2. High traffic</a:t>
            </a:r>
          </a:p>
          <a:p>
            <a:pPr lvl="1">
              <a:buNone/>
            </a:pPr>
            <a:r>
              <a:rPr lang="en-US" sz="2600" dirty="0" smtClean="0"/>
              <a:t>3. Low competition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– Keyword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You have to rank high, within the 1-3 ranked ads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Strategy is to target specific “long-tailed” keywords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0"/>
            <a:ext cx="338836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5791200" cy="346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</a:t>
            </a:r>
            <a:r>
              <a:rPr lang="en-US" dirty="0" smtClean="0"/>
              <a:t> – Keyword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your general topic, then use free or paid tools to help generate more keywords</a:t>
            </a:r>
            <a:endParaRPr lang="en-US" dirty="0"/>
          </a:p>
        </p:txBody>
      </p:sp>
      <p:pic>
        <p:nvPicPr>
          <p:cNvPr id="61442" name="Picture 2" descr="SpyFu results for the popular keyword &quot;Email Spam&quot;. Very competitiv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477000" cy="3863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– Keyword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Best free tool is ubersuggest.org, based off of Google’s own auto suggests</a:t>
            </a:r>
            <a:endParaRPr lang="en-US" sz="2600" dirty="0"/>
          </a:p>
        </p:txBody>
      </p:sp>
      <p:pic>
        <p:nvPicPr>
          <p:cNvPr id="69634" name="Picture 2" descr="Screenshot of UberSuggest. It suggests keywords based off of Google's prediction tool."/>
          <p:cNvPicPr>
            <a:picLocks noChangeAspect="1" noChangeArrowheads="1"/>
          </p:cNvPicPr>
          <p:nvPr/>
        </p:nvPicPr>
        <p:blipFill>
          <a:blip r:embed="rId2"/>
          <a:srcRect l="16190" t="8433" r="30000" b="25836"/>
          <a:stretch>
            <a:fillRect/>
          </a:stretch>
        </p:blipFill>
        <p:spPr bwMode="auto">
          <a:xfrm>
            <a:off x="1524000" y="2514600"/>
            <a:ext cx="53340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- Keywords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Make sure to prevent Google from auto matching broader keywords by putting quotes around all your keywords (increase relevance)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Make sure to include a list of negative keywords to prevent matching similar, but distinct markets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0"/>
            <a:ext cx="6418263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Agenda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 smtClean="0"/>
              <a:t>Startup + Online Market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endParaRPr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 smtClean="0"/>
              <a:t>Build a Launch Page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endParaRPr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 smtClean="0"/>
              <a:t>Test/Evaluate Market using AdWords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endParaRPr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 smtClean="0"/>
              <a:t>A/B Testing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– Creating the 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Good Copy</a:t>
            </a:r>
          </a:p>
          <a:p>
            <a:pPr lvl="1"/>
            <a:r>
              <a:rPr lang="en-US" dirty="0" smtClean="0"/>
              <a:t>Beyond the scope of this session</a:t>
            </a:r>
          </a:p>
          <a:p>
            <a:pPr lvl="1"/>
            <a:r>
              <a:rPr lang="en-US" dirty="0" smtClean="0"/>
              <a:t>Keep relevance at the top of your mind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Input keywords</a:t>
            </a:r>
          </a:p>
          <a:p>
            <a:r>
              <a:rPr lang="en-US" dirty="0" smtClean="0"/>
              <a:t>Set Max CPC bid, max budget/day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76600"/>
            <a:ext cx="9078735" cy="207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AdWords</a:t>
            </a:r>
            <a:r>
              <a:rPr lang="en-US" dirty="0" smtClean="0"/>
              <a:t> - Conclusions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Profit?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the long run, </a:t>
            </a:r>
            <a:r>
              <a:rPr lang="en-US" dirty="0" err="1" smtClean="0"/>
              <a:t>Adwords</a:t>
            </a:r>
            <a:r>
              <a:rPr lang="en-US" dirty="0" smtClean="0"/>
              <a:t> is a poor strategy for sustained growth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1% conversion rate, need 100 visits/sale, $1/visit = $100 to acquire customer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Better to use inbound marketing, blogging, organic growth, SEO, etc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about the Scientific Method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vs</a:t>
            </a:r>
            <a:r>
              <a:rPr lang="en-US" dirty="0" smtClean="0"/>
              <a:t> B, which is better?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 l="1627" r="2409"/>
          <a:stretch>
            <a:fillRect/>
          </a:stretch>
        </p:blipFill>
        <p:spPr bwMode="auto">
          <a:xfrm>
            <a:off x="4267200" y="2971800"/>
            <a:ext cx="4495800" cy="316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743200"/>
            <a:ext cx="37298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6172200"/>
            <a:ext cx="2438400" cy="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6172200"/>
            <a:ext cx="2362200" cy="49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A/B test your Ads, landing pages, copy, etc</a:t>
            </a:r>
          </a:p>
          <a:p>
            <a:r>
              <a:rPr lang="en-US" dirty="0" smtClean="0"/>
              <a:t>Switch out the poorer performing one for a new test</a:t>
            </a:r>
          </a:p>
          <a:p>
            <a:r>
              <a:rPr lang="en-US" dirty="0" smtClean="0"/>
              <a:t>Continuous improvements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Test -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tools to help automate A/B Tests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https://www.optimizely.com/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http://visualwebsiteoptimizer.com/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Google Analytics Content Analytics</a:t>
            </a:r>
            <a:r>
              <a:rPr lang="en-US" dirty="0" smtClean="0"/>
              <a:t> (free)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Test -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Landing page 10x effective:</a:t>
            </a:r>
          </a:p>
          <a:p>
            <a:pPr lvl="1"/>
            <a:r>
              <a:rPr lang="en-US" dirty="0" smtClean="0"/>
              <a:t>36% Signup rate </a:t>
            </a:r>
            <a:r>
              <a:rPr lang="en-US" dirty="0" err="1" smtClean="0"/>
              <a:t>vs</a:t>
            </a:r>
            <a:r>
              <a:rPr lang="en-US" dirty="0" smtClean="0"/>
              <a:t> 0% previously</a:t>
            </a:r>
          </a:p>
          <a:p>
            <a:pPr lvl="1"/>
            <a:r>
              <a:rPr lang="en-US" dirty="0" smtClean="0"/>
              <a:t>27.5% usage rate (sent email to check for spam) </a:t>
            </a:r>
            <a:r>
              <a:rPr lang="en-US" dirty="0" err="1" smtClean="0"/>
              <a:t>vs</a:t>
            </a:r>
            <a:r>
              <a:rPr lang="en-US" dirty="0" smtClean="0"/>
              <a:t> 5.4% previously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Spam Test Tool </a:t>
            </a:r>
            <a:r>
              <a:rPr lang="en-US" dirty="0" err="1" smtClean="0"/>
              <a:t>AdWord</a:t>
            </a:r>
            <a:r>
              <a:rPr lang="en-US" dirty="0" smtClean="0"/>
              <a:t> much more effective</a:t>
            </a:r>
          </a:p>
          <a:p>
            <a:pPr lvl="1"/>
            <a:r>
              <a:rPr lang="en-US" dirty="0" smtClean="0"/>
              <a:t>9.09% </a:t>
            </a:r>
            <a:r>
              <a:rPr lang="en-US" dirty="0" err="1" smtClean="0"/>
              <a:t>avg</a:t>
            </a:r>
            <a:r>
              <a:rPr lang="en-US" dirty="0" smtClean="0"/>
              <a:t> CTR </a:t>
            </a:r>
            <a:r>
              <a:rPr lang="en-US" dirty="0" err="1" smtClean="0"/>
              <a:t>vs</a:t>
            </a:r>
            <a:r>
              <a:rPr lang="en-US" dirty="0" smtClean="0"/>
              <a:t> 4.88% CTR of other 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henry@henrythe9th.com</a:t>
            </a:r>
            <a:endParaRPr lang="en-US" dirty="0" smtClean="0"/>
          </a:p>
          <a:p>
            <a:r>
              <a:rPr lang="en-US" dirty="0" smtClean="0"/>
              <a:t>@henrythe9ths</a:t>
            </a:r>
          </a:p>
          <a:p>
            <a:r>
              <a:rPr lang="en-US" dirty="0" smtClean="0"/>
              <a:t>henrythe9th.com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Startups Fail?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Startups Fail?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Something that </a:t>
            </a:r>
            <a:r>
              <a:rPr lang="en-US" b="1" dirty="0" smtClean="0"/>
              <a:t>No One </a:t>
            </a:r>
            <a:r>
              <a:rPr lang="en-US" dirty="0" smtClean="0"/>
              <a:t>wants</a:t>
            </a:r>
          </a:p>
          <a:p>
            <a:endParaRPr lang="en-US" dirty="0" smtClean="0"/>
          </a:p>
          <a:p>
            <a:r>
              <a:rPr lang="en-US" sz="2600" i="1" dirty="0" smtClean="0"/>
              <a:t>“Life is too short to keep building something nobody (or not enough people) want” – Ash </a:t>
            </a:r>
            <a:r>
              <a:rPr lang="en-US" sz="2600" i="1" dirty="0" err="1" smtClean="0"/>
              <a:t>Maurya</a:t>
            </a:r>
            <a:endParaRPr lang="en-US" sz="2600" i="1" dirty="0" smtClean="0"/>
          </a:p>
          <a:p>
            <a:endParaRPr lang="en-US" i="1" dirty="0" smtClean="0"/>
          </a:p>
          <a:p>
            <a:r>
              <a:rPr lang="en-US" sz="2600" i="1" dirty="0" smtClean="0"/>
              <a:t>Given time and resources, we can build our solution to spec, but it is the market that is both the riskiest and most unforgiving to startups</a:t>
            </a:r>
          </a:p>
          <a:p>
            <a:endParaRPr lang="en-US" sz="2600" i="1" dirty="0" smtClean="0"/>
          </a:p>
          <a:p>
            <a:r>
              <a:rPr lang="en-US" sz="2400" i="1" dirty="0" smtClean="0"/>
              <a:t>The biggest risk of a startup is not failing, but wasting years of your life with an idea that will go nowhere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3000" dirty="0" smtClean="0"/>
              <a:t>Review Site for Mechanics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 Mechanic industry is broken:</a:t>
            </a:r>
          </a:p>
          <a:p>
            <a:pPr lvl="1"/>
            <a:r>
              <a:rPr lang="en-US" dirty="0" smtClean="0"/>
              <a:t>very low transparency</a:t>
            </a:r>
          </a:p>
          <a:p>
            <a:pPr lvl="1"/>
            <a:r>
              <a:rPr lang="en-US" dirty="0" smtClean="0"/>
              <a:t>high commissions</a:t>
            </a:r>
          </a:p>
          <a:p>
            <a:pPr lvl="1"/>
            <a:r>
              <a:rPr lang="en-US" dirty="0" smtClean="0"/>
              <a:t>high variability in service quality</a:t>
            </a:r>
          </a:p>
          <a:p>
            <a:pPr lvl="1"/>
            <a:r>
              <a:rPr lang="en-US" dirty="0" smtClean="0"/>
              <a:t>many poor experiences</a:t>
            </a:r>
          </a:p>
          <a:p>
            <a:pPr lvl="1"/>
            <a:r>
              <a:rPr lang="en-US" dirty="0" smtClean="0"/>
              <a:t>long waiting time</a:t>
            </a:r>
          </a:p>
          <a:p>
            <a:pPr lvl="1"/>
            <a:r>
              <a:rPr lang="en-US" dirty="0" smtClean="0"/>
              <a:t>over budget services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Ripe for disruption with our fancy Web 2.0 app?</a:t>
            </a:r>
          </a:p>
          <a:p>
            <a:r>
              <a:rPr lang="en-US" sz="2800" dirty="0" smtClean="0"/>
              <a:t>Make revenue on affiliate, sponsored ads, etc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2195</Words>
  <Application>Microsoft Macintosh PowerPoint</Application>
  <PresentationFormat>On-screen Show (4:3)</PresentationFormat>
  <Paragraphs>383</Paragraphs>
  <Slides>56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1_Office Theme</vt:lpstr>
      <vt:lpstr>Velocity Campus: Customer Discovery 2</vt:lpstr>
      <vt:lpstr>Introduction</vt:lpstr>
      <vt:lpstr>Resources</vt:lpstr>
      <vt:lpstr>About Me</vt:lpstr>
      <vt:lpstr>Agenda</vt:lpstr>
      <vt:lpstr>Questions?</vt:lpstr>
      <vt:lpstr>Startups</vt:lpstr>
      <vt:lpstr>Why do Startups Fail?</vt:lpstr>
      <vt:lpstr>Example: Review Site for Mechanics</vt:lpstr>
      <vt:lpstr>Wrong</vt:lpstr>
      <vt:lpstr>Wrong – Until we validate our hypotheses</vt:lpstr>
      <vt:lpstr>Product Meets Market</vt:lpstr>
      <vt:lpstr>Startups</vt:lpstr>
      <vt:lpstr>Reduce Market Risk</vt:lpstr>
      <vt:lpstr>Lean Startup</vt:lpstr>
      <vt:lpstr>Bootstrapping to 30K Users</vt:lpstr>
      <vt:lpstr>Reducing Market Risk: 0 Lines of Code</vt:lpstr>
      <vt:lpstr>Building a Launch Page</vt:lpstr>
      <vt:lpstr>Launch Page - Purpose</vt:lpstr>
      <vt:lpstr>Launch Page – Purpose</vt:lpstr>
      <vt:lpstr>Launch Page – Bad Example</vt:lpstr>
      <vt:lpstr>Launch Page – What to include</vt:lpstr>
      <vt:lpstr>Launch Page - www.sendalysis.com</vt:lpstr>
      <vt:lpstr>Launch Page – What to include</vt:lpstr>
      <vt:lpstr>Launch Page – Tracking Tools</vt:lpstr>
      <vt:lpstr>Launch Page – Conversion Funnel</vt:lpstr>
      <vt:lpstr>Launch Page – Events Tracking</vt:lpstr>
      <vt:lpstr>Launch Page – Analytics Tools</vt:lpstr>
      <vt:lpstr>Launch Page – When to put it up?</vt:lpstr>
      <vt:lpstr>Launch Page – What about Stealth?</vt:lpstr>
      <vt:lpstr>Launch Page – What about Design?</vt:lpstr>
      <vt:lpstr>Launch Page – What about Design?</vt:lpstr>
      <vt:lpstr>Launch Page – Building/Hosting</vt:lpstr>
      <vt:lpstr>Themeforest – Examples</vt:lpstr>
      <vt:lpstr>Launch Page - Hosting</vt:lpstr>
      <vt:lpstr>Questions?</vt:lpstr>
      <vt:lpstr>Testing and Evaluating a Market</vt:lpstr>
      <vt:lpstr>AdWords</vt:lpstr>
      <vt:lpstr>Adwords </vt:lpstr>
      <vt:lpstr>AdWords: Assessing Market Health</vt:lpstr>
      <vt:lpstr>AdWords MPG – Example</vt:lpstr>
      <vt:lpstr>AdWords – Creating Your Campaign</vt:lpstr>
      <vt:lpstr>AdWords – Creating Your Campaign</vt:lpstr>
      <vt:lpstr>AdWords - Relevance</vt:lpstr>
      <vt:lpstr>AdWords – Keyword Research</vt:lpstr>
      <vt:lpstr>AdWords – Keyword Research</vt:lpstr>
      <vt:lpstr>AdWord – Keyword Research</vt:lpstr>
      <vt:lpstr>AdWords – Keyword Research</vt:lpstr>
      <vt:lpstr>AdWords - Keywords</vt:lpstr>
      <vt:lpstr>AdWords – Creating the Ad</vt:lpstr>
      <vt:lpstr>AdWords - Conclusions </vt:lpstr>
      <vt:lpstr>Split Test</vt:lpstr>
      <vt:lpstr>Split Test</vt:lpstr>
      <vt:lpstr>Split Test - Tools</vt:lpstr>
      <vt:lpstr>Split Test - Results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Velocity Campus: Customer Discovery 2</dc:title>
  <dc:creator>Pascal</dc:creator>
  <cp:lastModifiedBy>Community Manager</cp:lastModifiedBy>
  <cp:revision>33</cp:revision>
  <dcterms:created xsi:type="dcterms:W3CDTF">2013-02-13T01:28:03Z</dcterms:created>
  <dcterms:modified xsi:type="dcterms:W3CDTF">2014-06-26T15:20:19Z</dcterms:modified>
</cp:coreProperties>
</file>