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9"/>
  </p:notesMasterIdLst>
  <p:sldIdLst>
    <p:sldId id="381" r:id="rId2"/>
    <p:sldId id="384" r:id="rId3"/>
    <p:sldId id="304" r:id="rId4"/>
    <p:sldId id="383" r:id="rId5"/>
    <p:sldId id="397" r:id="rId6"/>
    <p:sldId id="398" r:id="rId7"/>
    <p:sldId id="399" r:id="rId8"/>
    <p:sldId id="393" r:id="rId9"/>
    <p:sldId id="344" r:id="rId10"/>
    <p:sldId id="360" r:id="rId11"/>
    <p:sldId id="361" r:id="rId12"/>
    <p:sldId id="362" r:id="rId13"/>
    <p:sldId id="363" r:id="rId14"/>
    <p:sldId id="364" r:id="rId15"/>
    <p:sldId id="365" r:id="rId16"/>
    <p:sldId id="377" r:id="rId17"/>
    <p:sldId id="359" r:id="rId18"/>
    <p:sldId id="407" r:id="rId19"/>
    <p:sldId id="406" r:id="rId20"/>
    <p:sldId id="394" r:id="rId21"/>
    <p:sldId id="405" r:id="rId22"/>
    <p:sldId id="404" r:id="rId23"/>
    <p:sldId id="401" r:id="rId24"/>
    <p:sldId id="402" r:id="rId25"/>
    <p:sldId id="396" r:id="rId26"/>
    <p:sldId id="400" r:id="rId27"/>
    <p:sldId id="403" r:id="rId28"/>
  </p:sldIdLst>
  <p:sldSz cx="9144000" cy="6858000" type="screen4x3"/>
  <p:notesSz cx="6858000" cy="9313863"/>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77795" autoAdjust="0"/>
  </p:normalViewPr>
  <p:slideViewPr>
    <p:cSldViewPr showGuides="1">
      <p:cViewPr varScale="1">
        <p:scale>
          <a:sx n="51" d="100"/>
          <a:sy n="51" d="100"/>
        </p:scale>
        <p:origin x="1642" y="3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interSettings" Target="printerSettings/printerSettings1.bin"/><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2320" cy="465693"/>
          </a:xfrm>
          <a:prstGeom prst="rect">
            <a:avLst/>
          </a:prstGeom>
        </p:spPr>
        <p:txBody>
          <a:bodyPr vert="horz" lIns="93312" tIns="46656" rIns="93312" bIns="46656"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122" y="1"/>
            <a:ext cx="2972320" cy="465693"/>
          </a:xfrm>
          <a:prstGeom prst="rect">
            <a:avLst/>
          </a:prstGeom>
        </p:spPr>
        <p:txBody>
          <a:bodyPr vert="horz" lIns="93312" tIns="46656" rIns="93312" bIns="46656" rtlCol="0"/>
          <a:lstStyle>
            <a:lvl1pPr algn="r" fontAlgn="auto">
              <a:spcBef>
                <a:spcPts val="0"/>
              </a:spcBef>
              <a:spcAft>
                <a:spcPts val="0"/>
              </a:spcAft>
              <a:defRPr sz="1200">
                <a:latin typeface="+mn-lt"/>
              </a:defRPr>
            </a:lvl1pPr>
          </a:lstStyle>
          <a:p>
            <a:pPr>
              <a:defRPr/>
            </a:pPr>
            <a:fld id="{4306421F-E7DA-4499-AD1E-4F546FBAEFF5}" type="datetimeFigureOut">
              <a:rPr lang="en-US"/>
              <a:pPr>
                <a:defRPr/>
              </a:pPr>
              <a:t>13-09-10</a:t>
            </a:fld>
            <a:endParaRPr lang="en-US"/>
          </a:p>
        </p:txBody>
      </p:sp>
      <p:sp>
        <p:nvSpPr>
          <p:cNvPr id="4" name="Slide Image Placeholder 3"/>
          <p:cNvSpPr>
            <a:spLocks noGrp="1" noRot="1" noChangeAspect="1"/>
          </p:cNvSpPr>
          <p:nvPr>
            <p:ph type="sldImg" idx="2"/>
          </p:nvPr>
        </p:nvSpPr>
        <p:spPr>
          <a:xfrm>
            <a:off x="1101725" y="698500"/>
            <a:ext cx="4654550" cy="3492500"/>
          </a:xfrm>
          <a:prstGeom prst="rect">
            <a:avLst/>
          </a:prstGeom>
          <a:noFill/>
          <a:ln w="12700">
            <a:solidFill>
              <a:prstClr val="black"/>
            </a:solidFill>
          </a:ln>
        </p:spPr>
        <p:txBody>
          <a:bodyPr vert="horz" lIns="93312" tIns="46656" rIns="93312" bIns="46656" rtlCol="0" anchor="ctr"/>
          <a:lstStyle/>
          <a:p>
            <a:pPr lvl="0"/>
            <a:endParaRPr lang="en-US" noProof="0"/>
          </a:p>
        </p:txBody>
      </p:sp>
      <p:sp>
        <p:nvSpPr>
          <p:cNvPr id="5" name="Notes Placeholder 4"/>
          <p:cNvSpPr>
            <a:spLocks noGrp="1"/>
          </p:cNvSpPr>
          <p:nvPr>
            <p:ph type="body" sz="quarter" idx="3"/>
          </p:nvPr>
        </p:nvSpPr>
        <p:spPr>
          <a:xfrm>
            <a:off x="685800" y="4424086"/>
            <a:ext cx="5486400" cy="4191238"/>
          </a:xfrm>
          <a:prstGeom prst="rect">
            <a:avLst/>
          </a:prstGeom>
        </p:spPr>
        <p:txBody>
          <a:bodyPr vert="horz" lIns="93312" tIns="46656" rIns="93312" bIns="46656"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46576"/>
            <a:ext cx="2972320" cy="465693"/>
          </a:xfrm>
          <a:prstGeom prst="rect">
            <a:avLst/>
          </a:prstGeom>
        </p:spPr>
        <p:txBody>
          <a:bodyPr vert="horz" lIns="93312" tIns="46656" rIns="93312" bIns="46656"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122" y="8846576"/>
            <a:ext cx="2972320" cy="465693"/>
          </a:xfrm>
          <a:prstGeom prst="rect">
            <a:avLst/>
          </a:prstGeom>
        </p:spPr>
        <p:txBody>
          <a:bodyPr vert="horz" lIns="93312" tIns="46656" rIns="93312" bIns="46656" rtlCol="0" anchor="b"/>
          <a:lstStyle>
            <a:lvl1pPr algn="r" fontAlgn="auto">
              <a:spcBef>
                <a:spcPts val="0"/>
              </a:spcBef>
              <a:spcAft>
                <a:spcPts val="0"/>
              </a:spcAft>
              <a:defRPr sz="1200">
                <a:latin typeface="+mn-lt"/>
              </a:defRPr>
            </a:lvl1pPr>
          </a:lstStyle>
          <a:p>
            <a:pPr>
              <a:defRPr/>
            </a:pPr>
            <a:fld id="{C781AA7E-4409-4CCF-900D-C2CD596B59EE}" type="slidenum">
              <a:rPr lang="en-US"/>
              <a:pPr>
                <a:defRPr/>
              </a:pPr>
              <a:t>‹#›</a:t>
            </a:fld>
            <a:endParaRPr lang="en-US"/>
          </a:p>
        </p:txBody>
      </p:sp>
    </p:spTree>
    <p:extLst>
      <p:ext uri="{BB962C8B-B14F-4D97-AF65-F5344CB8AC3E}">
        <p14:creationId xmlns:p14="http://schemas.microsoft.com/office/powerpoint/2010/main" val="308230585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p:spPr>
      </p:sp>
      <p:sp>
        <p:nvSpPr>
          <p:cNvPr id="358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37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9CB9D0C-F1A2-4000-B625-8399DD905D18}" type="slidenum">
              <a:rPr lang="en-US" smtClean="0"/>
              <a:pPr fontAlgn="base">
                <a:spcBef>
                  <a:spcPct val="0"/>
                </a:spcBef>
                <a:spcAft>
                  <a:spcPct val="0"/>
                </a:spcAft>
                <a:defRPr/>
              </a:pPr>
              <a:t>1</a:t>
            </a:fld>
            <a:endParaRPr lang="en-US" smtClean="0"/>
          </a:p>
        </p:txBody>
      </p:sp>
    </p:spTree>
    <p:extLst>
      <p:ext uri="{BB962C8B-B14F-4D97-AF65-F5344CB8AC3E}">
        <p14:creationId xmlns:p14="http://schemas.microsoft.com/office/powerpoint/2010/main" val="28689128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lstStyle/>
          <a:p>
            <a:pPr eaLnBrk="1" fontAlgn="auto" hangingPunct="1">
              <a:spcBef>
                <a:spcPts val="0"/>
              </a:spcBef>
              <a:spcAft>
                <a:spcPts val="0"/>
              </a:spcAft>
              <a:defRPr/>
            </a:pPr>
            <a:r>
              <a:rPr lang="en-US" dirty="0" smtClean="0"/>
              <a:t>Guildford observes that the earliest ideas are the least creative.</a:t>
            </a:r>
          </a:p>
          <a:p>
            <a:pPr eaLnBrk="1" fontAlgn="auto" hangingPunct="1">
              <a:spcBef>
                <a:spcPts val="0"/>
              </a:spcBef>
              <a:spcAft>
                <a:spcPts val="0"/>
              </a:spcAft>
              <a:defRPr/>
            </a:pPr>
            <a:r>
              <a:rPr lang="en-US" dirty="0" smtClean="0"/>
              <a:t>Separate the writing from the editing. Separate the writer from the editor.</a:t>
            </a:r>
          </a:p>
          <a:p>
            <a:pPr eaLnBrk="1" fontAlgn="auto" hangingPunct="1">
              <a:spcBef>
                <a:spcPts val="0"/>
              </a:spcBef>
              <a:spcAft>
                <a:spcPts val="0"/>
              </a:spcAft>
              <a:defRPr/>
            </a:pPr>
            <a:r>
              <a:rPr lang="en-US" dirty="0" smtClean="0"/>
              <a:t>Freedom to fail.</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dirty="0" smtClean="0"/>
              <a:t>Randy Nelson, former Dean of Pixar University</a:t>
            </a:r>
          </a:p>
          <a:p>
            <a:pPr eaLnBrk="1" fontAlgn="auto" hangingPunct="1">
              <a:spcBef>
                <a:spcPts val="0"/>
              </a:spcBef>
              <a:spcAft>
                <a:spcPts val="0"/>
              </a:spcAft>
              <a:defRPr/>
            </a:pPr>
            <a:r>
              <a:rPr lang="en-US" dirty="0" smtClean="0"/>
              <a:t>Tina </a:t>
            </a:r>
            <a:r>
              <a:rPr lang="en-US" dirty="0" err="1" smtClean="0"/>
              <a:t>Seelig</a:t>
            </a:r>
            <a:r>
              <a:rPr lang="en-US" dirty="0" smtClean="0"/>
              <a:t>, Executive</a:t>
            </a:r>
            <a:r>
              <a:rPr lang="en-US" baseline="0" dirty="0" smtClean="0"/>
              <a:t> Director, Stanford Technology Ventures Program, </a:t>
            </a:r>
            <a:r>
              <a:rPr lang="en-US" baseline="0" dirty="0" err="1" smtClean="0"/>
              <a:t>inGenious</a:t>
            </a:r>
            <a:endParaRPr lang="en-US" dirty="0" smtClean="0"/>
          </a:p>
        </p:txBody>
      </p:sp>
      <p:sp>
        <p:nvSpPr>
          <p:cNvPr id="5325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305BB1B-D9B4-41E9-BCCF-30A4ABB10FA9}" type="slidenum">
              <a:rPr lang="en-US" smtClean="0"/>
              <a:pPr fontAlgn="base">
                <a:spcBef>
                  <a:spcPct val="0"/>
                </a:spcBef>
                <a:spcAft>
                  <a:spcPct val="0"/>
                </a:spcAft>
                <a:defRPr/>
              </a:pPr>
              <a:t>10</a:t>
            </a:fld>
            <a:endParaRPr lang="en-US" smtClean="0"/>
          </a:p>
        </p:txBody>
      </p:sp>
    </p:spTree>
    <p:extLst>
      <p:ext uri="{BB962C8B-B14F-4D97-AF65-F5344CB8AC3E}">
        <p14:creationId xmlns:p14="http://schemas.microsoft.com/office/powerpoint/2010/main" val="32028483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p:spPr>
      </p:sp>
      <p:sp>
        <p:nvSpPr>
          <p:cNvPr id="563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Divergent thinking</a:t>
            </a:r>
          </a:p>
          <a:p>
            <a:pPr eaLnBrk="1" hangingPunct="1">
              <a:spcBef>
                <a:spcPct val="0"/>
              </a:spcBef>
            </a:pPr>
            <a:r>
              <a:rPr lang="en-CA" dirty="0" smtClean="0"/>
              <a:t>“What’s the </a:t>
            </a:r>
            <a:r>
              <a:rPr lang="en-CA" i="1" dirty="0" smtClean="0"/>
              <a:t>next</a:t>
            </a:r>
            <a:r>
              <a:rPr lang="en-CA" dirty="0" smtClean="0"/>
              <a:t> right answer?”</a:t>
            </a:r>
          </a:p>
          <a:p>
            <a:pPr algn="r" eaLnBrk="1" hangingPunct="1">
              <a:spcBef>
                <a:spcPct val="0"/>
              </a:spcBef>
            </a:pPr>
            <a:r>
              <a:rPr lang="en-CA" i="1" dirty="0" smtClean="0"/>
              <a:t>Linda Carson</a:t>
            </a:r>
          </a:p>
          <a:p>
            <a:pPr eaLnBrk="1" hangingPunct="1">
              <a:spcBef>
                <a:spcPct val="0"/>
              </a:spcBef>
            </a:pPr>
            <a:r>
              <a:rPr lang="en-US" dirty="0" smtClean="0"/>
              <a:t>Suzanne Pope, Senior</a:t>
            </a:r>
            <a:r>
              <a:rPr lang="en-US" baseline="0" dirty="0" smtClean="0"/>
              <a:t> VP and Creative Director, </a:t>
            </a:r>
            <a:r>
              <a:rPr lang="en-US" baseline="0" dirty="0" err="1" smtClean="0"/>
              <a:t>Sudler</a:t>
            </a:r>
            <a:r>
              <a:rPr lang="en-US" baseline="0" dirty="0" smtClean="0"/>
              <a:t> &amp; Hennessey ad agency in Toronto</a:t>
            </a:r>
            <a:endParaRPr lang="en-US" dirty="0" smtClean="0"/>
          </a:p>
        </p:txBody>
      </p:sp>
      <p:sp>
        <p:nvSpPr>
          <p:cNvPr id="542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25D17EC-BDDC-4DA6-A3D4-B4EC3BCCAB83}" type="slidenum">
              <a:rPr lang="en-US" smtClean="0"/>
              <a:pPr fontAlgn="base">
                <a:spcBef>
                  <a:spcPct val="0"/>
                </a:spcBef>
                <a:spcAft>
                  <a:spcPct val="0"/>
                </a:spcAft>
                <a:defRPr/>
              </a:pPr>
              <a:t>11</a:t>
            </a:fld>
            <a:endParaRPr lang="en-US" smtClean="0"/>
          </a:p>
        </p:txBody>
      </p:sp>
    </p:spTree>
    <p:extLst>
      <p:ext uri="{BB962C8B-B14F-4D97-AF65-F5344CB8AC3E}">
        <p14:creationId xmlns:p14="http://schemas.microsoft.com/office/powerpoint/2010/main" val="38203459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p:spPr>
      </p:sp>
      <p:sp>
        <p:nvSpPr>
          <p:cNvPr id="573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This is the “outside the box” part.</a:t>
            </a:r>
          </a:p>
          <a:p>
            <a:pPr eaLnBrk="1" hangingPunct="1">
              <a:spcBef>
                <a:spcPct val="0"/>
              </a:spcBef>
            </a:pPr>
            <a:r>
              <a:rPr lang="en-US" dirty="0" smtClean="0"/>
              <a:t>Open </a:t>
            </a:r>
            <a:r>
              <a:rPr lang="en-US" dirty="0" err="1" smtClean="0"/>
              <a:t>vs</a:t>
            </a:r>
            <a:r>
              <a:rPr lang="en-US" dirty="0" smtClean="0"/>
              <a:t> closed problems, how to open an apparently closed problem;</a:t>
            </a:r>
          </a:p>
          <a:p>
            <a:pPr eaLnBrk="1" hangingPunct="1">
              <a:spcBef>
                <a:spcPct val="0"/>
              </a:spcBef>
            </a:pPr>
            <a:endParaRPr lang="en-US" dirty="0" smtClean="0"/>
          </a:p>
          <a:p>
            <a:pPr eaLnBrk="1" hangingPunct="1">
              <a:spcBef>
                <a:spcPct val="0"/>
              </a:spcBef>
            </a:pPr>
            <a:r>
              <a:rPr lang="en-CA" dirty="0" smtClean="0"/>
              <a:t>“There are fewer rules than you think.”</a:t>
            </a:r>
          </a:p>
          <a:p>
            <a:pPr algn="r" eaLnBrk="1" hangingPunct="1">
              <a:spcBef>
                <a:spcPct val="0"/>
              </a:spcBef>
            </a:pPr>
            <a:r>
              <a:rPr lang="en-CA" i="1" dirty="0" smtClean="0"/>
              <a:t>Linda Carson</a:t>
            </a:r>
          </a:p>
          <a:p>
            <a:pPr eaLnBrk="1" hangingPunct="1">
              <a:spcBef>
                <a:spcPct val="0"/>
              </a:spcBef>
            </a:pPr>
            <a:r>
              <a:rPr lang="en-US" dirty="0" smtClean="0"/>
              <a:t>Roger von </a:t>
            </a:r>
            <a:r>
              <a:rPr lang="en-US" dirty="0" err="1" smtClean="0"/>
              <a:t>Eoch</a:t>
            </a:r>
            <a:r>
              <a:rPr lang="en-US" dirty="0" smtClean="0"/>
              <a:t>, writer/speaker</a:t>
            </a:r>
            <a:r>
              <a:rPr lang="en-US" baseline="0" dirty="0" smtClean="0"/>
              <a:t> on creativity, toy-maker</a:t>
            </a:r>
            <a:endParaRPr lang="en-US" dirty="0" smtClean="0"/>
          </a:p>
        </p:txBody>
      </p:sp>
      <p:sp>
        <p:nvSpPr>
          <p:cNvPr id="5530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F25726E-9169-4B2A-81A2-A9A41B0731DF}" type="slidenum">
              <a:rPr lang="en-US" smtClean="0"/>
              <a:pPr fontAlgn="base">
                <a:spcBef>
                  <a:spcPct val="0"/>
                </a:spcBef>
                <a:spcAft>
                  <a:spcPct val="0"/>
                </a:spcAft>
                <a:defRPr/>
              </a:pPr>
              <a:t>12</a:t>
            </a:fld>
            <a:endParaRPr lang="en-US" smtClean="0"/>
          </a:p>
        </p:txBody>
      </p:sp>
    </p:spTree>
    <p:extLst>
      <p:ext uri="{BB962C8B-B14F-4D97-AF65-F5344CB8AC3E}">
        <p14:creationId xmlns:p14="http://schemas.microsoft.com/office/powerpoint/2010/main" val="8317285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p:spPr>
      </p:sp>
      <p:sp>
        <p:nvSpPr>
          <p:cNvPr id="583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Divergent thinking</a:t>
            </a:r>
          </a:p>
          <a:p>
            <a:pPr eaLnBrk="1" hangingPunct="1">
              <a:spcBef>
                <a:spcPct val="0"/>
              </a:spcBef>
            </a:pPr>
            <a:endParaRPr lang="en-US" dirty="0" smtClean="0"/>
          </a:p>
          <a:p>
            <a:pPr eaLnBrk="1" hangingPunct="1">
              <a:spcBef>
                <a:spcPct val="0"/>
              </a:spcBef>
            </a:pPr>
            <a:r>
              <a:rPr lang="en-US" dirty="0" smtClean="0"/>
              <a:t>Alex Osborne, ad exec,</a:t>
            </a:r>
            <a:r>
              <a:rPr lang="en-US" baseline="0" dirty="0" smtClean="0"/>
              <a:t> “brainstorming”</a:t>
            </a:r>
            <a:endParaRPr lang="en-US" dirty="0" smtClean="0"/>
          </a:p>
        </p:txBody>
      </p:sp>
      <p:sp>
        <p:nvSpPr>
          <p:cNvPr id="563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040882E-6846-4698-BFC7-1609478B8177}" type="slidenum">
              <a:rPr lang="en-US" smtClean="0"/>
              <a:pPr fontAlgn="base">
                <a:spcBef>
                  <a:spcPct val="0"/>
                </a:spcBef>
                <a:spcAft>
                  <a:spcPct val="0"/>
                </a:spcAft>
                <a:defRPr/>
              </a:pPr>
              <a:t>13</a:t>
            </a:fld>
            <a:endParaRPr lang="en-US" smtClean="0"/>
          </a:p>
        </p:txBody>
      </p:sp>
    </p:spTree>
    <p:extLst>
      <p:ext uri="{BB962C8B-B14F-4D97-AF65-F5344CB8AC3E}">
        <p14:creationId xmlns:p14="http://schemas.microsoft.com/office/powerpoint/2010/main" val="20011474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p:spPr>
      </p:sp>
      <p:sp>
        <p:nvSpPr>
          <p:cNvPr id="593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Convergent thinking</a:t>
            </a:r>
          </a:p>
          <a:p>
            <a:pPr eaLnBrk="1" hangingPunct="1">
              <a:spcBef>
                <a:spcPct val="0"/>
              </a:spcBef>
            </a:pPr>
            <a:r>
              <a:rPr lang="en-US" dirty="0" smtClean="0"/>
              <a:t>Analogical thinking</a:t>
            </a:r>
          </a:p>
          <a:p>
            <a:pPr eaLnBrk="1" hangingPunct="1">
              <a:spcBef>
                <a:spcPct val="0"/>
              </a:spcBef>
            </a:pPr>
            <a:endParaRPr lang="en-US" dirty="0" smtClean="0"/>
          </a:p>
          <a:p>
            <a:pPr eaLnBrk="1" hangingPunct="1">
              <a:spcBef>
                <a:spcPct val="0"/>
              </a:spcBef>
            </a:pPr>
            <a:r>
              <a:rPr lang="en-US" dirty="0" smtClean="0"/>
              <a:t>Dorothy Leonard, the William J. Abernathy Professor of Business Administration </a:t>
            </a:r>
            <a:r>
              <a:rPr lang="en-US" dirty="0" err="1" smtClean="0"/>
              <a:t>Emerita</a:t>
            </a:r>
            <a:r>
              <a:rPr lang="en-US" dirty="0" smtClean="0"/>
              <a:t>,</a:t>
            </a:r>
            <a:r>
              <a:rPr lang="en-US" baseline="0" dirty="0" smtClean="0"/>
              <a:t> Harvard</a:t>
            </a:r>
            <a:endParaRPr lang="en-US" dirty="0" smtClean="0"/>
          </a:p>
        </p:txBody>
      </p:sp>
      <p:sp>
        <p:nvSpPr>
          <p:cNvPr id="573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F2298DC-0086-4D6B-A4E7-1057BC5F8BEE}" type="slidenum">
              <a:rPr lang="en-US" smtClean="0"/>
              <a:pPr fontAlgn="base">
                <a:spcBef>
                  <a:spcPct val="0"/>
                </a:spcBef>
                <a:spcAft>
                  <a:spcPct val="0"/>
                </a:spcAft>
                <a:defRPr/>
              </a:pPr>
              <a:t>14</a:t>
            </a:fld>
            <a:endParaRPr lang="en-US" smtClean="0"/>
          </a:p>
        </p:txBody>
      </p:sp>
    </p:spTree>
    <p:extLst>
      <p:ext uri="{BB962C8B-B14F-4D97-AF65-F5344CB8AC3E}">
        <p14:creationId xmlns:p14="http://schemas.microsoft.com/office/powerpoint/2010/main" val="24120216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83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9A86ACB-10FB-45BA-B836-5F55C0C76DCC}" type="slidenum">
              <a:rPr lang="en-US" smtClean="0"/>
              <a:pPr fontAlgn="base">
                <a:spcBef>
                  <a:spcPct val="0"/>
                </a:spcBef>
                <a:spcAft>
                  <a:spcPct val="0"/>
                </a:spcAft>
                <a:defRPr/>
              </a:pPr>
              <a:t>15</a:t>
            </a:fld>
            <a:endParaRPr lang="en-US" smtClean="0"/>
          </a:p>
        </p:txBody>
      </p:sp>
    </p:spTree>
    <p:extLst>
      <p:ext uri="{BB962C8B-B14F-4D97-AF65-F5344CB8AC3E}">
        <p14:creationId xmlns:p14="http://schemas.microsoft.com/office/powerpoint/2010/main" val="37210600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p:spPr>
      </p:sp>
      <p:sp>
        <p:nvSpPr>
          <p:cNvPr id="645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042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A02593E-FB18-4480-ABE8-67DE1FE47BF0}" type="slidenum">
              <a:rPr lang="en-US" smtClean="0"/>
              <a:pPr fontAlgn="base">
                <a:spcBef>
                  <a:spcPct val="0"/>
                </a:spcBef>
                <a:spcAft>
                  <a:spcPct val="0"/>
                </a:spcAft>
                <a:defRPr/>
              </a:pPr>
              <a:t>16</a:t>
            </a:fld>
            <a:endParaRPr lang="en-US" smtClean="0"/>
          </a:p>
        </p:txBody>
      </p:sp>
    </p:spTree>
    <p:extLst>
      <p:ext uri="{BB962C8B-B14F-4D97-AF65-F5344CB8AC3E}">
        <p14:creationId xmlns:p14="http://schemas.microsoft.com/office/powerpoint/2010/main" val="26221694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Talk about priming.</a:t>
            </a:r>
          </a:p>
          <a:p>
            <a:pPr eaLnBrk="1" hangingPunct="1">
              <a:spcBef>
                <a:spcPct val="0"/>
              </a:spcBef>
            </a:pPr>
            <a:endParaRPr lang="en-US" dirty="0" smtClean="0"/>
          </a:p>
          <a:p>
            <a:pPr eaLnBrk="1" hangingPunct="1">
              <a:spcBef>
                <a:spcPct val="0"/>
              </a:spcBef>
            </a:pPr>
            <a:r>
              <a:rPr lang="en-US" dirty="0" smtClean="0">
                <a:solidFill>
                  <a:schemeClr val="accent1"/>
                </a:solidFill>
              </a:rPr>
              <a:t>“A meeting where no one took notes is a meeting that never happened.”</a:t>
            </a:r>
          </a:p>
          <a:p>
            <a:pPr algn="r" eaLnBrk="1" hangingPunct="1">
              <a:spcBef>
                <a:spcPct val="0"/>
              </a:spcBef>
            </a:pPr>
            <a:r>
              <a:rPr lang="en-US" i="1" dirty="0" smtClean="0">
                <a:solidFill>
                  <a:schemeClr val="accent1"/>
                </a:solidFill>
              </a:rPr>
              <a:t>Linda Carson</a:t>
            </a:r>
          </a:p>
          <a:p>
            <a:pPr eaLnBrk="1" hangingPunct="1">
              <a:spcBef>
                <a:spcPct val="0"/>
              </a:spcBef>
            </a:pPr>
            <a:r>
              <a:rPr lang="en-US" dirty="0" smtClean="0"/>
              <a:t>John Steinbeck,</a:t>
            </a:r>
            <a:r>
              <a:rPr lang="en-US" baseline="0" dirty="0" smtClean="0"/>
              <a:t> novelist, Grapes of Wrath, East of Eden, Of Mice and Men</a:t>
            </a:r>
          </a:p>
          <a:p>
            <a:pPr eaLnBrk="1" hangingPunct="1">
              <a:spcBef>
                <a:spcPct val="0"/>
              </a:spcBef>
            </a:pPr>
            <a:endParaRPr lang="en-US" dirty="0" smtClean="0"/>
          </a:p>
        </p:txBody>
      </p:sp>
      <p:sp>
        <p:nvSpPr>
          <p:cNvPr id="614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6D272C0-EE7B-4F93-98CE-5C15E913F602}" type="slidenum">
              <a:rPr lang="en-US" smtClean="0"/>
              <a:pPr fontAlgn="base">
                <a:spcBef>
                  <a:spcPct val="0"/>
                </a:spcBef>
                <a:spcAft>
                  <a:spcPct val="0"/>
                </a:spcAft>
                <a:defRPr/>
              </a:pPr>
              <a:t>17</a:t>
            </a:fld>
            <a:endParaRPr lang="en-US" smtClean="0"/>
          </a:p>
        </p:txBody>
      </p:sp>
    </p:spTree>
    <p:extLst>
      <p:ext uri="{BB962C8B-B14F-4D97-AF65-F5344CB8AC3E}">
        <p14:creationId xmlns:p14="http://schemas.microsoft.com/office/powerpoint/2010/main" val="35142377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http://blogs.scientificamerican.com/moral-universe/2013/09/05/psychological-studies-are-not-about-you/</a:t>
            </a:r>
            <a:endParaRPr lang="en-CA" dirty="0"/>
          </a:p>
        </p:txBody>
      </p:sp>
      <p:sp>
        <p:nvSpPr>
          <p:cNvPr id="4" name="Slide Number Placeholder 3"/>
          <p:cNvSpPr>
            <a:spLocks noGrp="1"/>
          </p:cNvSpPr>
          <p:nvPr>
            <p:ph type="sldNum" sz="quarter" idx="10"/>
          </p:nvPr>
        </p:nvSpPr>
        <p:spPr/>
        <p:txBody>
          <a:bodyPr/>
          <a:lstStyle/>
          <a:p>
            <a:pPr>
              <a:defRPr/>
            </a:pPr>
            <a:fld id="{C781AA7E-4409-4CCF-900D-C2CD596B59EE}" type="slidenum">
              <a:rPr lang="en-US" smtClean="0"/>
              <a:pPr>
                <a:defRPr/>
              </a:pPr>
              <a:t>19</a:t>
            </a:fld>
            <a:endParaRPr lang="en-US"/>
          </a:p>
        </p:txBody>
      </p:sp>
    </p:spTree>
    <p:extLst>
      <p:ext uri="{BB962C8B-B14F-4D97-AF65-F5344CB8AC3E}">
        <p14:creationId xmlns:p14="http://schemas.microsoft.com/office/powerpoint/2010/main" val="29971484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lvl="1" defTabSz="933121"/>
            <a:r>
              <a:rPr lang="en-US" dirty="0" smtClean="0"/>
              <a:t>Incremental change &gt; sweeping change</a:t>
            </a:r>
          </a:p>
          <a:p>
            <a:pPr marL="0" lvl="1" defTabSz="933121"/>
            <a:r>
              <a:rPr lang="en-US" dirty="0" smtClean="0"/>
              <a:t>Use these skills when you need them most and with every success you’ll improve and you’ll build a case for doing it more</a:t>
            </a:r>
          </a:p>
          <a:p>
            <a:endParaRPr lang="en-US" dirty="0"/>
          </a:p>
        </p:txBody>
      </p:sp>
      <p:sp>
        <p:nvSpPr>
          <p:cNvPr id="4" name="Slide Number Placeholder 3"/>
          <p:cNvSpPr>
            <a:spLocks noGrp="1"/>
          </p:cNvSpPr>
          <p:nvPr>
            <p:ph type="sldNum" sz="quarter" idx="10"/>
          </p:nvPr>
        </p:nvSpPr>
        <p:spPr/>
        <p:txBody>
          <a:bodyPr/>
          <a:lstStyle/>
          <a:p>
            <a:fld id="{6FA2FB04-F024-434D-829E-2B4869587263}" type="slidenum">
              <a:rPr lang="en-US" smtClean="0"/>
              <a:pPr/>
              <a:t>20</a:t>
            </a:fld>
            <a:endParaRPr lang="en-US"/>
          </a:p>
        </p:txBody>
      </p:sp>
    </p:spTree>
    <p:extLst>
      <p:ext uri="{BB962C8B-B14F-4D97-AF65-F5344CB8AC3E}">
        <p14:creationId xmlns:p14="http://schemas.microsoft.com/office/powerpoint/2010/main" val="6416599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781AA7E-4409-4CCF-900D-C2CD596B59EE}" type="slidenum">
              <a:rPr lang="en-US" smtClean="0"/>
              <a:pPr>
                <a:defRPr/>
              </a:pPr>
              <a:t>2</a:t>
            </a:fld>
            <a:endParaRPr lang="en-US"/>
          </a:p>
        </p:txBody>
      </p:sp>
    </p:spTree>
    <p:extLst>
      <p:ext uri="{BB962C8B-B14F-4D97-AF65-F5344CB8AC3E}">
        <p14:creationId xmlns:p14="http://schemas.microsoft.com/office/powerpoint/2010/main" val="17321217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p:spPr>
      </p:sp>
      <p:sp>
        <p:nvSpPr>
          <p:cNvPr id="358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37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9CB9D0C-F1A2-4000-B625-8399DD905D18}" type="slidenum">
              <a:rPr lang="en-US" smtClean="0"/>
              <a:pPr fontAlgn="base">
                <a:spcBef>
                  <a:spcPct val="0"/>
                </a:spcBef>
                <a:spcAft>
                  <a:spcPct val="0"/>
                </a:spcAft>
                <a:defRPr/>
              </a:pPr>
              <a:t>21</a:t>
            </a:fld>
            <a:endParaRPr lang="en-US" smtClean="0"/>
          </a:p>
        </p:txBody>
      </p:sp>
    </p:spTree>
    <p:extLst>
      <p:ext uri="{BB962C8B-B14F-4D97-AF65-F5344CB8AC3E}">
        <p14:creationId xmlns:p14="http://schemas.microsoft.com/office/powerpoint/2010/main" val="33000927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pPr>
              <a:defRPr/>
            </a:pPr>
            <a:fld id="{C781AA7E-4409-4CCF-900D-C2CD596B59EE}" type="slidenum">
              <a:rPr lang="en-US" smtClean="0"/>
              <a:pPr>
                <a:defRPr/>
              </a:pPr>
              <a:t>22</a:t>
            </a:fld>
            <a:endParaRPr lang="en-US"/>
          </a:p>
        </p:txBody>
      </p:sp>
    </p:spTree>
    <p:extLst>
      <p:ext uri="{BB962C8B-B14F-4D97-AF65-F5344CB8AC3E}">
        <p14:creationId xmlns:p14="http://schemas.microsoft.com/office/powerpoint/2010/main" val="32428553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Open and closed problems</a:t>
            </a:r>
          </a:p>
        </p:txBody>
      </p:sp>
      <p:sp>
        <p:nvSpPr>
          <p:cNvPr id="4" name="Slide Number Placeholder 3"/>
          <p:cNvSpPr>
            <a:spLocks noGrp="1"/>
          </p:cNvSpPr>
          <p:nvPr>
            <p:ph type="sldNum" sz="quarter" idx="10"/>
          </p:nvPr>
        </p:nvSpPr>
        <p:spPr/>
        <p:txBody>
          <a:bodyPr/>
          <a:lstStyle/>
          <a:p>
            <a:pPr>
              <a:defRPr/>
            </a:pPr>
            <a:fld id="{C3C327ED-8A4F-4C60-A666-6BC6051607C5}" type="slidenum">
              <a:rPr lang="en-US" smtClean="0"/>
              <a:pPr>
                <a:defRPr/>
              </a:pPr>
              <a:t>23</a:t>
            </a:fld>
            <a:endParaRPr lang="en-US"/>
          </a:p>
        </p:txBody>
      </p:sp>
    </p:spTree>
    <p:extLst>
      <p:ext uri="{BB962C8B-B14F-4D97-AF65-F5344CB8AC3E}">
        <p14:creationId xmlns:p14="http://schemas.microsoft.com/office/powerpoint/2010/main" val="29457375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Some</a:t>
            </a:r>
            <a:r>
              <a:rPr lang="en-US" baseline="0" dirty="0" smtClean="0"/>
              <a:t> approaches to solving closed problems may not generalize or scale up. Sometimes the more critical solution may depend on recognizing that the problem is closed and that solving it in that form isn’t as good a solution as breaking it open and solving that version.</a:t>
            </a:r>
            <a:endParaRPr lang="en-US" dirty="0"/>
          </a:p>
        </p:txBody>
      </p:sp>
      <p:sp>
        <p:nvSpPr>
          <p:cNvPr id="4" name="Slide Number Placeholder 3"/>
          <p:cNvSpPr>
            <a:spLocks noGrp="1"/>
          </p:cNvSpPr>
          <p:nvPr>
            <p:ph type="sldNum" sz="quarter" idx="10"/>
          </p:nvPr>
        </p:nvSpPr>
        <p:spPr/>
        <p:txBody>
          <a:bodyPr/>
          <a:lstStyle/>
          <a:p>
            <a:pPr>
              <a:defRPr/>
            </a:pPr>
            <a:fld id="{C3C327ED-8A4F-4C60-A666-6BC6051607C5}" type="slidenum">
              <a:rPr lang="en-US" smtClean="0"/>
              <a:pPr>
                <a:defRPr/>
              </a:pPr>
              <a:t>24</a:t>
            </a:fld>
            <a:endParaRPr lang="en-US"/>
          </a:p>
        </p:txBody>
      </p:sp>
    </p:spTree>
    <p:extLst>
      <p:ext uri="{BB962C8B-B14F-4D97-AF65-F5344CB8AC3E}">
        <p14:creationId xmlns:p14="http://schemas.microsoft.com/office/powerpoint/2010/main" val="42934200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spcBef>
                <a:spcPct val="0"/>
              </a:spcBef>
            </a:pPr>
            <a:r>
              <a:rPr lang="en-US" dirty="0" smtClean="0"/>
              <a:t>You may have read that brainstorming “doesn’t work.” That’s why I’m not teaching you classic brainstorming.</a:t>
            </a:r>
          </a:p>
          <a:p>
            <a:pPr eaLnBrk="1" hangingPunct="1">
              <a:spcBef>
                <a:spcPct val="0"/>
              </a:spcBef>
            </a:pPr>
            <a:endParaRPr lang="en-US" dirty="0" smtClean="0"/>
          </a:p>
          <a:p>
            <a:pPr eaLnBrk="1" hangingPunct="1">
              <a:spcBef>
                <a:spcPct val="0"/>
              </a:spcBef>
            </a:pPr>
            <a:r>
              <a:rPr lang="en-US" dirty="0" smtClean="0"/>
              <a:t>“Defer judgment” is brainstorming</a:t>
            </a:r>
            <a:r>
              <a:rPr lang="en-US" baseline="0" dirty="0" smtClean="0"/>
              <a:t> in the sense that it says “don’t judge ideas during brainstorming”.</a:t>
            </a:r>
          </a:p>
          <a:p>
            <a:pPr eaLnBrk="1" hangingPunct="1">
              <a:spcBef>
                <a:spcPct val="0"/>
              </a:spcBef>
            </a:pPr>
            <a:r>
              <a:rPr lang="en-US" baseline="0" dirty="0" smtClean="0"/>
              <a:t>It’s not brainstorming in that most classical brainstorming is just about producing the ideas, and there’s nothing built in for judging them. That’s a later, necessary part of dealing with the output of brainstorming, but it’s not part of brainstorming. Make sense?</a:t>
            </a:r>
            <a:endParaRPr lang="en-US" dirty="0" smtClean="0"/>
          </a:p>
          <a:p>
            <a:pPr eaLnBrk="1" hangingPunct="1">
              <a:spcBef>
                <a:spcPct val="0"/>
              </a:spcBef>
            </a:pPr>
            <a:endParaRPr lang="en-US" dirty="0" smtClean="0"/>
          </a:p>
          <a:p>
            <a:pPr eaLnBrk="1" hangingPunct="1">
              <a:spcBef>
                <a:spcPct val="0"/>
              </a:spcBef>
            </a:pPr>
            <a:r>
              <a:rPr lang="en-US" dirty="0" smtClean="0"/>
              <a:t>Let</a:t>
            </a:r>
            <a:r>
              <a:rPr lang="en-US" baseline="0" dirty="0" smtClean="0"/>
              <a:t> me generalize from the advice of many different creative practitioners.</a:t>
            </a:r>
          </a:p>
          <a:p>
            <a:pPr eaLnBrk="1" hangingPunct="1">
              <a:spcBef>
                <a:spcPct val="0"/>
              </a:spcBef>
            </a:pPr>
            <a:endParaRPr lang="en-US" baseline="0" dirty="0" smtClean="0"/>
          </a:p>
          <a:p>
            <a:pPr eaLnBrk="1" hangingPunct="1">
              <a:spcBef>
                <a:spcPct val="0"/>
              </a:spcBef>
            </a:pPr>
            <a:r>
              <a:rPr lang="en-US" dirty="0" smtClean="0"/>
              <a:t>Out of everything I’ve said today, what’s surprising? What resonates with your own experience? How could you change something about your day to do more of just one of these things?</a:t>
            </a:r>
          </a:p>
          <a:p>
            <a:endParaRPr lang="en-US" dirty="0"/>
          </a:p>
        </p:txBody>
      </p:sp>
      <p:sp>
        <p:nvSpPr>
          <p:cNvPr id="4" name="Slide Number Placeholder 3"/>
          <p:cNvSpPr>
            <a:spLocks noGrp="1"/>
          </p:cNvSpPr>
          <p:nvPr>
            <p:ph type="sldNum" sz="quarter" idx="10"/>
          </p:nvPr>
        </p:nvSpPr>
        <p:spPr/>
        <p:txBody>
          <a:bodyPr/>
          <a:lstStyle/>
          <a:p>
            <a:fld id="{6FA2FB04-F024-434D-829E-2B4869587263}" type="slidenum">
              <a:rPr lang="en-US" smtClean="0"/>
              <a:pPr/>
              <a:t>25</a:t>
            </a:fld>
            <a:endParaRPr lang="en-US"/>
          </a:p>
        </p:txBody>
      </p:sp>
    </p:spTree>
    <p:extLst>
      <p:ext uri="{BB962C8B-B14F-4D97-AF65-F5344CB8AC3E}">
        <p14:creationId xmlns:p14="http://schemas.microsoft.com/office/powerpoint/2010/main" val="33014176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Priming is a normal psychological phenomenon. Our responses to stimuli</a:t>
            </a:r>
            <a:r>
              <a:rPr lang="en-US" baseline="0" dirty="0" smtClean="0"/>
              <a:t> are biased by prior experience.</a:t>
            </a:r>
          </a:p>
          <a:p>
            <a:endParaRPr lang="en-US" baseline="0" dirty="0" smtClean="0"/>
          </a:p>
          <a:p>
            <a:r>
              <a:rPr lang="en-US" baseline="0" dirty="0" smtClean="0"/>
              <a:t>Stereotype threat is another psychological phenomenon. People’s performance on many cognitive tests can be diminished by reminding them of their membership in some social group about which there is a stereotypical performance expectation.</a:t>
            </a:r>
          </a:p>
          <a:p>
            <a:endParaRPr lang="en-US" baseline="0" dirty="0" smtClean="0"/>
          </a:p>
          <a:p>
            <a:r>
              <a:rPr lang="en-US" dirty="0" smtClean="0"/>
              <a:t>Steven Johnson,</a:t>
            </a:r>
            <a:r>
              <a:rPr lang="en-US" baseline="0" dirty="0" smtClean="0"/>
              <a:t> in Where Ideas Come From: “</a:t>
            </a:r>
            <a:r>
              <a:rPr lang="en-US" dirty="0" smtClean="0"/>
              <a:t>The scientist Stuart Kauffman has a suggestive name for the set of all those first-order combinations: "the adjacent possible." The phrase captures both the limits and the creative potential of change and innovation.</a:t>
            </a:r>
            <a:r>
              <a:rPr lang="en-US" baseline="0" dirty="0" smtClean="0"/>
              <a:t>.” I suspect Kauffman was being pretty literal about the origins of life. Johnson is being metaphorical about innovation.</a:t>
            </a:r>
            <a:endParaRPr lang="en-US" dirty="0"/>
          </a:p>
        </p:txBody>
      </p:sp>
      <p:sp>
        <p:nvSpPr>
          <p:cNvPr id="4" name="Slide Number Placeholder 3"/>
          <p:cNvSpPr>
            <a:spLocks noGrp="1"/>
          </p:cNvSpPr>
          <p:nvPr>
            <p:ph type="sldNum" sz="quarter" idx="10"/>
          </p:nvPr>
        </p:nvSpPr>
        <p:spPr/>
        <p:txBody>
          <a:bodyPr/>
          <a:lstStyle/>
          <a:p>
            <a:pPr>
              <a:defRPr/>
            </a:pPr>
            <a:fld id="{C3C327ED-8A4F-4C60-A666-6BC6051607C5}" type="slidenum">
              <a:rPr lang="en-US" smtClean="0"/>
              <a:pPr>
                <a:defRPr/>
              </a:pPr>
              <a:t>26</a:t>
            </a:fld>
            <a:endParaRPr lang="en-US"/>
          </a:p>
        </p:txBody>
      </p:sp>
    </p:spTree>
    <p:extLst>
      <p:ext uri="{BB962C8B-B14F-4D97-AF65-F5344CB8AC3E}">
        <p14:creationId xmlns:p14="http://schemas.microsoft.com/office/powerpoint/2010/main" val="11085761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pPr>
              <a:defRPr/>
            </a:pPr>
            <a:fld id="{C781AA7E-4409-4CCF-900D-C2CD596B59EE}" type="slidenum">
              <a:rPr lang="en-US" smtClean="0"/>
              <a:pPr>
                <a:defRPr/>
              </a:pPr>
              <a:t>27</a:t>
            </a:fld>
            <a:endParaRPr lang="en-US"/>
          </a:p>
        </p:txBody>
      </p:sp>
    </p:spTree>
    <p:extLst>
      <p:ext uri="{BB962C8B-B14F-4D97-AF65-F5344CB8AC3E}">
        <p14:creationId xmlns:p14="http://schemas.microsoft.com/office/powerpoint/2010/main" val="30822680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p:spPr>
      </p:sp>
      <p:sp>
        <p:nvSpPr>
          <p:cNvPr id="399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Crash course</a:t>
            </a:r>
          </a:p>
          <a:p>
            <a:pPr eaLnBrk="1" hangingPunct="1">
              <a:spcBef>
                <a:spcPct val="0"/>
              </a:spcBef>
            </a:pPr>
            <a:r>
              <a:rPr lang="en-US" dirty="0" smtClean="0"/>
              <a:t>Ditch the stereotypes; leverage the differences</a:t>
            </a:r>
          </a:p>
          <a:p>
            <a:pPr eaLnBrk="1" hangingPunct="1">
              <a:spcBef>
                <a:spcPct val="0"/>
              </a:spcBef>
            </a:pPr>
            <a:r>
              <a:rPr lang="en-US" dirty="0" smtClean="0"/>
              <a:t>Tell you some key findings about creativity, from psychology &amp; practitioners</a:t>
            </a:r>
          </a:p>
          <a:p>
            <a:pPr eaLnBrk="1" hangingPunct="1">
              <a:spcBef>
                <a:spcPct val="0"/>
              </a:spcBef>
            </a:pPr>
            <a:r>
              <a:rPr lang="en-US" dirty="0" smtClean="0"/>
              <a:t>Show you how to practice</a:t>
            </a:r>
          </a:p>
          <a:p>
            <a:pPr eaLnBrk="1" hangingPunct="1">
              <a:spcBef>
                <a:spcPct val="0"/>
              </a:spcBef>
            </a:pPr>
            <a:endParaRPr lang="en-US" dirty="0" smtClean="0"/>
          </a:p>
          <a:p>
            <a:pPr eaLnBrk="1" hangingPunct="1">
              <a:spcBef>
                <a:spcPct val="0"/>
              </a:spcBef>
            </a:pPr>
            <a:r>
              <a:rPr lang="en-US" dirty="0" smtClean="0"/>
              <a:t>Jot down:</a:t>
            </a:r>
          </a:p>
          <a:p>
            <a:pPr eaLnBrk="1" hangingPunct="1">
              <a:spcBef>
                <a:spcPct val="0"/>
              </a:spcBef>
            </a:pPr>
            <a:r>
              <a:rPr lang="en-US" dirty="0" smtClean="0"/>
              <a:t>A noun you might have to say out loud later</a:t>
            </a:r>
          </a:p>
          <a:p>
            <a:pPr marL="171450" indent="-171450" eaLnBrk="1" hangingPunct="1">
              <a:spcBef>
                <a:spcPct val="0"/>
              </a:spcBef>
              <a:buFont typeface="Arial" panose="020B0604020202020204" pitchFamily="34" charset="0"/>
              <a:buChar char="•"/>
            </a:pPr>
            <a:r>
              <a:rPr lang="en-US" dirty="0" smtClean="0"/>
              <a:t>Something</a:t>
            </a:r>
            <a:r>
              <a:rPr lang="en-US" baseline="0" dirty="0" smtClean="0"/>
              <a:t> you know an unusual amount about, perhaps more than anyone here</a:t>
            </a:r>
          </a:p>
          <a:p>
            <a:pPr marL="628650" lvl="1" indent="-171450" eaLnBrk="1" hangingPunct="1">
              <a:spcBef>
                <a:spcPct val="0"/>
              </a:spcBef>
              <a:buFont typeface="Arial" panose="020B0604020202020204" pitchFamily="34" charset="0"/>
              <a:buChar char="•"/>
            </a:pPr>
            <a:r>
              <a:rPr lang="en-US" baseline="0" dirty="0" smtClean="0"/>
              <a:t>In the workplace</a:t>
            </a:r>
          </a:p>
          <a:p>
            <a:pPr marL="628650" lvl="1" indent="-171450" eaLnBrk="1" hangingPunct="1">
              <a:spcBef>
                <a:spcPct val="0"/>
              </a:spcBef>
              <a:buFont typeface="Arial" panose="020B0604020202020204" pitchFamily="34" charset="0"/>
              <a:buChar char="•"/>
            </a:pPr>
            <a:r>
              <a:rPr lang="en-US" baseline="0" dirty="0" smtClean="0"/>
              <a:t>Outside the workplace</a:t>
            </a:r>
            <a:endParaRPr lang="en-US" dirty="0" smtClean="0"/>
          </a:p>
        </p:txBody>
      </p:sp>
      <p:sp>
        <p:nvSpPr>
          <p:cNvPr id="3789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7F2B1BE-3965-4E01-8574-2E13CDFE5BF7}" type="slidenum">
              <a:rPr lang="en-US" smtClean="0"/>
              <a:pPr fontAlgn="base">
                <a:spcBef>
                  <a:spcPct val="0"/>
                </a:spcBef>
                <a:spcAft>
                  <a:spcPct val="0"/>
                </a:spcAft>
                <a:defRPr/>
              </a:pPr>
              <a:t>3</a:t>
            </a:fld>
            <a:endParaRPr lang="en-US" smtClean="0"/>
          </a:p>
        </p:txBody>
      </p:sp>
    </p:spTree>
    <p:extLst>
      <p:ext uri="{BB962C8B-B14F-4D97-AF65-F5344CB8AC3E}">
        <p14:creationId xmlns:p14="http://schemas.microsoft.com/office/powerpoint/2010/main" val="19744354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p:spPr>
      </p:sp>
      <p:sp>
        <p:nvSpPr>
          <p:cNvPr id="3584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smtClean="0"/>
              <a:t>Random</a:t>
            </a:r>
            <a:r>
              <a:rPr lang="en-US" baseline="0" dirty="0" smtClean="0"/>
              <a:t> nouns to practice divergent and convergent thinking:</a:t>
            </a:r>
          </a:p>
          <a:p>
            <a:pPr marL="171450" indent="-171450">
              <a:spcBef>
                <a:spcPct val="0"/>
              </a:spcBef>
              <a:buFont typeface="Arial" panose="020B0604020202020204" pitchFamily="34" charset="0"/>
              <a:buChar char="•"/>
            </a:pPr>
            <a:r>
              <a:rPr lang="en-US" baseline="0" dirty="0" smtClean="0"/>
              <a:t>Free association</a:t>
            </a:r>
          </a:p>
          <a:p>
            <a:pPr marL="171450" indent="-171450">
              <a:spcBef>
                <a:spcPct val="0"/>
              </a:spcBef>
              <a:buFont typeface="Arial" panose="020B0604020202020204" pitchFamily="34" charset="0"/>
              <a:buChar char="•"/>
            </a:pPr>
            <a:r>
              <a:rPr lang="en-US" baseline="0" dirty="0" smtClean="0"/>
              <a:t>Forced association</a:t>
            </a:r>
          </a:p>
          <a:p>
            <a:pPr marL="171450" indent="-171450">
              <a:spcBef>
                <a:spcPct val="0"/>
              </a:spcBef>
              <a:buFont typeface="Arial" panose="020B0604020202020204" pitchFamily="34" charset="0"/>
              <a:buChar char="•"/>
            </a:pPr>
            <a:r>
              <a:rPr lang="en-US" baseline="0" dirty="0" smtClean="0"/>
              <a:t>Remote associates</a:t>
            </a:r>
            <a:endParaRPr lang="en-US" dirty="0" smtClean="0"/>
          </a:p>
        </p:txBody>
      </p:sp>
      <p:sp>
        <p:nvSpPr>
          <p:cNvPr id="3584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BF8401B-CF95-4C97-A927-7552F8B1C81C}" type="slidenum">
              <a:rPr lang="en-US"/>
              <a:pPr fontAlgn="base">
                <a:spcBef>
                  <a:spcPct val="0"/>
                </a:spcBef>
                <a:spcAft>
                  <a:spcPct val="0"/>
                </a:spcAft>
              </a:pPr>
              <a:t>4</a:t>
            </a:fld>
            <a:endParaRPr lang="en-US"/>
          </a:p>
        </p:txBody>
      </p:sp>
    </p:spTree>
    <p:extLst>
      <p:ext uri="{BB962C8B-B14F-4D97-AF65-F5344CB8AC3E}">
        <p14:creationId xmlns:p14="http://schemas.microsoft.com/office/powerpoint/2010/main" val="40867956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MrClean1982, creative commons, http://www.flickr.com/photos/mrclean/507500551/</a:t>
            </a:r>
          </a:p>
          <a:p>
            <a:endParaRPr lang="en-US" dirty="0" smtClean="0"/>
          </a:p>
          <a:p>
            <a:r>
              <a:rPr lang="en-US" dirty="0" smtClean="0"/>
              <a:t>voyageAnatolia.blogspot.com,</a:t>
            </a:r>
            <a:r>
              <a:rPr lang="en-US" baseline="0" dirty="0" smtClean="0"/>
              <a:t> creative commons, http://www.flickr.com/photos/fotogezi/2904707915/</a:t>
            </a:r>
            <a:endParaRPr lang="en-US" dirty="0"/>
          </a:p>
        </p:txBody>
      </p:sp>
      <p:sp>
        <p:nvSpPr>
          <p:cNvPr id="4" name="Slide Number Placeholder 3"/>
          <p:cNvSpPr>
            <a:spLocks noGrp="1"/>
          </p:cNvSpPr>
          <p:nvPr>
            <p:ph type="sldNum" sz="quarter" idx="10"/>
          </p:nvPr>
        </p:nvSpPr>
        <p:spPr/>
        <p:txBody>
          <a:bodyPr/>
          <a:lstStyle/>
          <a:p>
            <a:fld id="{12755872-1B45-4A52-9FFB-7FA5E82A8842}" type="slidenum">
              <a:rPr lang="en-US" smtClean="0"/>
              <a:pPr/>
              <a:t>5</a:t>
            </a:fld>
            <a:endParaRPr lang="en-US"/>
          </a:p>
        </p:txBody>
      </p:sp>
    </p:spTree>
    <p:extLst>
      <p:ext uri="{BB962C8B-B14F-4D97-AF65-F5344CB8AC3E}">
        <p14:creationId xmlns:p14="http://schemas.microsoft.com/office/powerpoint/2010/main" val="39925883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tonx</a:t>
            </a:r>
            <a:r>
              <a:rPr lang="en-US" dirty="0" smtClean="0"/>
              <a:t>, creative commons, http://www.flickr.com/photos/tonx/45026294/</a:t>
            </a:r>
          </a:p>
          <a:p>
            <a:endParaRPr lang="en-US" dirty="0" smtClean="0"/>
          </a:p>
          <a:p>
            <a:r>
              <a:rPr lang="en-US" dirty="0" smtClean="0"/>
              <a:t>Anita363,</a:t>
            </a:r>
            <a:r>
              <a:rPr lang="en-US" baseline="0" dirty="0" smtClean="0"/>
              <a:t> creative commons, http://www.flickr.com/photos/anitagould/123840700/</a:t>
            </a:r>
            <a:endParaRPr lang="en-US" dirty="0"/>
          </a:p>
        </p:txBody>
      </p:sp>
      <p:sp>
        <p:nvSpPr>
          <p:cNvPr id="4" name="Slide Number Placeholder 3"/>
          <p:cNvSpPr>
            <a:spLocks noGrp="1"/>
          </p:cNvSpPr>
          <p:nvPr>
            <p:ph type="sldNum" sz="quarter" idx="10"/>
          </p:nvPr>
        </p:nvSpPr>
        <p:spPr/>
        <p:txBody>
          <a:bodyPr/>
          <a:lstStyle/>
          <a:p>
            <a:fld id="{12755872-1B45-4A52-9FFB-7FA5E82A8842}" type="slidenum">
              <a:rPr lang="en-US" smtClean="0"/>
              <a:pPr/>
              <a:t>6</a:t>
            </a:fld>
            <a:endParaRPr lang="en-US"/>
          </a:p>
        </p:txBody>
      </p:sp>
    </p:spTree>
    <p:extLst>
      <p:ext uri="{BB962C8B-B14F-4D97-AF65-F5344CB8AC3E}">
        <p14:creationId xmlns:p14="http://schemas.microsoft.com/office/powerpoint/2010/main" val="41475684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Bob </a:t>
            </a:r>
            <a:r>
              <a:rPr lang="en-US" dirty="0" err="1" smtClean="0"/>
              <a:t>Jagendorf</a:t>
            </a:r>
            <a:r>
              <a:rPr lang="en-US" dirty="0" smtClean="0"/>
              <a:t>, creative commons, http://www.flickr.com/photos/bobjagendorf/137869644/</a:t>
            </a:r>
          </a:p>
          <a:p>
            <a:endParaRPr lang="en-US" dirty="0" smtClean="0"/>
          </a:p>
          <a:p>
            <a:r>
              <a:rPr lang="en-US" dirty="0" smtClean="0"/>
              <a:t>Lord Dane, creative commons, http://www.flickr.com/photos/lord_dane/5058487375/</a:t>
            </a:r>
          </a:p>
          <a:p>
            <a:endParaRPr lang="en-US" dirty="0" smtClean="0"/>
          </a:p>
          <a:p>
            <a:r>
              <a:rPr lang="en-US" dirty="0" smtClean="0"/>
              <a:t>Alessandro </a:t>
            </a:r>
            <a:r>
              <a:rPr lang="en-US" dirty="0" err="1" smtClean="0"/>
              <a:t>Pinna</a:t>
            </a:r>
            <a:r>
              <a:rPr lang="en-US" dirty="0" smtClean="0"/>
              <a:t>, creative commons, http://www.flickr.com/photos/alessandropinna/3600909115/</a:t>
            </a:r>
            <a:endParaRPr lang="en-US" dirty="0"/>
          </a:p>
        </p:txBody>
      </p:sp>
      <p:sp>
        <p:nvSpPr>
          <p:cNvPr id="4" name="Slide Number Placeholder 3"/>
          <p:cNvSpPr>
            <a:spLocks noGrp="1"/>
          </p:cNvSpPr>
          <p:nvPr>
            <p:ph type="sldNum" sz="quarter" idx="10"/>
          </p:nvPr>
        </p:nvSpPr>
        <p:spPr/>
        <p:txBody>
          <a:bodyPr/>
          <a:lstStyle/>
          <a:p>
            <a:fld id="{12755872-1B45-4A52-9FFB-7FA5E82A8842}" type="slidenum">
              <a:rPr lang="en-US" smtClean="0"/>
              <a:pPr/>
              <a:t>7</a:t>
            </a:fld>
            <a:endParaRPr lang="en-US"/>
          </a:p>
        </p:txBody>
      </p:sp>
    </p:spTree>
    <p:extLst>
      <p:ext uri="{BB962C8B-B14F-4D97-AF65-F5344CB8AC3E}">
        <p14:creationId xmlns:p14="http://schemas.microsoft.com/office/powerpoint/2010/main" val="18884394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Skills and</a:t>
            </a:r>
            <a:r>
              <a:rPr lang="en-US" baseline="0" dirty="0" smtClean="0"/>
              <a:t> fluent process trump talent. Here’s what skills and process look like.</a:t>
            </a:r>
            <a:endParaRPr lang="en-US" dirty="0" smtClean="0"/>
          </a:p>
          <a:p>
            <a:endParaRPr lang="en-US" dirty="0" smtClean="0"/>
          </a:p>
          <a:p>
            <a:r>
              <a:rPr lang="en-US" dirty="0" smtClean="0"/>
              <a:t>The normal tempo and patterns of our workplaces are seldom ideal for creative thinking. What can you tweak to improve that?</a:t>
            </a:r>
          </a:p>
          <a:p>
            <a:pPr lvl="1"/>
            <a:r>
              <a:rPr lang="en-US" dirty="0" smtClean="0"/>
              <a:t>Not instantly.</a:t>
            </a:r>
          </a:p>
          <a:p>
            <a:pPr lvl="1"/>
            <a:r>
              <a:rPr lang="en-US" dirty="0" smtClean="0"/>
              <a:t>Not forever.</a:t>
            </a:r>
          </a:p>
          <a:p>
            <a:pPr lvl="1"/>
            <a:r>
              <a:rPr lang="en-US" dirty="0" smtClean="0"/>
              <a:t>Just sometimes, either when things are unusually mellow or when the need for creativity is unusually urgent.</a:t>
            </a:r>
          </a:p>
          <a:p>
            <a:r>
              <a:rPr lang="en-US" dirty="0" smtClean="0"/>
              <a:t>Key concepts from creative thinking that you need to consciously incorporate at work because the normal workplace, the normal tempo of work, don't naturally put these into place. You can get away without any of these, but you can usually do a more reliable and productive job if you can put more of them in place. "All other things being equal"</a:t>
            </a:r>
            <a:endParaRPr lang="en-US" dirty="0"/>
          </a:p>
        </p:txBody>
      </p:sp>
      <p:sp>
        <p:nvSpPr>
          <p:cNvPr id="4" name="Slide Number Placeholder 3"/>
          <p:cNvSpPr>
            <a:spLocks noGrp="1"/>
          </p:cNvSpPr>
          <p:nvPr>
            <p:ph type="sldNum" sz="quarter" idx="10"/>
          </p:nvPr>
        </p:nvSpPr>
        <p:spPr/>
        <p:txBody>
          <a:bodyPr/>
          <a:lstStyle/>
          <a:p>
            <a:fld id="{6FA2FB04-F024-434D-829E-2B4869587263}" type="slidenum">
              <a:rPr lang="en-US" smtClean="0"/>
              <a:pPr/>
              <a:t>8</a:t>
            </a:fld>
            <a:endParaRPr lang="en-US"/>
          </a:p>
        </p:txBody>
      </p:sp>
    </p:spTree>
    <p:extLst>
      <p:ext uri="{BB962C8B-B14F-4D97-AF65-F5344CB8AC3E}">
        <p14:creationId xmlns:p14="http://schemas.microsoft.com/office/powerpoint/2010/main" val="41522572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p:spPr>
      </p:sp>
      <p:sp>
        <p:nvSpPr>
          <p:cNvPr id="491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4710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ECC5214-E09D-4141-8B25-FA0A29975D10}" type="slidenum">
              <a:rPr lang="en-US" smtClean="0"/>
              <a:pPr fontAlgn="base">
                <a:spcBef>
                  <a:spcPct val="0"/>
                </a:spcBef>
                <a:spcAft>
                  <a:spcPct val="0"/>
                </a:spcAft>
                <a:defRPr/>
              </a:pPr>
              <a:t>9</a:t>
            </a:fld>
            <a:endParaRPr lang="en-US" smtClean="0"/>
          </a:p>
        </p:txBody>
      </p:sp>
    </p:spTree>
    <p:extLst>
      <p:ext uri="{BB962C8B-B14F-4D97-AF65-F5344CB8AC3E}">
        <p14:creationId xmlns:p14="http://schemas.microsoft.com/office/powerpoint/2010/main" val="19065818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FF9F9698-C3AF-4EA5-8D9F-5D834B9A73D6}" type="datetime1">
              <a:rPr lang="en-US"/>
              <a:pPr>
                <a:defRPr/>
              </a:pPr>
              <a:t>13-09-10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Linda Carson/Creative Thinking</a:t>
            </a:r>
          </a:p>
        </p:txBody>
      </p:sp>
      <p:sp>
        <p:nvSpPr>
          <p:cNvPr id="6" name="Slide Number Placeholder 5"/>
          <p:cNvSpPr>
            <a:spLocks noGrp="1"/>
          </p:cNvSpPr>
          <p:nvPr>
            <p:ph type="sldNum" sz="quarter" idx="12"/>
          </p:nvPr>
        </p:nvSpPr>
        <p:spPr/>
        <p:txBody>
          <a:bodyPr/>
          <a:lstStyle>
            <a:lvl1pPr>
              <a:defRPr/>
            </a:lvl1pPr>
          </a:lstStyle>
          <a:p>
            <a:pPr>
              <a:defRPr/>
            </a:pPr>
            <a:fld id="{DD56BAF1-660F-45AB-A92A-509DDBAB1CEE}"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BB2DC9A-770C-4BC6-9AE2-7D4687C01781}" type="datetime1">
              <a:rPr lang="en-US"/>
              <a:pPr>
                <a:defRPr/>
              </a:pPr>
              <a:t>13-09-10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Linda Carson/Creative Thinking</a:t>
            </a:r>
          </a:p>
        </p:txBody>
      </p:sp>
      <p:sp>
        <p:nvSpPr>
          <p:cNvPr id="6" name="Slide Number Placeholder 5"/>
          <p:cNvSpPr>
            <a:spLocks noGrp="1"/>
          </p:cNvSpPr>
          <p:nvPr>
            <p:ph type="sldNum" sz="quarter" idx="12"/>
          </p:nvPr>
        </p:nvSpPr>
        <p:spPr/>
        <p:txBody>
          <a:bodyPr/>
          <a:lstStyle>
            <a:lvl1pPr>
              <a:defRPr/>
            </a:lvl1pPr>
          </a:lstStyle>
          <a:p>
            <a:pPr>
              <a:defRPr/>
            </a:pPr>
            <a:fld id="{3FCE3EF3-C199-4E5D-9E58-39248E696C5A}"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B878CAD-93B6-462C-A28B-145CF00719FF}" type="datetime1">
              <a:rPr lang="en-US"/>
              <a:pPr>
                <a:defRPr/>
              </a:pPr>
              <a:t>13-09-10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Linda Carson/Creative Thinking</a:t>
            </a:r>
          </a:p>
        </p:txBody>
      </p:sp>
      <p:sp>
        <p:nvSpPr>
          <p:cNvPr id="6" name="Slide Number Placeholder 5"/>
          <p:cNvSpPr>
            <a:spLocks noGrp="1"/>
          </p:cNvSpPr>
          <p:nvPr>
            <p:ph type="sldNum" sz="quarter" idx="12"/>
          </p:nvPr>
        </p:nvSpPr>
        <p:spPr/>
        <p:txBody>
          <a:bodyPr/>
          <a:lstStyle>
            <a:lvl1pPr>
              <a:defRPr/>
            </a:lvl1pPr>
          </a:lstStyle>
          <a:p>
            <a:pPr>
              <a:defRPr/>
            </a:pPr>
            <a:fld id="{C27D08AE-D168-44AC-8380-65DB84A994A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81BDEEA0-D00A-43EA-8043-28007B1EA24E}" type="datetime1">
              <a:rPr lang="en-US"/>
              <a:pPr>
                <a:defRPr/>
              </a:pPr>
              <a:t>13-09-10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Linda Carson/Creative Thinking</a:t>
            </a:r>
          </a:p>
        </p:txBody>
      </p:sp>
      <p:sp>
        <p:nvSpPr>
          <p:cNvPr id="6" name="Slide Number Placeholder 5"/>
          <p:cNvSpPr>
            <a:spLocks noGrp="1"/>
          </p:cNvSpPr>
          <p:nvPr>
            <p:ph type="sldNum" sz="quarter" idx="12"/>
          </p:nvPr>
        </p:nvSpPr>
        <p:spPr/>
        <p:txBody>
          <a:bodyPr/>
          <a:lstStyle>
            <a:lvl1pPr>
              <a:defRPr/>
            </a:lvl1pPr>
          </a:lstStyle>
          <a:p>
            <a:pPr>
              <a:defRPr/>
            </a:pPr>
            <a:fld id="{F60A0CB1-9DD5-4731-8DAA-B33BC81EE64E}"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93527250-E1A8-4229-994B-07C5C4ABDEA0}" type="datetime1">
              <a:rPr lang="en-US"/>
              <a:pPr>
                <a:defRPr/>
              </a:pPr>
              <a:t>13-09-10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Linda Carson/Creative Thinking</a:t>
            </a:r>
          </a:p>
        </p:txBody>
      </p:sp>
      <p:sp>
        <p:nvSpPr>
          <p:cNvPr id="6" name="Slide Number Placeholder 5"/>
          <p:cNvSpPr>
            <a:spLocks noGrp="1"/>
          </p:cNvSpPr>
          <p:nvPr>
            <p:ph type="sldNum" sz="quarter" idx="12"/>
          </p:nvPr>
        </p:nvSpPr>
        <p:spPr/>
        <p:txBody>
          <a:bodyPr/>
          <a:lstStyle>
            <a:lvl1pPr>
              <a:defRPr/>
            </a:lvl1pPr>
          </a:lstStyle>
          <a:p>
            <a:pPr>
              <a:defRPr/>
            </a:pPr>
            <a:fld id="{51294501-ADDF-4FCB-86DF-47EB74CDF38D}"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4ADB63C6-C4DF-4B64-BBD7-B7312CDE77D2}" type="datetime1">
              <a:rPr lang="en-US"/>
              <a:pPr>
                <a:defRPr/>
              </a:pPr>
              <a:t>13-09-10</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Linda Carson/Creative Thinking</a:t>
            </a:r>
          </a:p>
        </p:txBody>
      </p:sp>
      <p:sp>
        <p:nvSpPr>
          <p:cNvPr id="7" name="Slide Number Placeholder 5"/>
          <p:cNvSpPr>
            <a:spLocks noGrp="1"/>
          </p:cNvSpPr>
          <p:nvPr>
            <p:ph type="sldNum" sz="quarter" idx="12"/>
          </p:nvPr>
        </p:nvSpPr>
        <p:spPr/>
        <p:txBody>
          <a:bodyPr/>
          <a:lstStyle>
            <a:lvl1pPr>
              <a:defRPr/>
            </a:lvl1pPr>
          </a:lstStyle>
          <a:p>
            <a:pPr>
              <a:defRPr/>
            </a:pPr>
            <a:fld id="{710F66A6-AAB4-40C2-B8E6-4948B28EA92E}"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1555B622-E142-460F-BF11-DB9F60AEF4CA}" type="datetime1">
              <a:rPr lang="en-US"/>
              <a:pPr>
                <a:defRPr/>
              </a:pPr>
              <a:t>13-09-10</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Linda Carson/Creative Thinking</a:t>
            </a:r>
          </a:p>
        </p:txBody>
      </p:sp>
      <p:sp>
        <p:nvSpPr>
          <p:cNvPr id="9" name="Slide Number Placeholder 5"/>
          <p:cNvSpPr>
            <a:spLocks noGrp="1"/>
          </p:cNvSpPr>
          <p:nvPr>
            <p:ph type="sldNum" sz="quarter" idx="12"/>
          </p:nvPr>
        </p:nvSpPr>
        <p:spPr/>
        <p:txBody>
          <a:bodyPr/>
          <a:lstStyle>
            <a:lvl1pPr>
              <a:defRPr/>
            </a:lvl1pPr>
          </a:lstStyle>
          <a:p>
            <a:pPr>
              <a:defRPr/>
            </a:pPr>
            <a:fld id="{EF4F2303-F6B0-4A35-82E1-1F87061DFC53}"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smtClean="0"/>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A9AC61A6-5E1F-4CB3-8FEC-F18F9A774547}" type="datetime1">
              <a:rPr lang="en-US"/>
              <a:pPr>
                <a:defRPr/>
              </a:pPr>
              <a:t>13-09-10</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Linda Carson/Creative Thinking</a:t>
            </a:r>
          </a:p>
        </p:txBody>
      </p:sp>
      <p:sp>
        <p:nvSpPr>
          <p:cNvPr id="5" name="Slide Number Placeholder 5"/>
          <p:cNvSpPr>
            <a:spLocks noGrp="1"/>
          </p:cNvSpPr>
          <p:nvPr>
            <p:ph type="sldNum" sz="quarter" idx="12"/>
          </p:nvPr>
        </p:nvSpPr>
        <p:spPr/>
        <p:txBody>
          <a:bodyPr/>
          <a:lstStyle>
            <a:lvl1pPr>
              <a:defRPr/>
            </a:lvl1pPr>
          </a:lstStyle>
          <a:p>
            <a:pPr>
              <a:defRPr/>
            </a:pPr>
            <a:fld id="{3FEFA542-CE4F-4FAE-8C19-8F1F40FAA784}"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9E07CCC-1610-48AD-A373-BE1043FED0BF}" type="datetime1">
              <a:rPr lang="en-US"/>
              <a:pPr>
                <a:defRPr/>
              </a:pPr>
              <a:t>13-09-10</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Linda Carson/Creative Thinking</a:t>
            </a:r>
          </a:p>
        </p:txBody>
      </p:sp>
      <p:sp>
        <p:nvSpPr>
          <p:cNvPr id="4" name="Slide Number Placeholder 5"/>
          <p:cNvSpPr>
            <a:spLocks noGrp="1"/>
          </p:cNvSpPr>
          <p:nvPr>
            <p:ph type="sldNum" sz="quarter" idx="12"/>
          </p:nvPr>
        </p:nvSpPr>
        <p:spPr/>
        <p:txBody>
          <a:bodyPr/>
          <a:lstStyle>
            <a:lvl1pPr>
              <a:defRPr/>
            </a:lvl1pPr>
          </a:lstStyle>
          <a:p>
            <a:pPr>
              <a:defRPr/>
            </a:pPr>
            <a:fld id="{84F9FC5B-D2E5-4A97-B6AA-0D2C20BDA36E}"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E48D91B-59DC-461D-A148-1ED0157800AC}" type="datetime1">
              <a:rPr lang="en-US"/>
              <a:pPr>
                <a:defRPr/>
              </a:pPr>
              <a:t>13-09-10</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Linda Carson/Creative Thinking</a:t>
            </a:r>
          </a:p>
        </p:txBody>
      </p:sp>
      <p:sp>
        <p:nvSpPr>
          <p:cNvPr id="7" name="Slide Number Placeholder 5"/>
          <p:cNvSpPr>
            <a:spLocks noGrp="1"/>
          </p:cNvSpPr>
          <p:nvPr>
            <p:ph type="sldNum" sz="quarter" idx="12"/>
          </p:nvPr>
        </p:nvSpPr>
        <p:spPr/>
        <p:txBody>
          <a:bodyPr/>
          <a:lstStyle>
            <a:lvl1pPr>
              <a:defRPr/>
            </a:lvl1pPr>
          </a:lstStyle>
          <a:p>
            <a:pPr>
              <a:defRPr/>
            </a:pPr>
            <a:fld id="{F9211859-911D-4D5B-80A8-DAF6EB1C2E65}"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EFCCC54-B905-45F4-B51F-FD73E2283F03}" type="datetime1">
              <a:rPr lang="en-US"/>
              <a:pPr>
                <a:defRPr/>
              </a:pPr>
              <a:t>13-09-10</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Linda Carson/Creative Thinking</a:t>
            </a:r>
          </a:p>
        </p:txBody>
      </p:sp>
      <p:sp>
        <p:nvSpPr>
          <p:cNvPr id="7" name="Slide Number Placeholder 5"/>
          <p:cNvSpPr>
            <a:spLocks noGrp="1"/>
          </p:cNvSpPr>
          <p:nvPr>
            <p:ph type="sldNum" sz="quarter" idx="12"/>
          </p:nvPr>
        </p:nvSpPr>
        <p:spPr/>
        <p:txBody>
          <a:bodyPr/>
          <a:lstStyle>
            <a:lvl1pPr>
              <a:defRPr/>
            </a:lvl1pPr>
          </a:lstStyle>
          <a:p>
            <a:pPr>
              <a:defRPr/>
            </a:pPr>
            <a:fld id="{661F6813-E96D-4CED-97CD-A291E03BE634}"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0251F9E3-8101-4E70-AB56-14B6B021B025}" type="datetime1">
              <a:rPr lang="en-US"/>
              <a:pPr>
                <a:defRPr/>
              </a:pPr>
              <a:t>13-09-10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r>
              <a:rPr lang="en-US"/>
              <a:t>Linda Carson/Creative Thinking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EC92E9EE-3E4C-448D-814F-BEF40BB0F96E}" type="slidenum">
              <a:rPr lang="en-US"/>
              <a:pPr>
                <a:defRPr/>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Gill Sans MT" pitchFamily="34" charset="0"/>
        </a:defRPr>
      </a:lvl2pPr>
      <a:lvl3pPr algn="ctr" rtl="0" eaLnBrk="0" fontAlgn="base" hangingPunct="0">
        <a:spcBef>
          <a:spcPct val="0"/>
        </a:spcBef>
        <a:spcAft>
          <a:spcPct val="0"/>
        </a:spcAft>
        <a:defRPr sz="4400">
          <a:solidFill>
            <a:schemeClr val="tx1"/>
          </a:solidFill>
          <a:latin typeface="Gill Sans MT" pitchFamily="34" charset="0"/>
        </a:defRPr>
      </a:lvl3pPr>
      <a:lvl4pPr algn="ctr" rtl="0" eaLnBrk="0" fontAlgn="base" hangingPunct="0">
        <a:spcBef>
          <a:spcPct val="0"/>
        </a:spcBef>
        <a:spcAft>
          <a:spcPct val="0"/>
        </a:spcAft>
        <a:defRPr sz="4400">
          <a:solidFill>
            <a:schemeClr val="tx1"/>
          </a:solidFill>
          <a:latin typeface="Gill Sans MT" pitchFamily="34" charset="0"/>
        </a:defRPr>
      </a:lvl4pPr>
      <a:lvl5pPr algn="ctr" rtl="0" eaLnBrk="0" fontAlgn="base" hangingPunct="0">
        <a:spcBef>
          <a:spcPct val="0"/>
        </a:spcBef>
        <a:spcAft>
          <a:spcPct val="0"/>
        </a:spcAft>
        <a:defRPr sz="4400">
          <a:solidFill>
            <a:schemeClr val="tx1"/>
          </a:solidFill>
          <a:latin typeface="Gill Sans MT" pitchFamily="34" charset="0"/>
        </a:defRPr>
      </a:lvl5pPr>
      <a:lvl6pPr marL="457200" algn="ctr" rtl="0" fontAlgn="base">
        <a:spcBef>
          <a:spcPct val="0"/>
        </a:spcBef>
        <a:spcAft>
          <a:spcPct val="0"/>
        </a:spcAft>
        <a:defRPr sz="4400">
          <a:solidFill>
            <a:schemeClr val="tx1"/>
          </a:solidFill>
          <a:latin typeface="Gill Sans MT" pitchFamily="34" charset="0"/>
        </a:defRPr>
      </a:lvl6pPr>
      <a:lvl7pPr marL="914400" algn="ctr" rtl="0" fontAlgn="base">
        <a:spcBef>
          <a:spcPct val="0"/>
        </a:spcBef>
        <a:spcAft>
          <a:spcPct val="0"/>
        </a:spcAft>
        <a:defRPr sz="4400">
          <a:solidFill>
            <a:schemeClr val="tx1"/>
          </a:solidFill>
          <a:latin typeface="Gill Sans MT" pitchFamily="34" charset="0"/>
        </a:defRPr>
      </a:lvl7pPr>
      <a:lvl8pPr marL="1371600" algn="ctr" rtl="0" fontAlgn="base">
        <a:spcBef>
          <a:spcPct val="0"/>
        </a:spcBef>
        <a:spcAft>
          <a:spcPct val="0"/>
        </a:spcAft>
        <a:defRPr sz="4400">
          <a:solidFill>
            <a:schemeClr val="tx1"/>
          </a:solidFill>
          <a:latin typeface="Gill Sans MT" pitchFamily="34" charset="0"/>
        </a:defRPr>
      </a:lvl8pPr>
      <a:lvl9pPr marL="1828800" algn="ctr" rtl="0" fontAlgn="base">
        <a:spcBef>
          <a:spcPct val="0"/>
        </a:spcBef>
        <a:spcAft>
          <a:spcPct val="0"/>
        </a:spcAft>
        <a:defRPr sz="44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jpeg"/><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1.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jpeg"/><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6.png"/><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jpeg"/><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7.jpeg"/><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4" Type="http://schemas.openxmlformats.org/officeDocument/2006/relationships/image" Target="../media/image9.jpeg"/><Relationship Id="rId5" Type="http://schemas.openxmlformats.org/officeDocument/2006/relationships/image" Target="../media/image10.jpeg"/><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7" descr="creative_thinking1.jpg"/>
          <p:cNvPicPr>
            <a:picLocks noChangeAspect="1"/>
          </p:cNvPicPr>
          <p:nvPr/>
        </p:nvPicPr>
        <p:blipFill>
          <a:blip r:embed="rId3" cstate="print"/>
          <a:srcRect/>
          <a:stretch>
            <a:fillRect/>
          </a:stretch>
        </p:blipFill>
        <p:spPr bwMode="auto">
          <a:xfrm>
            <a:off x="1666875" y="528638"/>
            <a:ext cx="5810250" cy="5800725"/>
          </a:xfrm>
          <a:prstGeom prst="rect">
            <a:avLst/>
          </a:prstGeom>
          <a:noFill/>
          <a:ln w="9525">
            <a:noFill/>
            <a:miter lim="800000"/>
            <a:headEnd/>
            <a:tailEnd/>
          </a:ln>
        </p:spPr>
      </p:pic>
      <p:pic>
        <p:nvPicPr>
          <p:cNvPr id="11" name="Picture 10" descr="creative_thinking2.jpg"/>
          <p:cNvPicPr>
            <a:picLocks noChangeAspect="1"/>
          </p:cNvPicPr>
          <p:nvPr/>
        </p:nvPicPr>
        <p:blipFill>
          <a:blip r:embed="rId4" cstate="print"/>
          <a:srcRect/>
          <a:stretch>
            <a:fillRect/>
          </a:stretch>
        </p:blipFill>
        <p:spPr bwMode="auto">
          <a:xfrm>
            <a:off x="1657350" y="523875"/>
            <a:ext cx="5829300" cy="5810250"/>
          </a:xfrm>
          <a:prstGeom prst="rect">
            <a:avLst/>
          </a:prstGeom>
          <a:noFill/>
          <a:ln w="9525">
            <a:noFill/>
            <a:miter lim="800000"/>
            <a:headEnd/>
            <a:tailEnd/>
          </a:ln>
        </p:spPr>
      </p:pic>
      <p:sp>
        <p:nvSpPr>
          <p:cNvPr id="5" name="Footer Placeholder 4"/>
          <p:cNvSpPr>
            <a:spLocks noGrp="1"/>
          </p:cNvSpPr>
          <p:nvPr>
            <p:ph type="ftr" sz="quarter" idx="11"/>
          </p:nvPr>
        </p:nvSpPr>
        <p:spPr/>
        <p:txBody>
          <a:bodyPr/>
          <a:lstStyle/>
          <a:p>
            <a:pPr>
              <a:defRPr/>
            </a:pPr>
            <a:r>
              <a:rPr lang="en-US" dirty="0"/>
              <a:t>Linda Carson/Creative Thinking</a:t>
            </a:r>
          </a:p>
        </p:txBody>
      </p:sp>
      <p:sp>
        <p:nvSpPr>
          <p:cNvPr id="4" name="Slide Number Placeholder 3"/>
          <p:cNvSpPr>
            <a:spLocks noGrp="1"/>
          </p:cNvSpPr>
          <p:nvPr>
            <p:ph type="sldNum" sz="quarter" idx="12"/>
          </p:nvPr>
        </p:nvSpPr>
        <p:spPr/>
        <p:txBody>
          <a:bodyPr/>
          <a:lstStyle/>
          <a:p>
            <a:pPr>
              <a:defRPr/>
            </a:pPr>
            <a:fld id="{BDB773C1-22DE-4F76-9901-E7D98F5A5A19}" type="slidenum">
              <a:rPr lang="en-US"/>
              <a:pPr>
                <a:defRPr/>
              </a:pPr>
              <a:t>1</a:t>
            </a:fld>
            <a:endParaRPr lang="en-US"/>
          </a:p>
        </p:txBody>
      </p:sp>
      <p:sp>
        <p:nvSpPr>
          <p:cNvPr id="8" name="TextBox 7"/>
          <p:cNvSpPr txBox="1"/>
          <p:nvPr/>
        </p:nvSpPr>
        <p:spPr>
          <a:xfrm>
            <a:off x="1676400" y="998538"/>
            <a:ext cx="5791200" cy="1569660"/>
          </a:xfrm>
          <a:prstGeom prst="rect">
            <a:avLst/>
          </a:prstGeom>
          <a:noFill/>
        </p:spPr>
        <p:txBody>
          <a:bodyPr>
            <a:spAutoFit/>
          </a:bodyPr>
          <a:lstStyle/>
          <a:p>
            <a:pPr algn="ctr" fontAlgn="auto">
              <a:spcBef>
                <a:spcPts val="0"/>
              </a:spcBef>
              <a:spcAft>
                <a:spcPts val="0"/>
              </a:spcAft>
              <a:defRPr/>
            </a:pPr>
            <a:r>
              <a:rPr lang="en-US" sz="4800" b="1" dirty="0" smtClean="0">
                <a:effectLst>
                  <a:outerShdw blurRad="38100" dist="38100" dir="2700000" algn="tl">
                    <a:srgbClr val="000000">
                      <a:alpha val="43137"/>
                    </a:srgbClr>
                  </a:outerShdw>
                </a:effectLst>
                <a:latin typeface="+mn-lt"/>
              </a:rPr>
              <a:t>A crash course in ideation</a:t>
            </a:r>
            <a:endParaRPr lang="en-US" sz="4800" b="1" dirty="0">
              <a:effectLst>
                <a:outerShdw blurRad="38100" dist="38100" dir="2700000" algn="tl">
                  <a:srgbClr val="000000">
                    <a:alpha val="43137"/>
                  </a:srgbClr>
                </a:outerShdw>
              </a:effectLst>
              <a:latin typeface="+mn-lt"/>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CA" b="1" dirty="0" smtClean="0">
                <a:solidFill>
                  <a:srgbClr val="FF0000"/>
                </a:solidFill>
              </a:rPr>
              <a:t>1. Defer judgment.</a:t>
            </a:r>
          </a:p>
        </p:txBody>
      </p:sp>
      <p:sp>
        <p:nvSpPr>
          <p:cNvPr id="3" name="Content Placeholder 2"/>
          <p:cNvSpPr>
            <a:spLocks noGrp="1"/>
          </p:cNvSpPr>
          <p:nvPr>
            <p:ph idx="1"/>
          </p:nvPr>
        </p:nvSpPr>
        <p:spPr>
          <a:xfrm>
            <a:off x="457200" y="1828800"/>
            <a:ext cx="8229600" cy="4297363"/>
          </a:xfrm>
        </p:spPr>
        <p:txBody>
          <a:bodyPr rtlCol="0">
            <a:normAutofit/>
          </a:bodyPr>
          <a:lstStyle/>
          <a:p>
            <a:pPr marL="0" indent="0" eaLnBrk="1" fontAlgn="auto" hangingPunct="1">
              <a:spcAft>
                <a:spcPts val="0"/>
              </a:spcAft>
              <a:buFont typeface="Arial" pitchFamily="34" charset="0"/>
              <a:buNone/>
              <a:defRPr/>
            </a:pPr>
            <a:r>
              <a:rPr lang="en-CA" dirty="0" smtClean="0"/>
              <a:t>“The core skill of innovators is error recovery not failure avoidance.”</a:t>
            </a:r>
          </a:p>
          <a:p>
            <a:pPr algn="r" eaLnBrk="1" fontAlgn="auto" hangingPunct="1">
              <a:spcAft>
                <a:spcPts val="0"/>
              </a:spcAft>
              <a:buFont typeface="Arial" pitchFamily="34" charset="0"/>
              <a:buNone/>
              <a:defRPr/>
            </a:pPr>
            <a:r>
              <a:rPr lang="en-CA" i="1" dirty="0" smtClean="0"/>
              <a:t>Randy Nelson</a:t>
            </a:r>
          </a:p>
          <a:p>
            <a:pPr algn="r" eaLnBrk="1" fontAlgn="auto" hangingPunct="1">
              <a:spcAft>
                <a:spcPts val="0"/>
              </a:spcAft>
              <a:buFont typeface="Arial" pitchFamily="34" charset="0"/>
              <a:buNone/>
              <a:defRPr/>
            </a:pPr>
            <a:endParaRPr lang="en-CA" i="1" dirty="0" smtClean="0"/>
          </a:p>
          <a:p>
            <a:pPr eaLnBrk="1" fontAlgn="auto" hangingPunct="1">
              <a:spcAft>
                <a:spcPts val="0"/>
              </a:spcAft>
              <a:buFont typeface="Arial" pitchFamily="34" charset="0"/>
              <a:buNone/>
              <a:defRPr/>
            </a:pPr>
            <a:r>
              <a:rPr lang="en-CA" dirty="0" smtClean="0"/>
              <a:t>“Scientists have another name for failure: </a:t>
            </a:r>
            <a:r>
              <a:rPr lang="en-CA" i="1" dirty="0" smtClean="0"/>
              <a:t>data</a:t>
            </a:r>
            <a:r>
              <a:rPr lang="en-CA" dirty="0" smtClean="0"/>
              <a:t>.”</a:t>
            </a:r>
          </a:p>
          <a:p>
            <a:pPr algn="r" eaLnBrk="1" fontAlgn="auto" hangingPunct="1">
              <a:spcAft>
                <a:spcPts val="0"/>
              </a:spcAft>
              <a:buFont typeface="Arial" pitchFamily="34" charset="0"/>
              <a:buNone/>
              <a:defRPr/>
            </a:pPr>
            <a:r>
              <a:rPr lang="en-CA" i="1" dirty="0" smtClean="0"/>
              <a:t>Tina </a:t>
            </a:r>
            <a:r>
              <a:rPr lang="en-CA" i="1" dirty="0" err="1" smtClean="0"/>
              <a:t>Seelig</a:t>
            </a:r>
            <a:endParaRPr lang="en-CA" i="1" dirty="0" smtClean="0"/>
          </a:p>
          <a:p>
            <a:pPr marL="0" indent="0" eaLnBrk="1" fontAlgn="auto" hangingPunct="1">
              <a:spcAft>
                <a:spcPts val="0"/>
              </a:spcAft>
              <a:buFont typeface="Arial" pitchFamily="34" charset="0"/>
              <a:buNone/>
              <a:defRPr/>
            </a:pPr>
            <a:endParaRPr lang="en-US" dirty="0" smtClean="0"/>
          </a:p>
          <a:p>
            <a:pPr marL="0" indent="0" algn="r" eaLnBrk="1" fontAlgn="auto" hangingPunct="1">
              <a:spcAft>
                <a:spcPts val="0"/>
              </a:spcAft>
              <a:buFont typeface="Arial" pitchFamily="34" charset="0"/>
              <a:buNone/>
              <a:defRPr/>
            </a:pPr>
            <a:endParaRPr lang="en-US" i="1" dirty="0" smtClean="0"/>
          </a:p>
          <a:p>
            <a:pPr algn="r" eaLnBrk="1" fontAlgn="auto" hangingPunct="1">
              <a:spcAft>
                <a:spcPts val="0"/>
              </a:spcAft>
              <a:buFont typeface="Arial" pitchFamily="34" charset="0"/>
              <a:buNone/>
              <a:defRPr/>
            </a:pPr>
            <a:endParaRPr lang="en-CA" dirty="0"/>
          </a:p>
        </p:txBody>
      </p:sp>
      <p:sp>
        <p:nvSpPr>
          <p:cNvPr id="4" name="Slide Number Placeholder 3"/>
          <p:cNvSpPr>
            <a:spLocks noGrp="1"/>
          </p:cNvSpPr>
          <p:nvPr>
            <p:ph type="sldNum" sz="quarter" idx="12"/>
          </p:nvPr>
        </p:nvSpPr>
        <p:spPr/>
        <p:txBody>
          <a:bodyPr/>
          <a:lstStyle/>
          <a:p>
            <a:pPr>
              <a:defRPr/>
            </a:pPr>
            <a:fld id="{D2B6CE09-5376-42DA-8D22-0F9DA087ED3A}" type="slidenum">
              <a:rPr lang="en-US"/>
              <a:pPr>
                <a:defRPr/>
              </a:pPr>
              <a:t>10</a:t>
            </a:fld>
            <a:endParaRPr lang="en-US" dirty="0"/>
          </a:p>
        </p:txBody>
      </p:sp>
      <p:sp>
        <p:nvSpPr>
          <p:cNvPr id="5" name="Footer Placeholder 4"/>
          <p:cNvSpPr>
            <a:spLocks noGrp="1"/>
          </p:cNvSpPr>
          <p:nvPr>
            <p:ph type="ftr" sz="quarter" idx="11"/>
          </p:nvPr>
        </p:nvSpPr>
        <p:spPr/>
        <p:txBody>
          <a:bodyPr/>
          <a:lstStyle/>
          <a:p>
            <a:pPr>
              <a:defRPr/>
            </a:pPr>
            <a:r>
              <a:rPr lang="en-US"/>
              <a:t>Linda Carson/Creative Thinking</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274638"/>
            <a:ext cx="8229600" cy="1511300"/>
          </a:xfrm>
        </p:spPr>
        <p:txBody>
          <a:bodyPr/>
          <a:lstStyle/>
          <a:p>
            <a:pPr eaLnBrk="1" hangingPunct="1"/>
            <a:r>
              <a:rPr lang="en-CA" b="1" dirty="0" smtClean="0">
                <a:solidFill>
                  <a:srgbClr val="FF0000"/>
                </a:solidFill>
              </a:rPr>
              <a:t>2. Seek quantity, not quality.</a:t>
            </a:r>
          </a:p>
        </p:txBody>
      </p:sp>
      <p:sp>
        <p:nvSpPr>
          <p:cNvPr id="22531" name="Content Placeholder 2"/>
          <p:cNvSpPr>
            <a:spLocks noGrp="1"/>
          </p:cNvSpPr>
          <p:nvPr>
            <p:ph idx="1"/>
          </p:nvPr>
        </p:nvSpPr>
        <p:spPr>
          <a:xfrm>
            <a:off x="457200" y="2133600"/>
            <a:ext cx="8229600" cy="4438650"/>
          </a:xfrm>
        </p:spPr>
        <p:txBody>
          <a:bodyPr/>
          <a:lstStyle/>
          <a:p>
            <a:pPr marL="0" indent="0" eaLnBrk="1" hangingPunct="1">
              <a:buFont typeface="Arial" charset="0"/>
              <a:buNone/>
            </a:pPr>
            <a:r>
              <a:rPr lang="en-CA" dirty="0" smtClean="0"/>
              <a:t>“Ideas have to be like ninjas, plentiful and ready to die.”</a:t>
            </a:r>
          </a:p>
          <a:p>
            <a:pPr marL="0" indent="0" algn="r" eaLnBrk="1" hangingPunct="1">
              <a:buFont typeface="Arial" charset="0"/>
              <a:buNone/>
            </a:pPr>
            <a:r>
              <a:rPr lang="en-CA" i="1" dirty="0" smtClean="0"/>
              <a:t>Suzanne Pope</a:t>
            </a:r>
          </a:p>
        </p:txBody>
      </p:sp>
      <p:sp>
        <p:nvSpPr>
          <p:cNvPr id="4" name="Slide Number Placeholder 3"/>
          <p:cNvSpPr>
            <a:spLocks noGrp="1"/>
          </p:cNvSpPr>
          <p:nvPr>
            <p:ph type="sldNum" sz="quarter" idx="12"/>
          </p:nvPr>
        </p:nvSpPr>
        <p:spPr/>
        <p:txBody>
          <a:bodyPr/>
          <a:lstStyle/>
          <a:p>
            <a:pPr>
              <a:defRPr/>
            </a:pPr>
            <a:fld id="{0D73F580-9E86-43BE-B082-AD4EC49B1328}" type="slidenum">
              <a:rPr lang="en-US"/>
              <a:pPr>
                <a:defRPr/>
              </a:pPr>
              <a:t>11</a:t>
            </a:fld>
            <a:endParaRPr lang="en-US" dirty="0"/>
          </a:p>
        </p:txBody>
      </p:sp>
      <p:sp>
        <p:nvSpPr>
          <p:cNvPr id="5" name="Footer Placeholder 4"/>
          <p:cNvSpPr>
            <a:spLocks noGrp="1"/>
          </p:cNvSpPr>
          <p:nvPr>
            <p:ph type="ftr" sz="quarter" idx="11"/>
          </p:nvPr>
        </p:nvSpPr>
        <p:spPr/>
        <p:txBody>
          <a:bodyPr/>
          <a:lstStyle/>
          <a:p>
            <a:pPr>
              <a:defRPr/>
            </a:pPr>
            <a:r>
              <a:rPr lang="en-US"/>
              <a:t>Linda Carson/Creative Thinking</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CA" b="1" dirty="0" smtClean="0">
                <a:solidFill>
                  <a:srgbClr val="FF0000"/>
                </a:solidFill>
              </a:rPr>
              <a:t>3. Question assumptions.</a:t>
            </a:r>
          </a:p>
        </p:txBody>
      </p:sp>
      <p:sp>
        <p:nvSpPr>
          <p:cNvPr id="23555" name="Content Placeholder 2"/>
          <p:cNvSpPr>
            <a:spLocks noGrp="1"/>
          </p:cNvSpPr>
          <p:nvPr>
            <p:ph idx="1"/>
          </p:nvPr>
        </p:nvSpPr>
        <p:spPr>
          <a:xfrm>
            <a:off x="428625" y="1676400"/>
            <a:ext cx="8229600" cy="4778375"/>
          </a:xfrm>
        </p:spPr>
        <p:txBody>
          <a:bodyPr/>
          <a:lstStyle/>
          <a:p>
            <a:pPr marL="0" indent="0" eaLnBrk="1" hangingPunct="1">
              <a:buFont typeface="Arial" charset="0"/>
              <a:buNone/>
            </a:pPr>
            <a:r>
              <a:rPr lang="en-CA" smtClean="0"/>
              <a:t>“I have a friend I go to whenever I have a really tough problem to solve. After I explain it to him, invariably his first question is, ‘What rules can we break?’ He knows that I have assimilated so many rules into my thinking that after a while they become blind assumptions. It’s difficult to be innovative if you’re following blind assumptions.”</a:t>
            </a:r>
          </a:p>
          <a:p>
            <a:pPr marL="0" indent="0" algn="r" eaLnBrk="1" hangingPunct="1">
              <a:buFont typeface="Arial" charset="0"/>
              <a:buNone/>
            </a:pPr>
            <a:r>
              <a:rPr lang="en-CA" i="1" smtClean="0"/>
              <a:t>Roger von Eoch</a:t>
            </a:r>
          </a:p>
        </p:txBody>
      </p:sp>
      <p:sp>
        <p:nvSpPr>
          <p:cNvPr id="4" name="Slide Number Placeholder 3"/>
          <p:cNvSpPr>
            <a:spLocks noGrp="1"/>
          </p:cNvSpPr>
          <p:nvPr>
            <p:ph type="sldNum" sz="quarter" idx="12"/>
          </p:nvPr>
        </p:nvSpPr>
        <p:spPr/>
        <p:txBody>
          <a:bodyPr/>
          <a:lstStyle/>
          <a:p>
            <a:pPr>
              <a:defRPr/>
            </a:pPr>
            <a:fld id="{BBFD8EE4-8CF6-4BEE-858A-3F89C737D73A}" type="slidenum">
              <a:rPr lang="en-US"/>
              <a:pPr>
                <a:defRPr/>
              </a:pPr>
              <a:t>12</a:t>
            </a:fld>
            <a:endParaRPr lang="en-US" dirty="0"/>
          </a:p>
        </p:txBody>
      </p:sp>
      <p:sp>
        <p:nvSpPr>
          <p:cNvPr id="5" name="Footer Placeholder 4"/>
          <p:cNvSpPr>
            <a:spLocks noGrp="1"/>
          </p:cNvSpPr>
          <p:nvPr>
            <p:ph type="ftr" sz="quarter" idx="11"/>
          </p:nvPr>
        </p:nvSpPr>
        <p:spPr/>
        <p:txBody>
          <a:bodyPr/>
          <a:lstStyle/>
          <a:p>
            <a:pPr>
              <a:defRPr/>
            </a:pPr>
            <a:r>
              <a:rPr lang="en-US"/>
              <a:t>Linda Carson/Creative Thinking</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CA" b="1" dirty="0" smtClean="0">
                <a:solidFill>
                  <a:srgbClr val="FF0000"/>
                </a:solidFill>
              </a:rPr>
              <a:t>4. Go over the top.</a:t>
            </a:r>
          </a:p>
        </p:txBody>
      </p:sp>
      <p:sp>
        <p:nvSpPr>
          <p:cNvPr id="24579" name="TextBox 2"/>
          <p:cNvSpPr txBox="1">
            <a:spLocks noChangeArrowheads="1"/>
          </p:cNvSpPr>
          <p:nvPr/>
        </p:nvSpPr>
        <p:spPr bwMode="auto">
          <a:xfrm>
            <a:off x="571500" y="2357438"/>
            <a:ext cx="7145338" cy="1570037"/>
          </a:xfrm>
          <a:prstGeom prst="rect">
            <a:avLst/>
          </a:prstGeom>
          <a:noFill/>
          <a:ln w="9525">
            <a:noFill/>
            <a:miter lim="800000"/>
            <a:headEnd/>
            <a:tailEnd/>
          </a:ln>
        </p:spPr>
        <p:txBody>
          <a:bodyPr>
            <a:spAutoFit/>
          </a:bodyPr>
          <a:lstStyle/>
          <a:p>
            <a:r>
              <a:rPr lang="en-CA" sz="3200">
                <a:latin typeface="Gill Sans MT" pitchFamily="34" charset="0"/>
              </a:rPr>
              <a:t>“It is easier to tone down a wild idea than to think up a new one.”</a:t>
            </a:r>
          </a:p>
          <a:p>
            <a:pPr algn="r"/>
            <a:r>
              <a:rPr lang="en-CA" sz="3200" i="1">
                <a:latin typeface="Gill Sans MT" pitchFamily="34" charset="0"/>
              </a:rPr>
              <a:t>Alex F. Osborne</a:t>
            </a:r>
          </a:p>
        </p:txBody>
      </p:sp>
      <p:sp>
        <p:nvSpPr>
          <p:cNvPr id="4" name="Slide Number Placeholder 3"/>
          <p:cNvSpPr>
            <a:spLocks noGrp="1"/>
          </p:cNvSpPr>
          <p:nvPr>
            <p:ph type="sldNum" sz="quarter" idx="12"/>
          </p:nvPr>
        </p:nvSpPr>
        <p:spPr/>
        <p:txBody>
          <a:bodyPr/>
          <a:lstStyle/>
          <a:p>
            <a:pPr>
              <a:defRPr/>
            </a:pPr>
            <a:fld id="{5641D46E-1D94-4EFE-ADDB-21CB8313C962}" type="slidenum">
              <a:rPr lang="en-US"/>
              <a:pPr>
                <a:defRPr/>
              </a:pPr>
              <a:t>13</a:t>
            </a:fld>
            <a:endParaRPr lang="en-US" dirty="0"/>
          </a:p>
        </p:txBody>
      </p:sp>
      <p:sp>
        <p:nvSpPr>
          <p:cNvPr id="5" name="Footer Placeholder 4"/>
          <p:cNvSpPr>
            <a:spLocks noGrp="1"/>
          </p:cNvSpPr>
          <p:nvPr>
            <p:ph type="ftr" sz="quarter" idx="11"/>
          </p:nvPr>
        </p:nvSpPr>
        <p:spPr/>
        <p:txBody>
          <a:bodyPr/>
          <a:lstStyle/>
          <a:p>
            <a:pPr>
              <a:defRPr/>
            </a:pPr>
            <a:r>
              <a:rPr lang="en-US"/>
              <a:t>Linda Carson/Creative Thinking</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457200" y="274638"/>
            <a:ext cx="8229600" cy="3082925"/>
          </a:xfrm>
        </p:spPr>
        <p:txBody>
          <a:bodyPr/>
          <a:lstStyle/>
          <a:p>
            <a:pPr eaLnBrk="1" hangingPunct="1"/>
            <a:r>
              <a:rPr lang="en-CA" b="1" dirty="0" smtClean="0">
                <a:solidFill>
                  <a:srgbClr val="FF0000"/>
                </a:solidFill>
              </a:rPr>
              <a:t>5. Stir:</a:t>
            </a:r>
            <a:br>
              <a:rPr lang="en-CA" b="1" dirty="0" smtClean="0">
                <a:solidFill>
                  <a:srgbClr val="FF0000"/>
                </a:solidFill>
              </a:rPr>
            </a:br>
            <a:r>
              <a:rPr lang="en-CA" b="1" dirty="0" smtClean="0">
                <a:solidFill>
                  <a:srgbClr val="FF0000"/>
                </a:solidFill>
              </a:rPr>
              <a:t>	Debate;	</a:t>
            </a:r>
            <a:br>
              <a:rPr lang="en-CA" b="1" dirty="0" smtClean="0">
                <a:solidFill>
                  <a:srgbClr val="FF0000"/>
                </a:solidFill>
              </a:rPr>
            </a:br>
            <a:r>
              <a:rPr lang="en-CA" b="1" dirty="0" smtClean="0">
                <a:solidFill>
                  <a:srgbClr val="FF0000"/>
                </a:solidFill>
              </a:rPr>
              <a:t>	Combine &amp; extend ideas;</a:t>
            </a:r>
            <a:br>
              <a:rPr lang="en-CA" b="1" dirty="0" smtClean="0">
                <a:solidFill>
                  <a:srgbClr val="FF0000"/>
                </a:solidFill>
              </a:rPr>
            </a:br>
            <a:r>
              <a:rPr lang="en-CA" b="1" dirty="0" smtClean="0">
                <a:solidFill>
                  <a:srgbClr val="FF0000"/>
                </a:solidFill>
              </a:rPr>
              <a:t>	Use ideas as</a:t>
            </a:r>
            <a:br>
              <a:rPr lang="en-CA" b="1" dirty="0" smtClean="0">
                <a:solidFill>
                  <a:srgbClr val="FF0000"/>
                </a:solidFill>
              </a:rPr>
            </a:br>
            <a:r>
              <a:rPr lang="en-CA" b="1" dirty="0" smtClean="0">
                <a:solidFill>
                  <a:srgbClr val="FF0000"/>
                </a:solidFill>
              </a:rPr>
              <a:t>	stepping stones.</a:t>
            </a:r>
          </a:p>
        </p:txBody>
      </p:sp>
      <p:sp>
        <p:nvSpPr>
          <p:cNvPr id="25603" name="Content Placeholder 2"/>
          <p:cNvSpPr>
            <a:spLocks noGrp="1"/>
          </p:cNvSpPr>
          <p:nvPr>
            <p:ph idx="1"/>
          </p:nvPr>
        </p:nvSpPr>
        <p:spPr>
          <a:xfrm>
            <a:off x="457200" y="3886200"/>
            <a:ext cx="8229600" cy="2239963"/>
          </a:xfrm>
        </p:spPr>
        <p:txBody>
          <a:bodyPr/>
          <a:lstStyle/>
          <a:p>
            <a:pPr marL="0" indent="0" eaLnBrk="1" hangingPunct="1">
              <a:buFont typeface="Arial" charset="0"/>
              <a:buNone/>
            </a:pPr>
            <a:r>
              <a:rPr lang="en-US" dirty="0" smtClean="0"/>
              <a:t>“Creativity occurs at the intersection of previously unconnected planes of thought.”</a:t>
            </a:r>
          </a:p>
          <a:p>
            <a:pPr marL="0" indent="0" algn="r" eaLnBrk="1" hangingPunct="1">
              <a:buFont typeface="Arial" charset="0"/>
              <a:buNone/>
            </a:pPr>
            <a:r>
              <a:rPr lang="en-US" i="1" dirty="0" smtClean="0"/>
              <a:t>Dorothy Leonard</a:t>
            </a:r>
            <a:endParaRPr lang="en-CA" i="1" dirty="0" smtClean="0"/>
          </a:p>
        </p:txBody>
      </p:sp>
      <p:sp>
        <p:nvSpPr>
          <p:cNvPr id="4" name="Slide Number Placeholder 3"/>
          <p:cNvSpPr>
            <a:spLocks noGrp="1"/>
          </p:cNvSpPr>
          <p:nvPr>
            <p:ph type="sldNum" sz="quarter" idx="12"/>
          </p:nvPr>
        </p:nvSpPr>
        <p:spPr/>
        <p:txBody>
          <a:bodyPr/>
          <a:lstStyle/>
          <a:p>
            <a:pPr>
              <a:defRPr/>
            </a:pPr>
            <a:fld id="{74FB770B-4E4F-4674-9A40-89232E018440}" type="slidenum">
              <a:rPr lang="en-US"/>
              <a:pPr>
                <a:defRPr/>
              </a:pPr>
              <a:t>14</a:t>
            </a:fld>
            <a:endParaRPr lang="en-US" dirty="0"/>
          </a:p>
        </p:txBody>
      </p:sp>
      <p:sp>
        <p:nvSpPr>
          <p:cNvPr id="5" name="Footer Placeholder 4"/>
          <p:cNvSpPr>
            <a:spLocks noGrp="1"/>
          </p:cNvSpPr>
          <p:nvPr>
            <p:ph type="ftr" sz="quarter" idx="11"/>
          </p:nvPr>
        </p:nvSpPr>
        <p:spPr/>
        <p:txBody>
          <a:bodyPr/>
          <a:lstStyle/>
          <a:p>
            <a:pPr>
              <a:defRPr/>
            </a:pPr>
            <a:r>
              <a:rPr lang="en-US"/>
              <a:t>Linda Carson/Creative Thinking</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en-CA" b="1" dirty="0" smtClean="0">
                <a:solidFill>
                  <a:srgbClr val="FF0000"/>
                </a:solidFill>
              </a:rPr>
              <a:t>6. Take notes and follow through.</a:t>
            </a:r>
            <a:endParaRPr lang="en-CA" b="1" dirty="0" smtClean="0">
              <a:solidFill>
                <a:schemeClr val="accent1"/>
              </a:solidFill>
            </a:endParaRPr>
          </a:p>
        </p:txBody>
      </p:sp>
      <p:sp>
        <p:nvSpPr>
          <p:cNvPr id="26627" name="Content Placeholder 2"/>
          <p:cNvSpPr>
            <a:spLocks noGrp="1"/>
          </p:cNvSpPr>
          <p:nvPr>
            <p:ph idx="1"/>
          </p:nvPr>
        </p:nvSpPr>
        <p:spPr/>
        <p:txBody>
          <a:bodyPr/>
          <a:lstStyle/>
          <a:p>
            <a:pPr marL="0" indent="0" eaLnBrk="1" hangingPunct="1">
              <a:buFont typeface="Arial" charset="0"/>
              <a:buNone/>
            </a:pPr>
            <a:r>
              <a:rPr lang="en-US" smtClean="0"/>
              <a:t>“Never go anywhere without pen and paper. Not even to bed. Especially not to bed.”</a:t>
            </a:r>
          </a:p>
          <a:p>
            <a:pPr marL="0" indent="0" algn="r" eaLnBrk="1" hangingPunct="1">
              <a:buFont typeface="Arial" charset="0"/>
              <a:buNone/>
            </a:pPr>
            <a:r>
              <a:rPr lang="en-US" i="1" smtClean="0"/>
              <a:t>Linda Carson</a:t>
            </a:r>
          </a:p>
        </p:txBody>
      </p:sp>
      <p:sp>
        <p:nvSpPr>
          <p:cNvPr id="4" name="Slide Number Placeholder 3"/>
          <p:cNvSpPr>
            <a:spLocks noGrp="1"/>
          </p:cNvSpPr>
          <p:nvPr>
            <p:ph type="sldNum" sz="quarter" idx="12"/>
          </p:nvPr>
        </p:nvSpPr>
        <p:spPr/>
        <p:txBody>
          <a:bodyPr/>
          <a:lstStyle/>
          <a:p>
            <a:pPr>
              <a:defRPr/>
            </a:pPr>
            <a:fld id="{4CCAE75C-1E77-414D-8396-1878E22F8FE8}" type="slidenum">
              <a:rPr lang="en-US" smtClean="0"/>
              <a:pPr>
                <a:defRPr/>
              </a:pPr>
              <a:t>15</a:t>
            </a:fld>
            <a:endParaRPr lang="en-US" dirty="0"/>
          </a:p>
        </p:txBody>
      </p:sp>
      <p:sp>
        <p:nvSpPr>
          <p:cNvPr id="5" name="Footer Placeholder 4"/>
          <p:cNvSpPr>
            <a:spLocks noGrp="1"/>
          </p:cNvSpPr>
          <p:nvPr>
            <p:ph type="ftr" sz="quarter" idx="11"/>
          </p:nvPr>
        </p:nvSpPr>
        <p:spPr/>
        <p:txBody>
          <a:bodyPr/>
          <a:lstStyle/>
          <a:p>
            <a:pPr>
              <a:defRPr/>
            </a:pPr>
            <a:r>
              <a:rPr lang="en-US" smtClean="0"/>
              <a:t>Linda Carson/Creative Thinking</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6"/>
          <p:cNvSpPr>
            <a:spLocks noGrp="1"/>
          </p:cNvSpPr>
          <p:nvPr>
            <p:ph type="ctrTitle"/>
          </p:nvPr>
        </p:nvSpPr>
        <p:spPr/>
        <p:txBody>
          <a:bodyPr/>
          <a:lstStyle/>
          <a:p>
            <a:pPr eaLnBrk="1" hangingPunct="1"/>
            <a:r>
              <a:rPr lang="en-US" b="1" dirty="0" smtClean="0">
                <a:solidFill>
                  <a:srgbClr val="FF0000"/>
                </a:solidFill>
              </a:rPr>
              <a:t>Step 7 is really the 0</a:t>
            </a:r>
            <a:r>
              <a:rPr lang="en-US" b="1" baseline="30000" dirty="0" smtClean="0">
                <a:solidFill>
                  <a:srgbClr val="FF0000"/>
                </a:solidFill>
              </a:rPr>
              <a:t>th</a:t>
            </a:r>
            <a:r>
              <a:rPr lang="en-US" b="1" dirty="0" smtClean="0">
                <a:solidFill>
                  <a:srgbClr val="FF0000"/>
                </a:solidFill>
              </a:rPr>
              <a:t> step</a:t>
            </a:r>
          </a:p>
        </p:txBody>
      </p:sp>
      <p:sp>
        <p:nvSpPr>
          <p:cNvPr id="8" name="Subtitle 7"/>
          <p:cNvSpPr>
            <a:spLocks noGrp="1"/>
          </p:cNvSpPr>
          <p:nvPr>
            <p:ph type="subTitle" idx="1"/>
          </p:nvPr>
        </p:nvSpPr>
        <p:spPr/>
        <p:txBody>
          <a:bodyPr rtlCol="0">
            <a:normAutofit/>
          </a:bodyPr>
          <a:lstStyle/>
          <a:p>
            <a:pPr eaLnBrk="1" fontAlgn="auto" hangingPunct="1">
              <a:spcAft>
                <a:spcPts val="0"/>
              </a:spcAft>
              <a:buFont typeface="Arial" pitchFamily="34" charset="0"/>
              <a:buNone/>
              <a:defRPr/>
            </a:pPr>
            <a:r>
              <a:rPr lang="en-US" dirty="0" smtClean="0"/>
              <a:t>The most important rule for making idea generation a team sport…</a:t>
            </a:r>
            <a:endParaRPr lang="en-US" dirty="0"/>
          </a:p>
        </p:txBody>
      </p:sp>
      <p:sp>
        <p:nvSpPr>
          <p:cNvPr id="5" name="Footer Placeholder 4"/>
          <p:cNvSpPr>
            <a:spLocks noGrp="1"/>
          </p:cNvSpPr>
          <p:nvPr>
            <p:ph type="ftr" sz="quarter" idx="11"/>
          </p:nvPr>
        </p:nvSpPr>
        <p:spPr/>
        <p:txBody>
          <a:bodyPr/>
          <a:lstStyle/>
          <a:p>
            <a:pPr>
              <a:defRPr/>
            </a:pPr>
            <a:r>
              <a:rPr lang="en-US"/>
              <a:t>Linda Carson/Creative Thinking</a:t>
            </a:r>
          </a:p>
        </p:txBody>
      </p:sp>
      <p:sp>
        <p:nvSpPr>
          <p:cNvPr id="6" name="Slide Number Placeholder 5"/>
          <p:cNvSpPr>
            <a:spLocks noGrp="1"/>
          </p:cNvSpPr>
          <p:nvPr>
            <p:ph type="sldNum" sz="quarter" idx="12"/>
          </p:nvPr>
        </p:nvSpPr>
        <p:spPr/>
        <p:txBody>
          <a:bodyPr/>
          <a:lstStyle/>
          <a:p>
            <a:pPr>
              <a:defRPr/>
            </a:pPr>
            <a:fld id="{E0C18288-C9A9-41D9-A89C-F4FD976A5B02}" type="slidenum">
              <a:rPr lang="en-US"/>
              <a:pPr>
                <a:defRPr/>
              </a:pPr>
              <a:t>16</a:t>
            </a:fld>
            <a:endParaRPr lang="en-US"/>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en-CA" b="1" dirty="0" smtClean="0">
                <a:solidFill>
                  <a:srgbClr val="FF0000"/>
                </a:solidFill>
              </a:rPr>
              <a:t>Start solo.</a:t>
            </a:r>
          </a:p>
        </p:txBody>
      </p:sp>
      <p:sp>
        <p:nvSpPr>
          <p:cNvPr id="3" name="Content Placeholder 2"/>
          <p:cNvSpPr>
            <a:spLocks noGrp="1"/>
          </p:cNvSpPr>
          <p:nvPr>
            <p:ph idx="1"/>
          </p:nvPr>
        </p:nvSpPr>
        <p:spPr>
          <a:xfrm>
            <a:off x="4495800" y="1752600"/>
            <a:ext cx="4191000" cy="5105400"/>
          </a:xfrm>
        </p:spPr>
        <p:txBody>
          <a:bodyPr rtlCol="0">
            <a:normAutofit/>
          </a:bodyPr>
          <a:lstStyle/>
          <a:p>
            <a:pPr marL="0" indent="0" eaLnBrk="1" fontAlgn="auto" hangingPunct="1">
              <a:spcAft>
                <a:spcPts val="0"/>
              </a:spcAft>
              <a:buFont typeface="Arial" pitchFamily="34" charset="0"/>
              <a:buNone/>
              <a:defRPr/>
            </a:pPr>
            <a:r>
              <a:rPr lang="en-CA" dirty="0" smtClean="0"/>
              <a:t>“There are no good collaborations … </a:t>
            </a:r>
            <a:r>
              <a:rPr lang="en-CA" dirty="0" smtClean="0">
                <a:solidFill>
                  <a:schemeClr val="accent1"/>
                </a:solidFill>
              </a:rPr>
              <a:t>Once the miracle of creation has taken place, the group can build and extend it,</a:t>
            </a:r>
            <a:r>
              <a:rPr lang="en-CA" dirty="0" smtClean="0"/>
              <a:t> but the group never invents anything.”</a:t>
            </a:r>
          </a:p>
          <a:p>
            <a:pPr algn="r" eaLnBrk="1" fontAlgn="auto" hangingPunct="1">
              <a:spcAft>
                <a:spcPts val="0"/>
              </a:spcAft>
              <a:buFont typeface="Arial" pitchFamily="34" charset="0"/>
              <a:buNone/>
              <a:defRPr/>
            </a:pPr>
            <a:r>
              <a:rPr lang="en-CA" i="1" dirty="0" smtClean="0"/>
              <a:t>John Steinbeck</a:t>
            </a:r>
            <a:endParaRPr lang="en-CA" i="1" dirty="0"/>
          </a:p>
        </p:txBody>
      </p:sp>
      <p:sp>
        <p:nvSpPr>
          <p:cNvPr id="5" name="Slide Number Placeholder 4"/>
          <p:cNvSpPr>
            <a:spLocks noGrp="1"/>
          </p:cNvSpPr>
          <p:nvPr>
            <p:ph type="sldNum" sz="quarter" idx="12"/>
          </p:nvPr>
        </p:nvSpPr>
        <p:spPr/>
        <p:txBody>
          <a:bodyPr/>
          <a:lstStyle/>
          <a:p>
            <a:pPr>
              <a:defRPr/>
            </a:pPr>
            <a:fld id="{A942DA23-222B-4BF7-9A0C-D34F55714FDB}" type="slidenum">
              <a:rPr lang="en-US" b="1"/>
              <a:pPr>
                <a:defRPr/>
              </a:pPr>
              <a:t>17</a:t>
            </a:fld>
            <a:endParaRPr lang="en-US" b="1" dirty="0"/>
          </a:p>
        </p:txBody>
      </p:sp>
      <p:sp>
        <p:nvSpPr>
          <p:cNvPr id="6" name="Footer Placeholder 5"/>
          <p:cNvSpPr>
            <a:spLocks noGrp="1"/>
          </p:cNvSpPr>
          <p:nvPr>
            <p:ph type="ftr" sz="quarter" idx="11"/>
          </p:nvPr>
        </p:nvSpPr>
        <p:spPr/>
        <p:txBody>
          <a:bodyPr/>
          <a:lstStyle/>
          <a:p>
            <a:pPr>
              <a:defRPr/>
            </a:pPr>
            <a:r>
              <a:rPr lang="en-US"/>
              <a:t>Linda Carson/Creative Thinking</a:t>
            </a:r>
            <a:endParaRPr lang="en-US" dirty="0"/>
          </a:p>
        </p:txBody>
      </p:sp>
      <p:pic>
        <p:nvPicPr>
          <p:cNvPr id="7" name="Content Placeholder 6" descr="2267171610_628796d8dc.jpg"/>
          <p:cNvPicPr>
            <a:picLocks noChangeAspect="1"/>
          </p:cNvPicPr>
          <p:nvPr/>
        </p:nvPicPr>
        <p:blipFill>
          <a:blip r:embed="rId3" cstate="print"/>
          <a:srcRect/>
          <a:stretch>
            <a:fillRect/>
          </a:stretch>
        </p:blipFill>
        <p:spPr bwMode="auto">
          <a:xfrm>
            <a:off x="228600" y="1905000"/>
            <a:ext cx="4038600" cy="3328988"/>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solidFill>
                  <a:srgbClr val="92D050"/>
                </a:solidFill>
              </a:rPr>
              <a:t>Practicing what I preach</a:t>
            </a:r>
            <a:endParaRPr lang="en-CA" b="1" dirty="0">
              <a:solidFill>
                <a:srgbClr val="92D050"/>
              </a:solidFill>
            </a:endParaRPr>
          </a:p>
        </p:txBody>
      </p:sp>
      <p:sp>
        <p:nvSpPr>
          <p:cNvPr id="3" name="Content Placeholder 2"/>
          <p:cNvSpPr>
            <a:spLocks noGrp="1"/>
          </p:cNvSpPr>
          <p:nvPr>
            <p:ph idx="1"/>
          </p:nvPr>
        </p:nvSpPr>
        <p:spPr/>
        <p:txBody>
          <a:bodyPr/>
          <a:lstStyle/>
          <a:p>
            <a:pPr marL="0" indent="0">
              <a:buNone/>
            </a:pPr>
            <a:r>
              <a:rPr lang="en-CA" dirty="0" smtClean="0"/>
              <a:t>Small groups test-drive different methods:</a:t>
            </a:r>
          </a:p>
          <a:p>
            <a:pPr marL="514350" indent="-514350">
              <a:buFont typeface="+mj-lt"/>
              <a:buAutoNum type="arabicPeriod"/>
            </a:pPr>
            <a:r>
              <a:rPr lang="en-CA" dirty="0" smtClean="0"/>
              <a:t>What’s the technique?</a:t>
            </a:r>
          </a:p>
          <a:p>
            <a:pPr marL="514350" indent="-514350">
              <a:buFont typeface="+mj-lt"/>
              <a:buAutoNum type="arabicPeriod"/>
            </a:pPr>
            <a:r>
              <a:rPr lang="en-CA" dirty="0" smtClean="0"/>
              <a:t>What was your problem?</a:t>
            </a:r>
          </a:p>
          <a:p>
            <a:pPr marL="514350" indent="-514350">
              <a:buFont typeface="+mj-lt"/>
              <a:buAutoNum type="arabicPeriod"/>
            </a:pPr>
            <a:r>
              <a:rPr lang="en-CA" dirty="0" smtClean="0"/>
              <a:t>How many ideas?</a:t>
            </a:r>
          </a:p>
          <a:p>
            <a:pPr marL="514350" indent="-514350">
              <a:buFont typeface="+mj-lt"/>
              <a:buAutoNum type="arabicPeriod"/>
            </a:pPr>
            <a:r>
              <a:rPr lang="en-CA" dirty="0" smtClean="0"/>
              <a:t>Most promising idea?</a:t>
            </a:r>
          </a:p>
          <a:p>
            <a:pPr marL="514350" indent="-514350">
              <a:buFont typeface="+mj-lt"/>
              <a:buAutoNum type="arabicPeriod"/>
            </a:pPr>
            <a:r>
              <a:rPr lang="en-CA" dirty="0" smtClean="0"/>
              <a:t>Wildest idea?</a:t>
            </a:r>
          </a:p>
          <a:p>
            <a:pPr marL="514350" indent="-514350">
              <a:buFont typeface="+mj-lt"/>
              <a:buAutoNum type="arabicPeriod"/>
            </a:pPr>
            <a:r>
              <a:rPr lang="en-CA" dirty="0" smtClean="0"/>
              <a:t>What would this technique be good for? Not so good for?</a:t>
            </a:r>
            <a:endParaRPr lang="en-CA" dirty="0"/>
          </a:p>
        </p:txBody>
      </p:sp>
      <p:sp>
        <p:nvSpPr>
          <p:cNvPr id="4" name="Footer Placeholder 3"/>
          <p:cNvSpPr>
            <a:spLocks noGrp="1"/>
          </p:cNvSpPr>
          <p:nvPr>
            <p:ph type="ftr" sz="quarter" idx="11"/>
          </p:nvPr>
        </p:nvSpPr>
        <p:spPr/>
        <p:txBody>
          <a:bodyPr/>
          <a:lstStyle/>
          <a:p>
            <a:pPr>
              <a:defRPr/>
            </a:pPr>
            <a:r>
              <a:rPr lang="en-US" smtClean="0"/>
              <a:t>Linda Carson/Creative Thinking</a:t>
            </a:r>
            <a:endParaRPr lang="en-US"/>
          </a:p>
        </p:txBody>
      </p:sp>
      <p:sp>
        <p:nvSpPr>
          <p:cNvPr id="5" name="Slide Number Placeholder 4"/>
          <p:cNvSpPr>
            <a:spLocks noGrp="1"/>
          </p:cNvSpPr>
          <p:nvPr>
            <p:ph type="sldNum" sz="quarter" idx="12"/>
          </p:nvPr>
        </p:nvSpPr>
        <p:spPr/>
        <p:txBody>
          <a:bodyPr/>
          <a:lstStyle/>
          <a:p>
            <a:pPr>
              <a:defRPr/>
            </a:pPr>
            <a:fld id="{F60A0CB1-9DD5-4731-8DAA-B33BC81EE64E}" type="slidenum">
              <a:rPr lang="en-US" smtClean="0"/>
              <a:pPr>
                <a:defRPr/>
              </a:pPr>
              <a:t>18</a:t>
            </a:fld>
            <a:endParaRPr lang="en-US"/>
          </a:p>
        </p:txBody>
      </p:sp>
    </p:spTree>
    <p:extLst>
      <p:ext uri="{BB962C8B-B14F-4D97-AF65-F5344CB8AC3E}">
        <p14:creationId xmlns:p14="http://schemas.microsoft.com/office/powerpoint/2010/main" val="105872884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CA" b="1" dirty="0" smtClean="0">
                <a:solidFill>
                  <a:srgbClr val="92D050"/>
                </a:solidFill>
              </a:rPr>
              <a:t>It’s about improving the odds</a:t>
            </a:r>
            <a:endParaRPr lang="en-CA" b="1" dirty="0">
              <a:solidFill>
                <a:srgbClr val="92D050"/>
              </a:solidFill>
            </a:endParaRPr>
          </a:p>
        </p:txBody>
      </p:sp>
      <p:sp>
        <p:nvSpPr>
          <p:cNvPr id="3" name="Content Placeholder 2"/>
          <p:cNvSpPr>
            <a:spLocks noGrp="1"/>
          </p:cNvSpPr>
          <p:nvPr>
            <p:ph idx="1"/>
          </p:nvPr>
        </p:nvSpPr>
        <p:spPr/>
        <p:txBody>
          <a:bodyPr/>
          <a:lstStyle/>
          <a:p>
            <a:pPr marL="0" indent="0">
              <a:buNone/>
            </a:pPr>
            <a:r>
              <a:rPr lang="en-CA" dirty="0" smtClean="0"/>
              <a:t>“Findings from psychological studies are a bit like batting averages.  Except—and this is critical—</a:t>
            </a:r>
            <a:r>
              <a:rPr lang="en-CA" i="1" dirty="0" smtClean="0"/>
              <a:t>you’re not the batter.  You’re the at bat.”</a:t>
            </a:r>
          </a:p>
          <a:p>
            <a:pPr marL="0" indent="0" algn="r">
              <a:buNone/>
            </a:pPr>
            <a:r>
              <a:rPr lang="en-CA" dirty="0" smtClean="0"/>
              <a:t>Jamil </a:t>
            </a:r>
            <a:r>
              <a:rPr lang="en-CA" dirty="0" err="1" smtClean="0"/>
              <a:t>Zaki</a:t>
            </a:r>
            <a:endParaRPr lang="en-CA" dirty="0"/>
          </a:p>
        </p:txBody>
      </p:sp>
      <p:sp>
        <p:nvSpPr>
          <p:cNvPr id="4" name="Footer Placeholder 3"/>
          <p:cNvSpPr>
            <a:spLocks noGrp="1"/>
          </p:cNvSpPr>
          <p:nvPr>
            <p:ph type="ftr" sz="quarter" idx="11"/>
          </p:nvPr>
        </p:nvSpPr>
        <p:spPr/>
        <p:txBody>
          <a:bodyPr/>
          <a:lstStyle/>
          <a:p>
            <a:r>
              <a:rPr lang="en-US" smtClean="0"/>
              <a:t>Linda Carson/Creative Thinking</a:t>
            </a:r>
            <a:endParaRPr lang="en-US"/>
          </a:p>
        </p:txBody>
      </p:sp>
      <p:sp>
        <p:nvSpPr>
          <p:cNvPr id="5" name="Slide Number Placeholder 4"/>
          <p:cNvSpPr>
            <a:spLocks noGrp="1"/>
          </p:cNvSpPr>
          <p:nvPr>
            <p:ph type="sldNum" sz="quarter" idx="12"/>
          </p:nvPr>
        </p:nvSpPr>
        <p:spPr/>
        <p:txBody>
          <a:bodyPr/>
          <a:lstStyle/>
          <a:p>
            <a:fld id="{F60A0CB1-9DD5-4731-8DAA-B33BC81EE64E}" type="slidenum">
              <a:rPr lang="en-US" smtClean="0"/>
              <a:pPr/>
              <a:t>19</a:t>
            </a:fld>
            <a:endParaRPr lang="en-US"/>
          </a:p>
        </p:txBody>
      </p:sp>
    </p:spTree>
    <p:extLst>
      <p:ext uri="{BB962C8B-B14F-4D97-AF65-F5344CB8AC3E}">
        <p14:creationId xmlns:p14="http://schemas.microsoft.com/office/powerpoint/2010/main" val="352916334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82000" cy="1143000"/>
          </a:xfrm>
        </p:spPr>
        <p:txBody>
          <a:bodyPr/>
          <a:lstStyle/>
          <a:p>
            <a:r>
              <a:rPr lang="en-US" b="1" dirty="0" smtClean="0">
                <a:solidFill>
                  <a:srgbClr val="FF0000"/>
                </a:solidFill>
              </a:rPr>
              <a:t>If I only had time for 3 things…</a:t>
            </a:r>
            <a:endParaRPr lang="en-US" b="1" dirty="0">
              <a:solidFill>
                <a:srgbClr val="FF0000"/>
              </a:solidFill>
            </a:endParaRPr>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big fish</a:t>
            </a:r>
          </a:p>
          <a:p>
            <a:pPr marL="514350" indent="-514350">
              <a:buFont typeface="+mj-lt"/>
              <a:buAutoNum type="arabicPeriod"/>
            </a:pPr>
            <a:r>
              <a:rPr lang="en-US" dirty="0" smtClean="0"/>
              <a:t>convergent/divergent</a:t>
            </a:r>
          </a:p>
          <a:p>
            <a:pPr marL="514350" indent="-514350">
              <a:buFont typeface="+mj-lt"/>
              <a:buAutoNum type="arabicPeriod"/>
            </a:pPr>
            <a:r>
              <a:rPr lang="en-US" dirty="0" smtClean="0"/>
              <a:t>priming,  pros &amp; cons</a:t>
            </a:r>
          </a:p>
          <a:p>
            <a:pPr marL="514350" indent="-514350">
              <a:buFont typeface="+mj-lt"/>
              <a:buAutoNum type="arabicPeriod"/>
            </a:pPr>
            <a:endParaRPr lang="en-US" dirty="0" smtClean="0"/>
          </a:p>
          <a:p>
            <a:pPr marL="514350" indent="-514350">
              <a:buFont typeface="+mj-lt"/>
              <a:buAutoNum type="arabicPeriod"/>
            </a:pPr>
            <a:r>
              <a:rPr lang="en-US" dirty="0" smtClean="0"/>
              <a:t>intrinsic/extrinsic</a:t>
            </a:r>
          </a:p>
          <a:p>
            <a:pPr marL="514350" indent="-514350">
              <a:buFont typeface="+mj-lt"/>
              <a:buAutoNum type="arabicPeriod"/>
            </a:pPr>
            <a:r>
              <a:rPr lang="en-US" dirty="0" smtClean="0"/>
              <a:t>skill &amp; process &gt; talent</a:t>
            </a:r>
            <a:endParaRPr lang="en-US" dirty="0"/>
          </a:p>
        </p:txBody>
      </p:sp>
      <p:sp>
        <p:nvSpPr>
          <p:cNvPr id="4" name="Footer Placeholder 3"/>
          <p:cNvSpPr>
            <a:spLocks noGrp="1"/>
          </p:cNvSpPr>
          <p:nvPr>
            <p:ph type="ftr" sz="quarter" idx="11"/>
          </p:nvPr>
        </p:nvSpPr>
        <p:spPr/>
        <p:txBody>
          <a:bodyPr/>
          <a:lstStyle/>
          <a:p>
            <a:pPr>
              <a:defRPr/>
            </a:pPr>
            <a:r>
              <a:rPr lang="en-US" smtClean="0"/>
              <a:t>Linda Carson/Creative Thinking</a:t>
            </a:r>
            <a:endParaRPr lang="en-US"/>
          </a:p>
        </p:txBody>
      </p:sp>
      <p:sp>
        <p:nvSpPr>
          <p:cNvPr id="5" name="Slide Number Placeholder 4"/>
          <p:cNvSpPr>
            <a:spLocks noGrp="1"/>
          </p:cNvSpPr>
          <p:nvPr>
            <p:ph type="sldNum" sz="quarter" idx="12"/>
          </p:nvPr>
        </p:nvSpPr>
        <p:spPr/>
        <p:txBody>
          <a:bodyPr/>
          <a:lstStyle/>
          <a:p>
            <a:pPr>
              <a:defRPr/>
            </a:pPr>
            <a:fld id="{F60A0CB1-9DD5-4731-8DAA-B33BC81EE64E}" type="slidenum">
              <a:rPr lang="en-US" smtClean="0"/>
              <a:pPr>
                <a:defRPr/>
              </a:pPr>
              <a:t>2</a:t>
            </a:fld>
            <a:endParaRPr lang="en-US"/>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92D050"/>
                </a:solidFill>
              </a:rPr>
              <a:t>Incremental, timely change</a:t>
            </a:r>
            <a:endParaRPr lang="en-US" b="1" dirty="0">
              <a:solidFill>
                <a:srgbClr val="92D050"/>
              </a:solidFill>
            </a:endParaRPr>
          </a:p>
        </p:txBody>
      </p:sp>
      <p:sp>
        <p:nvSpPr>
          <p:cNvPr id="3" name="Content Placeholder 2"/>
          <p:cNvSpPr>
            <a:spLocks noGrp="1"/>
          </p:cNvSpPr>
          <p:nvPr>
            <p:ph idx="1"/>
          </p:nvPr>
        </p:nvSpPr>
        <p:spPr/>
        <p:txBody>
          <a:bodyPr/>
          <a:lstStyle/>
          <a:p>
            <a:pPr marL="0" indent="0">
              <a:buNone/>
            </a:pPr>
            <a:r>
              <a:rPr lang="en-US" dirty="0" smtClean="0"/>
              <a:t>Translating the principles into everyday actions</a:t>
            </a:r>
          </a:p>
          <a:p>
            <a:pPr lvl="1">
              <a:buNone/>
            </a:pPr>
            <a:r>
              <a:rPr lang="en-US" dirty="0" smtClean="0"/>
              <a:t>	Do you have </a:t>
            </a:r>
            <a:r>
              <a:rPr lang="en-US" dirty="0" smtClean="0">
                <a:solidFill>
                  <a:srgbClr val="92D050"/>
                </a:solidFill>
              </a:rPr>
              <a:t>time</a:t>
            </a:r>
            <a:r>
              <a:rPr lang="en-US" dirty="0" smtClean="0"/>
              <a:t> and </a:t>
            </a:r>
            <a:r>
              <a:rPr lang="en-US" dirty="0" smtClean="0">
                <a:solidFill>
                  <a:srgbClr val="92D050"/>
                </a:solidFill>
              </a:rPr>
              <a:t>interest</a:t>
            </a:r>
            <a:r>
              <a:rPr lang="en-US" dirty="0" smtClean="0"/>
              <a:t> and </a:t>
            </a:r>
            <a:r>
              <a:rPr lang="en-US" dirty="0" smtClean="0">
                <a:solidFill>
                  <a:srgbClr val="92D050"/>
                </a:solidFill>
              </a:rPr>
              <a:t>need</a:t>
            </a:r>
            <a:r>
              <a:rPr lang="en-US" dirty="0" smtClean="0"/>
              <a:t>, </a:t>
            </a:r>
            <a:r>
              <a:rPr lang="en-US" dirty="0" smtClean="0">
                <a:solidFill>
                  <a:srgbClr val="92D050"/>
                </a:solidFill>
              </a:rPr>
              <a:t>today</a:t>
            </a:r>
            <a:r>
              <a:rPr lang="en-US" dirty="0" smtClean="0"/>
              <a:t>, on </a:t>
            </a:r>
            <a:r>
              <a:rPr lang="en-US" dirty="0" smtClean="0">
                <a:solidFill>
                  <a:srgbClr val="92D050"/>
                </a:solidFill>
              </a:rPr>
              <a:t>this project</a:t>
            </a:r>
            <a:r>
              <a:rPr lang="en-US" dirty="0" smtClean="0"/>
              <a:t>, to unpack the way you’re tackling it for a bit and see if you can improve it?</a:t>
            </a:r>
          </a:p>
        </p:txBody>
      </p:sp>
      <p:sp>
        <p:nvSpPr>
          <p:cNvPr id="4" name="Footer Placeholder 3"/>
          <p:cNvSpPr>
            <a:spLocks noGrp="1"/>
          </p:cNvSpPr>
          <p:nvPr>
            <p:ph type="ftr" sz="quarter" idx="11"/>
          </p:nvPr>
        </p:nvSpPr>
        <p:spPr>
          <a:xfrm>
            <a:off x="3124200" y="6356350"/>
            <a:ext cx="2895600" cy="365125"/>
          </a:xfrm>
        </p:spPr>
        <p:txBody>
          <a:bodyPr/>
          <a:lstStyle/>
          <a:p>
            <a:pPr>
              <a:defRPr/>
            </a:pPr>
            <a:r>
              <a:rPr lang="en-US" dirty="0"/>
              <a:t>Linda Carson/Creative Thinking</a:t>
            </a:r>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7" descr="creative_thinking1.jpg"/>
          <p:cNvPicPr>
            <a:picLocks noChangeAspect="1"/>
          </p:cNvPicPr>
          <p:nvPr/>
        </p:nvPicPr>
        <p:blipFill>
          <a:blip r:embed="rId3" cstate="print"/>
          <a:srcRect/>
          <a:stretch>
            <a:fillRect/>
          </a:stretch>
        </p:blipFill>
        <p:spPr bwMode="auto">
          <a:xfrm>
            <a:off x="1666875" y="528638"/>
            <a:ext cx="5810250" cy="5800725"/>
          </a:xfrm>
          <a:prstGeom prst="rect">
            <a:avLst/>
          </a:prstGeom>
          <a:noFill/>
          <a:ln w="9525">
            <a:noFill/>
            <a:miter lim="800000"/>
            <a:headEnd/>
            <a:tailEnd/>
          </a:ln>
        </p:spPr>
      </p:pic>
      <p:pic>
        <p:nvPicPr>
          <p:cNvPr id="11" name="Picture 10" descr="creative_thinking2.jpg"/>
          <p:cNvPicPr>
            <a:picLocks noChangeAspect="1"/>
          </p:cNvPicPr>
          <p:nvPr/>
        </p:nvPicPr>
        <p:blipFill>
          <a:blip r:embed="rId4" cstate="print"/>
          <a:srcRect/>
          <a:stretch>
            <a:fillRect/>
          </a:stretch>
        </p:blipFill>
        <p:spPr bwMode="auto">
          <a:xfrm>
            <a:off x="1657350" y="523875"/>
            <a:ext cx="5829300" cy="5810250"/>
          </a:xfrm>
          <a:prstGeom prst="rect">
            <a:avLst/>
          </a:prstGeom>
          <a:noFill/>
          <a:ln w="9525">
            <a:noFill/>
            <a:miter lim="800000"/>
            <a:headEnd/>
            <a:tailEnd/>
          </a:ln>
        </p:spPr>
      </p:pic>
      <p:sp>
        <p:nvSpPr>
          <p:cNvPr id="5" name="Footer Placeholder 4"/>
          <p:cNvSpPr>
            <a:spLocks noGrp="1"/>
          </p:cNvSpPr>
          <p:nvPr>
            <p:ph type="ftr" sz="quarter" idx="11"/>
          </p:nvPr>
        </p:nvSpPr>
        <p:spPr/>
        <p:txBody>
          <a:bodyPr/>
          <a:lstStyle/>
          <a:p>
            <a:pPr>
              <a:defRPr/>
            </a:pPr>
            <a:r>
              <a:rPr lang="en-US" dirty="0"/>
              <a:t>Linda Carson/Creative Thinking</a:t>
            </a:r>
          </a:p>
        </p:txBody>
      </p:sp>
      <p:sp>
        <p:nvSpPr>
          <p:cNvPr id="4" name="Slide Number Placeholder 3"/>
          <p:cNvSpPr>
            <a:spLocks noGrp="1"/>
          </p:cNvSpPr>
          <p:nvPr>
            <p:ph type="sldNum" sz="quarter" idx="12"/>
          </p:nvPr>
        </p:nvSpPr>
        <p:spPr/>
        <p:txBody>
          <a:bodyPr/>
          <a:lstStyle/>
          <a:p>
            <a:pPr>
              <a:defRPr/>
            </a:pPr>
            <a:fld id="{BDB773C1-22DE-4F76-9901-E7D98F5A5A19}" type="slidenum">
              <a:rPr lang="en-US"/>
              <a:pPr>
                <a:defRPr/>
              </a:pPr>
              <a:t>21</a:t>
            </a:fld>
            <a:endParaRPr lang="en-US"/>
          </a:p>
        </p:txBody>
      </p:sp>
      <p:sp>
        <p:nvSpPr>
          <p:cNvPr id="8" name="TextBox 7"/>
          <p:cNvSpPr txBox="1"/>
          <p:nvPr/>
        </p:nvSpPr>
        <p:spPr>
          <a:xfrm>
            <a:off x="1676400" y="998538"/>
            <a:ext cx="5791200" cy="1569660"/>
          </a:xfrm>
          <a:prstGeom prst="rect">
            <a:avLst/>
          </a:prstGeom>
          <a:noFill/>
        </p:spPr>
        <p:txBody>
          <a:bodyPr>
            <a:spAutoFit/>
          </a:bodyPr>
          <a:lstStyle/>
          <a:p>
            <a:pPr algn="ctr" fontAlgn="auto">
              <a:spcBef>
                <a:spcPts val="0"/>
              </a:spcBef>
              <a:spcAft>
                <a:spcPts val="0"/>
              </a:spcAft>
              <a:defRPr/>
            </a:pPr>
            <a:r>
              <a:rPr lang="en-US" sz="4800" b="1" dirty="0" smtClean="0">
                <a:effectLst>
                  <a:outerShdw blurRad="38100" dist="38100" dir="2700000" algn="tl">
                    <a:srgbClr val="000000">
                      <a:alpha val="43137"/>
                    </a:srgbClr>
                  </a:outerShdw>
                </a:effectLst>
                <a:latin typeface="+mn-lt"/>
              </a:rPr>
              <a:t>Thank you.</a:t>
            </a:r>
          </a:p>
          <a:p>
            <a:pPr algn="ctr" fontAlgn="auto">
              <a:spcBef>
                <a:spcPts val="0"/>
              </a:spcBef>
              <a:spcAft>
                <a:spcPts val="0"/>
              </a:spcAft>
              <a:defRPr/>
            </a:pPr>
            <a:r>
              <a:rPr lang="en-US" sz="4800" b="1" dirty="0" smtClean="0">
                <a:effectLst>
                  <a:outerShdw blurRad="38100" dist="38100" dir="2700000" algn="tl">
                    <a:srgbClr val="000000">
                      <a:alpha val="43137"/>
                    </a:srgbClr>
                  </a:outerShdw>
                </a:effectLst>
                <a:latin typeface="+mn-lt"/>
              </a:rPr>
              <a:t>Any questions?</a:t>
            </a:r>
          </a:p>
        </p:txBody>
      </p:sp>
    </p:spTree>
    <p:extLst>
      <p:ext uri="{BB962C8B-B14F-4D97-AF65-F5344CB8AC3E}">
        <p14:creationId xmlns:p14="http://schemas.microsoft.com/office/powerpoint/2010/main" val="6002972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CA" dirty="0" smtClean="0">
                <a:solidFill>
                  <a:srgbClr val="FF0000"/>
                </a:solidFill>
              </a:rPr>
              <a:t>Bonus slides for future reference</a:t>
            </a:r>
            <a:endParaRPr lang="en-CA" dirty="0">
              <a:solidFill>
                <a:srgbClr val="FF0000"/>
              </a:solidFill>
            </a:endParaRPr>
          </a:p>
        </p:txBody>
      </p:sp>
      <p:sp>
        <p:nvSpPr>
          <p:cNvPr id="7" name="Text Placeholder 6"/>
          <p:cNvSpPr>
            <a:spLocks noGrp="1"/>
          </p:cNvSpPr>
          <p:nvPr>
            <p:ph type="body" idx="1"/>
          </p:nvPr>
        </p:nvSpPr>
        <p:spPr/>
        <p:txBody>
          <a:bodyPr/>
          <a:lstStyle/>
          <a:p>
            <a:endParaRPr lang="en-CA"/>
          </a:p>
        </p:txBody>
      </p:sp>
      <p:sp>
        <p:nvSpPr>
          <p:cNvPr id="4" name="Footer Placeholder 3"/>
          <p:cNvSpPr>
            <a:spLocks noGrp="1"/>
          </p:cNvSpPr>
          <p:nvPr>
            <p:ph type="ftr" sz="quarter" idx="11"/>
          </p:nvPr>
        </p:nvSpPr>
        <p:spPr/>
        <p:txBody>
          <a:bodyPr/>
          <a:lstStyle/>
          <a:p>
            <a:pPr>
              <a:defRPr/>
            </a:pPr>
            <a:r>
              <a:rPr lang="en-US" smtClean="0"/>
              <a:t>Linda Carson/Creative Thinking</a:t>
            </a:r>
            <a:endParaRPr lang="en-US"/>
          </a:p>
        </p:txBody>
      </p:sp>
      <p:sp>
        <p:nvSpPr>
          <p:cNvPr id="5" name="Slide Number Placeholder 4"/>
          <p:cNvSpPr>
            <a:spLocks noGrp="1"/>
          </p:cNvSpPr>
          <p:nvPr>
            <p:ph type="sldNum" sz="quarter" idx="12"/>
          </p:nvPr>
        </p:nvSpPr>
        <p:spPr/>
        <p:txBody>
          <a:bodyPr/>
          <a:lstStyle/>
          <a:p>
            <a:pPr>
              <a:defRPr/>
            </a:pPr>
            <a:fld id="{F60A0CB1-9DD5-4731-8DAA-B33BC81EE64E}" type="slidenum">
              <a:rPr lang="en-US" smtClean="0"/>
              <a:pPr>
                <a:defRPr/>
              </a:pPr>
              <a:t>22</a:t>
            </a:fld>
            <a:endParaRPr lang="en-US"/>
          </a:p>
        </p:txBody>
      </p:sp>
    </p:spTree>
    <p:extLst>
      <p:ext uri="{BB962C8B-B14F-4D97-AF65-F5344CB8AC3E}">
        <p14:creationId xmlns:p14="http://schemas.microsoft.com/office/powerpoint/2010/main" val="2302019318"/>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11"/>
          <p:cNvSpPr/>
          <p:nvPr/>
        </p:nvSpPr>
        <p:spPr>
          <a:xfrm rot="5400000">
            <a:off x="3367643" y="2532117"/>
            <a:ext cx="5301641" cy="3350128"/>
          </a:xfrm>
          <a:custGeom>
            <a:avLst/>
            <a:gdLst>
              <a:gd name="connsiteX0" fmla="*/ 143080 w 5628623"/>
              <a:gd name="connsiteY0" fmla="*/ 582819 h 3349727"/>
              <a:gd name="connsiteX1" fmla="*/ 5628623 w 5628623"/>
              <a:gd name="connsiteY1" fmla="*/ 582819 h 3349727"/>
              <a:gd name="connsiteX2" fmla="*/ 5485543 w 5628623"/>
              <a:gd name="connsiteY2" fmla="*/ 2766908 h 3349727"/>
              <a:gd name="connsiteX3" fmla="*/ 0 w 5628623"/>
              <a:gd name="connsiteY3" fmla="*/ 2766908 h 3349727"/>
              <a:gd name="connsiteX4" fmla="*/ 143080 w 5628623"/>
              <a:gd name="connsiteY4" fmla="*/ 582819 h 3349727"/>
              <a:gd name="connsiteX0" fmla="*/ 0 w 5628623"/>
              <a:gd name="connsiteY0" fmla="*/ 1942730 h 5901682"/>
              <a:gd name="connsiteX1" fmla="*/ 5628623 w 5628623"/>
              <a:gd name="connsiteY1" fmla="*/ 1774863 h 5901682"/>
              <a:gd name="connsiteX2" fmla="*/ 5485543 w 5628623"/>
              <a:gd name="connsiteY2" fmla="*/ 3958952 h 5901682"/>
              <a:gd name="connsiteX3" fmla="*/ 0 w 5628623"/>
              <a:gd name="connsiteY3" fmla="*/ 3958952 h 5901682"/>
              <a:gd name="connsiteX4" fmla="*/ 0 w 5628623"/>
              <a:gd name="connsiteY4" fmla="*/ 1942730 h 5901682"/>
              <a:gd name="connsiteX0" fmla="*/ 0 w 5485543"/>
              <a:gd name="connsiteY0" fmla="*/ 1942730 h 5901682"/>
              <a:gd name="connsiteX1" fmla="*/ 5440364 w 5485543"/>
              <a:gd name="connsiteY1" fmla="*/ 1513537 h 5901682"/>
              <a:gd name="connsiteX2" fmla="*/ 5485543 w 5485543"/>
              <a:gd name="connsiteY2" fmla="*/ 3958952 h 5901682"/>
              <a:gd name="connsiteX3" fmla="*/ 0 w 5485543"/>
              <a:gd name="connsiteY3" fmla="*/ 3958952 h 5901682"/>
              <a:gd name="connsiteX4" fmla="*/ 0 w 5485543"/>
              <a:gd name="connsiteY4" fmla="*/ 1942730 h 5901682"/>
              <a:gd name="connsiteX0" fmla="*/ 0 w 5485543"/>
              <a:gd name="connsiteY0" fmla="*/ 1942730 h 5901682"/>
              <a:gd name="connsiteX1" fmla="*/ 5440364 w 5485543"/>
              <a:gd name="connsiteY1" fmla="*/ 1513537 h 5901682"/>
              <a:gd name="connsiteX2" fmla="*/ 5485543 w 5485543"/>
              <a:gd name="connsiteY2" fmla="*/ 3958952 h 5901682"/>
              <a:gd name="connsiteX3" fmla="*/ 1 w 5485543"/>
              <a:gd name="connsiteY3" fmla="*/ 4541769 h 5901682"/>
              <a:gd name="connsiteX4" fmla="*/ 0 w 5485543"/>
              <a:gd name="connsiteY4" fmla="*/ 1942730 h 5901682"/>
              <a:gd name="connsiteX0" fmla="*/ 0 w 5485546"/>
              <a:gd name="connsiteY0" fmla="*/ 1942730 h 5901682"/>
              <a:gd name="connsiteX1" fmla="*/ 5485546 w 5485546"/>
              <a:gd name="connsiteY1" fmla="*/ 1192042 h 5901682"/>
              <a:gd name="connsiteX2" fmla="*/ 5485543 w 5485546"/>
              <a:gd name="connsiteY2" fmla="*/ 3958952 h 5901682"/>
              <a:gd name="connsiteX3" fmla="*/ 1 w 5485546"/>
              <a:gd name="connsiteY3" fmla="*/ 4541769 h 5901682"/>
              <a:gd name="connsiteX4" fmla="*/ 0 w 5485546"/>
              <a:gd name="connsiteY4" fmla="*/ 1942730 h 5901682"/>
              <a:gd name="connsiteX0" fmla="*/ 0 w 5485546"/>
              <a:gd name="connsiteY0" fmla="*/ 1942730 h 5663170"/>
              <a:gd name="connsiteX1" fmla="*/ 5485546 w 5485546"/>
              <a:gd name="connsiteY1" fmla="*/ 953530 h 5663170"/>
              <a:gd name="connsiteX2" fmla="*/ 5485543 w 5485546"/>
              <a:gd name="connsiteY2" fmla="*/ 3720440 h 5663170"/>
              <a:gd name="connsiteX3" fmla="*/ 1 w 5485546"/>
              <a:gd name="connsiteY3" fmla="*/ 4303257 h 5663170"/>
              <a:gd name="connsiteX4" fmla="*/ 0 w 5485546"/>
              <a:gd name="connsiteY4" fmla="*/ 1942730 h 5663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5546" h="5663170">
                <a:moveTo>
                  <a:pt x="0" y="1942730"/>
                </a:moveTo>
                <a:cubicBezTo>
                  <a:pt x="1828513" y="0"/>
                  <a:pt x="3657029" y="2896260"/>
                  <a:pt x="5485546" y="953530"/>
                </a:cubicBezTo>
                <a:cubicBezTo>
                  <a:pt x="5485545" y="1875833"/>
                  <a:pt x="5485544" y="2798137"/>
                  <a:pt x="5485543" y="3720440"/>
                </a:cubicBezTo>
                <a:cubicBezTo>
                  <a:pt x="3657027" y="5663170"/>
                  <a:pt x="1828515" y="2360527"/>
                  <a:pt x="1" y="4303257"/>
                </a:cubicBezTo>
                <a:cubicBezTo>
                  <a:pt x="1" y="3436911"/>
                  <a:pt x="0" y="2809076"/>
                  <a:pt x="0" y="1942730"/>
                </a:cubicBezTo>
                <a:close/>
              </a:path>
            </a:pathLst>
          </a:custGeom>
          <a:ln>
            <a:solidFill>
              <a:schemeClr val="accent5">
                <a:lumMod val="60000"/>
                <a:lumOff val="4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8" name="Title 7"/>
          <p:cNvSpPr>
            <a:spLocks noGrp="1"/>
          </p:cNvSpPr>
          <p:nvPr>
            <p:ph type="title"/>
          </p:nvPr>
        </p:nvSpPr>
        <p:spPr/>
        <p:txBody>
          <a:bodyPr/>
          <a:lstStyle/>
          <a:p>
            <a:r>
              <a:rPr lang="en-US" dirty="0" smtClean="0"/>
              <a:t>A man with a fox, a chicken, a bag of grain &amp; a small boat</a:t>
            </a:r>
            <a:endParaRPr lang="en-US" dirty="0"/>
          </a:p>
        </p:txBody>
      </p:sp>
      <p:sp>
        <p:nvSpPr>
          <p:cNvPr id="2" name="Slide Number Placeholder 1"/>
          <p:cNvSpPr>
            <a:spLocks noGrp="1"/>
          </p:cNvSpPr>
          <p:nvPr>
            <p:ph type="sldNum" sz="quarter" idx="12"/>
          </p:nvPr>
        </p:nvSpPr>
        <p:spPr/>
        <p:txBody>
          <a:bodyPr/>
          <a:lstStyle/>
          <a:p>
            <a:pPr>
              <a:defRPr/>
            </a:pPr>
            <a:fld id="{F0BF0B83-E548-41EB-991E-F33162CA3954}" type="slidenum">
              <a:rPr lang="en-US" smtClean="0"/>
              <a:pPr>
                <a:defRPr/>
              </a:pPr>
              <a:t>23</a:t>
            </a:fld>
            <a:endParaRPr lang="en-US"/>
          </a:p>
        </p:txBody>
      </p:sp>
      <p:pic>
        <p:nvPicPr>
          <p:cNvPr id="3" name="Picture 2" descr="11949845361959461363man_01.svg.med.png"/>
          <p:cNvPicPr>
            <a:picLocks noChangeAspect="1"/>
          </p:cNvPicPr>
          <p:nvPr/>
        </p:nvPicPr>
        <p:blipFill>
          <a:blip r:embed="rId3" cstate="print"/>
          <a:stretch>
            <a:fillRect/>
          </a:stretch>
        </p:blipFill>
        <p:spPr>
          <a:xfrm>
            <a:off x="160869" y="1696812"/>
            <a:ext cx="3111083" cy="3735799"/>
          </a:xfrm>
          <a:prstGeom prst="rect">
            <a:avLst/>
          </a:prstGeom>
        </p:spPr>
      </p:pic>
      <p:pic>
        <p:nvPicPr>
          <p:cNvPr id="4" name="Picture 3" descr="12065634471058181768johnny_automatic_running_chicken.svg.med.png"/>
          <p:cNvPicPr>
            <a:picLocks noChangeAspect="1"/>
          </p:cNvPicPr>
          <p:nvPr/>
        </p:nvPicPr>
        <p:blipFill>
          <a:blip r:embed="rId4" cstate="print"/>
          <a:stretch>
            <a:fillRect/>
          </a:stretch>
        </p:blipFill>
        <p:spPr>
          <a:xfrm>
            <a:off x="3305305" y="3633189"/>
            <a:ext cx="1147897" cy="983365"/>
          </a:xfrm>
          <a:prstGeom prst="rect">
            <a:avLst/>
          </a:prstGeom>
        </p:spPr>
      </p:pic>
      <p:pic>
        <p:nvPicPr>
          <p:cNvPr id="5" name="Picture 4" descr="fox-sitting-md.png"/>
          <p:cNvPicPr>
            <a:picLocks noChangeAspect="1"/>
          </p:cNvPicPr>
          <p:nvPr/>
        </p:nvPicPr>
        <p:blipFill>
          <a:blip r:embed="rId5" cstate="print"/>
          <a:stretch>
            <a:fillRect/>
          </a:stretch>
        </p:blipFill>
        <p:spPr>
          <a:xfrm>
            <a:off x="3271952" y="1569679"/>
            <a:ext cx="1181250" cy="1868750"/>
          </a:xfrm>
          <a:prstGeom prst="rect">
            <a:avLst/>
          </a:prstGeom>
        </p:spPr>
      </p:pic>
      <p:pic>
        <p:nvPicPr>
          <p:cNvPr id="6" name="Picture 5" descr="11949896211333298855the_mad_little_ship_core_01.svg.med.png"/>
          <p:cNvPicPr>
            <a:picLocks noChangeAspect="1"/>
          </p:cNvPicPr>
          <p:nvPr/>
        </p:nvPicPr>
        <p:blipFill>
          <a:blip r:embed="rId6" cstate="print"/>
          <a:stretch>
            <a:fillRect/>
          </a:stretch>
        </p:blipFill>
        <p:spPr>
          <a:xfrm>
            <a:off x="5248153" y="3438429"/>
            <a:ext cx="1902147" cy="868647"/>
          </a:xfrm>
          <a:prstGeom prst="rect">
            <a:avLst/>
          </a:prstGeom>
        </p:spPr>
      </p:pic>
      <p:pic>
        <p:nvPicPr>
          <p:cNvPr id="7" name="Picture 6" descr="sack-md.png"/>
          <p:cNvPicPr>
            <a:picLocks noChangeAspect="1"/>
          </p:cNvPicPr>
          <p:nvPr/>
        </p:nvPicPr>
        <p:blipFill>
          <a:blip r:embed="rId7" cstate="print"/>
          <a:stretch>
            <a:fillRect/>
          </a:stretch>
        </p:blipFill>
        <p:spPr>
          <a:xfrm>
            <a:off x="3305305" y="4782275"/>
            <a:ext cx="1245956" cy="1672500"/>
          </a:xfrm>
          <a:prstGeom prst="rect">
            <a:avLst/>
          </a:prstGeom>
        </p:spPr>
      </p:pic>
      <p:pic>
        <p:nvPicPr>
          <p:cNvPr id="9" name="Picture 8" descr="12065634471058181768johnny_automatic_running_chicken.svg.med.png"/>
          <p:cNvPicPr>
            <a:picLocks noChangeAspect="1"/>
          </p:cNvPicPr>
          <p:nvPr/>
        </p:nvPicPr>
        <p:blipFill>
          <a:blip r:embed="rId4" cstate="print">
            <a:lum bright="70000" contrast="-70000"/>
          </a:blip>
          <a:stretch>
            <a:fillRect/>
          </a:stretch>
        </p:blipFill>
        <p:spPr>
          <a:xfrm>
            <a:off x="7612846" y="3619868"/>
            <a:ext cx="1147897" cy="983365"/>
          </a:xfrm>
          <a:prstGeom prst="rect">
            <a:avLst/>
          </a:prstGeom>
        </p:spPr>
      </p:pic>
      <p:pic>
        <p:nvPicPr>
          <p:cNvPr id="10" name="Picture 9" descr="fox-sitting-md.png"/>
          <p:cNvPicPr>
            <a:picLocks noChangeAspect="1"/>
          </p:cNvPicPr>
          <p:nvPr/>
        </p:nvPicPr>
        <p:blipFill>
          <a:blip r:embed="rId5" cstate="print">
            <a:lum bright="70000" contrast="-70000"/>
          </a:blip>
          <a:stretch>
            <a:fillRect/>
          </a:stretch>
        </p:blipFill>
        <p:spPr>
          <a:xfrm>
            <a:off x="7579493" y="1556358"/>
            <a:ext cx="1181250" cy="1868750"/>
          </a:xfrm>
          <a:prstGeom prst="rect">
            <a:avLst/>
          </a:prstGeom>
        </p:spPr>
      </p:pic>
      <p:pic>
        <p:nvPicPr>
          <p:cNvPr id="11" name="Picture 10" descr="sack-md.png"/>
          <p:cNvPicPr>
            <a:picLocks noChangeAspect="1"/>
          </p:cNvPicPr>
          <p:nvPr/>
        </p:nvPicPr>
        <p:blipFill>
          <a:blip r:embed="rId7" cstate="print">
            <a:lum bright="70000" contrast="-70000"/>
          </a:blip>
          <a:stretch>
            <a:fillRect/>
          </a:stretch>
        </p:blipFill>
        <p:spPr>
          <a:xfrm>
            <a:off x="7612846" y="4768954"/>
            <a:ext cx="1245956" cy="1672500"/>
          </a:xfrm>
          <a:prstGeom prst="rect">
            <a:avLst/>
          </a:prstGeom>
        </p:spPr>
      </p:pic>
      <p:sp>
        <p:nvSpPr>
          <p:cNvPr id="14" name="Footer Placeholder 3"/>
          <p:cNvSpPr>
            <a:spLocks noGrp="1"/>
          </p:cNvSpPr>
          <p:nvPr>
            <p:ph type="ftr" sz="quarter" idx="11"/>
          </p:nvPr>
        </p:nvSpPr>
        <p:spPr>
          <a:xfrm>
            <a:off x="3124200" y="6356350"/>
            <a:ext cx="2895600" cy="365125"/>
          </a:xfrm>
        </p:spPr>
        <p:txBody>
          <a:bodyPr/>
          <a:lstStyle/>
          <a:p>
            <a:pPr>
              <a:defRPr/>
            </a:pPr>
            <a:r>
              <a:rPr lang="en-US" dirty="0"/>
              <a:t>Linda Carson/Creative Thinking</a:t>
            </a:r>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Red herrings like fox/chicken/grain</a:t>
            </a:r>
            <a:endParaRPr lang="en-US" b="1" dirty="0"/>
          </a:p>
        </p:txBody>
      </p:sp>
      <p:sp>
        <p:nvSpPr>
          <p:cNvPr id="3" name="Content Placeholder 2"/>
          <p:cNvSpPr>
            <a:spLocks noGrp="1"/>
          </p:cNvSpPr>
          <p:nvPr>
            <p:ph sz="half" idx="1"/>
          </p:nvPr>
        </p:nvSpPr>
        <p:spPr/>
        <p:txBody>
          <a:bodyPr/>
          <a:lstStyle/>
          <a:p>
            <a:r>
              <a:rPr lang="en-US" b="1" dirty="0" smtClean="0"/>
              <a:t>Closed problems</a:t>
            </a:r>
          </a:p>
          <a:p>
            <a:pPr lvl="1"/>
            <a:r>
              <a:rPr lang="en-US" dirty="0" smtClean="0"/>
              <a:t>A solution exists</a:t>
            </a:r>
          </a:p>
          <a:p>
            <a:pPr lvl="1"/>
            <a:r>
              <a:rPr lang="en-US" dirty="0" smtClean="0"/>
              <a:t>There’s just one solution</a:t>
            </a:r>
          </a:p>
          <a:p>
            <a:pPr lvl="1"/>
            <a:r>
              <a:rPr lang="en-US" dirty="0" smtClean="0"/>
              <a:t>We’ll recognize it when we see it</a:t>
            </a:r>
          </a:p>
          <a:p>
            <a:pPr lvl="1"/>
            <a:r>
              <a:rPr lang="en-US" dirty="0" smtClean="0"/>
              <a:t>Yes, this demands some creative insight, but mostly this calls for convergent production</a:t>
            </a:r>
          </a:p>
        </p:txBody>
      </p:sp>
      <p:sp>
        <p:nvSpPr>
          <p:cNvPr id="5" name="Content Placeholder 4"/>
          <p:cNvSpPr>
            <a:spLocks noGrp="1"/>
          </p:cNvSpPr>
          <p:nvPr>
            <p:ph sz="half" idx="2"/>
          </p:nvPr>
        </p:nvSpPr>
        <p:spPr/>
        <p:txBody>
          <a:bodyPr/>
          <a:lstStyle/>
          <a:p>
            <a:r>
              <a:rPr lang="en-US" b="1" dirty="0" smtClean="0"/>
              <a:t>Open problems</a:t>
            </a:r>
          </a:p>
          <a:p>
            <a:pPr lvl="1"/>
            <a:r>
              <a:rPr lang="en-US" dirty="0" smtClean="0"/>
              <a:t>There may not be a solution</a:t>
            </a:r>
          </a:p>
          <a:p>
            <a:pPr lvl="1"/>
            <a:r>
              <a:rPr lang="en-US" dirty="0" smtClean="0"/>
              <a:t>There may be many solutions</a:t>
            </a:r>
          </a:p>
          <a:p>
            <a:pPr lvl="1"/>
            <a:r>
              <a:rPr lang="en-US" dirty="0" smtClean="0"/>
              <a:t>We may not know what a solution would look like</a:t>
            </a:r>
          </a:p>
          <a:p>
            <a:pPr lvl="1"/>
            <a:r>
              <a:rPr lang="en-US" dirty="0" smtClean="0"/>
              <a:t>This calls for more fluent divergent production and questioning the rules</a:t>
            </a:r>
          </a:p>
          <a:p>
            <a:endParaRPr lang="en-US" dirty="0"/>
          </a:p>
        </p:txBody>
      </p:sp>
      <p:sp>
        <p:nvSpPr>
          <p:cNvPr id="4" name="Slide Number Placeholder 3"/>
          <p:cNvSpPr>
            <a:spLocks noGrp="1"/>
          </p:cNvSpPr>
          <p:nvPr>
            <p:ph type="sldNum" sz="quarter" idx="12"/>
          </p:nvPr>
        </p:nvSpPr>
        <p:spPr/>
        <p:txBody>
          <a:bodyPr/>
          <a:lstStyle/>
          <a:p>
            <a:pPr>
              <a:defRPr/>
            </a:pPr>
            <a:fld id="{A73D37F1-E171-45C6-AF1C-4B3991217E90}" type="slidenum">
              <a:rPr lang="en-US" smtClean="0"/>
              <a:pPr>
                <a:defRPr/>
              </a:pPr>
              <a:t>24</a:t>
            </a:fld>
            <a:endParaRPr lang="en-US"/>
          </a:p>
        </p:txBody>
      </p:sp>
      <p:sp>
        <p:nvSpPr>
          <p:cNvPr id="6" name="Footer Placeholder 3"/>
          <p:cNvSpPr>
            <a:spLocks noGrp="1"/>
          </p:cNvSpPr>
          <p:nvPr>
            <p:ph type="ftr" sz="quarter" idx="11"/>
          </p:nvPr>
        </p:nvSpPr>
        <p:spPr>
          <a:xfrm>
            <a:off x="3124200" y="6356350"/>
            <a:ext cx="2895600" cy="365125"/>
          </a:xfrm>
        </p:spPr>
        <p:txBody>
          <a:bodyPr/>
          <a:lstStyle/>
          <a:p>
            <a:pPr>
              <a:defRPr/>
            </a:pPr>
            <a:r>
              <a:rPr lang="en-US" dirty="0"/>
              <a:t>Linda Carson/Creative Thinking</a:t>
            </a:r>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1"/>
          </p:nvPr>
        </p:nvSpPr>
        <p:spPr>
          <a:xfrm>
            <a:off x="304800" y="1600200"/>
            <a:ext cx="4267200" cy="4525963"/>
          </a:xfrm>
          <a:ln>
            <a:solidFill>
              <a:schemeClr val="bg1"/>
            </a:solidFill>
          </a:ln>
        </p:spPr>
        <p:txBody>
          <a:bodyPr/>
          <a:lstStyle/>
          <a:p>
            <a:pPr marL="514350" indent="-514350">
              <a:buFont typeface="+mj-lt"/>
              <a:buAutoNum type="arabicPeriod"/>
            </a:pPr>
            <a:r>
              <a:rPr lang="en-US" b="1" dirty="0" smtClean="0">
                <a:solidFill>
                  <a:schemeClr val="accent3"/>
                </a:solidFill>
              </a:rPr>
              <a:t>Preparation</a:t>
            </a:r>
          </a:p>
          <a:p>
            <a:pPr marL="514350" indent="-514350">
              <a:buFont typeface="+mj-lt"/>
              <a:buAutoNum type="arabicPeriod"/>
            </a:pPr>
            <a:r>
              <a:rPr lang="en-US" b="1" dirty="0" smtClean="0">
                <a:solidFill>
                  <a:schemeClr val="accent3"/>
                </a:solidFill>
              </a:rPr>
              <a:t>Incubation</a:t>
            </a:r>
          </a:p>
          <a:p>
            <a:pPr marL="514350" indent="-514350">
              <a:buFont typeface="+mj-lt"/>
              <a:buAutoNum type="arabicPeriod"/>
            </a:pPr>
            <a:r>
              <a:rPr lang="en-US" b="1" dirty="0" smtClean="0">
                <a:solidFill>
                  <a:schemeClr val="accent3"/>
                </a:solidFill>
              </a:rPr>
              <a:t>Inspiration</a:t>
            </a:r>
          </a:p>
          <a:p>
            <a:pPr marL="514350" indent="-514350">
              <a:buFont typeface="+mj-lt"/>
              <a:buAutoNum type="arabicPeriod"/>
            </a:pPr>
            <a:r>
              <a:rPr lang="en-US" b="1" dirty="0" smtClean="0">
                <a:solidFill>
                  <a:schemeClr val="accent3"/>
                </a:solidFill>
              </a:rPr>
              <a:t>Verification</a:t>
            </a:r>
          </a:p>
          <a:p>
            <a:endParaRPr lang="en-US" b="1" dirty="0" smtClean="0">
              <a:solidFill>
                <a:schemeClr val="accent3"/>
              </a:solidFill>
            </a:endParaRPr>
          </a:p>
          <a:p>
            <a:endParaRPr lang="en-US" b="1" dirty="0" smtClean="0">
              <a:solidFill>
                <a:schemeClr val="accent3"/>
              </a:solidFill>
            </a:endParaRPr>
          </a:p>
          <a:p>
            <a:r>
              <a:rPr lang="en-US" b="1" dirty="0" smtClean="0">
                <a:solidFill>
                  <a:schemeClr val="accent3"/>
                </a:solidFill>
              </a:rPr>
              <a:t>Divergent/convergent</a:t>
            </a:r>
          </a:p>
          <a:p>
            <a:r>
              <a:rPr lang="en-US" b="1" dirty="0" smtClean="0">
                <a:solidFill>
                  <a:schemeClr val="accent3"/>
                </a:solidFill>
              </a:rPr>
              <a:t>Priming, Pros &amp; Cons</a:t>
            </a:r>
          </a:p>
          <a:p>
            <a:r>
              <a:rPr lang="en-US" b="1" dirty="0" smtClean="0">
                <a:solidFill>
                  <a:schemeClr val="accent3"/>
                </a:solidFill>
              </a:rPr>
              <a:t>Intrinsic/extrinsic</a:t>
            </a:r>
          </a:p>
        </p:txBody>
      </p:sp>
      <p:sp>
        <p:nvSpPr>
          <p:cNvPr id="8" name="Content Placeholder 7"/>
          <p:cNvSpPr>
            <a:spLocks noGrp="1"/>
          </p:cNvSpPr>
          <p:nvPr>
            <p:ph sz="half" idx="2"/>
          </p:nvPr>
        </p:nvSpPr>
        <p:spPr/>
        <p:txBody>
          <a:bodyPr/>
          <a:lstStyle/>
          <a:p>
            <a:pPr>
              <a:buNone/>
            </a:pPr>
            <a:r>
              <a:rPr lang="en-US" b="1" dirty="0" smtClean="0"/>
              <a:t>Start solo</a:t>
            </a:r>
          </a:p>
          <a:p>
            <a:pPr marL="514350" indent="-514350">
              <a:buFont typeface="+mj-lt"/>
              <a:buAutoNum type="arabicPeriod"/>
            </a:pPr>
            <a:r>
              <a:rPr lang="en-US" b="1" dirty="0" smtClean="0"/>
              <a:t>Defer judgment</a:t>
            </a:r>
          </a:p>
          <a:p>
            <a:pPr marL="514350" indent="-514350">
              <a:buFont typeface="+mj-lt"/>
              <a:buAutoNum type="arabicPeriod"/>
            </a:pPr>
            <a:r>
              <a:rPr lang="en-US" b="1" dirty="0" smtClean="0"/>
              <a:t>Seek quantity, not quality</a:t>
            </a:r>
          </a:p>
          <a:p>
            <a:pPr marL="514350" indent="-514350">
              <a:buFont typeface="+mj-lt"/>
              <a:buAutoNum type="arabicPeriod"/>
            </a:pPr>
            <a:r>
              <a:rPr lang="en-US" b="1" dirty="0" smtClean="0"/>
              <a:t>Question assumptions</a:t>
            </a:r>
          </a:p>
          <a:p>
            <a:pPr marL="514350" indent="-514350">
              <a:buFont typeface="+mj-lt"/>
              <a:buAutoNum type="arabicPeriod"/>
            </a:pPr>
            <a:r>
              <a:rPr lang="en-US" b="1" dirty="0" smtClean="0"/>
              <a:t>Go over the top</a:t>
            </a:r>
          </a:p>
          <a:p>
            <a:pPr marL="514350" indent="-514350">
              <a:buFont typeface="+mj-lt"/>
              <a:buAutoNum type="arabicPeriod"/>
            </a:pPr>
            <a:r>
              <a:rPr lang="en-US" b="1" dirty="0" smtClean="0">
                <a:solidFill>
                  <a:srgbClr val="FF0000"/>
                </a:solidFill>
              </a:rPr>
              <a:t>Stir</a:t>
            </a:r>
          </a:p>
          <a:p>
            <a:pPr marL="514350" indent="-514350">
              <a:buFont typeface="+mj-lt"/>
              <a:buAutoNum type="arabicPeriod"/>
            </a:pPr>
            <a:r>
              <a:rPr lang="en-US" b="1" dirty="0" smtClean="0"/>
              <a:t>Take notes and follow through</a:t>
            </a:r>
          </a:p>
        </p:txBody>
      </p:sp>
      <p:sp>
        <p:nvSpPr>
          <p:cNvPr id="5" name="TextBox 4"/>
          <p:cNvSpPr txBox="1"/>
          <p:nvPr/>
        </p:nvSpPr>
        <p:spPr>
          <a:xfrm rot="16200000">
            <a:off x="3161688" y="2477112"/>
            <a:ext cx="1667444" cy="523220"/>
          </a:xfrm>
          <a:prstGeom prst="rect">
            <a:avLst/>
          </a:prstGeom>
          <a:noFill/>
        </p:spPr>
        <p:txBody>
          <a:bodyPr wrap="none" rtlCol="0">
            <a:spAutoFit/>
          </a:bodyPr>
          <a:lstStyle/>
          <a:p>
            <a:r>
              <a:rPr lang="en-US" sz="2800" b="1" dirty="0" smtClean="0">
                <a:solidFill>
                  <a:schemeClr val="accent3"/>
                </a:solidFill>
                <a:latin typeface="+mn-lt"/>
              </a:rPr>
              <a:t>Iteration</a:t>
            </a:r>
            <a:endParaRPr lang="en-US" sz="2800" b="1" dirty="0">
              <a:solidFill>
                <a:schemeClr val="accent3"/>
              </a:solidFill>
              <a:latin typeface="+mn-lt"/>
            </a:endParaRPr>
          </a:p>
        </p:txBody>
      </p:sp>
      <p:sp>
        <p:nvSpPr>
          <p:cNvPr id="10" name="U-Turn Arrow 9"/>
          <p:cNvSpPr/>
          <p:nvPr/>
        </p:nvSpPr>
        <p:spPr>
          <a:xfrm flipH="1">
            <a:off x="2362200" y="1295400"/>
            <a:ext cx="1676400" cy="533400"/>
          </a:xfrm>
          <a:prstGeom prst="uturnArrow">
            <a:avLst>
              <a:gd name="adj1" fmla="val 25000"/>
              <a:gd name="adj2" fmla="val 25000"/>
              <a:gd name="adj3" fmla="val 25000"/>
              <a:gd name="adj4" fmla="val 43750"/>
              <a:gd name="adj5" fmla="val 7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11" name="U-Turn Arrow 10"/>
          <p:cNvSpPr/>
          <p:nvPr/>
        </p:nvSpPr>
        <p:spPr>
          <a:xfrm flipV="1">
            <a:off x="2438400" y="3581400"/>
            <a:ext cx="1600200" cy="457200"/>
          </a:xfrm>
          <a:prstGeom prst="uturnArrow">
            <a:avLst>
              <a:gd name="adj1" fmla="val 25000"/>
              <a:gd name="adj2" fmla="val 25000"/>
              <a:gd name="adj3" fmla="val 25000"/>
              <a:gd name="adj4" fmla="val 43750"/>
              <a:gd name="adj5" fmla="val 7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Title 5"/>
          <p:cNvSpPr txBox="1">
            <a:spLocks/>
          </p:cNvSpPr>
          <p:nvPr/>
        </p:nvSpPr>
        <p:spPr bwMode="auto">
          <a:xfrm>
            <a:off x="457200" y="36601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4400" b="1" i="0" u="none" strike="noStrike" kern="1200" cap="none" spc="0" normalizeH="0" baseline="0" noProof="0" dirty="0" smtClean="0">
                <a:ln>
                  <a:noFill/>
                </a:ln>
                <a:solidFill>
                  <a:schemeClr val="tx1"/>
                </a:solidFill>
                <a:effectLst/>
                <a:uLnTx/>
                <a:uFillTx/>
                <a:latin typeface="+mj-lt"/>
                <a:ea typeface="+mj-ea"/>
                <a:cs typeface="+mj-cs"/>
              </a:rPr>
              <a:t>How to be creative</a:t>
            </a:r>
            <a:endParaRPr kumimoji="0" lang="en-US" sz="4400" b="1" i="0" u="none" strike="noStrike" kern="1200" cap="none" spc="0" normalizeH="0" baseline="0" noProof="0" dirty="0">
              <a:ln>
                <a:noFill/>
              </a:ln>
              <a:solidFill>
                <a:srgbClr val="92D050"/>
              </a:solidFill>
              <a:effectLst/>
              <a:uLnTx/>
              <a:uFillTx/>
              <a:latin typeface="+mj-lt"/>
              <a:ea typeface="+mj-ea"/>
              <a:cs typeface="+mj-cs"/>
            </a:endParaRPr>
          </a:p>
        </p:txBody>
      </p:sp>
      <p:sp>
        <p:nvSpPr>
          <p:cNvPr id="9" name="Right Brace 8"/>
          <p:cNvSpPr/>
          <p:nvPr/>
        </p:nvSpPr>
        <p:spPr>
          <a:xfrm flipH="1">
            <a:off x="3962400" y="2590800"/>
            <a:ext cx="759372" cy="2971800"/>
          </a:xfrm>
          <a:prstGeom prst="rightBrace">
            <a:avLst>
              <a:gd name="adj1" fmla="val 8333"/>
              <a:gd name="adj2" fmla="val 62208"/>
            </a:avLst>
          </a:prstGeom>
          <a:ln w="57150">
            <a:solidFill>
              <a:srgbClr val="92D05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3" name="Curved Connector 12"/>
          <p:cNvCxnSpPr/>
          <p:nvPr/>
        </p:nvCxnSpPr>
        <p:spPr>
          <a:xfrm rot="5400000">
            <a:off x="7086602" y="1066800"/>
            <a:ext cx="1295397" cy="990600"/>
          </a:xfrm>
          <a:prstGeom prst="curvedConnector3">
            <a:avLst>
              <a:gd name="adj1" fmla="val 50000"/>
            </a:avLst>
          </a:prstGeom>
          <a:ln w="57150">
            <a:solidFill>
              <a:srgbClr val="92D050"/>
            </a:solidFill>
            <a:tailEnd type="arrow"/>
          </a:ln>
        </p:spPr>
        <p:style>
          <a:lnRef idx="2">
            <a:schemeClr val="accent6"/>
          </a:lnRef>
          <a:fillRef idx="0">
            <a:schemeClr val="accent6"/>
          </a:fillRef>
          <a:effectRef idx="1">
            <a:schemeClr val="accent6"/>
          </a:effectRef>
          <a:fontRef idx="minor">
            <a:schemeClr val="tx1"/>
          </a:fontRef>
        </p:style>
      </p:cxnSp>
      <p:sp>
        <p:nvSpPr>
          <p:cNvPr id="15" name="TextBox 14"/>
          <p:cNvSpPr txBox="1"/>
          <p:nvPr/>
        </p:nvSpPr>
        <p:spPr>
          <a:xfrm>
            <a:off x="6999883" y="152400"/>
            <a:ext cx="2144117" cy="646331"/>
          </a:xfrm>
          <a:prstGeom prst="rect">
            <a:avLst/>
          </a:prstGeom>
          <a:noFill/>
        </p:spPr>
        <p:txBody>
          <a:bodyPr wrap="square" rtlCol="0">
            <a:spAutoFit/>
          </a:bodyPr>
          <a:lstStyle/>
          <a:p>
            <a:pPr algn="r"/>
            <a:r>
              <a:rPr lang="en-US" b="1" dirty="0" smtClean="0">
                <a:solidFill>
                  <a:srgbClr val="92D050"/>
                </a:solidFill>
              </a:rPr>
              <a:t>This bit is sort of brainstorming.</a:t>
            </a:r>
            <a:endParaRPr lang="en-US" b="1" dirty="0">
              <a:solidFill>
                <a:srgbClr val="92D050"/>
              </a:solidFill>
            </a:endParaRPr>
          </a:p>
        </p:txBody>
      </p:sp>
      <p:sp>
        <p:nvSpPr>
          <p:cNvPr id="16" name="TextBox 15"/>
          <p:cNvSpPr txBox="1"/>
          <p:nvPr/>
        </p:nvSpPr>
        <p:spPr>
          <a:xfrm>
            <a:off x="1905000" y="4114800"/>
            <a:ext cx="2144117" cy="646331"/>
          </a:xfrm>
          <a:prstGeom prst="rect">
            <a:avLst/>
          </a:prstGeom>
          <a:noFill/>
        </p:spPr>
        <p:txBody>
          <a:bodyPr wrap="square" rtlCol="0">
            <a:spAutoFit/>
          </a:bodyPr>
          <a:lstStyle/>
          <a:p>
            <a:pPr algn="r"/>
            <a:r>
              <a:rPr lang="en-US" b="1" dirty="0" smtClean="0">
                <a:solidFill>
                  <a:srgbClr val="92D050"/>
                </a:solidFill>
              </a:rPr>
              <a:t>This bit is classic brainstorming...</a:t>
            </a:r>
            <a:endParaRPr lang="en-US" b="1" dirty="0">
              <a:solidFill>
                <a:srgbClr val="92D050"/>
              </a:solidFill>
            </a:endParaRPr>
          </a:p>
        </p:txBody>
      </p:sp>
      <p:sp>
        <p:nvSpPr>
          <p:cNvPr id="17" name="TextBox 16"/>
          <p:cNvSpPr txBox="1"/>
          <p:nvPr/>
        </p:nvSpPr>
        <p:spPr>
          <a:xfrm>
            <a:off x="6477001" y="5029200"/>
            <a:ext cx="2667000" cy="646331"/>
          </a:xfrm>
          <a:prstGeom prst="rect">
            <a:avLst/>
          </a:prstGeom>
          <a:noFill/>
        </p:spPr>
        <p:txBody>
          <a:bodyPr wrap="square" rtlCol="0">
            <a:spAutoFit/>
          </a:bodyPr>
          <a:lstStyle/>
          <a:p>
            <a:pPr algn="r"/>
            <a:r>
              <a:rPr lang="en-US" b="1" dirty="0" smtClean="0">
                <a:solidFill>
                  <a:srgbClr val="FF0000"/>
                </a:solidFill>
              </a:rPr>
              <a:t>…but this bit  is bigger than brainstorming.</a:t>
            </a:r>
            <a:endParaRPr lang="en-US" b="1" dirty="0">
              <a:solidFill>
                <a:srgbClr val="FF0000"/>
              </a:solidFill>
            </a:endParaRPr>
          </a:p>
        </p:txBody>
      </p:sp>
      <p:cxnSp>
        <p:nvCxnSpPr>
          <p:cNvPr id="18" name="Curved Connector 17"/>
          <p:cNvCxnSpPr/>
          <p:nvPr/>
        </p:nvCxnSpPr>
        <p:spPr>
          <a:xfrm rot="10800000">
            <a:off x="6019800" y="5257800"/>
            <a:ext cx="748259" cy="246388"/>
          </a:xfrm>
          <a:prstGeom prst="curvedConnector3">
            <a:avLst>
              <a:gd name="adj1" fmla="val 50000"/>
            </a:avLst>
          </a:prstGeom>
          <a:ln w="57150">
            <a:solidFill>
              <a:srgbClr val="FF0000"/>
            </a:solidFill>
            <a:tailEnd type="arrow"/>
          </a:ln>
        </p:spPr>
        <p:style>
          <a:lnRef idx="2">
            <a:schemeClr val="accent6"/>
          </a:lnRef>
          <a:fillRef idx="0">
            <a:schemeClr val="accent6"/>
          </a:fillRef>
          <a:effectRef idx="1">
            <a:schemeClr val="accent6"/>
          </a:effectRef>
          <a:fontRef idx="minor">
            <a:schemeClr val="tx1"/>
          </a:fontRef>
        </p:style>
      </p:cxnSp>
      <p:sp>
        <p:nvSpPr>
          <p:cNvPr id="14" name="Footer Placeholder 3"/>
          <p:cNvSpPr>
            <a:spLocks noGrp="1"/>
          </p:cNvSpPr>
          <p:nvPr>
            <p:ph type="ftr" sz="quarter" idx="11"/>
          </p:nvPr>
        </p:nvSpPr>
        <p:spPr>
          <a:xfrm>
            <a:off x="3124200" y="6356350"/>
            <a:ext cx="2895600" cy="365125"/>
          </a:xfrm>
        </p:spPr>
        <p:txBody>
          <a:bodyPr/>
          <a:lstStyle/>
          <a:p>
            <a:pPr>
              <a:defRPr/>
            </a:pPr>
            <a:r>
              <a:rPr lang="en-US" dirty="0"/>
              <a:t>Linda Carson/Creative Thinking</a:t>
            </a:r>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Priming</a:t>
            </a:r>
            <a:endParaRPr lang="en-US" b="1" dirty="0"/>
          </a:p>
        </p:txBody>
      </p:sp>
      <p:sp>
        <p:nvSpPr>
          <p:cNvPr id="3" name="Content Placeholder 2"/>
          <p:cNvSpPr>
            <a:spLocks noGrp="1"/>
          </p:cNvSpPr>
          <p:nvPr>
            <p:ph idx="1"/>
          </p:nvPr>
        </p:nvSpPr>
        <p:spPr/>
        <p:txBody>
          <a:bodyPr/>
          <a:lstStyle/>
          <a:p>
            <a:r>
              <a:rPr lang="en-US" sz="2800" dirty="0" smtClean="0"/>
              <a:t>What do you know an unusual amount about?</a:t>
            </a:r>
          </a:p>
          <a:p>
            <a:pPr lvl="1"/>
            <a:r>
              <a:rPr lang="en-US" sz="2400" dirty="0" smtClean="0"/>
              <a:t>Stereotype threat</a:t>
            </a:r>
          </a:p>
          <a:p>
            <a:pPr lvl="1"/>
            <a:r>
              <a:rPr lang="en-US" sz="2400" dirty="0" smtClean="0"/>
              <a:t>Heterogeneity</a:t>
            </a:r>
          </a:p>
          <a:p>
            <a:pPr lvl="1"/>
            <a:r>
              <a:rPr lang="en-US" sz="2400" dirty="0" smtClean="0"/>
              <a:t>“The adjacent possible”</a:t>
            </a:r>
          </a:p>
          <a:p>
            <a:r>
              <a:rPr lang="en-US" sz="2800" dirty="0" smtClean="0"/>
              <a:t>Linda says, “Big problems are seldom solved by naïve outsiders. What an outsider </a:t>
            </a:r>
            <a:r>
              <a:rPr lang="en-US" sz="2800" u="sng" dirty="0" smtClean="0"/>
              <a:t>can</a:t>
            </a:r>
            <a:r>
              <a:rPr lang="en-US" sz="2800" dirty="0" smtClean="0"/>
              <a:t> contribute is an unexpected dimension to the solution space.”</a:t>
            </a:r>
          </a:p>
          <a:p>
            <a:endParaRPr lang="en-US" sz="2800" dirty="0"/>
          </a:p>
        </p:txBody>
      </p:sp>
      <p:sp>
        <p:nvSpPr>
          <p:cNvPr id="4" name="Slide Number Placeholder 3"/>
          <p:cNvSpPr>
            <a:spLocks noGrp="1"/>
          </p:cNvSpPr>
          <p:nvPr>
            <p:ph type="sldNum" sz="quarter" idx="12"/>
          </p:nvPr>
        </p:nvSpPr>
        <p:spPr/>
        <p:txBody>
          <a:bodyPr/>
          <a:lstStyle/>
          <a:p>
            <a:pPr>
              <a:defRPr/>
            </a:pPr>
            <a:fld id="{A73D37F1-E171-45C6-AF1C-4B3991217E90}" type="slidenum">
              <a:rPr lang="en-US" smtClean="0"/>
              <a:pPr>
                <a:defRPr/>
              </a:pPr>
              <a:t>26</a:t>
            </a:fld>
            <a:endParaRPr lang="en-US"/>
          </a:p>
        </p:txBody>
      </p:sp>
      <p:sp>
        <p:nvSpPr>
          <p:cNvPr id="5" name="Footer Placeholder 3"/>
          <p:cNvSpPr>
            <a:spLocks noGrp="1"/>
          </p:cNvSpPr>
          <p:nvPr>
            <p:ph type="ftr" sz="quarter" idx="11"/>
          </p:nvPr>
        </p:nvSpPr>
        <p:spPr>
          <a:xfrm>
            <a:off x="3124200" y="6356350"/>
            <a:ext cx="2895600" cy="365125"/>
          </a:xfrm>
        </p:spPr>
        <p:txBody>
          <a:bodyPr/>
          <a:lstStyle/>
          <a:p>
            <a:pPr>
              <a:defRPr/>
            </a:pPr>
            <a:r>
              <a:rPr lang="en-US" dirty="0"/>
              <a:t>Linda Carson/Creative Thinking</a:t>
            </a:r>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457200" y="304800"/>
            <a:ext cx="8229600" cy="5821363"/>
          </a:xfrm>
        </p:spPr>
        <p:txBody>
          <a:bodyPr/>
          <a:lstStyle/>
          <a:p>
            <a:pPr marL="0" indent="0">
              <a:buNone/>
            </a:pPr>
            <a:r>
              <a:rPr lang="en-CA" sz="2400" dirty="0"/>
              <a:t>I just checked Amazon and there were six hundred books on Creativity &amp; Genius. I haven’t read them all. Here are some books I found valuable. They’re not all trying to do the same things, but I got good stuff from all of them.</a:t>
            </a:r>
          </a:p>
          <a:p>
            <a:pPr lvl="1"/>
            <a:r>
              <a:rPr lang="en-CA" sz="1400" dirty="0"/>
              <a:t>Austin </a:t>
            </a:r>
            <a:r>
              <a:rPr lang="en-CA" sz="1400" dirty="0" err="1"/>
              <a:t>Kleon’s</a:t>
            </a:r>
            <a:r>
              <a:rPr lang="en-CA" sz="1400" b="1" dirty="0"/>
              <a:t> Steal Like an Artist: 10 Things Nobody Told You About Being Creative</a:t>
            </a:r>
            <a:endParaRPr lang="en-CA" sz="1400" dirty="0"/>
          </a:p>
          <a:p>
            <a:pPr lvl="1"/>
            <a:r>
              <a:rPr lang="en-CA" sz="1400" dirty="0"/>
              <a:t>Chip and Dan Heath’s </a:t>
            </a:r>
            <a:r>
              <a:rPr lang="en-CA" sz="1400" b="1" dirty="0"/>
              <a:t>Made to Stick: Why Some Ideas Survive and Others Die</a:t>
            </a:r>
            <a:endParaRPr lang="en-CA" sz="1400" dirty="0"/>
          </a:p>
          <a:p>
            <a:pPr lvl="1"/>
            <a:r>
              <a:rPr lang="en-CA" sz="1400" dirty="0"/>
              <a:t>Daniel </a:t>
            </a:r>
            <a:r>
              <a:rPr lang="en-CA" sz="1400" dirty="0" err="1"/>
              <a:t>Goleman’s</a:t>
            </a:r>
            <a:r>
              <a:rPr lang="en-CA" sz="1400" dirty="0"/>
              <a:t> </a:t>
            </a:r>
            <a:r>
              <a:rPr lang="en-CA" sz="1400" b="1" dirty="0"/>
              <a:t>The Creative Spirit</a:t>
            </a:r>
            <a:r>
              <a:rPr lang="en-CA" sz="1400" dirty="0"/>
              <a:t> (companion to a PBS television special)</a:t>
            </a:r>
          </a:p>
          <a:p>
            <a:pPr lvl="1"/>
            <a:r>
              <a:rPr lang="en-CA" sz="1400" dirty="0"/>
              <a:t>James C. Kaufman and Robert J. Sternberg’s </a:t>
            </a:r>
            <a:r>
              <a:rPr lang="en-CA" sz="1400" b="1" dirty="0"/>
              <a:t>The Cambridge Handbook of Creativity</a:t>
            </a:r>
            <a:endParaRPr lang="en-CA" sz="1400" dirty="0"/>
          </a:p>
          <a:p>
            <a:pPr lvl="1"/>
            <a:r>
              <a:rPr lang="en-CA" sz="1400" dirty="0"/>
              <a:t>Julia Cameron’s </a:t>
            </a:r>
            <a:r>
              <a:rPr lang="en-CA" sz="1400" b="1" dirty="0"/>
              <a:t>The Artist’s Way</a:t>
            </a:r>
            <a:endParaRPr lang="en-CA" sz="1400" dirty="0"/>
          </a:p>
          <a:p>
            <a:pPr lvl="1"/>
            <a:r>
              <a:rPr lang="en-CA" sz="1400" dirty="0"/>
              <a:t>Keith Sawyer’s </a:t>
            </a:r>
            <a:r>
              <a:rPr lang="en-CA" sz="1400" b="1" dirty="0"/>
              <a:t>Zig </a:t>
            </a:r>
            <a:r>
              <a:rPr lang="en-CA" sz="1400" b="1" dirty="0" err="1"/>
              <a:t>Zag</a:t>
            </a:r>
            <a:r>
              <a:rPr lang="en-CA" sz="1400" b="1" dirty="0"/>
              <a:t>: The Surprising Path to Greater Creativity</a:t>
            </a:r>
            <a:endParaRPr lang="en-CA" sz="1400" dirty="0"/>
          </a:p>
          <a:p>
            <a:pPr lvl="1"/>
            <a:r>
              <a:rPr lang="en-CA" sz="1400" dirty="0"/>
              <a:t>Michael </a:t>
            </a:r>
            <a:r>
              <a:rPr lang="en-CA" sz="1400" dirty="0" err="1"/>
              <a:t>Michalko’s</a:t>
            </a:r>
            <a:r>
              <a:rPr lang="en-CA" sz="1400" dirty="0"/>
              <a:t> </a:t>
            </a:r>
            <a:r>
              <a:rPr lang="en-CA" sz="1400" b="1" dirty="0" err="1"/>
              <a:t>Thinkertoys</a:t>
            </a:r>
            <a:r>
              <a:rPr lang="en-CA" sz="1400" b="1" dirty="0"/>
              <a:t>: A Handbook of Creative Thinking Techniques</a:t>
            </a:r>
            <a:endParaRPr lang="en-CA" sz="1400" dirty="0"/>
          </a:p>
          <a:p>
            <a:pPr lvl="1"/>
            <a:r>
              <a:rPr lang="en-CA" sz="1400" dirty="0" err="1"/>
              <a:t>Mihaly</a:t>
            </a:r>
            <a:r>
              <a:rPr lang="en-CA" sz="1400" dirty="0"/>
              <a:t> </a:t>
            </a:r>
            <a:r>
              <a:rPr lang="en-CA" sz="1400" dirty="0" err="1"/>
              <a:t>Csikszentmihalyi’s</a:t>
            </a:r>
            <a:r>
              <a:rPr lang="en-CA" sz="1400" dirty="0"/>
              <a:t> </a:t>
            </a:r>
            <a:r>
              <a:rPr lang="en-CA" sz="1400" b="1" dirty="0"/>
              <a:t>Creativity: Flow and the Psychology of Discovery and Invention</a:t>
            </a:r>
            <a:endParaRPr lang="en-CA" sz="1400" dirty="0"/>
          </a:p>
          <a:p>
            <a:pPr lvl="1"/>
            <a:r>
              <a:rPr lang="en-CA" sz="1400" dirty="0"/>
              <a:t>Roger von </a:t>
            </a:r>
            <a:r>
              <a:rPr lang="en-CA" sz="1400" dirty="0" err="1"/>
              <a:t>Oech’s</a:t>
            </a:r>
            <a:r>
              <a:rPr lang="en-CA" sz="1400" dirty="0"/>
              <a:t> </a:t>
            </a:r>
            <a:r>
              <a:rPr lang="en-CA" sz="1400" b="1" dirty="0"/>
              <a:t>A Whack on the Side of the Head: How You Can Be More Creative</a:t>
            </a:r>
            <a:endParaRPr lang="en-CA" sz="1400" dirty="0"/>
          </a:p>
          <a:p>
            <a:pPr lvl="1"/>
            <a:r>
              <a:rPr lang="en-CA" sz="1400" dirty="0"/>
              <a:t>Shelley Carson’s </a:t>
            </a:r>
            <a:r>
              <a:rPr lang="en-CA" sz="1400" b="1" dirty="0"/>
              <a:t>Your Creative Brain: Seven Steps to Maximize Imagination, Productivity, and Innovation in Your Life</a:t>
            </a:r>
            <a:r>
              <a:rPr lang="en-CA" sz="1400" dirty="0"/>
              <a:t> (no relation)</a:t>
            </a:r>
          </a:p>
          <a:p>
            <a:pPr lvl="1"/>
            <a:r>
              <a:rPr lang="en-CA" sz="1400" dirty="0"/>
              <a:t>Steven Johnson’s </a:t>
            </a:r>
            <a:r>
              <a:rPr lang="en-CA" sz="1400" b="1" dirty="0"/>
              <a:t>Where Good Ideas Come From: The Natural History of Innovation</a:t>
            </a:r>
            <a:endParaRPr lang="en-CA" sz="1400" dirty="0"/>
          </a:p>
          <a:p>
            <a:pPr lvl="1"/>
            <a:r>
              <a:rPr lang="en-CA" sz="1400" dirty="0"/>
              <a:t>Tina </a:t>
            </a:r>
            <a:r>
              <a:rPr lang="en-CA" sz="1400" dirty="0" err="1"/>
              <a:t>Seelig’s</a:t>
            </a:r>
            <a:r>
              <a:rPr lang="en-CA" sz="1400" dirty="0"/>
              <a:t> </a:t>
            </a:r>
            <a:r>
              <a:rPr lang="en-CA" sz="1400" b="1" dirty="0" err="1"/>
              <a:t>inGenius</a:t>
            </a:r>
            <a:r>
              <a:rPr lang="en-CA" sz="1400" b="1" dirty="0"/>
              <a:t>: Unleash Your Creativity to Transform Obstacles into Opportunities</a:t>
            </a:r>
            <a:endParaRPr lang="en-CA" sz="1400" dirty="0"/>
          </a:p>
          <a:p>
            <a:pPr lvl="1"/>
            <a:r>
              <a:rPr lang="en-CA" sz="1400" dirty="0"/>
              <a:t>Twyla Tharp’s </a:t>
            </a:r>
            <a:r>
              <a:rPr lang="en-CA" sz="1400" b="1" dirty="0"/>
              <a:t>The Creative Habit: Learn It and Use It for Life</a:t>
            </a:r>
            <a:r>
              <a:rPr lang="en-CA" sz="1400" dirty="0"/>
              <a:t> (see also, </a:t>
            </a:r>
            <a:r>
              <a:rPr lang="en-CA" sz="1400" b="1" dirty="0"/>
              <a:t>The Collaborative Habit</a:t>
            </a:r>
            <a:r>
              <a:rPr lang="en-CA" sz="1400" dirty="0"/>
              <a:t>)</a:t>
            </a:r>
          </a:p>
          <a:p>
            <a:pPr marL="0" indent="0">
              <a:buNone/>
            </a:pPr>
            <a:endParaRPr lang="en-CA" sz="2400" dirty="0"/>
          </a:p>
        </p:txBody>
      </p:sp>
      <p:sp>
        <p:nvSpPr>
          <p:cNvPr id="4" name="Footer Placeholder 3"/>
          <p:cNvSpPr>
            <a:spLocks noGrp="1"/>
          </p:cNvSpPr>
          <p:nvPr>
            <p:ph type="ftr" sz="quarter" idx="11"/>
          </p:nvPr>
        </p:nvSpPr>
        <p:spPr/>
        <p:txBody>
          <a:bodyPr/>
          <a:lstStyle/>
          <a:p>
            <a:pPr>
              <a:defRPr/>
            </a:pPr>
            <a:r>
              <a:rPr lang="en-US" smtClean="0"/>
              <a:t>Linda Carson/Creative Thinking</a:t>
            </a:r>
            <a:endParaRPr lang="en-US"/>
          </a:p>
        </p:txBody>
      </p:sp>
      <p:sp>
        <p:nvSpPr>
          <p:cNvPr id="5" name="Slide Number Placeholder 4"/>
          <p:cNvSpPr>
            <a:spLocks noGrp="1"/>
          </p:cNvSpPr>
          <p:nvPr>
            <p:ph type="sldNum" sz="quarter" idx="12"/>
          </p:nvPr>
        </p:nvSpPr>
        <p:spPr/>
        <p:txBody>
          <a:bodyPr/>
          <a:lstStyle/>
          <a:p>
            <a:pPr>
              <a:defRPr/>
            </a:pPr>
            <a:fld id="{F60A0CB1-9DD5-4731-8DAA-B33BC81EE64E}" type="slidenum">
              <a:rPr lang="en-US" smtClean="0"/>
              <a:pPr>
                <a:defRPr/>
              </a:pPr>
              <a:t>27</a:t>
            </a:fld>
            <a:endParaRPr lang="en-US"/>
          </a:p>
        </p:txBody>
      </p:sp>
    </p:spTree>
    <p:extLst>
      <p:ext uri="{BB962C8B-B14F-4D97-AF65-F5344CB8AC3E}">
        <p14:creationId xmlns:p14="http://schemas.microsoft.com/office/powerpoint/2010/main" val="39635486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Content Placeholder 2"/>
          <p:cNvSpPr>
            <a:spLocks noGrp="1"/>
          </p:cNvSpPr>
          <p:nvPr>
            <p:ph idx="1"/>
          </p:nvPr>
        </p:nvSpPr>
        <p:spPr>
          <a:xfrm>
            <a:off x="381000" y="762000"/>
            <a:ext cx="8610600" cy="5364163"/>
          </a:xfrm>
        </p:spPr>
        <p:txBody>
          <a:bodyPr/>
          <a:lstStyle/>
          <a:p>
            <a:pPr eaLnBrk="1" hangingPunct="1">
              <a:buFont typeface="Arial" charset="0"/>
              <a:buNone/>
            </a:pPr>
            <a:r>
              <a:rPr lang="en-CA" sz="4400" b="1" dirty="0" smtClean="0">
                <a:solidFill>
                  <a:srgbClr val="FF0000"/>
                </a:solidFill>
              </a:rPr>
              <a:t>“How to catch a big fish:</a:t>
            </a:r>
          </a:p>
          <a:p>
            <a:pPr lvl="1" eaLnBrk="1" hangingPunct="1">
              <a:buFont typeface="Arial" charset="0"/>
              <a:buNone/>
            </a:pPr>
            <a:r>
              <a:rPr lang="en-CA" sz="4000" b="1" dirty="0" smtClean="0">
                <a:solidFill>
                  <a:srgbClr val="FF0000"/>
                </a:solidFill>
              </a:rPr>
              <a:t>1. Catch a lot of fish.</a:t>
            </a:r>
          </a:p>
          <a:p>
            <a:pPr lvl="1" eaLnBrk="1" hangingPunct="1">
              <a:buFont typeface="Arial" charset="0"/>
              <a:buNone/>
            </a:pPr>
            <a:r>
              <a:rPr lang="en-CA" sz="4000" b="1" dirty="0" smtClean="0">
                <a:solidFill>
                  <a:srgbClr val="FF0000"/>
                </a:solidFill>
              </a:rPr>
              <a:t>2. Throw back all the little ones.”</a:t>
            </a:r>
          </a:p>
          <a:p>
            <a:pPr eaLnBrk="1" hangingPunct="1"/>
            <a:endParaRPr lang="en-CA" sz="4400" dirty="0" smtClean="0"/>
          </a:p>
          <a:p>
            <a:pPr algn="r" eaLnBrk="1" hangingPunct="1">
              <a:buFont typeface="Arial" charset="0"/>
              <a:buNone/>
            </a:pPr>
            <a:r>
              <a:rPr lang="en-CA" sz="4400" dirty="0" smtClean="0"/>
              <a:t>Linda Carson</a:t>
            </a:r>
          </a:p>
          <a:p>
            <a:pPr algn="r" eaLnBrk="1" hangingPunct="1">
              <a:buFont typeface="Arial" charset="0"/>
              <a:buNone/>
            </a:pPr>
            <a:r>
              <a:rPr lang="en-CA" dirty="0" smtClean="0"/>
              <a:t>@lccarson</a:t>
            </a:r>
          </a:p>
          <a:p>
            <a:pPr algn="r" eaLnBrk="1" hangingPunct="1">
              <a:buFont typeface="Arial" charset="0"/>
              <a:buNone/>
            </a:pPr>
            <a:r>
              <a:rPr lang="en-CA" dirty="0" smtClean="0"/>
              <a:t>lccarson@gmail.com</a:t>
            </a:r>
          </a:p>
          <a:p>
            <a:pPr algn="r" eaLnBrk="1" hangingPunct="1">
              <a:buFont typeface="Arial" charset="0"/>
              <a:buNone/>
            </a:pPr>
            <a:endParaRPr lang="en-CA" dirty="0" smtClean="0"/>
          </a:p>
          <a:p>
            <a:pPr algn="r" eaLnBrk="1" hangingPunct="1">
              <a:buFont typeface="Arial" charset="0"/>
              <a:buNone/>
            </a:pPr>
            <a:endParaRPr lang="en-CA" sz="4400" dirty="0" smtClean="0"/>
          </a:p>
          <a:p>
            <a:pPr algn="r" eaLnBrk="1" hangingPunct="1">
              <a:buFont typeface="Arial" charset="0"/>
              <a:buNone/>
            </a:pPr>
            <a:endParaRPr lang="en-CA" sz="4400" dirty="0" smtClean="0"/>
          </a:p>
          <a:p>
            <a:pPr algn="r" eaLnBrk="1" hangingPunct="1">
              <a:buFont typeface="Arial" charset="0"/>
              <a:buNone/>
            </a:pPr>
            <a:endParaRPr lang="en-CA" sz="4400" dirty="0" smtClean="0"/>
          </a:p>
        </p:txBody>
      </p:sp>
      <p:sp>
        <p:nvSpPr>
          <p:cNvPr id="4" name="Slide Number Placeholder 3"/>
          <p:cNvSpPr>
            <a:spLocks noGrp="1"/>
          </p:cNvSpPr>
          <p:nvPr>
            <p:ph type="sldNum" sz="quarter" idx="12"/>
          </p:nvPr>
        </p:nvSpPr>
        <p:spPr/>
        <p:txBody>
          <a:bodyPr/>
          <a:lstStyle/>
          <a:p>
            <a:pPr>
              <a:defRPr/>
            </a:pPr>
            <a:fld id="{7A2DF5D4-1E46-4EA6-A18B-CA6F331CC51D}" type="slidenum">
              <a:rPr lang="en-US"/>
              <a:pPr>
                <a:defRPr/>
              </a:pPr>
              <a:t>3</a:t>
            </a:fld>
            <a:endParaRPr lang="en-US" dirty="0"/>
          </a:p>
        </p:txBody>
      </p:sp>
      <p:sp>
        <p:nvSpPr>
          <p:cNvPr id="5" name="Footer Placeholder 4"/>
          <p:cNvSpPr>
            <a:spLocks noGrp="1"/>
          </p:cNvSpPr>
          <p:nvPr>
            <p:ph type="ftr" sz="quarter" idx="11"/>
          </p:nvPr>
        </p:nvSpPr>
        <p:spPr/>
        <p:txBody>
          <a:bodyPr/>
          <a:lstStyle/>
          <a:p>
            <a:pPr>
              <a:defRPr/>
            </a:pPr>
            <a:r>
              <a:rPr lang="en-US"/>
              <a:t>Linda Carson/Creative Thinking</a:t>
            </a:r>
            <a:endParaRPr lang="en-US" dirty="0"/>
          </a:p>
        </p:txBody>
      </p:sp>
      <p:sp>
        <p:nvSpPr>
          <p:cNvPr id="6" name="Cloud Callout 5"/>
          <p:cNvSpPr/>
          <p:nvPr/>
        </p:nvSpPr>
        <p:spPr>
          <a:xfrm>
            <a:off x="228600" y="3886200"/>
            <a:ext cx="2362200" cy="2133600"/>
          </a:xfrm>
          <a:prstGeom prst="cloudCallout">
            <a:avLst>
              <a:gd name="adj1" fmla="val 99472"/>
              <a:gd name="adj2" fmla="val -4436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Please jot down a noun &amp; answers (for later). Thanks.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fontAlgn="auto">
              <a:spcAft>
                <a:spcPts val="0"/>
              </a:spcAft>
              <a:defRPr/>
            </a:pPr>
            <a:r>
              <a:rPr lang="en-US" dirty="0" smtClean="0">
                <a:solidFill>
                  <a:srgbClr val="FF0000"/>
                </a:solidFill>
              </a:rPr>
              <a:t>“There are fewer rules than you think”</a:t>
            </a:r>
            <a:endParaRPr lang="en-US" dirty="0">
              <a:solidFill>
                <a:srgbClr val="FF0000"/>
              </a:solidFill>
            </a:endParaRPr>
          </a:p>
        </p:txBody>
      </p:sp>
      <p:sp>
        <p:nvSpPr>
          <p:cNvPr id="17411" name="Content Placeholder 2"/>
          <p:cNvSpPr>
            <a:spLocks noGrp="1"/>
          </p:cNvSpPr>
          <p:nvPr>
            <p:ph type="body" idx="1"/>
          </p:nvPr>
        </p:nvSpPr>
        <p:spPr/>
        <p:txBody>
          <a:bodyPr/>
          <a:lstStyle/>
          <a:p>
            <a:pPr>
              <a:buFont typeface="Arial" charset="0"/>
              <a:buNone/>
            </a:pPr>
            <a:r>
              <a:rPr lang="en-US" dirty="0" smtClean="0"/>
              <a:t>What happens in Vegas, stays in Vegas.</a:t>
            </a:r>
          </a:p>
          <a:p>
            <a:pPr>
              <a:buFont typeface="Arial" charset="0"/>
              <a:buNone/>
            </a:pPr>
            <a:endParaRPr lang="en-US" dirty="0" smtClean="0"/>
          </a:p>
          <a:p>
            <a:pPr>
              <a:buFont typeface="Arial" charset="0"/>
              <a:buNone/>
            </a:pPr>
            <a:r>
              <a:rPr lang="en-US" dirty="0" smtClean="0"/>
              <a:t>Say yes.</a:t>
            </a:r>
          </a:p>
          <a:p>
            <a:pPr>
              <a:buFont typeface="Arial" charset="0"/>
              <a:buNone/>
            </a:pPr>
            <a:r>
              <a:rPr lang="en-US" dirty="0" smtClean="0"/>
              <a:t>Be kind.</a:t>
            </a:r>
          </a:p>
          <a:p>
            <a:pPr>
              <a:buFont typeface="Arial" charset="0"/>
              <a:buNone/>
            </a:pPr>
            <a:r>
              <a:rPr lang="en-US" dirty="0" smtClean="0"/>
              <a:t>Edit </a:t>
            </a:r>
            <a:r>
              <a:rPr lang="en-US" i="1" dirty="0" smtClean="0"/>
              <a:t>later</a:t>
            </a:r>
            <a:r>
              <a:rPr lang="en-US" dirty="0" smtClean="0"/>
              <a:t>.</a:t>
            </a:r>
          </a:p>
          <a:p>
            <a:pPr>
              <a:buFont typeface="Arial" charset="0"/>
              <a:buNone/>
            </a:pPr>
            <a:endParaRPr lang="en-US" dirty="0" smtClean="0"/>
          </a:p>
          <a:p>
            <a:pPr>
              <a:buFont typeface="Arial" charset="0"/>
              <a:buNone/>
            </a:pPr>
            <a:r>
              <a:rPr lang="en-US" dirty="0" smtClean="0"/>
              <a:t>Laughter is praise.</a:t>
            </a:r>
          </a:p>
          <a:p>
            <a:pPr>
              <a:buFont typeface="Arial" charset="0"/>
              <a:buNone/>
            </a:pPr>
            <a:endParaRPr lang="en-US" dirty="0" smtClean="0"/>
          </a:p>
          <a:p>
            <a:pPr>
              <a:buFont typeface="Arial" charset="0"/>
              <a:buNone/>
            </a:pPr>
            <a:endParaRPr lang="en-US" dirty="0" smtClean="0"/>
          </a:p>
          <a:p>
            <a:endParaRPr lang="en-US" dirty="0" smtClean="0"/>
          </a:p>
        </p:txBody>
      </p:sp>
      <p:sp>
        <p:nvSpPr>
          <p:cNvPr id="5" name="Slide Number Placeholder 4"/>
          <p:cNvSpPr>
            <a:spLocks noGrp="1"/>
          </p:cNvSpPr>
          <p:nvPr>
            <p:ph type="sldNum" sz="quarter" idx="4294967295"/>
          </p:nvPr>
        </p:nvSpPr>
        <p:spPr>
          <a:xfrm>
            <a:off x="8358188" y="6089650"/>
            <a:ext cx="785812" cy="365125"/>
          </a:xfrm>
        </p:spPr>
        <p:txBody>
          <a:bodyPr/>
          <a:lstStyle/>
          <a:p>
            <a:pPr>
              <a:defRPr/>
            </a:pPr>
            <a:fld id="{9AF11CE4-1B06-4773-9326-AD5BE4EE7E67}" type="slidenum">
              <a:rPr lang="en-US"/>
              <a:pPr>
                <a:defRPr/>
              </a:pPr>
              <a:t>4</a:t>
            </a:fld>
            <a:endParaRPr lang="en-US"/>
          </a:p>
        </p:txBody>
      </p:sp>
      <p:sp>
        <p:nvSpPr>
          <p:cNvPr id="7" name="Cloud Callout 6"/>
          <p:cNvSpPr/>
          <p:nvPr/>
        </p:nvSpPr>
        <p:spPr>
          <a:xfrm>
            <a:off x="5791200" y="228600"/>
            <a:ext cx="3048000" cy="2362200"/>
          </a:xfrm>
          <a:prstGeom prst="cloudCallout">
            <a:avLst>
              <a:gd name="adj1" fmla="val -34523"/>
              <a:gd name="adj2" fmla="val 89155"/>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Linda, don’t go to the next slide until after the divergent and convergent noun exercises.</a:t>
            </a:r>
            <a:endParaRPr lang="en-US" dirty="0"/>
          </a:p>
        </p:txBody>
      </p:sp>
      <p:sp>
        <p:nvSpPr>
          <p:cNvPr id="6" name="Footer Placeholder 3"/>
          <p:cNvSpPr>
            <a:spLocks noGrp="1"/>
          </p:cNvSpPr>
          <p:nvPr>
            <p:ph type="ftr" sz="quarter" idx="11"/>
          </p:nvPr>
        </p:nvSpPr>
        <p:spPr>
          <a:xfrm>
            <a:off x="3124200" y="6356350"/>
            <a:ext cx="2895600" cy="365125"/>
          </a:xfrm>
        </p:spPr>
        <p:txBody>
          <a:bodyPr/>
          <a:lstStyle/>
          <a:p>
            <a:pPr>
              <a:defRPr/>
            </a:pPr>
            <a:r>
              <a:rPr lang="en-US" dirty="0"/>
              <a:t>Linda Carson/Creative Thinking</a:t>
            </a: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C2F968D-34E5-4955-B771-CC8F24429340}" type="slidenum">
              <a:rPr lang="en-US" smtClean="0"/>
              <a:pPr/>
              <a:t>5</a:t>
            </a:fld>
            <a:endParaRPr lang="en-US"/>
          </a:p>
        </p:txBody>
      </p:sp>
      <p:pic>
        <p:nvPicPr>
          <p:cNvPr id="8" name="Picture 7" descr="507500551_2ea5df5690_b.jpg"/>
          <p:cNvPicPr>
            <a:picLocks noChangeAspect="1"/>
          </p:cNvPicPr>
          <p:nvPr/>
        </p:nvPicPr>
        <p:blipFill>
          <a:blip r:embed="rId3" cstate="print"/>
          <a:stretch>
            <a:fillRect/>
          </a:stretch>
        </p:blipFill>
        <p:spPr>
          <a:xfrm>
            <a:off x="457200" y="2140181"/>
            <a:ext cx="3725333" cy="2673945"/>
          </a:xfrm>
          <a:prstGeom prst="rect">
            <a:avLst/>
          </a:prstGeom>
        </p:spPr>
      </p:pic>
      <p:pic>
        <p:nvPicPr>
          <p:cNvPr id="9" name="Picture 8" descr="2904707915_84bf8bbd2a_z.jpg"/>
          <p:cNvPicPr>
            <a:picLocks noChangeAspect="1"/>
          </p:cNvPicPr>
          <p:nvPr/>
        </p:nvPicPr>
        <p:blipFill>
          <a:blip r:embed="rId4" cstate="print"/>
          <a:srcRect l="4443" t="4161" r="4209" b="4709"/>
          <a:stretch>
            <a:fillRect/>
          </a:stretch>
        </p:blipFill>
        <p:spPr>
          <a:xfrm>
            <a:off x="5226756" y="1794933"/>
            <a:ext cx="3307644" cy="3567289"/>
          </a:xfrm>
          <a:prstGeom prst="rect">
            <a:avLst/>
          </a:prstGeom>
        </p:spPr>
      </p:pic>
      <p:sp>
        <p:nvSpPr>
          <p:cNvPr id="6" name="Footer Placeholder 3"/>
          <p:cNvSpPr>
            <a:spLocks noGrp="1"/>
          </p:cNvSpPr>
          <p:nvPr>
            <p:ph type="ftr" sz="quarter" idx="11"/>
          </p:nvPr>
        </p:nvSpPr>
        <p:spPr>
          <a:xfrm>
            <a:off x="3124200" y="6356350"/>
            <a:ext cx="2895600" cy="365125"/>
          </a:xfrm>
        </p:spPr>
        <p:txBody>
          <a:bodyPr/>
          <a:lstStyle/>
          <a:p>
            <a:pPr>
              <a:defRPr/>
            </a:pPr>
            <a:r>
              <a:rPr lang="en-US" dirty="0"/>
              <a:t>Linda Carson/Creative Thinking</a:t>
            </a: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C2F968D-34E5-4955-B771-CC8F24429340}" type="slidenum">
              <a:rPr lang="en-US" smtClean="0"/>
              <a:pPr/>
              <a:t>6</a:t>
            </a:fld>
            <a:endParaRPr lang="en-US"/>
          </a:p>
        </p:txBody>
      </p:sp>
      <p:pic>
        <p:nvPicPr>
          <p:cNvPr id="7" name="Picture 6" descr="45026294_aaa8922309_b.jpg"/>
          <p:cNvPicPr>
            <a:picLocks noChangeAspect="1"/>
          </p:cNvPicPr>
          <p:nvPr/>
        </p:nvPicPr>
        <p:blipFill>
          <a:blip r:embed="rId3" cstate="print"/>
          <a:stretch>
            <a:fillRect/>
          </a:stretch>
        </p:blipFill>
        <p:spPr>
          <a:xfrm>
            <a:off x="457200" y="1880483"/>
            <a:ext cx="3889726" cy="2917295"/>
          </a:xfrm>
          <a:prstGeom prst="rect">
            <a:avLst/>
          </a:prstGeom>
        </p:spPr>
      </p:pic>
      <p:pic>
        <p:nvPicPr>
          <p:cNvPr id="8" name="Picture 7" descr="123840700_65f665ba12_b.jpg"/>
          <p:cNvPicPr>
            <a:picLocks noChangeAspect="1"/>
          </p:cNvPicPr>
          <p:nvPr/>
        </p:nvPicPr>
        <p:blipFill>
          <a:blip r:embed="rId4" cstate="print"/>
          <a:stretch>
            <a:fillRect/>
          </a:stretch>
        </p:blipFill>
        <p:spPr>
          <a:xfrm>
            <a:off x="5216578" y="1112134"/>
            <a:ext cx="3145807" cy="4588756"/>
          </a:xfrm>
          <a:prstGeom prst="rect">
            <a:avLst/>
          </a:prstGeom>
        </p:spPr>
      </p:pic>
      <p:sp>
        <p:nvSpPr>
          <p:cNvPr id="6" name="Footer Placeholder 3"/>
          <p:cNvSpPr>
            <a:spLocks noGrp="1"/>
          </p:cNvSpPr>
          <p:nvPr>
            <p:ph type="ftr" sz="quarter" idx="11"/>
          </p:nvPr>
        </p:nvSpPr>
        <p:spPr>
          <a:xfrm>
            <a:off x="3124200" y="6356350"/>
            <a:ext cx="2895600" cy="365125"/>
          </a:xfrm>
        </p:spPr>
        <p:txBody>
          <a:bodyPr/>
          <a:lstStyle/>
          <a:p>
            <a:pPr>
              <a:defRPr/>
            </a:pPr>
            <a:r>
              <a:rPr lang="en-US" dirty="0"/>
              <a:t>Linda Carson/Creative Thinking</a:t>
            </a: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1"/>
          </p:nvPr>
        </p:nvSpPr>
        <p:spPr/>
        <p:txBody>
          <a:bodyPr/>
          <a:lstStyle/>
          <a:p>
            <a:pPr>
              <a:defRPr/>
            </a:pPr>
            <a:r>
              <a:rPr lang="en-US" dirty="0"/>
              <a:t>Linda Carson/Creative Thinking</a:t>
            </a:r>
          </a:p>
        </p:txBody>
      </p:sp>
      <p:sp>
        <p:nvSpPr>
          <p:cNvPr id="5" name="Slide Number Placeholder 4"/>
          <p:cNvSpPr>
            <a:spLocks noGrp="1"/>
          </p:cNvSpPr>
          <p:nvPr>
            <p:ph type="sldNum" sz="quarter" idx="12"/>
          </p:nvPr>
        </p:nvSpPr>
        <p:spPr/>
        <p:txBody>
          <a:bodyPr/>
          <a:lstStyle/>
          <a:p>
            <a:fld id="{4C2F968D-34E5-4955-B771-CC8F24429340}" type="slidenum">
              <a:rPr lang="en-US" smtClean="0"/>
              <a:pPr/>
              <a:t>7</a:t>
            </a:fld>
            <a:endParaRPr lang="en-US"/>
          </a:p>
        </p:txBody>
      </p:sp>
      <p:pic>
        <p:nvPicPr>
          <p:cNvPr id="8" name="Picture 7" descr="137869644_e43800b72b_o.jpg"/>
          <p:cNvPicPr>
            <a:picLocks noChangeAspect="1"/>
          </p:cNvPicPr>
          <p:nvPr/>
        </p:nvPicPr>
        <p:blipFill>
          <a:blip r:embed="rId3" cstate="print"/>
          <a:stretch>
            <a:fillRect/>
          </a:stretch>
        </p:blipFill>
        <p:spPr>
          <a:xfrm>
            <a:off x="457200" y="1417638"/>
            <a:ext cx="2438400" cy="1527048"/>
          </a:xfrm>
          <a:prstGeom prst="rect">
            <a:avLst/>
          </a:prstGeom>
        </p:spPr>
      </p:pic>
      <p:pic>
        <p:nvPicPr>
          <p:cNvPr id="9" name="Picture 8" descr="5058487375_5d956f97b1_b.jpg"/>
          <p:cNvPicPr>
            <a:picLocks noChangeAspect="1"/>
          </p:cNvPicPr>
          <p:nvPr/>
        </p:nvPicPr>
        <p:blipFill>
          <a:blip r:embed="rId4" cstate="print"/>
          <a:stretch>
            <a:fillRect/>
          </a:stretch>
        </p:blipFill>
        <p:spPr>
          <a:xfrm>
            <a:off x="1563624" y="3172967"/>
            <a:ext cx="3121152" cy="2340864"/>
          </a:xfrm>
          <a:prstGeom prst="rect">
            <a:avLst/>
          </a:prstGeom>
        </p:spPr>
      </p:pic>
      <p:pic>
        <p:nvPicPr>
          <p:cNvPr id="10" name="Picture 9" descr="3600909115_5a76683e9d_o.jpg"/>
          <p:cNvPicPr>
            <a:picLocks noChangeAspect="1"/>
          </p:cNvPicPr>
          <p:nvPr/>
        </p:nvPicPr>
        <p:blipFill>
          <a:blip r:embed="rId5" cstate="print"/>
          <a:stretch>
            <a:fillRect/>
          </a:stretch>
        </p:blipFill>
        <p:spPr>
          <a:xfrm>
            <a:off x="5495478" y="1397722"/>
            <a:ext cx="2745412" cy="4116109"/>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1"/>
          </p:nvPr>
        </p:nvSpPr>
        <p:spPr>
          <a:xfrm>
            <a:off x="304800" y="1600200"/>
            <a:ext cx="4267200" cy="4525963"/>
          </a:xfrm>
          <a:ln>
            <a:solidFill>
              <a:schemeClr val="bg1"/>
            </a:solidFill>
          </a:ln>
        </p:spPr>
        <p:txBody>
          <a:bodyPr/>
          <a:lstStyle/>
          <a:p>
            <a:pPr marL="514350" indent="-514350">
              <a:buFont typeface="+mj-lt"/>
              <a:buAutoNum type="arabicPeriod"/>
            </a:pPr>
            <a:r>
              <a:rPr lang="en-US" b="1" dirty="0" smtClean="0"/>
              <a:t>Preparation</a:t>
            </a:r>
          </a:p>
          <a:p>
            <a:pPr marL="514350" indent="-514350">
              <a:buFont typeface="+mj-lt"/>
              <a:buAutoNum type="arabicPeriod"/>
            </a:pPr>
            <a:r>
              <a:rPr lang="en-US" b="1" dirty="0" smtClean="0"/>
              <a:t>Incubation</a:t>
            </a:r>
          </a:p>
          <a:p>
            <a:pPr marL="514350" indent="-514350">
              <a:buFont typeface="+mj-lt"/>
              <a:buAutoNum type="arabicPeriod"/>
            </a:pPr>
            <a:r>
              <a:rPr lang="en-US" b="1" dirty="0" smtClean="0"/>
              <a:t>Inspiration</a:t>
            </a:r>
          </a:p>
          <a:p>
            <a:pPr marL="514350" indent="-514350">
              <a:buFont typeface="+mj-lt"/>
              <a:buAutoNum type="arabicPeriod"/>
            </a:pPr>
            <a:r>
              <a:rPr lang="en-US" b="1" dirty="0" smtClean="0"/>
              <a:t>Verification</a:t>
            </a:r>
          </a:p>
          <a:p>
            <a:endParaRPr lang="en-US" b="1" dirty="0" smtClean="0"/>
          </a:p>
          <a:p>
            <a:endParaRPr lang="en-US" b="1" dirty="0" smtClean="0"/>
          </a:p>
          <a:p>
            <a:r>
              <a:rPr lang="en-US" b="1" dirty="0" smtClean="0"/>
              <a:t>Divergent/convergent</a:t>
            </a:r>
          </a:p>
          <a:p>
            <a:r>
              <a:rPr lang="en-US" b="1" dirty="0" smtClean="0"/>
              <a:t>Priming, pros &amp; cons</a:t>
            </a:r>
          </a:p>
          <a:p>
            <a:r>
              <a:rPr lang="en-US" b="1" dirty="0" smtClean="0"/>
              <a:t>Intrinsic/extrinsic</a:t>
            </a:r>
          </a:p>
        </p:txBody>
      </p:sp>
      <p:sp>
        <p:nvSpPr>
          <p:cNvPr id="8" name="Content Placeholder 7"/>
          <p:cNvSpPr>
            <a:spLocks noGrp="1"/>
          </p:cNvSpPr>
          <p:nvPr>
            <p:ph sz="half" idx="2"/>
          </p:nvPr>
        </p:nvSpPr>
        <p:spPr/>
        <p:txBody>
          <a:bodyPr/>
          <a:lstStyle/>
          <a:p>
            <a:pPr>
              <a:buNone/>
            </a:pPr>
            <a:r>
              <a:rPr lang="en-US" b="1" dirty="0" smtClean="0"/>
              <a:t>Start solo!</a:t>
            </a:r>
          </a:p>
          <a:p>
            <a:pPr marL="514350" indent="-514350">
              <a:buFont typeface="+mj-lt"/>
              <a:buAutoNum type="arabicPeriod"/>
            </a:pPr>
            <a:r>
              <a:rPr lang="en-US" b="1" dirty="0" smtClean="0"/>
              <a:t>Defer judgment</a:t>
            </a:r>
          </a:p>
          <a:p>
            <a:pPr marL="514350" indent="-514350">
              <a:buFont typeface="+mj-lt"/>
              <a:buAutoNum type="arabicPeriod"/>
            </a:pPr>
            <a:r>
              <a:rPr lang="en-US" b="1" dirty="0" smtClean="0"/>
              <a:t>Seek quantity, not quality</a:t>
            </a:r>
          </a:p>
          <a:p>
            <a:pPr marL="514350" indent="-514350">
              <a:buFont typeface="+mj-lt"/>
              <a:buAutoNum type="arabicPeriod"/>
            </a:pPr>
            <a:r>
              <a:rPr lang="en-US" b="1" dirty="0" smtClean="0"/>
              <a:t>Question assumptions</a:t>
            </a:r>
          </a:p>
          <a:p>
            <a:pPr marL="514350" indent="-514350">
              <a:buFont typeface="+mj-lt"/>
              <a:buAutoNum type="arabicPeriod"/>
            </a:pPr>
            <a:r>
              <a:rPr lang="en-US" b="1" dirty="0" smtClean="0"/>
              <a:t>Go over the top</a:t>
            </a:r>
          </a:p>
          <a:p>
            <a:pPr marL="514350" indent="-514350">
              <a:buFont typeface="+mj-lt"/>
              <a:buAutoNum type="arabicPeriod"/>
            </a:pPr>
            <a:r>
              <a:rPr lang="en-US" b="1" dirty="0" smtClean="0"/>
              <a:t>Stir</a:t>
            </a:r>
          </a:p>
          <a:p>
            <a:pPr marL="514350" indent="-514350">
              <a:buFont typeface="+mj-lt"/>
              <a:buAutoNum type="arabicPeriod"/>
            </a:pPr>
            <a:r>
              <a:rPr lang="en-US" b="1" dirty="0" smtClean="0"/>
              <a:t>Take notes and follow through</a:t>
            </a:r>
          </a:p>
        </p:txBody>
      </p:sp>
      <p:sp>
        <p:nvSpPr>
          <p:cNvPr id="5" name="TextBox 4"/>
          <p:cNvSpPr txBox="1"/>
          <p:nvPr/>
        </p:nvSpPr>
        <p:spPr>
          <a:xfrm rot="16200000">
            <a:off x="3161688" y="2477112"/>
            <a:ext cx="1667444" cy="523220"/>
          </a:xfrm>
          <a:prstGeom prst="rect">
            <a:avLst/>
          </a:prstGeom>
          <a:noFill/>
        </p:spPr>
        <p:txBody>
          <a:bodyPr wrap="none" rtlCol="0">
            <a:spAutoFit/>
          </a:bodyPr>
          <a:lstStyle/>
          <a:p>
            <a:r>
              <a:rPr lang="en-US" sz="2800" b="1" dirty="0" smtClean="0">
                <a:latin typeface="+mn-lt"/>
              </a:rPr>
              <a:t>Iteration</a:t>
            </a:r>
            <a:endParaRPr lang="en-US" sz="2800" b="1" dirty="0">
              <a:latin typeface="+mn-lt"/>
            </a:endParaRPr>
          </a:p>
        </p:txBody>
      </p:sp>
      <p:sp>
        <p:nvSpPr>
          <p:cNvPr id="10" name="U-Turn Arrow 9"/>
          <p:cNvSpPr/>
          <p:nvPr/>
        </p:nvSpPr>
        <p:spPr>
          <a:xfrm flipH="1">
            <a:off x="2362200" y="1295400"/>
            <a:ext cx="1676400" cy="533400"/>
          </a:xfrm>
          <a:prstGeom prst="uturnArrow">
            <a:avLst>
              <a:gd name="adj1" fmla="val 25000"/>
              <a:gd name="adj2" fmla="val 25000"/>
              <a:gd name="adj3" fmla="val 25000"/>
              <a:gd name="adj4" fmla="val 43750"/>
              <a:gd name="adj5" fmla="val 7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U-Turn Arrow 10"/>
          <p:cNvSpPr/>
          <p:nvPr/>
        </p:nvSpPr>
        <p:spPr>
          <a:xfrm flipV="1">
            <a:off x="2438400" y="3581400"/>
            <a:ext cx="1600200" cy="457200"/>
          </a:xfrm>
          <a:prstGeom prst="uturnArrow">
            <a:avLst>
              <a:gd name="adj1" fmla="val 25000"/>
              <a:gd name="adj2" fmla="val 25000"/>
              <a:gd name="adj3" fmla="val 25000"/>
              <a:gd name="adj4" fmla="val 43750"/>
              <a:gd name="adj5" fmla="val 7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Footer Placeholder 3"/>
          <p:cNvSpPr>
            <a:spLocks noGrp="1"/>
          </p:cNvSpPr>
          <p:nvPr>
            <p:ph type="ftr" sz="quarter" idx="11"/>
          </p:nvPr>
        </p:nvSpPr>
        <p:spPr>
          <a:xfrm>
            <a:off x="3124200" y="6356350"/>
            <a:ext cx="2895600" cy="365125"/>
          </a:xfrm>
        </p:spPr>
        <p:txBody>
          <a:bodyPr/>
          <a:lstStyle/>
          <a:p>
            <a:pPr>
              <a:defRPr/>
            </a:pPr>
            <a:r>
              <a:rPr lang="en-US" dirty="0"/>
              <a:t>Linda Carson/Creative Thinking</a:t>
            </a:r>
          </a:p>
        </p:txBody>
      </p:sp>
      <p:sp>
        <p:nvSpPr>
          <p:cNvPr id="13" name="Title 5"/>
          <p:cNvSpPr txBox="1">
            <a:spLocks/>
          </p:cNvSpPr>
          <p:nvPr/>
        </p:nvSpPr>
        <p:spPr bwMode="auto">
          <a:xfrm>
            <a:off x="457200" y="38100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4400" b="1" i="0" u="none" strike="noStrike" kern="1200" cap="none" spc="0" normalizeH="0" baseline="0" noProof="0" dirty="0" smtClean="0">
                <a:ln>
                  <a:noFill/>
                </a:ln>
                <a:solidFill>
                  <a:schemeClr val="tx1"/>
                </a:solidFill>
                <a:effectLst/>
                <a:uLnTx/>
                <a:uFillTx/>
                <a:latin typeface="+mj-lt"/>
                <a:ea typeface="+mj-ea"/>
                <a:cs typeface="+mj-cs"/>
              </a:rPr>
              <a:t>Briefly:</a:t>
            </a:r>
            <a:r>
              <a:rPr kumimoji="0" lang="en-US" sz="4400" b="1" i="0" u="none" strike="noStrike" kern="1200" cap="none" spc="0" normalizeH="0" noProof="0" dirty="0" smtClean="0">
                <a:ln>
                  <a:noFill/>
                </a:ln>
                <a:solidFill>
                  <a:schemeClr val="tx1"/>
                </a:solidFill>
                <a:effectLst/>
                <a:uLnTx/>
                <a:uFillTx/>
                <a:latin typeface="+mj-lt"/>
                <a:ea typeface="+mj-ea"/>
                <a:cs typeface="+mj-cs"/>
              </a:rPr>
              <a:t> </a:t>
            </a:r>
            <a:r>
              <a:rPr kumimoji="0" lang="en-US" sz="4400" b="1" i="0" u="none" strike="noStrike" kern="1200" cap="none" spc="0" normalizeH="0" baseline="0" noProof="0" dirty="0" smtClean="0">
                <a:ln>
                  <a:noFill/>
                </a:ln>
                <a:solidFill>
                  <a:schemeClr val="tx1"/>
                </a:solidFill>
                <a:effectLst/>
                <a:uLnTx/>
                <a:uFillTx/>
                <a:latin typeface="+mj-lt"/>
                <a:ea typeface="+mj-ea"/>
                <a:cs typeface="+mj-cs"/>
              </a:rPr>
              <a:t>How to be creative</a:t>
            </a:r>
            <a:endParaRPr kumimoji="0" lang="en-US" sz="4400" b="1" i="0" u="none" strike="noStrike" kern="1200" cap="none" spc="0" normalizeH="0" baseline="0" noProof="0" dirty="0">
              <a:ln>
                <a:noFill/>
              </a:ln>
              <a:solidFill>
                <a:srgbClr val="92D050"/>
              </a:solidFill>
              <a:effectLst/>
              <a:uLnTx/>
              <a:uFillTx/>
              <a:latin typeface="+mj-lt"/>
              <a:ea typeface="+mj-ea"/>
              <a:cs typeface="+mj-cs"/>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6"/>
          <p:cNvSpPr>
            <a:spLocks noGrp="1"/>
          </p:cNvSpPr>
          <p:nvPr>
            <p:ph type="ctrTitle"/>
          </p:nvPr>
        </p:nvSpPr>
        <p:spPr/>
        <p:txBody>
          <a:bodyPr/>
          <a:lstStyle/>
          <a:p>
            <a:pPr eaLnBrk="1" hangingPunct="1"/>
            <a:r>
              <a:rPr lang="en-US" b="1" dirty="0" smtClean="0">
                <a:solidFill>
                  <a:srgbClr val="FF0000"/>
                </a:solidFill>
              </a:rPr>
              <a:t>Linda’s seven-point plan for making the most of many minds</a:t>
            </a:r>
          </a:p>
        </p:txBody>
      </p:sp>
      <p:sp>
        <p:nvSpPr>
          <p:cNvPr id="8" name="Subtitle 7"/>
          <p:cNvSpPr>
            <a:spLocks noGrp="1"/>
          </p:cNvSpPr>
          <p:nvPr>
            <p:ph type="subTitle" idx="1"/>
          </p:nvPr>
        </p:nvSpPr>
        <p:spPr/>
        <p:txBody>
          <a:bodyPr rtlCol="0">
            <a:normAutofit/>
          </a:bodyPr>
          <a:lstStyle/>
          <a:p>
            <a:pPr eaLnBrk="1" fontAlgn="auto" hangingPunct="1">
              <a:spcAft>
                <a:spcPts val="0"/>
              </a:spcAft>
              <a:buFont typeface="Arial" pitchFamily="34" charset="0"/>
              <a:buNone/>
              <a:defRPr/>
            </a:pPr>
            <a:r>
              <a:rPr lang="en-US" dirty="0" smtClean="0"/>
              <a:t>How innovators can turn idea generation into a team sport</a:t>
            </a:r>
            <a:endParaRPr lang="en-US" dirty="0"/>
          </a:p>
        </p:txBody>
      </p:sp>
      <p:sp>
        <p:nvSpPr>
          <p:cNvPr id="5" name="Footer Placeholder 4"/>
          <p:cNvSpPr>
            <a:spLocks noGrp="1"/>
          </p:cNvSpPr>
          <p:nvPr>
            <p:ph type="ftr" sz="quarter" idx="11"/>
          </p:nvPr>
        </p:nvSpPr>
        <p:spPr/>
        <p:txBody>
          <a:bodyPr/>
          <a:lstStyle/>
          <a:p>
            <a:pPr>
              <a:defRPr/>
            </a:pPr>
            <a:r>
              <a:rPr lang="en-US"/>
              <a:t>Linda Carson/Creative Thinking</a:t>
            </a:r>
          </a:p>
        </p:txBody>
      </p:sp>
      <p:sp>
        <p:nvSpPr>
          <p:cNvPr id="6" name="Slide Number Placeholder 5"/>
          <p:cNvSpPr>
            <a:spLocks noGrp="1"/>
          </p:cNvSpPr>
          <p:nvPr>
            <p:ph type="sldNum" sz="quarter" idx="12"/>
          </p:nvPr>
        </p:nvSpPr>
        <p:spPr/>
        <p:txBody>
          <a:bodyPr/>
          <a:lstStyle/>
          <a:p>
            <a:pPr>
              <a:defRPr/>
            </a:pPr>
            <a:fld id="{5FE37CBE-56F1-4357-98C2-AF09AACC6DD5}" type="slidenum">
              <a:rPr lang="en-US"/>
              <a:pPr>
                <a:defRPr/>
              </a:pPr>
              <a:t>9</a:t>
            </a:fld>
            <a:endParaRPr lang="en-US"/>
          </a:p>
        </p:txBody>
      </p:sp>
    </p:spTree>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4482</TotalTime>
  <Words>2055</Words>
  <Application>Microsoft Macintosh PowerPoint</Application>
  <PresentationFormat>On-screen Show (4:3)</PresentationFormat>
  <Paragraphs>300</Paragraphs>
  <Slides>27</Slides>
  <Notes>26</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PowerPoint Presentation</vt:lpstr>
      <vt:lpstr>If I only had time for 3 things…</vt:lpstr>
      <vt:lpstr>PowerPoint Presentation</vt:lpstr>
      <vt:lpstr>“There are fewer rules than you think”</vt:lpstr>
      <vt:lpstr>PowerPoint Presentation</vt:lpstr>
      <vt:lpstr>PowerPoint Presentation</vt:lpstr>
      <vt:lpstr>PowerPoint Presentation</vt:lpstr>
      <vt:lpstr>PowerPoint Presentation</vt:lpstr>
      <vt:lpstr>Linda’s seven-point plan for making the most of many minds</vt:lpstr>
      <vt:lpstr>1. Defer judgment.</vt:lpstr>
      <vt:lpstr>2. Seek quantity, not quality.</vt:lpstr>
      <vt:lpstr>3. Question assumptions.</vt:lpstr>
      <vt:lpstr>4. Go over the top.</vt:lpstr>
      <vt:lpstr>5. Stir:  Debate;   Combine &amp; extend ideas;  Use ideas as  stepping stones.</vt:lpstr>
      <vt:lpstr>6. Take notes and follow through.</vt:lpstr>
      <vt:lpstr>Step 7 is really the 0th step</vt:lpstr>
      <vt:lpstr>Start solo.</vt:lpstr>
      <vt:lpstr>Practicing what I preach</vt:lpstr>
      <vt:lpstr>It’s about improving the odds</vt:lpstr>
      <vt:lpstr>Incremental, timely change</vt:lpstr>
      <vt:lpstr>PowerPoint Presentation</vt:lpstr>
      <vt:lpstr>Bonus slides for future reference</vt:lpstr>
      <vt:lpstr>A man with a fox, a chicken, a bag of grain &amp; a small boat</vt:lpstr>
      <vt:lpstr>Red herrings like fox/chicken/grain</vt:lpstr>
      <vt:lpstr>PowerPoint Presentation</vt:lpstr>
      <vt:lpstr>Priming</vt:lpstr>
      <vt:lpstr>PowerPoint Presentation</vt:lpstr>
    </vt:vector>
  </TitlesOfParts>
  <Company>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Creative Thinking</dc:title>
  <dc:creator>lccarson</dc:creator>
  <cp:lastModifiedBy>Erika Ellacott</cp:lastModifiedBy>
  <cp:revision>349</cp:revision>
  <cp:lastPrinted>2013-07-04T04:25:16Z</cp:lastPrinted>
  <dcterms:created xsi:type="dcterms:W3CDTF">2009-12-21T18:58:44Z</dcterms:created>
  <dcterms:modified xsi:type="dcterms:W3CDTF">2013-09-10T16:53:57Z</dcterms:modified>
</cp:coreProperties>
</file>