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embeddings/oleObject1.bin" ContentType="application/vnd.openxmlformats-officedocument.oleObject"/>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7" r:id="rId4"/>
    <p:sldMasterId id="2147483710" r:id="rId5"/>
    <p:sldMasterId id="2147483722" r:id="rId6"/>
  </p:sldMasterIdLst>
  <p:notesMasterIdLst>
    <p:notesMasterId r:id="rId37"/>
  </p:notesMasterIdLst>
  <p:sldIdLst>
    <p:sldId id="305" r:id="rId7"/>
    <p:sldId id="258" r:id="rId8"/>
    <p:sldId id="260" r:id="rId9"/>
    <p:sldId id="261" r:id="rId10"/>
    <p:sldId id="272" r:id="rId11"/>
    <p:sldId id="273" r:id="rId12"/>
    <p:sldId id="282" r:id="rId13"/>
    <p:sldId id="277" r:id="rId14"/>
    <p:sldId id="283" r:id="rId15"/>
    <p:sldId id="278" r:id="rId16"/>
    <p:sldId id="285" r:id="rId17"/>
    <p:sldId id="287" r:id="rId18"/>
    <p:sldId id="289" r:id="rId19"/>
    <p:sldId id="296" r:id="rId20"/>
    <p:sldId id="294" r:id="rId21"/>
    <p:sldId id="295" r:id="rId22"/>
    <p:sldId id="291" r:id="rId23"/>
    <p:sldId id="293" r:id="rId24"/>
    <p:sldId id="299" r:id="rId25"/>
    <p:sldId id="262" r:id="rId26"/>
    <p:sldId id="263" r:id="rId27"/>
    <p:sldId id="301" r:id="rId28"/>
    <p:sldId id="302" r:id="rId29"/>
    <p:sldId id="304" r:id="rId30"/>
    <p:sldId id="265" r:id="rId31"/>
    <p:sldId id="266" r:id="rId32"/>
    <p:sldId id="267" r:id="rId33"/>
    <p:sldId id="268" r:id="rId34"/>
    <p:sldId id="271"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4" autoAdjust="0"/>
  </p:normalViewPr>
  <p:slideViewPr>
    <p:cSldViewPr>
      <p:cViewPr varScale="1">
        <p:scale>
          <a:sx n="36" d="100"/>
          <a:sy n="36" d="100"/>
        </p:scale>
        <p:origin x="-14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D:\user\data\Lot%20release%20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75" b="1" i="0" u="none" strike="noStrike" baseline="0">
                <a:solidFill>
                  <a:srgbClr val="000000"/>
                </a:solidFill>
                <a:latin typeface="Arial"/>
                <a:ea typeface="Arial"/>
                <a:cs typeface="Arial"/>
              </a:defRPr>
            </a:pPr>
            <a:r>
              <a:rPr lang="en-CA"/>
              <a:t>Numbers of Applications Received by CY 
in the Office of Clinical Trials</a:t>
            </a:r>
          </a:p>
        </c:rich>
      </c:tx>
      <c:layout>
        <c:manualLayout>
          <c:xMode val="edge"/>
          <c:yMode val="edge"/>
          <c:x val="0.256528747273552"/>
          <c:y val="0.0351439246564768"/>
        </c:manualLayout>
      </c:layout>
      <c:overlay val="0"/>
      <c:spPr>
        <a:noFill/>
        <a:ln w="25400">
          <a:noFill/>
        </a:ln>
      </c:spPr>
    </c:title>
    <c:autoTitleDeleted val="0"/>
    <c:view3D>
      <c:rotX val="17"/>
      <c:hPercent val="36"/>
      <c:rotY val="24"/>
      <c:depthPercent val="100"/>
      <c:rAngAx val="1"/>
    </c:view3D>
    <c:floor>
      <c:thickness val="0"/>
      <c:spPr>
        <a:solidFill>
          <a:srgbClr val="C0C0C0"/>
        </a:solidFill>
        <a:ln w="3175">
          <a:solidFill>
            <a:srgbClr val="000000"/>
          </a:solidFill>
          <a:prstDash val="solid"/>
        </a:ln>
      </c:spPr>
    </c:floor>
    <c:sideWall>
      <c:thickness val="0"/>
      <c:spPr>
        <a:solidFill>
          <a:srgbClr val="C0C0C0"/>
        </a:solidFill>
        <a:ln w="3175">
          <a:solidFill>
            <a:srgbClr val="000000"/>
          </a:solidFill>
          <a:prstDash val="solid"/>
        </a:ln>
      </c:spPr>
    </c:sideWall>
    <c:backWall>
      <c:thickness val="0"/>
      <c:spPr>
        <a:solidFill>
          <a:srgbClr val="C0C0C0"/>
        </a:solidFill>
        <a:ln w="3175">
          <a:solidFill>
            <a:srgbClr val="000000"/>
          </a:solidFill>
          <a:prstDash val="solid"/>
        </a:ln>
      </c:spPr>
    </c:backWall>
    <c:plotArea>
      <c:layout>
        <c:manualLayout>
          <c:layoutTarget val="inner"/>
          <c:xMode val="edge"/>
          <c:yMode val="edge"/>
          <c:x val="0.107273830700232"/>
          <c:y val="0.196068700413796"/>
          <c:w val="0.829639639448805"/>
          <c:h val="0.530237070131446"/>
        </c:manualLayout>
      </c:layout>
      <c:bar3DChart>
        <c:barDir val="col"/>
        <c:grouping val="stacked"/>
        <c:varyColors val="0"/>
        <c:ser>
          <c:idx val="0"/>
          <c:order val="0"/>
          <c:tx>
            <c:strRef>
              <c:f>Sheet1!$A$5</c:f>
              <c:strCache>
                <c:ptCount val="1"/>
                <c:pt idx="0">
                  <c:v>CTA</c:v>
                </c:pt>
              </c:strCache>
            </c:strRef>
          </c:tx>
          <c:spPr>
            <a:solidFill>
              <a:srgbClr val="9999FF"/>
            </a:solidFill>
            <a:ln w="12700">
              <a:solidFill>
                <a:schemeClr val="accent1"/>
              </a:solidFill>
              <a:prstDash val="solid"/>
            </a:ln>
          </c:spPr>
          <c:invertIfNegative val="0"/>
          <c:cat>
            <c:numRef>
              <c:f>Sheet1!$D$4:$M$4</c:f>
              <c:numCache>
                <c:formatCode>General</c:formatCode>
                <c:ptCount val="10"/>
                <c:pt idx="0">
                  <c:v>2005.0</c:v>
                </c:pt>
                <c:pt idx="1">
                  <c:v>2006.0</c:v>
                </c:pt>
                <c:pt idx="2">
                  <c:v>2007.0</c:v>
                </c:pt>
                <c:pt idx="3">
                  <c:v>2008.0</c:v>
                </c:pt>
                <c:pt idx="4">
                  <c:v>2009.0</c:v>
                </c:pt>
                <c:pt idx="5">
                  <c:v>2010.0</c:v>
                </c:pt>
                <c:pt idx="6">
                  <c:v>2011.0</c:v>
                </c:pt>
                <c:pt idx="7">
                  <c:v>2012.0</c:v>
                </c:pt>
                <c:pt idx="8">
                  <c:v>2013.0</c:v>
                </c:pt>
                <c:pt idx="9">
                  <c:v>2014.0</c:v>
                </c:pt>
              </c:numCache>
            </c:numRef>
          </c:cat>
          <c:val>
            <c:numRef>
              <c:f>Sheet1!$D$5:$M$5</c:f>
              <c:numCache>
                <c:formatCode>General</c:formatCode>
                <c:ptCount val="10"/>
                <c:pt idx="0">
                  <c:v>1743.0</c:v>
                </c:pt>
                <c:pt idx="1">
                  <c:v>1686.0</c:v>
                </c:pt>
                <c:pt idx="2">
                  <c:v>1724.0</c:v>
                </c:pt>
                <c:pt idx="3">
                  <c:v>1613.0</c:v>
                </c:pt>
                <c:pt idx="4">
                  <c:v>1400.0</c:v>
                </c:pt>
                <c:pt idx="5">
                  <c:v>1192.0</c:v>
                </c:pt>
                <c:pt idx="6">
                  <c:v>1181.0</c:v>
                </c:pt>
                <c:pt idx="7">
                  <c:v>1213.0</c:v>
                </c:pt>
                <c:pt idx="8">
                  <c:v>1266.0</c:v>
                </c:pt>
                <c:pt idx="9">
                  <c:v>1125.0</c:v>
                </c:pt>
              </c:numCache>
            </c:numRef>
          </c:val>
        </c:ser>
        <c:ser>
          <c:idx val="1"/>
          <c:order val="1"/>
          <c:tx>
            <c:strRef>
              <c:f>Sheet1!$A$6</c:f>
              <c:strCache>
                <c:ptCount val="1"/>
                <c:pt idx="0">
                  <c:v>CTA-A</c:v>
                </c:pt>
              </c:strCache>
            </c:strRef>
          </c:tx>
          <c:spPr>
            <a:solidFill>
              <a:srgbClr val="993366"/>
            </a:solidFill>
            <a:ln w="12700">
              <a:solidFill>
                <a:srgbClr val="000000"/>
              </a:solidFill>
              <a:prstDash val="solid"/>
            </a:ln>
          </c:spPr>
          <c:invertIfNegative val="0"/>
          <c:cat>
            <c:numRef>
              <c:f>Sheet1!$D$4:$M$4</c:f>
              <c:numCache>
                <c:formatCode>General</c:formatCode>
                <c:ptCount val="10"/>
                <c:pt idx="0">
                  <c:v>2005.0</c:v>
                </c:pt>
                <c:pt idx="1">
                  <c:v>2006.0</c:v>
                </c:pt>
                <c:pt idx="2">
                  <c:v>2007.0</c:v>
                </c:pt>
                <c:pt idx="3">
                  <c:v>2008.0</c:v>
                </c:pt>
                <c:pt idx="4">
                  <c:v>2009.0</c:v>
                </c:pt>
                <c:pt idx="5">
                  <c:v>2010.0</c:v>
                </c:pt>
                <c:pt idx="6">
                  <c:v>2011.0</c:v>
                </c:pt>
                <c:pt idx="7">
                  <c:v>2012.0</c:v>
                </c:pt>
                <c:pt idx="8">
                  <c:v>2013.0</c:v>
                </c:pt>
                <c:pt idx="9">
                  <c:v>2014.0</c:v>
                </c:pt>
              </c:numCache>
            </c:numRef>
          </c:cat>
          <c:val>
            <c:numRef>
              <c:f>Sheet1!$D$6:$M$6</c:f>
              <c:numCache>
                <c:formatCode>General</c:formatCode>
                <c:ptCount val="10"/>
                <c:pt idx="0">
                  <c:v>902.0</c:v>
                </c:pt>
                <c:pt idx="1">
                  <c:v>931.0</c:v>
                </c:pt>
                <c:pt idx="2">
                  <c:v>931.0</c:v>
                </c:pt>
                <c:pt idx="3">
                  <c:v>982.0</c:v>
                </c:pt>
                <c:pt idx="4">
                  <c:v>818.0</c:v>
                </c:pt>
                <c:pt idx="5">
                  <c:v>940.0</c:v>
                </c:pt>
                <c:pt idx="6">
                  <c:v>914.0</c:v>
                </c:pt>
                <c:pt idx="7">
                  <c:v>883.0</c:v>
                </c:pt>
                <c:pt idx="8">
                  <c:v>969.0</c:v>
                </c:pt>
                <c:pt idx="9">
                  <c:v>1004.0</c:v>
                </c:pt>
              </c:numCache>
            </c:numRef>
          </c:val>
        </c:ser>
        <c:ser>
          <c:idx val="2"/>
          <c:order val="2"/>
          <c:tx>
            <c:strRef>
              <c:f>Sheet1!$A$7</c:f>
              <c:strCache>
                <c:ptCount val="1"/>
                <c:pt idx="0">
                  <c:v>Total</c:v>
                </c:pt>
              </c:strCache>
            </c:strRef>
          </c:tx>
          <c:spPr>
            <a:noFill/>
            <a:ln w="25400">
              <a:noFill/>
            </a:ln>
          </c:spPr>
          <c:invertIfNegative val="0"/>
          <c:dLbls>
            <c:spPr>
              <a:solidFill>
                <a:srgbClr val="FFFFFF"/>
              </a:solidFill>
              <a:ln>
                <a:solidFill>
                  <a:srgbClr val="000000"/>
                </a:solidFill>
              </a:ln>
            </c:spPr>
            <c:showLegendKey val="0"/>
            <c:showVal val="1"/>
            <c:showCatName val="0"/>
            <c:showSerName val="0"/>
            <c:showPercent val="0"/>
            <c:showBubbleSize val="0"/>
            <c:showLeaderLines val="0"/>
          </c:dLbls>
          <c:cat>
            <c:numRef>
              <c:f>Sheet1!$D$4:$M$4</c:f>
              <c:numCache>
                <c:formatCode>General</c:formatCode>
                <c:ptCount val="10"/>
                <c:pt idx="0">
                  <c:v>2005.0</c:v>
                </c:pt>
                <c:pt idx="1">
                  <c:v>2006.0</c:v>
                </c:pt>
                <c:pt idx="2">
                  <c:v>2007.0</c:v>
                </c:pt>
                <c:pt idx="3">
                  <c:v>2008.0</c:v>
                </c:pt>
                <c:pt idx="4">
                  <c:v>2009.0</c:v>
                </c:pt>
                <c:pt idx="5">
                  <c:v>2010.0</c:v>
                </c:pt>
                <c:pt idx="6">
                  <c:v>2011.0</c:v>
                </c:pt>
                <c:pt idx="7">
                  <c:v>2012.0</c:v>
                </c:pt>
                <c:pt idx="8">
                  <c:v>2013.0</c:v>
                </c:pt>
                <c:pt idx="9">
                  <c:v>2014.0</c:v>
                </c:pt>
              </c:numCache>
            </c:numRef>
          </c:cat>
          <c:val>
            <c:numRef>
              <c:f>Sheet1!$D$7:$M$7</c:f>
              <c:numCache>
                <c:formatCode>General</c:formatCode>
                <c:ptCount val="10"/>
                <c:pt idx="0">
                  <c:v>2645.0</c:v>
                </c:pt>
                <c:pt idx="1">
                  <c:v>2617.0</c:v>
                </c:pt>
                <c:pt idx="2">
                  <c:v>2655.0</c:v>
                </c:pt>
                <c:pt idx="3">
                  <c:v>2595.0</c:v>
                </c:pt>
                <c:pt idx="4">
                  <c:v>2218.0</c:v>
                </c:pt>
                <c:pt idx="5">
                  <c:v>2132.0</c:v>
                </c:pt>
                <c:pt idx="6">
                  <c:v>2095.0</c:v>
                </c:pt>
                <c:pt idx="7">
                  <c:v>2096.0</c:v>
                </c:pt>
                <c:pt idx="8">
                  <c:v>2235.0</c:v>
                </c:pt>
                <c:pt idx="9">
                  <c:v>2129.0</c:v>
                </c:pt>
              </c:numCache>
            </c:numRef>
          </c:val>
        </c:ser>
        <c:dLbls>
          <c:showLegendKey val="0"/>
          <c:showVal val="0"/>
          <c:showCatName val="0"/>
          <c:showSerName val="0"/>
          <c:showPercent val="0"/>
          <c:showBubbleSize val="0"/>
        </c:dLbls>
        <c:gapWidth val="150"/>
        <c:shape val="box"/>
        <c:axId val="-2112236856"/>
        <c:axId val="-2114613256"/>
        <c:axId val="0"/>
      </c:bar3DChart>
      <c:catAx>
        <c:axId val="-2112236856"/>
        <c:scaling>
          <c:orientation val="minMax"/>
        </c:scaling>
        <c:delete val="0"/>
        <c:axPos val="b"/>
        <c:title>
          <c:tx>
            <c:rich>
              <a:bodyPr/>
              <a:lstStyle/>
              <a:p>
                <a:pPr>
                  <a:defRPr sz="975" b="1" i="0" u="none" strike="noStrike" baseline="0">
                    <a:solidFill>
                      <a:srgbClr val="000000"/>
                    </a:solidFill>
                    <a:latin typeface="Arial"/>
                    <a:ea typeface="Arial"/>
                    <a:cs typeface="Arial"/>
                  </a:defRPr>
                </a:pPr>
                <a:r>
                  <a:rPr lang="en-CA"/>
                  <a:t>Calendar Year (CY)</a:t>
                </a:r>
              </a:p>
            </c:rich>
          </c:tx>
          <c:layout>
            <c:manualLayout>
              <c:xMode val="edge"/>
              <c:yMode val="edge"/>
              <c:x val="0.408602833851317"/>
              <c:y val="0.798723606607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2114613256"/>
        <c:crosses val="autoZero"/>
        <c:auto val="1"/>
        <c:lblAlgn val="ctr"/>
        <c:lblOffset val="100"/>
        <c:tickLblSkip val="1"/>
        <c:tickMarkSkip val="1"/>
        <c:noMultiLvlLbl val="0"/>
      </c:catAx>
      <c:valAx>
        <c:axId val="-2114613256"/>
        <c:scaling>
          <c:orientation val="minMax"/>
          <c:max val="3000.0"/>
        </c:scaling>
        <c:delete val="0"/>
        <c:axPos val="l"/>
        <c:majorGridlines>
          <c:spPr>
            <a:ln w="3175">
              <a:solidFill>
                <a:srgbClr val="000000"/>
              </a:solidFill>
              <a:prstDash val="solid"/>
            </a:ln>
          </c:spPr>
        </c:majorGridlines>
        <c:title>
          <c:tx>
            <c:rich>
              <a:bodyPr/>
              <a:lstStyle/>
              <a:p>
                <a:pPr>
                  <a:defRPr sz="950" b="1" i="0" u="none" strike="noStrike" baseline="0">
                    <a:solidFill>
                      <a:srgbClr val="000000"/>
                    </a:solidFill>
                    <a:latin typeface="Arial"/>
                    <a:ea typeface="Arial"/>
                    <a:cs typeface="Arial"/>
                  </a:defRPr>
                </a:pPr>
                <a:r>
                  <a:rPr lang="en-CA"/>
                  <a:t>No. Received</a:t>
                </a:r>
              </a:p>
            </c:rich>
          </c:tx>
          <c:layout>
            <c:manualLayout>
              <c:xMode val="edge"/>
              <c:yMode val="edge"/>
              <c:x val="0.0721966815938676"/>
              <c:y val="0.32907407750501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2112236856"/>
        <c:crosses val="autoZero"/>
        <c:crossBetween val="between"/>
        <c:majorUnit val="500.0"/>
      </c:valAx>
      <c:spPr>
        <a:noFill/>
        <a:ln w="25400">
          <a:noFill/>
        </a:ln>
      </c:spPr>
    </c:plotArea>
    <c:legend>
      <c:legendPos val="r"/>
      <c:layout>
        <c:manualLayout>
          <c:xMode val="edge"/>
          <c:yMode val="edge"/>
          <c:x val="0.869146501706202"/>
          <c:y val="0.330095785085688"/>
          <c:w val="0.118353440372286"/>
          <c:h val="0.293424486645052"/>
        </c:manualLayout>
      </c:layout>
      <c:overlay val="1"/>
    </c:legend>
    <c:plotVisOnly val="1"/>
    <c:dispBlanksAs val="gap"/>
    <c:showDLblsOverMax val="0"/>
  </c:chart>
  <c:spPr>
    <a:solidFill>
      <a:srgbClr val="FFFFFF"/>
    </a:soli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000" dirty="0"/>
              <a:t>Product by Activity</a:t>
            </a:r>
          </a:p>
        </c:rich>
      </c:tx>
      <c:layout>
        <c:manualLayout>
          <c:xMode val="edge"/>
          <c:yMode val="edge"/>
          <c:x val="0.427282723237496"/>
          <c:y val="0.0220461615376069"/>
        </c:manualLayout>
      </c:layout>
      <c:overlay val="0"/>
    </c:title>
    <c:autoTitleDeleted val="0"/>
    <c:view3D>
      <c:rotX val="75"/>
      <c:rotY val="248"/>
      <c:rAngAx val="0"/>
      <c:perspective val="30"/>
    </c:view3D>
    <c:floor>
      <c:thickness val="0"/>
    </c:floor>
    <c:sideWall>
      <c:thickness val="0"/>
    </c:sideWall>
    <c:backWall>
      <c:thickness val="0"/>
    </c:backWall>
    <c:plotArea>
      <c:layout>
        <c:manualLayout>
          <c:layoutTarget val="inner"/>
          <c:xMode val="edge"/>
          <c:yMode val="edge"/>
          <c:x val="0.205696859299584"/>
          <c:y val="0.210854801662864"/>
          <c:w val="0.794303096434576"/>
          <c:h val="0.615195183935341"/>
        </c:manualLayout>
      </c:layout>
      <c:pie3DChart>
        <c:varyColors val="1"/>
        <c:ser>
          <c:idx val="0"/>
          <c:order val="0"/>
          <c:tx>
            <c:v>Product by Release Group</c:v>
          </c:tx>
          <c:spPr>
            <a:solidFill>
              <a:srgbClr val="0070C0"/>
            </a:solidFill>
          </c:spPr>
          <c:explosion val="10"/>
          <c:dPt>
            <c:idx val="1"/>
            <c:bubble3D val="0"/>
            <c:spPr>
              <a:solidFill>
                <a:srgbClr val="00B050"/>
              </a:solidFill>
            </c:spPr>
          </c:dPt>
          <c:dPt>
            <c:idx val="2"/>
            <c:bubble3D val="0"/>
            <c:spPr>
              <a:solidFill>
                <a:srgbClr val="FF0000"/>
              </a:solidFill>
            </c:spPr>
          </c:dPt>
          <c:dLbls>
            <c:dLbl>
              <c:idx val="0"/>
              <c:layout>
                <c:manualLayout>
                  <c:x val="-0.0776373998568061"/>
                  <c:y val="0.0329433680495449"/>
                </c:manualLayout>
              </c:layout>
              <c:tx>
                <c:rich>
                  <a:bodyPr/>
                  <a:lstStyle/>
                  <a:p>
                    <a:pPr>
                      <a:defRPr sz="1600" b="1"/>
                    </a:pPr>
                    <a:r>
                      <a:rPr lang="en-US" sz="1800" b="1" dirty="0"/>
                      <a:t>Key tests </a:t>
                    </a:r>
                    <a:r>
                      <a:rPr lang="en-US" sz="1800" b="1" dirty="0" smtClean="0"/>
                      <a:t>139</a:t>
                    </a:r>
                  </a:p>
                  <a:p>
                    <a:pPr>
                      <a:defRPr sz="1600" b="1"/>
                    </a:pPr>
                    <a:r>
                      <a:rPr lang="en-US" sz="1800" b="1" dirty="0" smtClean="0"/>
                      <a:t>Product</a:t>
                    </a:r>
                    <a:r>
                      <a:rPr lang="en-US" sz="1600" b="1" dirty="0" smtClean="0"/>
                      <a:t>s</a:t>
                    </a:r>
                    <a:endParaRPr lang="en-US" sz="1600" dirty="0"/>
                  </a:p>
                </c:rich>
              </c:tx>
              <c:spPr>
                <a:solidFill>
                  <a:sysClr val="window" lastClr="FFFFFF"/>
                </a:solidFill>
              </c:spPr>
              <c:dLblPos val="bestFit"/>
              <c:showLegendKey val="0"/>
              <c:showVal val="1"/>
              <c:showCatName val="1"/>
              <c:showSerName val="0"/>
              <c:showPercent val="0"/>
              <c:showBubbleSize val="0"/>
              <c:extLst>
                <c:ext xmlns:c15="http://schemas.microsoft.com/office/drawing/2012/chart" uri="{CE6537A1-D6FC-4f65-9D91-7224C49458BB}">
                  <c15:layout/>
                </c:ext>
              </c:extLst>
            </c:dLbl>
            <c:dLbl>
              <c:idx val="1"/>
              <c:tx>
                <c:rich>
                  <a:bodyPr/>
                  <a:lstStyle/>
                  <a:p>
                    <a:pPr>
                      <a:defRPr sz="1600" b="1"/>
                    </a:pPr>
                    <a:r>
                      <a:rPr lang="en-US" sz="1600" b="1" dirty="0"/>
                      <a:t> </a:t>
                    </a:r>
                    <a:r>
                      <a:rPr lang="en-US" sz="1800" b="1" dirty="0"/>
                      <a:t>Doc review </a:t>
                    </a:r>
                    <a:r>
                      <a:rPr lang="en-US" sz="1800" b="1" dirty="0" smtClean="0"/>
                      <a:t>152 Products</a:t>
                    </a:r>
                    <a:endParaRPr lang="en-US" sz="1800" dirty="0"/>
                  </a:p>
                </c:rich>
              </c:tx>
              <c:spPr>
                <a:solidFill>
                  <a:sysClr val="window" lastClr="FFFFFF"/>
                </a:solidFill>
              </c:spPr>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179470130646974"/>
                  <c:y val="0.0"/>
                </c:manualLayout>
              </c:layout>
              <c:tx>
                <c:rich>
                  <a:bodyPr/>
                  <a:lstStyle/>
                  <a:p>
                    <a:pPr>
                      <a:defRPr sz="1800" b="1"/>
                    </a:pPr>
                    <a:r>
                      <a:rPr lang="en-US" sz="1800" b="1" dirty="0"/>
                      <a:t>Notice </a:t>
                    </a:r>
                    <a:endParaRPr lang="en-US" sz="1800" b="1" dirty="0" smtClean="0"/>
                  </a:p>
                  <a:p>
                    <a:pPr>
                      <a:defRPr sz="1800" b="1"/>
                    </a:pPr>
                    <a:r>
                      <a:rPr lang="en-US" sz="1800" b="1" dirty="0" smtClean="0"/>
                      <a:t>155</a:t>
                    </a:r>
                    <a:r>
                      <a:rPr lang="en-US" sz="1800" b="1" baseline="0" dirty="0" smtClean="0"/>
                      <a:t> </a:t>
                    </a:r>
                    <a:r>
                      <a:rPr lang="en-US" sz="1800" b="1" dirty="0" smtClean="0"/>
                      <a:t>Products</a:t>
                    </a:r>
                    <a:endParaRPr lang="en-US" sz="1800" dirty="0"/>
                  </a:p>
                </c:rich>
              </c:tx>
              <c:spPr>
                <a:solidFill>
                  <a:sysClr val="window" lastClr="FFFFFF"/>
                </a:solidFill>
              </c:spPr>
              <c:dLblPos val="bestFit"/>
              <c:showLegendKey val="0"/>
              <c:showVal val="0"/>
              <c:showCatName val="1"/>
              <c:showSerName val="0"/>
              <c:showPercent val="0"/>
              <c:showBubbleSize val="0"/>
              <c:extLst>
                <c:ext xmlns:c15="http://schemas.microsoft.com/office/drawing/2012/chart" uri="{CE6537A1-D6FC-4f65-9D91-7224C49458BB}">
                  <c15:layout/>
                </c:ext>
              </c:extLst>
            </c:dLbl>
            <c:spPr>
              <a:solidFill>
                <a:sysClr val="window" lastClr="FFFFFF"/>
              </a:solidFill>
            </c:spPr>
            <c:txPr>
              <a:bodyPr/>
              <a:lstStyle/>
              <a:p>
                <a:pPr>
                  <a:defRPr sz="1400" b="1"/>
                </a:pPr>
                <a:endParaRPr lang="en-US"/>
              </a:p>
            </c:txPr>
            <c:dLblPos val="bestFit"/>
            <c:showLegendKey val="0"/>
            <c:showVal val="1"/>
            <c:showCatName val="1"/>
            <c:showSerName val="0"/>
            <c:showPercent val="0"/>
            <c:showBubbleSize val="0"/>
            <c:showLeaderLines val="1"/>
            <c:extLst>
              <c:ext xmlns:c15="http://schemas.microsoft.com/office/drawing/2012/chart" uri="{CE6537A1-D6FC-4f65-9D91-7224C49458BB}"/>
            </c:extLst>
          </c:dLbls>
          <c:cat>
            <c:strRef>
              <c:f>Sheet1!$C$7:$C$9</c:f>
              <c:strCache>
                <c:ptCount val="3"/>
                <c:pt idx="0">
                  <c:v>Group 2 (Key tests)</c:v>
                </c:pt>
                <c:pt idx="1">
                  <c:v>Group 3 (Doc review)</c:v>
                </c:pt>
                <c:pt idx="2">
                  <c:v>Group 4 (Notification)</c:v>
                </c:pt>
              </c:strCache>
            </c:strRef>
          </c:cat>
          <c:val>
            <c:numRef>
              <c:f>Sheet1!$G$7:$G$9</c:f>
              <c:numCache>
                <c:formatCode>General</c:formatCode>
                <c:ptCount val="3"/>
                <c:pt idx="0">
                  <c:v>139.0</c:v>
                </c:pt>
                <c:pt idx="1">
                  <c:v>152.0</c:v>
                </c:pt>
                <c:pt idx="2">
                  <c:v>155.0</c:v>
                </c:pt>
              </c:numCache>
            </c:numRef>
          </c:val>
        </c:ser>
        <c:dLbls>
          <c:dLblPos val="bestFit"/>
          <c:showLegendKey val="0"/>
          <c:showVal val="0"/>
          <c:showCatName val="1"/>
          <c:showSerName val="0"/>
          <c:showPercent val="1"/>
          <c:showBubbleSize val="0"/>
          <c:showLeaderLines val="1"/>
        </c:dLbls>
      </c:pie3DChart>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BAED0-7E61-40AF-AC81-03514F6E5538}" type="datetimeFigureOut">
              <a:rPr lang="en-CA" smtClean="0"/>
              <a:t>15-12-04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6B71B3-B7A0-4BEF-A244-A48DD671309F}" type="slidenum">
              <a:rPr lang="en-CA" smtClean="0"/>
              <a:t>‹#›</a:t>
            </a:fld>
            <a:endParaRPr lang="en-CA"/>
          </a:p>
        </p:txBody>
      </p:sp>
    </p:spTree>
    <p:extLst>
      <p:ext uri="{BB962C8B-B14F-4D97-AF65-F5344CB8AC3E}">
        <p14:creationId xmlns:p14="http://schemas.microsoft.com/office/powerpoint/2010/main" val="2861639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217A107-88E2-4471-935A-8282343A8158}" type="slidenum">
              <a:rPr lang="en-CA">
                <a:solidFill>
                  <a:prstClr val="black"/>
                </a:solidFill>
              </a:rPr>
              <a:pPr>
                <a:defRPr/>
              </a:pPr>
              <a:t>1</a:t>
            </a:fld>
            <a:endParaRPr lang="en-CA">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5C09276-283F-4662-B603-D56D6F5D3572}" type="slidenum">
              <a:rPr lang="en-CA" altLang="en-US"/>
              <a:pPr eaLnBrk="1" hangingPunct="1">
                <a:spcBef>
                  <a:spcPct val="0"/>
                </a:spcBef>
              </a:pPr>
              <a:t>12</a:t>
            </a:fld>
            <a:endParaRPr lang="en-CA"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5307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CD098-8E3E-4D05-A52A-6E699E9E2A29}" type="slidenum">
              <a:rPr lang="en-CA" altLang="en-US"/>
              <a:pPr eaLnBrk="1" hangingPunct="1">
                <a:spcBef>
                  <a:spcPct val="0"/>
                </a:spcBef>
              </a:pPr>
              <a:t>13</a:t>
            </a:fld>
            <a:endParaRPr lang="en-CA"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19171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CD098-8E3E-4D05-A52A-6E699E9E2A29}" type="slidenum">
              <a:rPr lang="en-CA" altLang="en-US"/>
              <a:pPr eaLnBrk="1" hangingPunct="1">
                <a:spcBef>
                  <a:spcPct val="0"/>
                </a:spcBef>
              </a:pPr>
              <a:t>14</a:t>
            </a:fld>
            <a:endParaRPr lang="en-CA"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1917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CD098-8E3E-4D05-A52A-6E699E9E2A29}" type="slidenum">
              <a:rPr lang="en-CA" altLang="en-US"/>
              <a:pPr eaLnBrk="1" hangingPunct="1">
                <a:spcBef>
                  <a:spcPct val="0"/>
                </a:spcBef>
              </a:pPr>
              <a:t>15</a:t>
            </a:fld>
            <a:endParaRPr lang="en-CA"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1619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CD098-8E3E-4D05-A52A-6E699E9E2A29}" type="slidenum">
              <a:rPr lang="en-CA" altLang="en-US"/>
              <a:pPr eaLnBrk="1" hangingPunct="1">
                <a:spcBef>
                  <a:spcPct val="0"/>
                </a:spcBef>
              </a:pPr>
              <a:t>16</a:t>
            </a:fld>
            <a:endParaRPr lang="en-CA"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61707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3D4B3A8-6D85-407F-B9C7-F9B5243648B6}" type="slidenum">
              <a:rPr lang="en-CA" altLang="en-US"/>
              <a:pPr eaLnBrk="1" hangingPunct="1">
                <a:spcBef>
                  <a:spcPct val="0"/>
                </a:spcBef>
              </a:pPr>
              <a:t>17</a:t>
            </a:fld>
            <a:endParaRPr lang="en-CA"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6060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F9456FB-3B84-4334-AD70-84C52368EB05}" type="slidenum">
              <a:rPr lang="en-CA" altLang="en-US"/>
              <a:pPr eaLnBrk="1" hangingPunct="1">
                <a:spcBef>
                  <a:spcPct val="0"/>
                </a:spcBef>
              </a:pPr>
              <a:t>18</a:t>
            </a:fld>
            <a:endParaRPr lang="en-CA"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25006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charset="0"/>
              </a:defRPr>
            </a:lvl1pPr>
            <a:lvl2pPr marL="742950" indent="-285750" defTabSz="931863" eaLnBrk="0" hangingPunct="0">
              <a:spcBef>
                <a:spcPct val="30000"/>
              </a:spcBef>
              <a:defRPr sz="1200">
                <a:solidFill>
                  <a:schemeClr val="tx1"/>
                </a:solidFill>
                <a:latin typeface="Arial" charset="0"/>
              </a:defRPr>
            </a:lvl2pPr>
            <a:lvl3pPr marL="1143000" indent="-228600" defTabSz="931863" eaLnBrk="0" hangingPunct="0">
              <a:spcBef>
                <a:spcPct val="30000"/>
              </a:spcBef>
              <a:defRPr sz="1200">
                <a:solidFill>
                  <a:schemeClr val="tx1"/>
                </a:solidFill>
                <a:latin typeface="Arial" charset="0"/>
              </a:defRPr>
            </a:lvl3pPr>
            <a:lvl4pPr marL="1600200" indent="-228600" defTabSz="931863" eaLnBrk="0" hangingPunct="0">
              <a:spcBef>
                <a:spcPct val="30000"/>
              </a:spcBef>
              <a:defRPr sz="1200">
                <a:solidFill>
                  <a:schemeClr val="tx1"/>
                </a:solidFill>
                <a:latin typeface="Arial" charset="0"/>
              </a:defRPr>
            </a:lvl4pPr>
            <a:lvl5pPr marL="2057400" indent="-228600" defTabSz="931863" eaLnBrk="0" hangingPunct="0">
              <a:spcBef>
                <a:spcPct val="30000"/>
              </a:spcBef>
              <a:defRPr sz="1200">
                <a:solidFill>
                  <a:schemeClr val="tx1"/>
                </a:solidFill>
                <a:latin typeface="Arial" charset="0"/>
              </a:defRPr>
            </a:lvl5pPr>
            <a:lvl6pPr marL="2514600" indent="-228600" defTabSz="931863" eaLnBrk="0" fontAlgn="base" hangingPunct="0">
              <a:spcBef>
                <a:spcPct val="30000"/>
              </a:spcBef>
              <a:spcAft>
                <a:spcPct val="0"/>
              </a:spcAft>
              <a:defRPr sz="1200">
                <a:solidFill>
                  <a:schemeClr val="tx1"/>
                </a:solidFill>
                <a:latin typeface="Arial" charset="0"/>
              </a:defRPr>
            </a:lvl6pPr>
            <a:lvl7pPr marL="2971800" indent="-228600" defTabSz="931863" eaLnBrk="0" fontAlgn="base" hangingPunct="0">
              <a:spcBef>
                <a:spcPct val="30000"/>
              </a:spcBef>
              <a:spcAft>
                <a:spcPct val="0"/>
              </a:spcAft>
              <a:defRPr sz="1200">
                <a:solidFill>
                  <a:schemeClr val="tx1"/>
                </a:solidFill>
                <a:latin typeface="Arial" charset="0"/>
              </a:defRPr>
            </a:lvl7pPr>
            <a:lvl8pPr marL="3429000" indent="-228600" defTabSz="931863" eaLnBrk="0" fontAlgn="base" hangingPunct="0">
              <a:spcBef>
                <a:spcPct val="30000"/>
              </a:spcBef>
              <a:spcAft>
                <a:spcPct val="0"/>
              </a:spcAft>
              <a:defRPr sz="1200">
                <a:solidFill>
                  <a:schemeClr val="tx1"/>
                </a:solidFill>
                <a:latin typeface="Arial" charset="0"/>
              </a:defRPr>
            </a:lvl8pPr>
            <a:lvl9pPr marL="3886200" indent="-228600" defTabSz="931863"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9F2F41E-63B9-4355-81B9-42BE2BA43F5E}" type="slidenum">
              <a:rPr lang="en-CA" altLang="en-US" smtClean="0"/>
              <a:pPr eaLnBrk="1" hangingPunct="1">
                <a:spcBef>
                  <a:spcPct val="0"/>
                </a:spcBef>
              </a:pPr>
              <a:t>19</a:t>
            </a:fld>
            <a:endParaRPr lang="en-CA"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b="1">
                <a:solidFill>
                  <a:schemeClr val="tx2"/>
                </a:solidFill>
                <a:latin typeface="Arial" charset="0"/>
                <a:ea typeface="ＭＳ Ｐゴシック" pitchFamily="34" charset="-128"/>
              </a:defRPr>
            </a:lvl1pPr>
            <a:lvl2pPr marL="729057" indent="-280406" defTabSz="914437" eaLnBrk="0" hangingPunct="0">
              <a:defRPr sz="2400" b="1">
                <a:solidFill>
                  <a:schemeClr val="tx2"/>
                </a:solidFill>
                <a:latin typeface="Arial" charset="0"/>
                <a:ea typeface="ＭＳ Ｐゴシック" pitchFamily="34" charset="-128"/>
              </a:defRPr>
            </a:lvl2pPr>
            <a:lvl3pPr marL="1121626" indent="-224325" defTabSz="914437" eaLnBrk="0" hangingPunct="0">
              <a:defRPr sz="2400" b="1">
                <a:solidFill>
                  <a:schemeClr val="tx2"/>
                </a:solidFill>
                <a:latin typeface="Arial" charset="0"/>
                <a:ea typeface="ＭＳ Ｐゴシック" pitchFamily="34" charset="-128"/>
              </a:defRPr>
            </a:lvl3pPr>
            <a:lvl4pPr marL="1570276" indent="-224325" defTabSz="914437" eaLnBrk="0" hangingPunct="0">
              <a:defRPr sz="2400" b="1">
                <a:solidFill>
                  <a:schemeClr val="tx2"/>
                </a:solidFill>
                <a:latin typeface="Arial" charset="0"/>
                <a:ea typeface="ＭＳ Ｐゴシック" pitchFamily="34" charset="-128"/>
              </a:defRPr>
            </a:lvl4pPr>
            <a:lvl5pPr marL="2018927" indent="-224325" defTabSz="914437" eaLnBrk="0" hangingPunct="0">
              <a:defRPr sz="2400" b="1">
                <a:solidFill>
                  <a:schemeClr val="tx2"/>
                </a:solidFill>
                <a:latin typeface="Arial" charset="0"/>
                <a:ea typeface="ＭＳ Ｐゴシック" pitchFamily="34" charset="-128"/>
              </a:defRPr>
            </a:lvl5pPr>
            <a:lvl6pPr marL="2467577"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6pPr>
            <a:lvl7pPr marL="2916227"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7pPr>
            <a:lvl8pPr marL="3364878"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8pPr>
            <a:lvl9pPr marL="3813528"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9pPr>
          </a:lstStyle>
          <a:p>
            <a:pPr eaLnBrk="1" hangingPunct="1"/>
            <a:fld id="{159A7D21-EA56-4150-BBB3-F4C49914B6ED}" type="slidenum">
              <a:rPr lang="en-CA" sz="1200">
                <a:solidFill>
                  <a:srgbClr val="1F497D"/>
                </a:solidFill>
              </a:rPr>
              <a:pPr eaLnBrk="1" hangingPunct="1"/>
              <a:t>26</a:t>
            </a:fld>
            <a:endParaRPr lang="en-CA" sz="1200">
              <a:solidFill>
                <a:srgbClr val="1F497D"/>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97205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b="1">
                <a:solidFill>
                  <a:schemeClr val="tx2"/>
                </a:solidFill>
                <a:latin typeface="Arial" charset="0"/>
                <a:ea typeface="ＭＳ Ｐゴシック" pitchFamily="34" charset="-128"/>
              </a:defRPr>
            </a:lvl1pPr>
            <a:lvl2pPr marL="729057" indent="-280406" defTabSz="914437" eaLnBrk="0" hangingPunct="0">
              <a:defRPr sz="2400" b="1">
                <a:solidFill>
                  <a:schemeClr val="tx2"/>
                </a:solidFill>
                <a:latin typeface="Arial" charset="0"/>
                <a:ea typeface="ＭＳ Ｐゴシック" pitchFamily="34" charset="-128"/>
              </a:defRPr>
            </a:lvl2pPr>
            <a:lvl3pPr marL="1121626" indent="-224325" defTabSz="914437" eaLnBrk="0" hangingPunct="0">
              <a:defRPr sz="2400" b="1">
                <a:solidFill>
                  <a:schemeClr val="tx2"/>
                </a:solidFill>
                <a:latin typeface="Arial" charset="0"/>
                <a:ea typeface="ＭＳ Ｐゴシック" pitchFamily="34" charset="-128"/>
              </a:defRPr>
            </a:lvl3pPr>
            <a:lvl4pPr marL="1570276" indent="-224325" defTabSz="914437" eaLnBrk="0" hangingPunct="0">
              <a:defRPr sz="2400" b="1">
                <a:solidFill>
                  <a:schemeClr val="tx2"/>
                </a:solidFill>
                <a:latin typeface="Arial" charset="0"/>
                <a:ea typeface="ＭＳ Ｐゴシック" pitchFamily="34" charset="-128"/>
              </a:defRPr>
            </a:lvl4pPr>
            <a:lvl5pPr marL="2018927" indent="-224325" defTabSz="914437" eaLnBrk="0" hangingPunct="0">
              <a:defRPr sz="2400" b="1">
                <a:solidFill>
                  <a:schemeClr val="tx2"/>
                </a:solidFill>
                <a:latin typeface="Arial" charset="0"/>
                <a:ea typeface="ＭＳ Ｐゴシック" pitchFamily="34" charset="-128"/>
              </a:defRPr>
            </a:lvl5pPr>
            <a:lvl6pPr marL="2467577"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6pPr>
            <a:lvl7pPr marL="2916227"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7pPr>
            <a:lvl8pPr marL="3364878"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8pPr>
            <a:lvl9pPr marL="3813528" indent="-224325" defTabSz="914437" eaLnBrk="0" fontAlgn="base" hangingPunct="0">
              <a:spcBef>
                <a:spcPct val="0"/>
              </a:spcBef>
              <a:spcAft>
                <a:spcPct val="0"/>
              </a:spcAft>
              <a:defRPr sz="2400" b="1">
                <a:solidFill>
                  <a:schemeClr val="tx2"/>
                </a:solidFill>
                <a:latin typeface="Arial" charset="0"/>
                <a:ea typeface="ＭＳ Ｐゴシック" pitchFamily="34" charset="-128"/>
              </a:defRPr>
            </a:lvl9pPr>
          </a:lstStyle>
          <a:p>
            <a:pPr eaLnBrk="1" hangingPunct="1"/>
            <a:fld id="{88780D74-4585-4E53-9500-898C63BAD439}" type="slidenum">
              <a:rPr lang="en-CA" sz="1200">
                <a:solidFill>
                  <a:srgbClr val="1F497D"/>
                </a:solidFill>
              </a:rPr>
              <a:pPr eaLnBrk="1" hangingPunct="1"/>
              <a:t>28</a:t>
            </a:fld>
            <a:endParaRPr lang="en-CA" sz="1200">
              <a:solidFill>
                <a:srgbClr val="1F497D"/>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974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800" dirty="0">
              <a:latin typeface="+mn-lt"/>
            </a:endParaRPr>
          </a:p>
        </p:txBody>
      </p:sp>
      <p:sp>
        <p:nvSpPr>
          <p:cNvPr id="4" name="Slide Number Placeholder 3"/>
          <p:cNvSpPr>
            <a:spLocks noGrp="1"/>
          </p:cNvSpPr>
          <p:nvPr>
            <p:ph type="sldNum" sz="quarter" idx="10"/>
          </p:nvPr>
        </p:nvSpPr>
        <p:spPr/>
        <p:txBody>
          <a:bodyPr/>
          <a:lstStyle/>
          <a:p>
            <a:fld id="{216B71B3-B7A0-4BEF-A244-A48DD671309F}" type="slidenum">
              <a:rPr lang="en-CA" smtClean="0"/>
              <a:t>3</a:t>
            </a:fld>
            <a:endParaRPr lang="en-CA"/>
          </a:p>
        </p:txBody>
      </p:sp>
    </p:spTree>
    <p:extLst>
      <p:ext uri="{BB962C8B-B14F-4D97-AF65-F5344CB8AC3E}">
        <p14:creationId xmlns:p14="http://schemas.microsoft.com/office/powerpoint/2010/main" val="424564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287C48D-A779-407D-9ACC-352819A48187}" type="slidenum">
              <a:rPr lang="en-CA" altLang="en-US">
                <a:solidFill>
                  <a:srgbClr val="1F497D"/>
                </a:solidFill>
              </a:rPr>
              <a:pPr eaLnBrk="1" hangingPunct="1">
                <a:spcBef>
                  <a:spcPct val="0"/>
                </a:spcBef>
              </a:pPr>
              <a:t>30</a:t>
            </a:fld>
            <a:endParaRPr lang="en-CA" altLang="en-US">
              <a:solidFill>
                <a:srgbClr val="1F497D"/>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1497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latin typeface="+mn-lt"/>
              </a:rPr>
              <a:t>Research for new drugs begins with scientists developing various chemical or biological substances. Once a substance has been isolated and purified, it is administered to tissue cultures or to a variety of small animals to see whether or not there are significant changes. These changes may be biochemical, physiological or behavioural in nature.</a:t>
            </a:r>
          </a:p>
          <a:p>
            <a:r>
              <a:rPr lang="en-CA" sz="1200" dirty="0" smtClean="0">
                <a:latin typeface="+mn-lt"/>
              </a:rPr>
              <a:t>If promising results are obtained from these initial studies, a variety of animal and laboratory tests are conducted to study other effects of the substance [for example (e.g.) how it affects the immune system or reproductive system] and to determine what dosage of the substance should be given to achieve a particular effect.</a:t>
            </a:r>
          </a:p>
        </p:txBody>
      </p:sp>
      <p:sp>
        <p:nvSpPr>
          <p:cNvPr id="4" name="Slide Number Placeholder 3"/>
          <p:cNvSpPr>
            <a:spLocks noGrp="1"/>
          </p:cNvSpPr>
          <p:nvPr>
            <p:ph type="sldNum" sz="quarter" idx="10"/>
          </p:nvPr>
        </p:nvSpPr>
        <p:spPr/>
        <p:txBody>
          <a:bodyPr/>
          <a:lstStyle/>
          <a:p>
            <a:fld id="{216B71B3-B7A0-4BEF-A244-A48DD671309F}" type="slidenum">
              <a:rPr lang="en-CA" smtClean="0"/>
              <a:t>4</a:t>
            </a:fld>
            <a:endParaRPr lang="en-CA"/>
          </a:p>
        </p:txBody>
      </p:sp>
    </p:spTree>
    <p:extLst>
      <p:ext uri="{BB962C8B-B14F-4D97-AF65-F5344CB8AC3E}">
        <p14:creationId xmlns:p14="http://schemas.microsoft.com/office/powerpoint/2010/main" val="51765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International Council for Harmonisation of Technical Requirements for Pharmaceuticals for Human Use (ICH) requirement</a:t>
            </a:r>
            <a:r>
              <a:rPr lang="en-CA" sz="1200" b="0" i="0" kern="1200" baseline="0" dirty="0" smtClean="0">
                <a:solidFill>
                  <a:schemeClr val="tx1"/>
                </a:solidFill>
                <a:effectLst/>
                <a:latin typeface="+mn-lt"/>
                <a:ea typeface="+mn-ea"/>
                <a:cs typeface="+mn-cs"/>
              </a:rPr>
              <a:t> S6(R1).</a:t>
            </a:r>
          </a:p>
          <a:p>
            <a:r>
              <a:rPr lang="en-CA" sz="1200" b="0" i="0" kern="1200" baseline="0" dirty="0" smtClean="0">
                <a:solidFill>
                  <a:schemeClr val="tx1"/>
                </a:solidFill>
                <a:effectLst/>
                <a:latin typeface="+mn-lt"/>
                <a:ea typeface="+mn-ea"/>
                <a:cs typeface="+mn-cs"/>
              </a:rPr>
              <a:t>GLP try to ensure the uniformity, consistency, reliability, reproducibility, quality, and integrity of chemical (including pharmaceuticals) non-clinical safety tests; from </a:t>
            </a:r>
            <a:r>
              <a:rPr lang="en-CA" sz="1200" b="0" i="0" kern="1200" baseline="0" dirty="0" err="1" smtClean="0">
                <a:solidFill>
                  <a:schemeClr val="tx1"/>
                </a:solidFill>
                <a:effectLst/>
                <a:latin typeface="+mn-lt"/>
                <a:ea typeface="+mn-ea"/>
                <a:cs typeface="+mn-cs"/>
              </a:rPr>
              <a:t>physio</a:t>
            </a:r>
            <a:r>
              <a:rPr lang="en-CA" sz="1200" b="0" i="0" kern="1200" baseline="0" smtClean="0">
                <a:solidFill>
                  <a:schemeClr val="tx1"/>
                </a:solidFill>
                <a:effectLst/>
                <a:latin typeface="+mn-lt"/>
                <a:ea typeface="+mn-ea"/>
                <a:cs typeface="+mn-cs"/>
              </a:rPr>
              <a:t>-chemical properties through acute to chronic toxicity tests. </a:t>
            </a:r>
            <a:endParaRPr lang="en-CA" dirty="0"/>
          </a:p>
        </p:txBody>
      </p:sp>
      <p:sp>
        <p:nvSpPr>
          <p:cNvPr id="4" name="Slide Number Placeholder 3"/>
          <p:cNvSpPr>
            <a:spLocks noGrp="1"/>
          </p:cNvSpPr>
          <p:nvPr>
            <p:ph type="sldNum" sz="quarter" idx="10"/>
          </p:nvPr>
        </p:nvSpPr>
        <p:spPr/>
        <p:txBody>
          <a:bodyPr/>
          <a:lstStyle/>
          <a:p>
            <a:fld id="{216B71B3-B7A0-4BEF-A244-A48DD671309F}" type="slidenum">
              <a:rPr lang="en-CA" smtClean="0"/>
              <a:t>5</a:t>
            </a:fld>
            <a:endParaRPr lang="en-CA"/>
          </a:p>
        </p:txBody>
      </p:sp>
    </p:spTree>
    <p:extLst>
      <p:ext uri="{BB962C8B-B14F-4D97-AF65-F5344CB8AC3E}">
        <p14:creationId xmlns:p14="http://schemas.microsoft.com/office/powerpoint/2010/main" val="181950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International Council for Harmonisation of Technical Requirements for Pharmaceuticals for Human Use (ICH) requirement</a:t>
            </a:r>
            <a:r>
              <a:rPr lang="en-CA" sz="1200" b="0" i="0" kern="1200" baseline="0" dirty="0" smtClean="0">
                <a:solidFill>
                  <a:schemeClr val="tx1"/>
                </a:solidFill>
                <a:effectLst/>
                <a:latin typeface="+mn-lt"/>
                <a:ea typeface="+mn-ea"/>
                <a:cs typeface="+mn-cs"/>
              </a:rPr>
              <a:t> S6(R1)</a:t>
            </a:r>
            <a:endParaRPr lang="en-CA" dirty="0"/>
          </a:p>
        </p:txBody>
      </p:sp>
      <p:sp>
        <p:nvSpPr>
          <p:cNvPr id="4" name="Slide Number Placeholder 3"/>
          <p:cNvSpPr>
            <a:spLocks noGrp="1"/>
          </p:cNvSpPr>
          <p:nvPr>
            <p:ph type="sldNum" sz="quarter" idx="10"/>
          </p:nvPr>
        </p:nvSpPr>
        <p:spPr/>
        <p:txBody>
          <a:bodyPr/>
          <a:lstStyle/>
          <a:p>
            <a:fld id="{216B71B3-B7A0-4BEF-A244-A48DD671309F}" type="slidenum">
              <a:rPr lang="en-CA" smtClean="0"/>
              <a:t>6</a:t>
            </a:fld>
            <a:endParaRPr lang="en-CA"/>
          </a:p>
        </p:txBody>
      </p:sp>
    </p:spTree>
    <p:extLst>
      <p:ext uri="{BB962C8B-B14F-4D97-AF65-F5344CB8AC3E}">
        <p14:creationId xmlns:p14="http://schemas.microsoft.com/office/powerpoint/2010/main" val="181950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800" dirty="0">
              <a:latin typeface="+mn-lt"/>
            </a:endParaRPr>
          </a:p>
        </p:txBody>
      </p:sp>
      <p:sp>
        <p:nvSpPr>
          <p:cNvPr id="4" name="Slide Number Placeholder 3"/>
          <p:cNvSpPr>
            <a:spLocks noGrp="1"/>
          </p:cNvSpPr>
          <p:nvPr>
            <p:ph type="sldNum" sz="quarter" idx="10"/>
          </p:nvPr>
        </p:nvSpPr>
        <p:spPr/>
        <p:txBody>
          <a:bodyPr/>
          <a:lstStyle/>
          <a:p>
            <a:fld id="{216B71B3-B7A0-4BEF-A244-A48DD671309F}" type="slidenum">
              <a:rPr lang="en-CA" smtClean="0">
                <a:solidFill>
                  <a:prstClr val="black"/>
                </a:solidFill>
              </a:rPr>
              <a:pPr/>
              <a:t>8</a:t>
            </a:fld>
            <a:endParaRPr lang="en-CA">
              <a:solidFill>
                <a:prstClr val="black"/>
              </a:solidFill>
            </a:endParaRPr>
          </a:p>
        </p:txBody>
      </p:sp>
    </p:spTree>
    <p:extLst>
      <p:ext uri="{BB962C8B-B14F-4D97-AF65-F5344CB8AC3E}">
        <p14:creationId xmlns:p14="http://schemas.microsoft.com/office/powerpoint/2010/main" val="276666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85B3FD-9158-4AB8-A910-B6D093B7371A}" type="slidenum">
              <a:rPr lang="en-CA" altLang="en-US"/>
              <a:pPr eaLnBrk="1" hangingPunct="1">
                <a:spcBef>
                  <a:spcPct val="0"/>
                </a:spcBef>
              </a:pPr>
              <a:t>9</a:t>
            </a:fld>
            <a:endParaRPr lang="en-CA"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9349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44911D7-C129-4B58-ACFA-6AB7181AC345}" type="slidenum">
              <a:rPr lang="en-CA" altLang="en-US">
                <a:solidFill>
                  <a:srgbClr val="000000"/>
                </a:solidFill>
              </a:rPr>
              <a:pPr eaLnBrk="1" hangingPunct="1">
                <a:spcBef>
                  <a:spcPct val="0"/>
                </a:spcBef>
              </a:pPr>
              <a:t>10</a:t>
            </a:fld>
            <a:endParaRPr lang="en-CA" altLang="en-US">
              <a:solidFill>
                <a:srgbClr val="000000"/>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3789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9C149BB-475A-4EE1-B05A-419CD561CA10}" type="slidenum">
              <a:rPr lang="en-CA" altLang="en-US"/>
              <a:pPr eaLnBrk="1" hangingPunct="1">
                <a:spcBef>
                  <a:spcPct val="0"/>
                </a:spcBef>
              </a:pPr>
              <a:t>11</a:t>
            </a:fld>
            <a:endParaRPr lang="en-CA"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7426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Master" Target="../slideMasters/slideMaster6.xml"/><Relationship Id="rId2"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7" descr="AA008899-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8" descr="AA010177-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0"/>
            <a:ext cx="2300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0" descr="AA010686-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Rectangle 49"/>
          <p:cNvSpPr>
            <a:spLocks noGrp="1" noChangeArrowheads="1"/>
          </p:cNvSpPr>
          <p:nvPr>
            <p:ph type="ctrTitle"/>
          </p:nvPr>
        </p:nvSpPr>
        <p:spPr>
          <a:xfrm>
            <a:off x="2209800" y="1219200"/>
            <a:ext cx="3505200" cy="1066800"/>
          </a:xfrm>
        </p:spPr>
        <p:txBody>
          <a:bodyPr anchor="t"/>
          <a:lstStyle>
            <a:lvl1pPr>
              <a:defRPr sz="1600" b="0"/>
            </a:lvl1pPr>
          </a:lstStyle>
          <a:p>
            <a:pPr lvl="0"/>
            <a:r>
              <a:rPr lang="en-CA" noProof="0" smtClean="0"/>
              <a:t>Click to edit Master subtle style</a:t>
            </a:r>
          </a:p>
        </p:txBody>
      </p:sp>
      <p:sp>
        <p:nvSpPr>
          <p:cNvPr id="3122" name="Rectangle 50"/>
          <p:cNvSpPr>
            <a:spLocks noGrp="1" noChangeArrowheads="1"/>
          </p:cNvSpPr>
          <p:nvPr>
            <p:ph type="subTitle" idx="1"/>
          </p:nvPr>
        </p:nvSpPr>
        <p:spPr>
          <a:xfrm>
            <a:off x="876300" y="2286000"/>
            <a:ext cx="4838700" cy="2209800"/>
          </a:xfrm>
        </p:spPr>
        <p:txBody>
          <a:bodyPr anchor="ctr"/>
          <a:lstStyle>
            <a:lvl1pPr marL="0" indent="0">
              <a:defRPr sz="2200" b="1"/>
            </a:lvl1pPr>
          </a:lstStyle>
          <a:p>
            <a:pPr lvl="0"/>
            <a:r>
              <a:rPr lang="en-CA" noProof="0" smtClean="0"/>
              <a:t>Click to edit Master title style</a:t>
            </a:r>
          </a:p>
        </p:txBody>
      </p:sp>
    </p:spTree>
    <p:extLst>
      <p:ext uri="{BB962C8B-B14F-4D97-AF65-F5344CB8AC3E}">
        <p14:creationId xmlns:p14="http://schemas.microsoft.com/office/powerpoint/2010/main" val="84729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1"/>
          <p:cNvSpPr>
            <a:spLocks noGrp="1" noChangeArrowheads="1"/>
          </p:cNvSpPr>
          <p:nvPr>
            <p:ph type="sldNum" sz="quarter" idx="10"/>
          </p:nvPr>
        </p:nvSpPr>
        <p:spPr>
          <a:ln/>
        </p:spPr>
        <p:txBody>
          <a:bodyPr/>
          <a:lstStyle>
            <a:lvl1pPr>
              <a:defRPr/>
            </a:lvl1pPr>
          </a:lstStyle>
          <a:p>
            <a:pPr>
              <a:defRPr/>
            </a:pPr>
            <a:fld id="{5ED1FB9D-183B-4048-AAD6-BC21A01B7FCC}"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316484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1"/>
          <p:cNvSpPr>
            <a:spLocks noGrp="1" noChangeArrowheads="1"/>
          </p:cNvSpPr>
          <p:nvPr>
            <p:ph type="sldNum" sz="quarter" idx="10"/>
          </p:nvPr>
        </p:nvSpPr>
        <p:spPr>
          <a:ln/>
        </p:spPr>
        <p:txBody>
          <a:bodyPr/>
          <a:lstStyle>
            <a:lvl1pPr>
              <a:defRPr/>
            </a:lvl1pPr>
          </a:lstStyle>
          <a:p>
            <a:pPr>
              <a:defRPr/>
            </a:pPr>
            <a:fld id="{A743E0FA-9F80-4E73-8EB0-676CF259697D}"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2325717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7" descr="AA008899-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8" descr="AA010177-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0"/>
            <a:ext cx="2300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0" descr="AA010686-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Rectangle 49"/>
          <p:cNvSpPr>
            <a:spLocks noGrp="1" noChangeArrowheads="1"/>
          </p:cNvSpPr>
          <p:nvPr>
            <p:ph type="ctrTitle"/>
          </p:nvPr>
        </p:nvSpPr>
        <p:spPr>
          <a:xfrm>
            <a:off x="2209800" y="1219200"/>
            <a:ext cx="3505200" cy="1066800"/>
          </a:xfrm>
        </p:spPr>
        <p:txBody>
          <a:bodyPr anchor="t"/>
          <a:lstStyle>
            <a:lvl1pPr>
              <a:defRPr sz="2000" b="0">
                <a:latin typeface="Times New Roman" panose="02020603050405020304" pitchFamily="18" charset="0"/>
                <a:cs typeface="Times New Roman" panose="02020603050405020304" pitchFamily="18" charset="0"/>
              </a:defRPr>
            </a:lvl1pPr>
          </a:lstStyle>
          <a:p>
            <a:r>
              <a:rPr lang="en-CA" dirty="0"/>
              <a:t>Click to edit Master subtle style</a:t>
            </a:r>
          </a:p>
        </p:txBody>
      </p:sp>
      <p:sp>
        <p:nvSpPr>
          <p:cNvPr id="3122" name="Rectangle 50"/>
          <p:cNvSpPr>
            <a:spLocks noGrp="1" noChangeArrowheads="1"/>
          </p:cNvSpPr>
          <p:nvPr>
            <p:ph type="subTitle" idx="1"/>
          </p:nvPr>
        </p:nvSpPr>
        <p:spPr>
          <a:xfrm>
            <a:off x="876300" y="2286000"/>
            <a:ext cx="4838700" cy="2209800"/>
          </a:xfrm>
        </p:spPr>
        <p:txBody>
          <a:bodyPr anchor="ctr"/>
          <a:lstStyle>
            <a:lvl1pPr marL="0" indent="0">
              <a:defRPr sz="2600" b="1">
                <a:latin typeface="Times New Roman" panose="02020603050405020304" pitchFamily="18" charset="0"/>
                <a:cs typeface="Times New Roman" panose="02020603050405020304" pitchFamily="18" charset="0"/>
              </a:defRPr>
            </a:lvl1pPr>
          </a:lstStyle>
          <a:p>
            <a:r>
              <a:rPr lang="en-CA"/>
              <a:t>Click to edit Master title style</a:t>
            </a:r>
          </a:p>
        </p:txBody>
      </p:sp>
    </p:spTree>
    <p:extLst>
      <p:ext uri="{BB962C8B-B14F-4D97-AF65-F5344CB8AC3E}">
        <p14:creationId xmlns:p14="http://schemas.microsoft.com/office/powerpoint/2010/main" val="3258065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52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490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38862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38862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4658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95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Tree>
    <p:extLst>
      <p:ext uri="{BB962C8B-B14F-4D97-AF65-F5344CB8AC3E}">
        <p14:creationId xmlns:p14="http://schemas.microsoft.com/office/powerpoint/2010/main" val="995135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21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122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1"/>
          <p:cNvSpPr>
            <a:spLocks noGrp="1" noChangeArrowheads="1"/>
          </p:cNvSpPr>
          <p:nvPr>
            <p:ph type="sldNum" sz="quarter" idx="10"/>
          </p:nvPr>
        </p:nvSpPr>
        <p:spPr>
          <a:ln/>
        </p:spPr>
        <p:txBody>
          <a:bodyPr/>
          <a:lstStyle>
            <a:lvl1pPr>
              <a:defRPr/>
            </a:lvl1pPr>
          </a:lstStyle>
          <a:p>
            <a:pPr>
              <a:defRPr/>
            </a:pPr>
            <a:fld id="{D5D4E1C7-949B-4381-B40A-148D259CAFF5}"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997171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4878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2011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432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7" descr="AA008899-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8" descr="AA010177-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0"/>
            <a:ext cx="2300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0" descr="AA010686-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Rectangle 49"/>
          <p:cNvSpPr>
            <a:spLocks noGrp="1" noChangeArrowheads="1"/>
          </p:cNvSpPr>
          <p:nvPr>
            <p:ph type="ctrTitle"/>
          </p:nvPr>
        </p:nvSpPr>
        <p:spPr>
          <a:xfrm>
            <a:off x="2209800" y="1219200"/>
            <a:ext cx="3505200" cy="1066800"/>
          </a:xfrm>
        </p:spPr>
        <p:txBody>
          <a:bodyPr anchor="t"/>
          <a:lstStyle>
            <a:lvl1pPr>
              <a:defRPr sz="2000" b="0"/>
            </a:lvl1pPr>
          </a:lstStyle>
          <a:p>
            <a:pPr lvl="0"/>
            <a:r>
              <a:rPr lang="en-CA" noProof="0" smtClean="0"/>
              <a:t>Click to edit Master subtle style</a:t>
            </a:r>
          </a:p>
        </p:txBody>
      </p:sp>
      <p:sp>
        <p:nvSpPr>
          <p:cNvPr id="3122" name="Rectangle 50"/>
          <p:cNvSpPr>
            <a:spLocks noGrp="1" noChangeArrowheads="1"/>
          </p:cNvSpPr>
          <p:nvPr>
            <p:ph type="subTitle" idx="1"/>
          </p:nvPr>
        </p:nvSpPr>
        <p:spPr>
          <a:xfrm>
            <a:off x="876300" y="2286000"/>
            <a:ext cx="4838700" cy="2209800"/>
          </a:xfrm>
        </p:spPr>
        <p:txBody>
          <a:bodyPr anchor="ctr"/>
          <a:lstStyle>
            <a:lvl1pPr marL="0" indent="0">
              <a:defRPr sz="2600" b="1"/>
            </a:lvl1pPr>
          </a:lstStyle>
          <a:p>
            <a:pPr lvl="0"/>
            <a:r>
              <a:rPr lang="en-CA" noProof="0" smtClean="0"/>
              <a:t>Click to edit Master title style</a:t>
            </a:r>
          </a:p>
        </p:txBody>
      </p:sp>
    </p:spTree>
    <p:extLst>
      <p:ext uri="{BB962C8B-B14F-4D97-AF65-F5344CB8AC3E}">
        <p14:creationId xmlns:p14="http://schemas.microsoft.com/office/powerpoint/2010/main" val="2549077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07369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4078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64740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47882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742219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52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pPr>
              <a:defRPr/>
            </a:pPr>
            <a:fld id="{A3A48445-725E-43B6-A86B-FD5F99FA1B80}"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452193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3490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8654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7875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25291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09800" y="990600"/>
            <a:ext cx="6248400" cy="9144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685800" y="1981200"/>
            <a:ext cx="7772400" cy="3886200"/>
          </a:xfrm>
        </p:spPr>
        <p:txBody>
          <a:bodyPr/>
          <a:lstStyle/>
          <a:p>
            <a:pPr lvl="0"/>
            <a:endParaRPr lang="en-CA" noProof="0" smtClean="0"/>
          </a:p>
        </p:txBody>
      </p:sp>
    </p:spTree>
    <p:extLst>
      <p:ext uri="{BB962C8B-B14F-4D97-AF65-F5344CB8AC3E}">
        <p14:creationId xmlns:p14="http://schemas.microsoft.com/office/powerpoint/2010/main" val="3096503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314575" y="1046163"/>
            <a:ext cx="2932113"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fontAlgn="base">
              <a:spcBef>
                <a:spcPct val="0"/>
              </a:spcBef>
              <a:spcAft>
                <a:spcPct val="0"/>
              </a:spcAft>
              <a:defRPr/>
            </a:pPr>
            <a:r>
              <a:rPr lang="en-US" sz="1800" smtClean="0">
                <a:solidFill>
                  <a:srgbClr val="000000"/>
                </a:solidFill>
                <a:ea typeface="ＭＳ Ｐゴシック" pitchFamily="34" charset="-128"/>
              </a:rPr>
              <a:t>Helping the people </a:t>
            </a:r>
          </a:p>
          <a:p>
            <a:pPr fontAlgn="base">
              <a:spcBef>
                <a:spcPct val="0"/>
              </a:spcBef>
              <a:spcAft>
                <a:spcPct val="0"/>
              </a:spcAft>
              <a:defRPr/>
            </a:pPr>
            <a:r>
              <a:rPr lang="en-US" sz="1800" smtClean="0">
                <a:solidFill>
                  <a:srgbClr val="000000"/>
                </a:solidFill>
                <a:ea typeface="ＭＳ Ｐゴシック" pitchFamily="34" charset="-128"/>
              </a:rPr>
              <a:t>of Canada maintain and </a:t>
            </a:r>
          </a:p>
          <a:p>
            <a:pPr fontAlgn="base">
              <a:spcBef>
                <a:spcPct val="0"/>
              </a:spcBef>
              <a:spcAft>
                <a:spcPct val="0"/>
              </a:spcAft>
              <a:defRPr/>
            </a:pPr>
            <a:r>
              <a:rPr lang="en-US" sz="1800" smtClean="0">
                <a:solidFill>
                  <a:srgbClr val="000000"/>
                </a:solidFill>
                <a:ea typeface="ＭＳ Ｐゴシック" pitchFamily="34" charset="-128"/>
              </a:rPr>
              <a:t>improve their health</a:t>
            </a:r>
          </a:p>
        </p:txBody>
      </p:sp>
      <p:sp>
        <p:nvSpPr>
          <p:cNvPr id="5" name="Text Box 4"/>
          <p:cNvSpPr txBox="1">
            <a:spLocks noChangeArrowheads="1"/>
          </p:cNvSpPr>
          <p:nvPr/>
        </p:nvSpPr>
        <p:spPr bwMode="auto">
          <a:xfrm>
            <a:off x="5608638" y="1046163"/>
            <a:ext cx="3284537" cy="137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fontAlgn="base">
              <a:spcBef>
                <a:spcPct val="0"/>
              </a:spcBef>
              <a:spcAft>
                <a:spcPct val="0"/>
              </a:spcAft>
              <a:defRPr/>
            </a:pPr>
            <a:r>
              <a:rPr lang="en-US" sz="1800" smtClean="0">
                <a:solidFill>
                  <a:srgbClr val="000000"/>
                </a:solidFill>
                <a:ea typeface="ＭＳ Ｐゴシック" pitchFamily="34" charset="-128"/>
              </a:rPr>
              <a:t>Aider les Canadiens et </a:t>
            </a:r>
            <a:br>
              <a:rPr lang="en-US" sz="1800" smtClean="0">
                <a:solidFill>
                  <a:srgbClr val="000000"/>
                </a:solidFill>
                <a:ea typeface="ＭＳ Ｐゴシック" pitchFamily="34" charset="-128"/>
              </a:rPr>
            </a:br>
            <a:r>
              <a:rPr lang="en-US" sz="1800" smtClean="0">
                <a:solidFill>
                  <a:srgbClr val="000000"/>
                </a:solidFill>
                <a:ea typeface="ＭＳ Ｐゴシック" pitchFamily="34" charset="-128"/>
              </a:rPr>
              <a:t>les Canadiennes à maintenir</a:t>
            </a:r>
            <a:br>
              <a:rPr lang="en-US" sz="1800" smtClean="0">
                <a:solidFill>
                  <a:srgbClr val="000000"/>
                </a:solidFill>
                <a:ea typeface="ＭＳ Ｐゴシック" pitchFamily="34" charset="-128"/>
              </a:rPr>
            </a:br>
            <a:r>
              <a:rPr lang="en-US" sz="1800" smtClean="0">
                <a:solidFill>
                  <a:srgbClr val="000000"/>
                </a:solidFill>
                <a:ea typeface="ＭＳ Ｐゴシック" pitchFamily="34" charset="-128"/>
              </a:rPr>
              <a:t>et à am</a:t>
            </a:r>
            <a:r>
              <a:rPr lang="en-US" altLang="en-US" sz="1800" smtClean="0">
                <a:solidFill>
                  <a:srgbClr val="000000"/>
                </a:solidFill>
                <a:ea typeface="ＭＳ Ｐゴシック" pitchFamily="34" charset="-128"/>
              </a:rPr>
              <a:t>él</a:t>
            </a:r>
            <a:r>
              <a:rPr lang="en-US" sz="1800" smtClean="0">
                <a:solidFill>
                  <a:srgbClr val="000000"/>
                </a:solidFill>
                <a:ea typeface="ＭＳ Ｐゴシック" pitchFamily="34" charset="-128"/>
              </a:rPr>
              <a:t>iorer leur santé</a:t>
            </a:r>
          </a:p>
          <a:p>
            <a:pPr fontAlgn="base">
              <a:spcBef>
                <a:spcPct val="0"/>
              </a:spcBef>
              <a:spcAft>
                <a:spcPct val="0"/>
              </a:spcAft>
              <a:defRPr/>
            </a:pPr>
            <a:endParaRPr lang="en-US" sz="1800" smtClean="0">
              <a:solidFill>
                <a:srgbClr val="000000"/>
              </a:solidFill>
              <a:ea typeface="ＭＳ Ｐゴシック" pitchFamily="34" charset="-128"/>
            </a:endParaRPr>
          </a:p>
          <a:p>
            <a:pPr fontAlgn="base">
              <a:spcBef>
                <a:spcPct val="0"/>
              </a:spcBef>
              <a:spcAft>
                <a:spcPct val="0"/>
              </a:spcAft>
              <a:defRPr/>
            </a:pPr>
            <a:endParaRPr lang="en-US" sz="1800" smtClean="0">
              <a:solidFill>
                <a:srgbClr val="000000"/>
              </a:solidFill>
              <a:ea typeface="ＭＳ Ｐゴシック" pitchFamily="34" charset="-128"/>
            </a:endParaRPr>
          </a:p>
        </p:txBody>
      </p:sp>
      <p:sp>
        <p:nvSpPr>
          <p:cNvPr id="82946" name="Rectangle 2"/>
          <p:cNvSpPr>
            <a:spLocks noGrp="1" noChangeArrowheads="1"/>
          </p:cNvSpPr>
          <p:nvPr>
            <p:ph type="ctrTitle"/>
          </p:nvPr>
        </p:nvSpPr>
        <p:spPr>
          <a:xfrm>
            <a:off x="685800" y="3198813"/>
            <a:ext cx="7772400" cy="1470025"/>
          </a:xfrm>
        </p:spPr>
        <p:txBody>
          <a:bodyPr/>
          <a:lstStyle>
            <a:lvl1pPr>
              <a:defRPr sz="3200"/>
            </a:lvl1pPr>
          </a:lstStyle>
          <a:p>
            <a:pPr lvl="0"/>
            <a:r>
              <a:rPr lang="en-US" noProof="0" smtClean="0"/>
              <a:t>Click to edit Master title style</a:t>
            </a:r>
          </a:p>
        </p:txBody>
      </p:sp>
      <p:sp>
        <p:nvSpPr>
          <p:cNvPr id="82949" name="Rectangle 5"/>
          <p:cNvSpPr>
            <a:spLocks noGrp="1" noChangeArrowheads="1"/>
          </p:cNvSpPr>
          <p:nvPr>
            <p:ph type="subTitle" sz="quarter" idx="1"/>
          </p:nvPr>
        </p:nvSpPr>
        <p:spPr>
          <a:xfrm>
            <a:off x="0" y="6765925"/>
            <a:ext cx="92075" cy="92075"/>
          </a:xfrm>
        </p:spPr>
        <p:txBody>
          <a:bodyPr wrap="none" lIns="91440" tIns="45720" rIns="91440" bIns="45720"/>
          <a:lstStyle>
            <a:lvl1pPr marL="0" indent="0" algn="ctr">
              <a:defRPr sz="200"/>
            </a:lvl1pPr>
          </a:lstStyle>
          <a:p>
            <a:pPr lvl="0"/>
            <a:r>
              <a:rPr lang="en-US" noProof="0" smtClean="0"/>
              <a:t>Click to edit Master subtitle style</a:t>
            </a:r>
          </a:p>
        </p:txBody>
      </p:sp>
    </p:spTree>
    <p:extLst>
      <p:ext uri="{BB962C8B-B14F-4D97-AF65-F5344CB8AC3E}">
        <p14:creationId xmlns:p14="http://schemas.microsoft.com/office/powerpoint/2010/main" val="170075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sldNum" sz="quarter" idx="10"/>
          </p:nvPr>
        </p:nvSpPr>
        <p:spPr>
          <a:ln/>
        </p:spPr>
        <p:txBody>
          <a:bodyPr/>
          <a:lstStyle>
            <a:lvl1pPr>
              <a:defRPr/>
            </a:lvl1pPr>
          </a:lstStyle>
          <a:p>
            <a:fld id="{603C5002-863C-41A3-AC56-D12B3C62C730}"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15675489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6765C735-73A8-4F71-87BF-34A892BE0380}"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40776172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27088" y="1989138"/>
            <a:ext cx="3749675"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729163" y="1989138"/>
            <a:ext cx="3751262"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sldNum" sz="quarter" idx="10"/>
          </p:nvPr>
        </p:nvSpPr>
        <p:spPr>
          <a:ln/>
        </p:spPr>
        <p:txBody>
          <a:bodyPr/>
          <a:lstStyle>
            <a:lvl1pPr>
              <a:defRPr/>
            </a:lvl1pPr>
          </a:lstStyle>
          <a:p>
            <a:fld id="{F72EB75B-AFF5-4D73-AE33-1F3F34734B45}"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1664935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sldNum" sz="quarter" idx="10"/>
          </p:nvPr>
        </p:nvSpPr>
        <p:spPr>
          <a:ln/>
        </p:spPr>
        <p:txBody>
          <a:bodyPr/>
          <a:lstStyle>
            <a:lvl1pPr>
              <a:defRPr/>
            </a:lvl1pPr>
          </a:lstStyle>
          <a:p>
            <a:fld id="{C1D3F8CD-8FD6-430E-83CC-A50CB0F66B8C}"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48909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21"/>
          <p:cNvSpPr>
            <a:spLocks noGrp="1" noChangeArrowheads="1"/>
          </p:cNvSpPr>
          <p:nvPr>
            <p:ph type="sldNum" sz="quarter" idx="10"/>
          </p:nvPr>
        </p:nvSpPr>
        <p:spPr>
          <a:ln/>
        </p:spPr>
        <p:txBody>
          <a:bodyPr/>
          <a:lstStyle>
            <a:lvl1pPr>
              <a:defRPr/>
            </a:lvl1pPr>
          </a:lstStyle>
          <a:p>
            <a:pPr>
              <a:defRPr/>
            </a:pPr>
            <a:fld id="{49C6A5F4-AEB3-4216-A731-4149CD735B23}"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31933386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sldNum" sz="quarter" idx="10"/>
          </p:nvPr>
        </p:nvSpPr>
        <p:spPr>
          <a:ln/>
        </p:spPr>
        <p:txBody>
          <a:bodyPr/>
          <a:lstStyle>
            <a:lvl1pPr>
              <a:defRPr/>
            </a:lvl1pPr>
          </a:lstStyle>
          <a:p>
            <a:fld id="{477EE79B-A0E3-4495-80CD-27FFE3AD4539}"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3045227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97F5E34F-53B4-4F5C-B22B-42A5AB628281}"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39252319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5B64D12E-A238-4FFB-B912-876349DB1CED}"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369621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FC4BE516-2DF4-4533-A660-8385DCE63F79}"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2410237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sldNum" sz="quarter" idx="10"/>
          </p:nvPr>
        </p:nvSpPr>
        <p:spPr>
          <a:ln/>
        </p:spPr>
        <p:txBody>
          <a:bodyPr/>
          <a:lstStyle>
            <a:lvl1pPr>
              <a:defRPr/>
            </a:lvl1pPr>
          </a:lstStyle>
          <a:p>
            <a:fld id="{17646168-F8E2-49A6-9436-E796C1A06742}"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4199632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981075"/>
            <a:ext cx="1914525" cy="460851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27088" y="981075"/>
            <a:ext cx="5594350" cy="460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sldNum" sz="quarter" idx="10"/>
          </p:nvPr>
        </p:nvSpPr>
        <p:spPr>
          <a:ln/>
        </p:spPr>
        <p:txBody>
          <a:bodyPr/>
          <a:lstStyle>
            <a:lvl1pPr>
              <a:defRPr/>
            </a:lvl1pPr>
          </a:lstStyle>
          <a:p>
            <a:fld id="{CC1FAB7F-EF3A-42D6-80B0-3DAA00DBB2A9}"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17751253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00263" y="981075"/>
            <a:ext cx="6388100" cy="8636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827088" y="1989138"/>
            <a:ext cx="7653337" cy="3600450"/>
          </a:xfrm>
        </p:spPr>
        <p:txBody>
          <a:bodyPr/>
          <a:lstStyle/>
          <a:p>
            <a:pPr lvl="0"/>
            <a:endParaRPr lang="en-CA" noProof="0" smtClean="0"/>
          </a:p>
        </p:txBody>
      </p:sp>
      <p:sp>
        <p:nvSpPr>
          <p:cNvPr id="4" name="Rectangle 4"/>
          <p:cNvSpPr>
            <a:spLocks noGrp="1" noChangeArrowheads="1"/>
          </p:cNvSpPr>
          <p:nvPr>
            <p:ph type="sldNum" sz="quarter" idx="10"/>
          </p:nvPr>
        </p:nvSpPr>
        <p:spPr>
          <a:ln/>
        </p:spPr>
        <p:txBody>
          <a:bodyPr/>
          <a:lstStyle>
            <a:lvl1pPr>
              <a:defRPr/>
            </a:lvl1pPr>
          </a:lstStyle>
          <a:p>
            <a:fld id="{77FE165F-8263-4043-B966-AA2AF8A0D2AA}" type="slidenum">
              <a:rPr lang="en-US" altLang="fr-FR">
                <a:solidFill>
                  <a:srgbClr val="FFFFFF"/>
                </a:solidFill>
              </a:rPr>
              <a:pPr/>
              <a:t>‹#›</a:t>
            </a:fld>
            <a:endParaRPr lang="en-US" altLang="fr-FR">
              <a:solidFill>
                <a:srgbClr val="FFFFFF"/>
              </a:solidFill>
            </a:endParaRPr>
          </a:p>
        </p:txBody>
      </p:sp>
    </p:spTree>
    <p:extLst>
      <p:ext uri="{BB962C8B-B14F-4D97-AF65-F5344CB8AC3E}">
        <p14:creationId xmlns:p14="http://schemas.microsoft.com/office/powerpoint/2010/main" val="4265943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1" name="Rectangle 3"/>
          <p:cNvSpPr>
            <a:spLocks noGrp="1" noChangeArrowheads="1"/>
          </p:cNvSpPr>
          <p:nvPr>
            <p:ph type="ctrTitle"/>
          </p:nvPr>
        </p:nvSpPr>
        <p:spPr>
          <a:xfrm>
            <a:off x="685800" y="1524000"/>
            <a:ext cx="7315200" cy="1143000"/>
          </a:xfrm>
        </p:spPr>
        <p:txBody>
          <a:bodyPr/>
          <a:lstStyle>
            <a:lvl1pPr>
              <a:defRPr/>
            </a:lvl1pPr>
          </a:lstStyle>
          <a:p>
            <a:pPr lvl="0"/>
            <a:r>
              <a:rPr lang="en-CA" altLang="en-US" noProof="0" smtClean="0"/>
              <a:t>Click to edit Master title style</a:t>
            </a:r>
          </a:p>
        </p:txBody>
      </p:sp>
      <p:sp>
        <p:nvSpPr>
          <p:cNvPr id="37892" name="Rectangle 4"/>
          <p:cNvSpPr>
            <a:spLocks noGrp="1" noChangeArrowheads="1"/>
          </p:cNvSpPr>
          <p:nvPr>
            <p:ph type="subTitle" idx="1"/>
          </p:nvPr>
        </p:nvSpPr>
        <p:spPr>
          <a:xfrm>
            <a:off x="685800" y="3429000"/>
            <a:ext cx="6400800" cy="1752600"/>
          </a:xfrm>
        </p:spPr>
        <p:txBody>
          <a:bodyPr/>
          <a:lstStyle>
            <a:lvl1pPr marL="0" indent="0">
              <a:buFont typeface="WP IconicSymbolsB" pitchFamily="2" charset="2"/>
              <a:buNone/>
              <a:defRPr/>
            </a:lvl1pPr>
          </a:lstStyle>
          <a:p>
            <a:pPr lvl="0"/>
            <a:r>
              <a:rPr lang="en-CA" altLang="en-US" noProof="0" smtClean="0"/>
              <a:t>Click to edit Master subtitle style</a:t>
            </a:r>
          </a:p>
        </p:txBody>
      </p:sp>
      <p:sp>
        <p:nvSpPr>
          <p:cNvPr id="37893" name="Rectangle 5"/>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7894" name="Rectangle 6"/>
          <p:cNvSpPr>
            <a:spLocks noChangeArrowheads="1"/>
          </p:cNvSpPr>
          <p:nvPr/>
        </p:nvSpPr>
        <p:spPr bwMode="auto">
          <a:xfrm>
            <a:off x="484188" y="2760663"/>
            <a:ext cx="8751887"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graphicFrame>
        <p:nvGraphicFramePr>
          <p:cNvPr id="37897" name="Object 9"/>
          <p:cNvGraphicFramePr>
            <a:graphicFrameLocks noChangeAspect="1"/>
          </p:cNvGraphicFramePr>
          <p:nvPr/>
        </p:nvGraphicFramePr>
        <p:xfrm>
          <a:off x="381000" y="152400"/>
          <a:ext cx="3316288" cy="557213"/>
        </p:xfrm>
        <a:graphic>
          <a:graphicData uri="http://schemas.openxmlformats.org/presentationml/2006/ole">
            <mc:AlternateContent xmlns:mc="http://schemas.openxmlformats.org/markup-compatibility/2006">
              <mc:Choice xmlns:v="urn:schemas-microsoft-com:vml" Requires="v">
                <p:oleObj spid="_x0000_s3082" name="Drawing" r:id="rId3" imgW="3315600" imgH="558000" progId="FLW3Drawing">
                  <p:embed/>
                </p:oleObj>
              </mc:Choice>
              <mc:Fallback>
                <p:oleObj name="Drawing" r:id="rId3" imgW="3315600" imgH="558000" progId="FLW3Drawing">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
                        <a:ext cx="3316288"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0" name="Rectangle 12"/>
          <p:cNvSpPr>
            <a:spLocks noChangeArrowheads="1"/>
          </p:cNvSpPr>
          <p:nvPr/>
        </p:nvSpPr>
        <p:spPr bwMode="auto">
          <a:xfrm>
            <a:off x="609600" y="5562600"/>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2000" b="1" smtClean="0">
                <a:solidFill>
                  <a:srgbClr val="000099"/>
                </a:solidFill>
                <a:latin typeface="Times New Roman" pitchFamily="18" charset="0"/>
              </a:rPr>
              <a:t>Health Products and Food Branch</a:t>
            </a:r>
          </a:p>
          <a:p>
            <a:pPr eaLnBrk="0" fontAlgn="base" hangingPunct="0">
              <a:spcBef>
                <a:spcPct val="0"/>
              </a:spcBef>
              <a:spcAft>
                <a:spcPct val="0"/>
              </a:spcAft>
            </a:pPr>
            <a:r>
              <a:rPr lang="en-US" altLang="en-US" sz="2000" b="1" smtClean="0">
                <a:solidFill>
                  <a:srgbClr val="000099"/>
                </a:solidFill>
                <a:latin typeface="Times New Roman" pitchFamily="18" charset="0"/>
              </a:rPr>
              <a:t>Direction générale des produits de santé et des aliments</a:t>
            </a:r>
            <a:endParaRPr lang="en-US" altLang="en-US" sz="2000" b="1" smtClean="0">
              <a:solidFill>
                <a:srgbClr val="000099"/>
              </a:solidFill>
              <a:latin typeface="Arial Narrow" pitchFamily="34" charset="0"/>
            </a:endParaRPr>
          </a:p>
        </p:txBody>
      </p:sp>
    </p:spTree>
    <p:extLst>
      <p:ext uri="{BB962C8B-B14F-4D97-AF65-F5344CB8AC3E}">
        <p14:creationId xmlns:p14="http://schemas.microsoft.com/office/powerpoint/2010/main" val="22111852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814189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094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21"/>
          <p:cNvSpPr>
            <a:spLocks noGrp="1" noChangeArrowheads="1"/>
          </p:cNvSpPr>
          <p:nvPr>
            <p:ph type="sldNum" sz="quarter" idx="10"/>
          </p:nvPr>
        </p:nvSpPr>
        <p:spPr>
          <a:ln/>
        </p:spPr>
        <p:txBody>
          <a:bodyPr/>
          <a:lstStyle>
            <a:lvl1pPr>
              <a:defRPr/>
            </a:lvl1pPr>
          </a:lstStyle>
          <a:p>
            <a:pPr>
              <a:defRPr/>
            </a:pPr>
            <a:fld id="{9FB69992-6462-4878-A62C-B1C71A614572}"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2359358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81000" y="14478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4478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748460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479542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42598597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695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91124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18618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91916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5791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1524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449056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7" descr="AA008899-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8" descr="AA010177-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572000"/>
            <a:ext cx="2300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0" descr="AA010686-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Rectangle 49"/>
          <p:cNvSpPr>
            <a:spLocks noGrp="1" noChangeArrowheads="1"/>
          </p:cNvSpPr>
          <p:nvPr>
            <p:ph type="ctrTitle"/>
          </p:nvPr>
        </p:nvSpPr>
        <p:spPr>
          <a:xfrm>
            <a:off x="2209800" y="1219200"/>
            <a:ext cx="3505200" cy="1066800"/>
          </a:xfrm>
        </p:spPr>
        <p:txBody>
          <a:bodyPr anchor="t"/>
          <a:lstStyle>
            <a:lvl1pPr>
              <a:defRPr sz="1600" b="0"/>
            </a:lvl1pPr>
          </a:lstStyle>
          <a:p>
            <a:pPr lvl="0"/>
            <a:r>
              <a:rPr lang="en-US" noProof="0" smtClean="0"/>
              <a:t>Click to edit Master title style</a:t>
            </a:r>
            <a:endParaRPr lang="en-CA" noProof="0" smtClean="0"/>
          </a:p>
        </p:txBody>
      </p:sp>
      <p:sp>
        <p:nvSpPr>
          <p:cNvPr id="3122" name="Rectangle 50"/>
          <p:cNvSpPr>
            <a:spLocks noGrp="1" noChangeArrowheads="1"/>
          </p:cNvSpPr>
          <p:nvPr>
            <p:ph type="subTitle" idx="1"/>
          </p:nvPr>
        </p:nvSpPr>
        <p:spPr>
          <a:xfrm>
            <a:off x="876300" y="2286000"/>
            <a:ext cx="4838700" cy="2209800"/>
          </a:xfrm>
        </p:spPr>
        <p:txBody>
          <a:bodyPr anchor="ctr"/>
          <a:lstStyle>
            <a:lvl1pPr marL="0" indent="0">
              <a:defRPr sz="2200" b="1"/>
            </a:lvl1pPr>
          </a:lstStyle>
          <a:p>
            <a:pPr lvl="0"/>
            <a:r>
              <a:rPr lang="en-US" noProof="0" smtClean="0"/>
              <a:t>Click to edit Master subtitle style</a:t>
            </a:r>
            <a:endParaRPr lang="en-CA" noProof="0" smtClean="0"/>
          </a:p>
        </p:txBody>
      </p:sp>
    </p:spTree>
    <p:extLst>
      <p:ext uri="{BB962C8B-B14F-4D97-AF65-F5344CB8AC3E}">
        <p14:creationId xmlns:p14="http://schemas.microsoft.com/office/powerpoint/2010/main" val="17351212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989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21"/>
          <p:cNvSpPr>
            <a:spLocks noGrp="1" noChangeArrowheads="1"/>
          </p:cNvSpPr>
          <p:nvPr>
            <p:ph type="sldNum" sz="quarter" idx="10"/>
          </p:nvPr>
        </p:nvSpPr>
        <p:spPr>
          <a:ln/>
        </p:spPr>
        <p:txBody>
          <a:bodyPr/>
          <a:lstStyle>
            <a:lvl1pPr>
              <a:defRPr/>
            </a:lvl1pPr>
          </a:lstStyle>
          <a:p>
            <a:pPr>
              <a:defRPr/>
            </a:pPr>
            <a:fld id="{9271363D-0FD3-4480-A32C-340D9EC21534}"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22633225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46" indent="0">
              <a:buNone/>
              <a:defRPr sz="1800"/>
            </a:lvl2pPr>
            <a:lvl3pPr marL="914293" indent="0">
              <a:buNone/>
              <a:defRPr sz="1600"/>
            </a:lvl3pPr>
            <a:lvl4pPr marL="1371440" indent="0">
              <a:buNone/>
              <a:defRPr sz="1400"/>
            </a:lvl4pPr>
            <a:lvl5pPr marL="1828586" indent="0">
              <a:buNone/>
              <a:defRPr sz="1400"/>
            </a:lvl5pPr>
            <a:lvl6pPr marL="2285733" indent="0">
              <a:buNone/>
              <a:defRPr sz="1400"/>
            </a:lvl6pPr>
            <a:lvl7pPr marL="2742879" indent="0">
              <a:buNone/>
              <a:defRPr sz="1400"/>
            </a:lvl7pPr>
            <a:lvl8pPr marL="3200026" indent="0">
              <a:buNone/>
              <a:defRPr sz="1400"/>
            </a:lvl8pPr>
            <a:lvl9pPr marL="3657172" indent="0">
              <a:buNone/>
              <a:defRPr sz="1400"/>
            </a:lvl9pPr>
          </a:lstStyle>
          <a:p>
            <a:pPr lvl="0"/>
            <a:r>
              <a:rPr lang="en-US" smtClean="0"/>
              <a:t>Click to edit Master text styles</a:t>
            </a:r>
          </a:p>
        </p:txBody>
      </p:sp>
    </p:spTree>
    <p:extLst>
      <p:ext uri="{BB962C8B-B14F-4D97-AF65-F5344CB8AC3E}">
        <p14:creationId xmlns:p14="http://schemas.microsoft.com/office/powerpoint/2010/main" val="25036327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570477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332574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12529927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529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745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r>
              <a:rPr lang="en-US" noProof="0" smtClean="0"/>
              <a:t>Click icon to add picture</a:t>
            </a:r>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Tree>
    <p:extLst>
      <p:ext uri="{BB962C8B-B14F-4D97-AF65-F5344CB8AC3E}">
        <p14:creationId xmlns:p14="http://schemas.microsoft.com/office/powerpoint/2010/main" val="5605739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122236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6350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444616F1-9725-47C9-BDE9-B75E556467DD}"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186421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FABB1896-AA7B-41EA-BA33-C7395E4C18EE}"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356021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9A528771-4841-4730-8F18-7E9C1BEAD424}" type="slidenum">
              <a:rPr lang="en-CA">
                <a:solidFill>
                  <a:srgbClr val="FFFFFF"/>
                </a:solidFill>
              </a:rPr>
              <a:pPr>
                <a:defRPr/>
              </a:pPr>
              <a:t>‹#›</a:t>
            </a:fld>
            <a:endParaRPr lang="en-CA">
              <a:solidFill>
                <a:srgbClr val="FFFFFF"/>
              </a:solidFill>
            </a:endParaRPr>
          </a:p>
        </p:txBody>
      </p:sp>
    </p:spTree>
    <p:extLst>
      <p:ext uri="{BB962C8B-B14F-4D97-AF65-F5344CB8AC3E}">
        <p14:creationId xmlns:p14="http://schemas.microsoft.com/office/powerpoint/2010/main" val="35828254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jpeg"/><Relationship Id="rId16" Type="http://schemas.openxmlformats.org/officeDocument/2006/relationships/image" Target="../media/image4.jpeg"/><Relationship Id="rId1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jpeg"/><Relationship Id="rId16" Type="http://schemas.openxmlformats.org/officeDocument/2006/relationships/image" Target="../media/image4.jpeg"/><Relationship Id="rId17" Type="http://schemas.openxmlformats.org/officeDocument/2006/relationships/image" Target="../media/image5.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jpeg"/><Relationship Id="rId16" Type="http://schemas.openxmlformats.org/officeDocument/2006/relationships/image" Target="../media/image3.jpe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theme" Target="../theme/theme5.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2" Type="http://schemas.openxmlformats.org/officeDocument/2006/relationships/theme" Target="../theme/theme6.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jpeg"/><Relationship Id="rId16" Type="http://schemas.openxmlformats.org/officeDocument/2006/relationships/image" Target="../media/image4.jpeg"/><Relationship Id="rId17" Type="http://schemas.openxmlformats.org/officeDocument/2006/relationships/image" Target="../media/image5.jpeg"/><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5" descr="050211_5303_0558-ppt_s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AA038492-ppt_s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7" descr="MD002518-ppt_sm"/>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8" descr="26711260-ppt_sm"/>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9"/>
          <p:cNvSpPr>
            <a:spLocks noGrp="1" noChangeArrowheads="1"/>
          </p:cNvSpPr>
          <p:nvPr>
            <p:ph type="title"/>
          </p:nvPr>
        </p:nvSpPr>
        <p:spPr bwMode="auto">
          <a:xfrm>
            <a:off x="2209800" y="990600"/>
            <a:ext cx="6248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1031" name="Rectangle 20"/>
          <p:cNvSpPr>
            <a:spLocks noGrp="1" noChangeArrowheads="1"/>
          </p:cNvSpPr>
          <p:nvPr>
            <p:ph type="body" idx="1"/>
          </p:nvPr>
        </p:nvSpPr>
        <p:spPr bwMode="auto">
          <a:xfrm>
            <a:off x="685800" y="1981200"/>
            <a:ext cx="7772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1045" name="Rectangle 2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b="0">
                <a:solidFill>
                  <a:schemeClr val="bg1"/>
                </a:solidFill>
                <a:latin typeface="Arial" charset="0"/>
              </a:defRPr>
            </a:lvl1pPr>
          </a:lstStyle>
          <a:p>
            <a:pPr fontAlgn="base">
              <a:spcBef>
                <a:spcPct val="0"/>
              </a:spcBef>
              <a:spcAft>
                <a:spcPct val="0"/>
              </a:spcAft>
              <a:defRPr/>
            </a:pPr>
            <a:fld id="{68C6240F-C5F2-4EFE-96A6-49BC818F2E5F}" type="slidenum">
              <a:rPr lang="en-CA">
                <a:solidFill>
                  <a:srgbClr val="FFFFFF"/>
                </a:solidFill>
              </a:rPr>
              <a:pPr fontAlgn="base">
                <a:spcBef>
                  <a:spcPct val="0"/>
                </a:spcBef>
                <a:spcAft>
                  <a:spcPct val="0"/>
                </a:spcAft>
                <a:defRPr/>
              </a:pPr>
              <a:t>‹#›</a:t>
            </a:fld>
            <a:endParaRPr lang="en-CA">
              <a:solidFill>
                <a:srgbClr val="FFFFFF"/>
              </a:solidFill>
            </a:endParaRPr>
          </a:p>
        </p:txBody>
      </p:sp>
    </p:spTree>
    <p:extLst>
      <p:ext uri="{BB962C8B-B14F-4D97-AF65-F5344CB8AC3E}">
        <p14:creationId xmlns:p14="http://schemas.microsoft.com/office/powerpoint/2010/main" val="2153491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ea typeface="ＭＳ Ｐゴシック" charset="-128"/>
        </a:defRPr>
      </a:lvl2pPr>
      <a:lvl3pPr algn="l" rtl="0" eaLnBrk="0" fontAlgn="base" hangingPunct="0">
        <a:spcBef>
          <a:spcPct val="0"/>
        </a:spcBef>
        <a:spcAft>
          <a:spcPct val="0"/>
        </a:spcAft>
        <a:defRPr sz="2400" b="1">
          <a:solidFill>
            <a:schemeClr val="tx2"/>
          </a:solidFill>
          <a:latin typeface="Arial" charset="0"/>
          <a:ea typeface="ＭＳ Ｐゴシック" charset="-128"/>
        </a:defRPr>
      </a:lvl3pPr>
      <a:lvl4pPr algn="l" rtl="0" eaLnBrk="0" fontAlgn="base" hangingPunct="0">
        <a:spcBef>
          <a:spcPct val="0"/>
        </a:spcBef>
        <a:spcAft>
          <a:spcPct val="0"/>
        </a:spcAft>
        <a:defRPr sz="2400" b="1">
          <a:solidFill>
            <a:schemeClr val="tx2"/>
          </a:solidFill>
          <a:latin typeface="Arial" charset="0"/>
          <a:ea typeface="ＭＳ Ｐゴシック" charset="-128"/>
        </a:defRPr>
      </a:lvl4pPr>
      <a:lvl5pPr algn="l" rtl="0" eaLnBrk="0" fontAlgn="base" hangingPunct="0">
        <a:spcBef>
          <a:spcPct val="0"/>
        </a:spcBef>
        <a:spcAft>
          <a:spcPct val="0"/>
        </a:spcAft>
        <a:defRPr sz="2400" b="1">
          <a:solidFill>
            <a:schemeClr val="tx2"/>
          </a:solidFill>
          <a:latin typeface="Arial" charset="0"/>
          <a:ea typeface="ＭＳ Ｐゴシック" charset="-128"/>
        </a:defRPr>
      </a:lvl5pPr>
      <a:lvl6pPr marL="457200" algn="l" rtl="0" fontAlgn="base">
        <a:spcBef>
          <a:spcPct val="0"/>
        </a:spcBef>
        <a:spcAft>
          <a:spcPct val="0"/>
        </a:spcAft>
        <a:defRPr sz="2400" b="1">
          <a:solidFill>
            <a:schemeClr val="tx2"/>
          </a:solidFill>
          <a:latin typeface="Arial" charset="0"/>
          <a:ea typeface="ＭＳ Ｐゴシック" charset="-128"/>
        </a:defRPr>
      </a:lvl6pPr>
      <a:lvl7pPr marL="914400" algn="l" rtl="0" fontAlgn="base">
        <a:spcBef>
          <a:spcPct val="0"/>
        </a:spcBef>
        <a:spcAft>
          <a:spcPct val="0"/>
        </a:spcAft>
        <a:defRPr sz="2400" b="1">
          <a:solidFill>
            <a:schemeClr val="tx2"/>
          </a:solidFill>
          <a:latin typeface="Arial" charset="0"/>
          <a:ea typeface="ＭＳ Ｐゴシック" charset="-128"/>
        </a:defRPr>
      </a:lvl7pPr>
      <a:lvl8pPr marL="1371600" algn="l" rtl="0" fontAlgn="base">
        <a:spcBef>
          <a:spcPct val="0"/>
        </a:spcBef>
        <a:spcAft>
          <a:spcPct val="0"/>
        </a:spcAft>
        <a:defRPr sz="2400" b="1">
          <a:solidFill>
            <a:schemeClr val="tx2"/>
          </a:solidFill>
          <a:latin typeface="Arial" charset="0"/>
          <a:ea typeface="ＭＳ Ｐゴシック" charset="-128"/>
        </a:defRPr>
      </a:lvl8pPr>
      <a:lvl9pPr marL="1828800" algn="l" rtl="0" fontAlgn="base">
        <a:spcBef>
          <a:spcPct val="0"/>
        </a:spcBef>
        <a:spcAft>
          <a:spcPct val="0"/>
        </a:spcAft>
        <a:defRPr sz="2400" b="1">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Times" pitchFamily="18" charset="0"/>
        <a:buChar char="•"/>
        <a:defRPr sz="2000">
          <a:solidFill>
            <a:schemeClr val="tx1"/>
          </a:solidFill>
          <a:latin typeface="+mn-lt"/>
          <a:ea typeface="+mn-ea"/>
        </a:defRPr>
      </a:lvl2pPr>
      <a:lvl3pPr marL="1085850" indent="-228600" algn="l" rtl="0" eaLnBrk="0" fontAlgn="base" hangingPunct="0">
        <a:spcBef>
          <a:spcPct val="20000"/>
        </a:spcBef>
        <a:spcAft>
          <a:spcPct val="0"/>
        </a:spcAft>
        <a:buChar char="–"/>
        <a:defRPr sz="2000">
          <a:solidFill>
            <a:schemeClr val="tx1"/>
          </a:solidFill>
          <a:latin typeface="+mn-lt"/>
          <a:ea typeface="+mn-ea"/>
        </a:defRPr>
      </a:lvl3pPr>
      <a:lvl4pPr marL="142875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177165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22885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68605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14325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60045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5" descr="050211_5303_0558-ppt_s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AA038492-ppt_s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7" descr="MD002518-ppt_sm"/>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8" descr="26711260-ppt_sm"/>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9"/>
          <p:cNvSpPr>
            <a:spLocks noGrp="1" noChangeArrowheads="1"/>
          </p:cNvSpPr>
          <p:nvPr>
            <p:ph type="title"/>
          </p:nvPr>
        </p:nvSpPr>
        <p:spPr bwMode="auto">
          <a:xfrm>
            <a:off x="2209800" y="990600"/>
            <a:ext cx="624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31" name="Rectangle 20"/>
          <p:cNvSpPr>
            <a:spLocks noGrp="1" noChangeArrowheads="1"/>
          </p:cNvSpPr>
          <p:nvPr>
            <p:ph type="body" idx="1"/>
          </p:nvPr>
        </p:nvSpPr>
        <p:spPr bwMode="auto">
          <a:xfrm>
            <a:off x="685800" y="19812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Tree>
    <p:extLst>
      <p:ext uri="{BB962C8B-B14F-4D97-AF65-F5344CB8AC3E}">
        <p14:creationId xmlns:p14="http://schemas.microsoft.com/office/powerpoint/2010/main" val="1060834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Calibri" pitchFamily="34" charset="0"/>
          <a:ea typeface="ＭＳ Ｐゴシック" pitchFamily="34" charset="-128"/>
        </a:defRPr>
      </a:lvl2pPr>
      <a:lvl3pPr algn="l" rtl="0" eaLnBrk="0" fontAlgn="base" hangingPunct="0">
        <a:spcBef>
          <a:spcPct val="0"/>
        </a:spcBef>
        <a:spcAft>
          <a:spcPct val="0"/>
        </a:spcAft>
        <a:defRPr sz="3200" b="1">
          <a:solidFill>
            <a:schemeClr val="accent2"/>
          </a:solidFill>
          <a:latin typeface="Calibri" pitchFamily="34" charset="0"/>
          <a:ea typeface="ＭＳ Ｐゴシック" pitchFamily="34" charset="-128"/>
        </a:defRPr>
      </a:lvl3pPr>
      <a:lvl4pPr algn="l" rtl="0" eaLnBrk="0" fontAlgn="base" hangingPunct="0">
        <a:spcBef>
          <a:spcPct val="0"/>
        </a:spcBef>
        <a:spcAft>
          <a:spcPct val="0"/>
        </a:spcAft>
        <a:defRPr sz="3200" b="1">
          <a:solidFill>
            <a:schemeClr val="accent2"/>
          </a:solidFill>
          <a:latin typeface="Calibri" pitchFamily="34" charset="0"/>
          <a:ea typeface="ＭＳ Ｐゴシック" pitchFamily="34" charset="-128"/>
        </a:defRPr>
      </a:lvl4pPr>
      <a:lvl5pPr algn="l" rtl="0" eaLnBrk="0" fontAlgn="base" hangingPunct="0">
        <a:spcBef>
          <a:spcPct val="0"/>
        </a:spcBef>
        <a:spcAft>
          <a:spcPct val="0"/>
        </a:spcAft>
        <a:defRPr sz="3200" b="1">
          <a:solidFill>
            <a:schemeClr val="accent2"/>
          </a:solidFill>
          <a:latin typeface="Calibri" pitchFamily="34" charset="0"/>
          <a:ea typeface="ＭＳ Ｐゴシック" pitchFamily="34" charset="-128"/>
        </a:defRPr>
      </a:lvl5pPr>
      <a:lvl6pPr marL="457200" algn="l" rtl="0" fontAlgn="base">
        <a:spcBef>
          <a:spcPct val="0"/>
        </a:spcBef>
        <a:spcAft>
          <a:spcPct val="0"/>
        </a:spcAft>
        <a:defRPr sz="3200" b="1">
          <a:solidFill>
            <a:schemeClr val="accent2"/>
          </a:solidFill>
          <a:latin typeface="Times New Roman" pitchFamily="18" charset="0"/>
          <a:ea typeface="ＭＳ Ｐゴシック" pitchFamily="34" charset="-128"/>
        </a:defRPr>
      </a:lvl6pPr>
      <a:lvl7pPr marL="914400" algn="l" rtl="0" fontAlgn="base">
        <a:spcBef>
          <a:spcPct val="0"/>
        </a:spcBef>
        <a:spcAft>
          <a:spcPct val="0"/>
        </a:spcAft>
        <a:defRPr sz="3200" b="1">
          <a:solidFill>
            <a:schemeClr val="accent2"/>
          </a:solidFill>
          <a:latin typeface="Times New Roman" pitchFamily="18" charset="0"/>
          <a:ea typeface="ＭＳ Ｐゴシック" pitchFamily="34" charset="-128"/>
        </a:defRPr>
      </a:lvl7pPr>
      <a:lvl8pPr marL="1371600" algn="l" rtl="0" fontAlgn="base">
        <a:spcBef>
          <a:spcPct val="0"/>
        </a:spcBef>
        <a:spcAft>
          <a:spcPct val="0"/>
        </a:spcAft>
        <a:defRPr sz="3200" b="1">
          <a:solidFill>
            <a:schemeClr val="accent2"/>
          </a:solidFill>
          <a:latin typeface="Times New Roman" pitchFamily="18" charset="0"/>
          <a:ea typeface="ＭＳ Ｐゴシック" pitchFamily="34" charset="-128"/>
        </a:defRPr>
      </a:lvl8pPr>
      <a:lvl9pPr marL="1828800" algn="l" rtl="0" fontAlgn="base">
        <a:spcBef>
          <a:spcPct val="0"/>
        </a:spcBef>
        <a:spcAft>
          <a:spcPct val="0"/>
        </a:spcAft>
        <a:defRPr sz="3200" b="1">
          <a:solidFill>
            <a:schemeClr val="accent2"/>
          </a:solidFill>
          <a:latin typeface="Times New Roman" pitchFamily="18" charset="0"/>
          <a:ea typeface="ＭＳ Ｐゴシック" pitchFamily="34" charset="-128"/>
        </a:defRPr>
      </a:lvl9pPr>
    </p:titleStyle>
    <p:bodyStyle>
      <a:lvl1pPr marL="342900" indent="-342900" algn="l" rtl="0" eaLnBrk="0" fontAlgn="base" hangingPunct="0">
        <a:spcBef>
          <a:spcPct val="40000"/>
        </a:spcBef>
        <a:spcAft>
          <a:spcPct val="15000"/>
        </a:spcAft>
        <a:buClr>
          <a:srgbClr val="800080"/>
        </a:buClr>
        <a:buSzPct val="15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40000"/>
        </a:spcBef>
        <a:spcAft>
          <a:spcPct val="15000"/>
        </a:spcAft>
        <a:buClr>
          <a:schemeClr val="accent2"/>
        </a:buClr>
        <a:buSzPct val="140000"/>
        <a:buFont typeface="Wingdings" pitchFamily="2" charset="2"/>
        <a:buChar char="§"/>
        <a:defRPr sz="2400">
          <a:solidFill>
            <a:schemeClr val="tx1"/>
          </a:solidFill>
          <a:latin typeface="+mn-lt"/>
          <a:ea typeface="+mn-ea"/>
        </a:defRPr>
      </a:lvl2pPr>
      <a:lvl3pPr marL="1085850" indent="-228600" algn="l" rtl="0" eaLnBrk="0" fontAlgn="base" hangingPunct="0">
        <a:spcBef>
          <a:spcPct val="40000"/>
        </a:spcBef>
        <a:spcAft>
          <a:spcPct val="15000"/>
        </a:spcAft>
        <a:buClr>
          <a:schemeClr val="folHlink"/>
        </a:buClr>
        <a:buSzPct val="130000"/>
        <a:buFont typeface="Wingdings" pitchFamily="2" charset="2"/>
        <a:buChar char="§"/>
        <a:defRPr sz="2000">
          <a:solidFill>
            <a:schemeClr val="tx1"/>
          </a:solidFill>
          <a:latin typeface="+mn-lt"/>
          <a:ea typeface="+mn-ea"/>
        </a:defRPr>
      </a:lvl3pPr>
      <a:lvl4pPr marL="1428750" indent="-228600" algn="l" rtl="0" eaLnBrk="0" fontAlgn="base" hangingPunct="0">
        <a:spcBef>
          <a:spcPct val="40000"/>
        </a:spcBef>
        <a:spcAft>
          <a:spcPct val="15000"/>
        </a:spcAft>
        <a:buFont typeface="Wingdings" pitchFamily="2" charset="2"/>
        <a:buChar char="§"/>
        <a:defRPr sz="2000">
          <a:solidFill>
            <a:schemeClr val="tx1"/>
          </a:solidFill>
          <a:latin typeface="+mn-lt"/>
          <a:ea typeface="+mn-ea"/>
        </a:defRPr>
      </a:lvl4pPr>
      <a:lvl5pPr marL="1771650" indent="-228600" algn="l" rtl="0" eaLnBrk="0" fontAlgn="base" hangingPunct="0">
        <a:spcBef>
          <a:spcPct val="40000"/>
        </a:spcBef>
        <a:spcAft>
          <a:spcPct val="15000"/>
        </a:spcAft>
        <a:buFont typeface="Wingdings" pitchFamily="2" charset="2"/>
        <a:buChar char="§"/>
        <a:defRPr sz="2000">
          <a:solidFill>
            <a:schemeClr val="tx1"/>
          </a:solidFill>
          <a:latin typeface="+mn-lt"/>
          <a:ea typeface="+mn-ea"/>
        </a:defRPr>
      </a:lvl5pPr>
      <a:lvl6pPr marL="2228850" indent="-228600" algn="l" rtl="0" fontAlgn="base">
        <a:spcBef>
          <a:spcPct val="40000"/>
        </a:spcBef>
        <a:spcAft>
          <a:spcPct val="15000"/>
        </a:spcAft>
        <a:buFont typeface="Wingdings" pitchFamily="2" charset="2"/>
        <a:buChar char="§"/>
        <a:defRPr sz="2000">
          <a:solidFill>
            <a:schemeClr val="tx1"/>
          </a:solidFill>
          <a:latin typeface="+mn-lt"/>
          <a:ea typeface="+mn-ea"/>
        </a:defRPr>
      </a:lvl6pPr>
      <a:lvl7pPr marL="2686050" indent="-228600" algn="l" rtl="0" fontAlgn="base">
        <a:spcBef>
          <a:spcPct val="40000"/>
        </a:spcBef>
        <a:spcAft>
          <a:spcPct val="15000"/>
        </a:spcAft>
        <a:buFont typeface="Wingdings" pitchFamily="2" charset="2"/>
        <a:buChar char="§"/>
        <a:defRPr sz="2000">
          <a:solidFill>
            <a:schemeClr val="tx1"/>
          </a:solidFill>
          <a:latin typeface="+mn-lt"/>
          <a:ea typeface="+mn-ea"/>
        </a:defRPr>
      </a:lvl7pPr>
      <a:lvl8pPr marL="3143250" indent="-228600" algn="l" rtl="0" fontAlgn="base">
        <a:spcBef>
          <a:spcPct val="40000"/>
        </a:spcBef>
        <a:spcAft>
          <a:spcPct val="15000"/>
        </a:spcAft>
        <a:buFont typeface="Wingdings" pitchFamily="2" charset="2"/>
        <a:buChar char="§"/>
        <a:defRPr sz="2000">
          <a:solidFill>
            <a:schemeClr val="tx1"/>
          </a:solidFill>
          <a:latin typeface="+mn-lt"/>
          <a:ea typeface="+mn-ea"/>
        </a:defRPr>
      </a:lvl8pPr>
      <a:lvl9pPr marL="3600450" indent="-228600" algn="l" rtl="0" fontAlgn="base">
        <a:spcBef>
          <a:spcPct val="40000"/>
        </a:spcBef>
        <a:spcAft>
          <a:spcPct val="15000"/>
        </a:spcAft>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5" descr="050211_5303_0558-ppt_s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AA038492-ppt_sm"/>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7" descr="MD002518-ppt_sm"/>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8" descr="26711260-ppt_s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9"/>
          <p:cNvSpPr>
            <a:spLocks noGrp="1" noChangeArrowheads="1"/>
          </p:cNvSpPr>
          <p:nvPr>
            <p:ph type="title"/>
          </p:nvPr>
        </p:nvSpPr>
        <p:spPr bwMode="auto">
          <a:xfrm>
            <a:off x="2209800" y="990600"/>
            <a:ext cx="6248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1031" name="Rectangle 20"/>
          <p:cNvSpPr>
            <a:spLocks noGrp="1" noChangeArrowheads="1"/>
          </p:cNvSpPr>
          <p:nvPr>
            <p:ph type="body" idx="1"/>
          </p:nvPr>
        </p:nvSpPr>
        <p:spPr bwMode="auto">
          <a:xfrm>
            <a:off x="685800" y="1981200"/>
            <a:ext cx="7772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extLst>
      <p:ext uri="{BB962C8B-B14F-4D97-AF65-F5344CB8AC3E}">
        <p14:creationId xmlns:p14="http://schemas.microsoft.com/office/powerpoint/2010/main" val="9983135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Times New Roman" pitchFamily="18" charset="0"/>
          <a:ea typeface="ＭＳ Ｐゴシック" pitchFamily="34" charset="-128"/>
        </a:defRPr>
      </a:lvl2pPr>
      <a:lvl3pPr algn="l" rtl="0" eaLnBrk="0" fontAlgn="base" hangingPunct="0">
        <a:spcBef>
          <a:spcPct val="0"/>
        </a:spcBef>
        <a:spcAft>
          <a:spcPct val="0"/>
        </a:spcAft>
        <a:defRPr sz="3200" b="1">
          <a:solidFill>
            <a:schemeClr val="accent2"/>
          </a:solidFill>
          <a:latin typeface="Times New Roman" pitchFamily="18" charset="0"/>
          <a:ea typeface="ＭＳ Ｐゴシック" pitchFamily="34" charset="-128"/>
        </a:defRPr>
      </a:lvl3pPr>
      <a:lvl4pPr algn="l" rtl="0" eaLnBrk="0" fontAlgn="base" hangingPunct="0">
        <a:spcBef>
          <a:spcPct val="0"/>
        </a:spcBef>
        <a:spcAft>
          <a:spcPct val="0"/>
        </a:spcAft>
        <a:defRPr sz="3200" b="1">
          <a:solidFill>
            <a:schemeClr val="accent2"/>
          </a:solidFill>
          <a:latin typeface="Times New Roman" pitchFamily="18" charset="0"/>
          <a:ea typeface="ＭＳ Ｐゴシック" pitchFamily="34" charset="-128"/>
        </a:defRPr>
      </a:lvl4pPr>
      <a:lvl5pPr algn="l" rtl="0" eaLnBrk="0" fontAlgn="base" hangingPunct="0">
        <a:spcBef>
          <a:spcPct val="0"/>
        </a:spcBef>
        <a:spcAft>
          <a:spcPct val="0"/>
        </a:spcAft>
        <a:defRPr sz="3200" b="1">
          <a:solidFill>
            <a:schemeClr val="accent2"/>
          </a:solidFill>
          <a:latin typeface="Times New Roman" pitchFamily="18" charset="0"/>
          <a:ea typeface="ＭＳ Ｐゴシック" pitchFamily="34" charset="-128"/>
        </a:defRPr>
      </a:lvl5pPr>
      <a:lvl6pPr marL="457200" algn="l" rtl="0" fontAlgn="base">
        <a:spcBef>
          <a:spcPct val="0"/>
        </a:spcBef>
        <a:spcAft>
          <a:spcPct val="0"/>
        </a:spcAft>
        <a:defRPr sz="3200" b="1">
          <a:solidFill>
            <a:schemeClr val="accent2"/>
          </a:solidFill>
          <a:latin typeface="Times New Roman" pitchFamily="18" charset="0"/>
          <a:ea typeface="ＭＳ Ｐゴシック" pitchFamily="34" charset="-128"/>
        </a:defRPr>
      </a:lvl6pPr>
      <a:lvl7pPr marL="914400" algn="l" rtl="0" fontAlgn="base">
        <a:spcBef>
          <a:spcPct val="0"/>
        </a:spcBef>
        <a:spcAft>
          <a:spcPct val="0"/>
        </a:spcAft>
        <a:defRPr sz="3200" b="1">
          <a:solidFill>
            <a:schemeClr val="accent2"/>
          </a:solidFill>
          <a:latin typeface="Times New Roman" pitchFamily="18" charset="0"/>
          <a:ea typeface="ＭＳ Ｐゴシック" pitchFamily="34" charset="-128"/>
        </a:defRPr>
      </a:lvl7pPr>
      <a:lvl8pPr marL="1371600" algn="l" rtl="0" fontAlgn="base">
        <a:spcBef>
          <a:spcPct val="0"/>
        </a:spcBef>
        <a:spcAft>
          <a:spcPct val="0"/>
        </a:spcAft>
        <a:defRPr sz="3200" b="1">
          <a:solidFill>
            <a:schemeClr val="accent2"/>
          </a:solidFill>
          <a:latin typeface="Times New Roman" pitchFamily="18" charset="0"/>
          <a:ea typeface="ＭＳ Ｐゴシック" pitchFamily="34" charset="-128"/>
        </a:defRPr>
      </a:lvl8pPr>
      <a:lvl9pPr marL="1828800" algn="l" rtl="0" fontAlgn="base">
        <a:spcBef>
          <a:spcPct val="0"/>
        </a:spcBef>
        <a:spcAft>
          <a:spcPct val="0"/>
        </a:spcAft>
        <a:defRPr sz="3200" b="1">
          <a:solidFill>
            <a:schemeClr val="accent2"/>
          </a:solidFill>
          <a:latin typeface="Times New Roman" pitchFamily="18" charset="0"/>
          <a:ea typeface="ＭＳ Ｐゴシック" pitchFamily="34" charset="-128"/>
        </a:defRPr>
      </a:lvl9pPr>
    </p:titleStyle>
    <p:bodyStyle>
      <a:lvl1pPr marL="342900" indent="-342900" algn="l" rtl="0" eaLnBrk="0" fontAlgn="base" hangingPunct="0">
        <a:spcBef>
          <a:spcPct val="40000"/>
        </a:spcBef>
        <a:spcAft>
          <a:spcPct val="15000"/>
        </a:spcAft>
        <a:buClr>
          <a:srgbClr val="800080"/>
        </a:buClr>
        <a:buSzPct val="15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40000"/>
        </a:spcBef>
        <a:spcAft>
          <a:spcPct val="15000"/>
        </a:spcAft>
        <a:buClr>
          <a:schemeClr val="accent2"/>
        </a:buClr>
        <a:buSzPct val="140000"/>
        <a:buFont typeface="Wingdings" pitchFamily="2" charset="2"/>
        <a:buChar char="§"/>
        <a:defRPr sz="2400">
          <a:solidFill>
            <a:schemeClr val="tx1"/>
          </a:solidFill>
          <a:latin typeface="+mn-lt"/>
          <a:ea typeface="+mn-ea"/>
        </a:defRPr>
      </a:lvl2pPr>
      <a:lvl3pPr marL="1085850" indent="-228600" algn="l" rtl="0" eaLnBrk="0" fontAlgn="base" hangingPunct="0">
        <a:spcBef>
          <a:spcPct val="40000"/>
        </a:spcBef>
        <a:spcAft>
          <a:spcPct val="15000"/>
        </a:spcAft>
        <a:buClr>
          <a:schemeClr val="folHlink"/>
        </a:buClr>
        <a:buSzPct val="130000"/>
        <a:buFont typeface="Wingdings" pitchFamily="2" charset="2"/>
        <a:buChar char="§"/>
        <a:defRPr sz="2000">
          <a:solidFill>
            <a:schemeClr val="tx1"/>
          </a:solidFill>
          <a:latin typeface="+mn-lt"/>
          <a:ea typeface="+mn-ea"/>
        </a:defRPr>
      </a:lvl3pPr>
      <a:lvl4pPr marL="1428750" indent="-228600" algn="l" rtl="0" eaLnBrk="0" fontAlgn="base" hangingPunct="0">
        <a:spcBef>
          <a:spcPct val="40000"/>
        </a:spcBef>
        <a:spcAft>
          <a:spcPct val="15000"/>
        </a:spcAft>
        <a:buFont typeface="Wingdings" pitchFamily="2" charset="2"/>
        <a:buChar char="§"/>
        <a:defRPr sz="2000">
          <a:solidFill>
            <a:schemeClr val="tx1"/>
          </a:solidFill>
          <a:latin typeface="+mn-lt"/>
          <a:ea typeface="+mn-ea"/>
        </a:defRPr>
      </a:lvl4pPr>
      <a:lvl5pPr marL="1771650" indent="-228600" algn="l" rtl="0" eaLnBrk="0" fontAlgn="base" hangingPunct="0">
        <a:spcBef>
          <a:spcPct val="40000"/>
        </a:spcBef>
        <a:spcAft>
          <a:spcPct val="15000"/>
        </a:spcAft>
        <a:buFont typeface="Wingdings" pitchFamily="2" charset="2"/>
        <a:buChar char="§"/>
        <a:defRPr sz="2000">
          <a:solidFill>
            <a:schemeClr val="tx1"/>
          </a:solidFill>
          <a:latin typeface="+mn-lt"/>
          <a:ea typeface="+mn-ea"/>
        </a:defRPr>
      </a:lvl5pPr>
      <a:lvl6pPr marL="2228850" indent="-228600" algn="l" rtl="0" fontAlgn="base">
        <a:spcBef>
          <a:spcPct val="40000"/>
        </a:spcBef>
        <a:spcAft>
          <a:spcPct val="15000"/>
        </a:spcAft>
        <a:buFont typeface="Wingdings" pitchFamily="2" charset="2"/>
        <a:buChar char="§"/>
        <a:defRPr sz="2000">
          <a:solidFill>
            <a:schemeClr val="tx1"/>
          </a:solidFill>
          <a:latin typeface="+mn-lt"/>
          <a:ea typeface="+mn-ea"/>
        </a:defRPr>
      </a:lvl6pPr>
      <a:lvl7pPr marL="2686050" indent="-228600" algn="l" rtl="0" fontAlgn="base">
        <a:spcBef>
          <a:spcPct val="40000"/>
        </a:spcBef>
        <a:spcAft>
          <a:spcPct val="15000"/>
        </a:spcAft>
        <a:buFont typeface="Wingdings" pitchFamily="2" charset="2"/>
        <a:buChar char="§"/>
        <a:defRPr sz="2000">
          <a:solidFill>
            <a:schemeClr val="tx1"/>
          </a:solidFill>
          <a:latin typeface="+mn-lt"/>
          <a:ea typeface="+mn-ea"/>
        </a:defRPr>
      </a:lvl7pPr>
      <a:lvl8pPr marL="3143250" indent="-228600" algn="l" rtl="0" fontAlgn="base">
        <a:spcBef>
          <a:spcPct val="40000"/>
        </a:spcBef>
        <a:spcAft>
          <a:spcPct val="15000"/>
        </a:spcAft>
        <a:buFont typeface="Wingdings" pitchFamily="2" charset="2"/>
        <a:buChar char="§"/>
        <a:defRPr sz="2000">
          <a:solidFill>
            <a:schemeClr val="tx1"/>
          </a:solidFill>
          <a:latin typeface="+mn-lt"/>
          <a:ea typeface="+mn-ea"/>
        </a:defRPr>
      </a:lvl8pPr>
      <a:lvl9pPr marL="3600450" indent="-228600" algn="l" rtl="0" fontAlgn="base">
        <a:spcBef>
          <a:spcPct val="40000"/>
        </a:spcBef>
        <a:spcAft>
          <a:spcPct val="15000"/>
        </a:spcAft>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100263" y="981075"/>
            <a:ext cx="63881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English title</a:t>
            </a:r>
          </a:p>
        </p:txBody>
      </p:sp>
      <p:sp>
        <p:nvSpPr>
          <p:cNvPr id="4099" name="Rectangle 3"/>
          <p:cNvSpPr>
            <a:spLocks noGrp="1" noChangeArrowheads="1"/>
          </p:cNvSpPr>
          <p:nvPr>
            <p:ph type="body" idx="1"/>
          </p:nvPr>
        </p:nvSpPr>
        <p:spPr bwMode="auto">
          <a:xfrm>
            <a:off x="827088" y="1989138"/>
            <a:ext cx="76533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English text</a:t>
            </a:r>
          </a:p>
          <a:p>
            <a:pPr lvl="1"/>
            <a:r>
              <a:rPr lang="en-US" altLang="en-US" smtClean="0"/>
              <a:t>Djflksdjf</a:t>
            </a:r>
          </a:p>
          <a:p>
            <a:pPr lvl="2"/>
            <a:r>
              <a:rPr lang="en-US" altLang="en-US" smtClean="0"/>
              <a:t>Dfd;fk</a:t>
            </a:r>
          </a:p>
        </p:txBody>
      </p:sp>
      <p:sp>
        <p:nvSpPr>
          <p:cNvPr id="81924" name="Rectangle 4"/>
          <p:cNvSpPr>
            <a:spLocks noGrp="1" noChangeArrowheads="1"/>
          </p:cNvSpPr>
          <p:nvPr>
            <p:ph type="sldNum" sz="quarter" idx="4"/>
          </p:nvPr>
        </p:nvSpPr>
        <p:spPr bwMode="auto">
          <a:xfrm>
            <a:off x="6553200" y="6021388"/>
            <a:ext cx="1935163"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eaLnBrk="0" hangingPunct="0">
              <a:defRPr sz="1200">
                <a:solidFill>
                  <a:schemeClr val="bg1"/>
                </a:solidFill>
                <a:ea typeface="ＭＳ Ｐゴシック" panose="020B0600070205080204" pitchFamily="34" charset="-128"/>
              </a:defRPr>
            </a:lvl1pPr>
          </a:lstStyle>
          <a:p>
            <a:pPr fontAlgn="base">
              <a:spcBef>
                <a:spcPct val="0"/>
              </a:spcBef>
              <a:spcAft>
                <a:spcPct val="0"/>
              </a:spcAft>
            </a:pPr>
            <a:fld id="{0113EB48-9F92-494F-B7CF-C7F31FD642F0}" type="slidenum">
              <a:rPr lang="en-US" altLang="fr-FR" smtClean="0">
                <a:solidFill>
                  <a:srgbClr val="FFFFFF"/>
                </a:solidFill>
              </a:rPr>
              <a:pPr fontAlgn="base">
                <a:spcBef>
                  <a:spcPct val="0"/>
                </a:spcBef>
                <a:spcAft>
                  <a:spcPct val="0"/>
                </a:spcAft>
              </a:pPr>
              <a:t>‹#›</a:t>
            </a:fld>
            <a:endParaRPr lang="en-US" altLang="fr-FR" smtClean="0">
              <a:solidFill>
                <a:srgbClr val="FFFFFF"/>
              </a:solidFill>
            </a:endParaRPr>
          </a:p>
        </p:txBody>
      </p:sp>
    </p:spTree>
    <p:extLst>
      <p:ext uri="{BB962C8B-B14F-4D97-AF65-F5344CB8AC3E}">
        <p14:creationId xmlns:p14="http://schemas.microsoft.com/office/powerpoint/2010/main" val="264741310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charset="0"/>
        </a:defRPr>
      </a:lvl2pPr>
      <a:lvl3pPr algn="l" rtl="0" eaLnBrk="0" fontAlgn="base" hangingPunct="0">
        <a:spcBef>
          <a:spcPct val="0"/>
        </a:spcBef>
        <a:spcAft>
          <a:spcPct val="0"/>
        </a:spcAft>
        <a:defRPr sz="2200">
          <a:solidFill>
            <a:schemeClr val="tx2"/>
          </a:solidFill>
          <a:latin typeface="Arial" charset="0"/>
        </a:defRPr>
      </a:lvl3pPr>
      <a:lvl4pPr algn="l" rtl="0" eaLnBrk="0" fontAlgn="base" hangingPunct="0">
        <a:spcBef>
          <a:spcPct val="0"/>
        </a:spcBef>
        <a:spcAft>
          <a:spcPct val="0"/>
        </a:spcAft>
        <a:defRPr sz="2200">
          <a:solidFill>
            <a:schemeClr val="tx2"/>
          </a:solidFill>
          <a:latin typeface="Arial" charset="0"/>
        </a:defRPr>
      </a:lvl4pPr>
      <a:lvl5pPr algn="l" rtl="0" eaLnBrk="0" fontAlgn="base" hangingPunct="0">
        <a:spcBef>
          <a:spcPct val="0"/>
        </a:spcBef>
        <a:spcAft>
          <a:spcPct val="0"/>
        </a:spcAft>
        <a:defRPr sz="2200">
          <a:solidFill>
            <a:schemeClr val="tx2"/>
          </a:solidFill>
          <a:latin typeface="Arial" charset="0"/>
        </a:defRPr>
      </a:lvl5pPr>
      <a:lvl6pPr marL="457200" algn="l" rtl="0" fontAlgn="base">
        <a:spcBef>
          <a:spcPct val="0"/>
        </a:spcBef>
        <a:spcAft>
          <a:spcPct val="0"/>
        </a:spcAft>
        <a:defRPr sz="2200">
          <a:solidFill>
            <a:schemeClr val="tx2"/>
          </a:solidFill>
          <a:latin typeface="Arial" charset="0"/>
        </a:defRPr>
      </a:lvl6pPr>
      <a:lvl7pPr marL="914400" algn="l" rtl="0" fontAlgn="base">
        <a:spcBef>
          <a:spcPct val="0"/>
        </a:spcBef>
        <a:spcAft>
          <a:spcPct val="0"/>
        </a:spcAft>
        <a:defRPr sz="2200">
          <a:solidFill>
            <a:schemeClr val="tx2"/>
          </a:solidFill>
          <a:latin typeface="Arial" charset="0"/>
        </a:defRPr>
      </a:lvl7pPr>
      <a:lvl8pPr marL="1371600" algn="l" rtl="0" fontAlgn="base">
        <a:spcBef>
          <a:spcPct val="0"/>
        </a:spcBef>
        <a:spcAft>
          <a:spcPct val="0"/>
        </a:spcAft>
        <a:defRPr sz="2200">
          <a:solidFill>
            <a:schemeClr val="tx2"/>
          </a:solidFill>
          <a:latin typeface="Arial" charset="0"/>
        </a:defRPr>
      </a:lvl8pPr>
      <a:lvl9pPr marL="1828800" algn="l" rtl="0" fontAlgn="base">
        <a:spcBef>
          <a:spcPct val="0"/>
        </a:spcBef>
        <a:spcAft>
          <a:spcPct val="0"/>
        </a:spcAft>
        <a:defRPr sz="2200">
          <a:solidFill>
            <a:schemeClr val="tx2"/>
          </a:solidFill>
          <a:latin typeface="Arial" charset="0"/>
        </a:defRPr>
      </a:lvl9pPr>
    </p:titleStyle>
    <p:bodyStyle>
      <a:lvl1pPr marL="234950" indent="-234950" algn="l" rtl="0" eaLnBrk="0" fontAlgn="base" hangingPunct="0">
        <a:spcBef>
          <a:spcPct val="30000"/>
        </a:spcBef>
        <a:spcAft>
          <a:spcPct val="0"/>
        </a:spcAft>
        <a:buSzPct val="110000"/>
        <a:buChar char="•"/>
        <a:defRPr>
          <a:solidFill>
            <a:schemeClr val="tx1"/>
          </a:solidFill>
          <a:latin typeface="+mn-lt"/>
          <a:ea typeface="+mn-ea"/>
          <a:cs typeface="+mn-cs"/>
        </a:defRPr>
      </a:lvl1pPr>
      <a:lvl2pPr marL="685800" indent="-228600" algn="l" rtl="0" eaLnBrk="0" fontAlgn="base" hangingPunct="0">
        <a:spcBef>
          <a:spcPct val="30000"/>
        </a:spcBef>
        <a:spcAft>
          <a:spcPct val="0"/>
        </a:spcAft>
        <a:buSzPct val="90000"/>
        <a:buFont typeface="Wingdings" panose="05000000000000000000" pitchFamily="2" charset="2"/>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defRPr sz="2000">
          <a:solidFill>
            <a:schemeClr val="tx1"/>
          </a:solidFill>
          <a:latin typeface="+mn-lt"/>
        </a:defRPr>
      </a:lvl4pPr>
      <a:lvl5pPr marL="2057400" indent="-228600" algn="l" rtl="0" eaLnBrk="0" fontAlgn="base" hangingPunct="0">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381000" y="152400"/>
            <a:ext cx="84582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smtClean="0"/>
              <a:t>Click to edit Master title style</a:t>
            </a:r>
          </a:p>
        </p:txBody>
      </p:sp>
      <p:sp>
        <p:nvSpPr>
          <p:cNvPr id="36867" name="Rectangle 3"/>
          <p:cNvSpPr>
            <a:spLocks noGrp="1" noChangeArrowheads="1"/>
          </p:cNvSpPr>
          <p:nvPr>
            <p:ph type="body" idx="1"/>
          </p:nvPr>
        </p:nvSpPr>
        <p:spPr bwMode="auto">
          <a:xfrm>
            <a:off x="381000" y="1447800"/>
            <a:ext cx="84582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36868" name="Rectangle 4"/>
          <p:cNvSpPr>
            <a:spLocks noChangeArrowheads="1"/>
          </p:cNvSpPr>
          <p:nvPr/>
        </p:nvSpPr>
        <p:spPr bwMode="auto">
          <a:xfrm>
            <a:off x="463550" y="19129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6869" name="Rectangle 5"/>
          <p:cNvSpPr>
            <a:spLocks noChangeArrowheads="1"/>
          </p:cNvSpPr>
          <p:nvPr/>
        </p:nvSpPr>
        <p:spPr bwMode="auto">
          <a:xfrm>
            <a:off x="457200" y="1739900"/>
            <a:ext cx="8751888"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6870" name="Line 6"/>
          <p:cNvSpPr>
            <a:spLocks noChangeShapeType="1"/>
          </p:cNvSpPr>
          <p:nvPr/>
        </p:nvSpPr>
        <p:spPr bwMode="auto">
          <a:xfrm>
            <a:off x="457200" y="12192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6871" name="Line 7"/>
          <p:cNvSpPr>
            <a:spLocks noChangeShapeType="1"/>
          </p:cNvSpPr>
          <p:nvPr/>
        </p:nvSpPr>
        <p:spPr bwMode="auto">
          <a:xfrm>
            <a:off x="381000" y="1143000"/>
            <a:ext cx="8458200"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6872" name="Line 8"/>
          <p:cNvSpPr>
            <a:spLocks noChangeShapeType="1"/>
          </p:cNvSpPr>
          <p:nvPr/>
        </p:nvSpPr>
        <p:spPr bwMode="auto">
          <a:xfrm>
            <a:off x="381000" y="1295400"/>
            <a:ext cx="84582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CA" sz="2400" smtClean="0">
              <a:solidFill>
                <a:srgbClr val="001932"/>
              </a:solidFill>
              <a:latin typeface="Arial Narrow" pitchFamily="34" charset="0"/>
            </a:endParaRPr>
          </a:p>
        </p:txBody>
      </p:sp>
      <p:sp>
        <p:nvSpPr>
          <p:cNvPr id="36883" name="Rectangle 19"/>
          <p:cNvSpPr>
            <a:spLocks noChangeArrowheads="1"/>
          </p:cNvSpPr>
          <p:nvPr/>
        </p:nvSpPr>
        <p:spPr bwMode="auto">
          <a:xfrm>
            <a:off x="381000" y="6172200"/>
            <a:ext cx="8448675" cy="4984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grpSp>
        <p:nvGrpSpPr>
          <p:cNvPr id="36886" name="Group 22"/>
          <p:cNvGrpSpPr>
            <a:grpSpLocks/>
          </p:cNvGrpSpPr>
          <p:nvPr/>
        </p:nvGrpSpPr>
        <p:grpSpPr bwMode="auto">
          <a:xfrm>
            <a:off x="457200" y="6172200"/>
            <a:ext cx="2384425" cy="517525"/>
            <a:chOff x="328" y="3898"/>
            <a:chExt cx="1502" cy="326"/>
          </a:xfrm>
        </p:grpSpPr>
        <p:grpSp>
          <p:nvGrpSpPr>
            <p:cNvPr id="36885" name="Group 21"/>
            <p:cNvGrpSpPr>
              <a:grpSpLocks/>
            </p:cNvGrpSpPr>
            <p:nvPr userDrawn="1"/>
          </p:nvGrpSpPr>
          <p:grpSpPr bwMode="auto">
            <a:xfrm>
              <a:off x="328" y="3930"/>
              <a:ext cx="561" cy="262"/>
              <a:chOff x="328" y="3900"/>
              <a:chExt cx="561" cy="262"/>
            </a:xfrm>
          </p:grpSpPr>
          <p:sp>
            <p:nvSpPr>
              <p:cNvPr id="36875" name="Rectangle 11"/>
              <p:cNvSpPr>
                <a:spLocks noChangeArrowheads="1"/>
              </p:cNvSpPr>
              <p:nvPr/>
            </p:nvSpPr>
            <p:spPr bwMode="auto">
              <a:xfrm>
                <a:off x="328" y="3901"/>
                <a:ext cx="138" cy="26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36876" name="Freeform 12"/>
              <p:cNvSpPr>
                <a:spLocks/>
              </p:cNvSpPr>
              <p:nvPr/>
            </p:nvSpPr>
            <p:spPr bwMode="auto">
              <a:xfrm>
                <a:off x="749" y="3900"/>
                <a:ext cx="140" cy="262"/>
              </a:xfrm>
              <a:custGeom>
                <a:avLst/>
                <a:gdLst>
                  <a:gd name="T0" fmla="*/ 839 w 839"/>
                  <a:gd name="T1" fmla="*/ 1571 h 1571"/>
                  <a:gd name="T2" fmla="*/ 838 w 839"/>
                  <a:gd name="T3" fmla="*/ 0 h 1571"/>
                  <a:gd name="T4" fmla="*/ 0 w 839"/>
                  <a:gd name="T5" fmla="*/ 0 h 1571"/>
                  <a:gd name="T6" fmla="*/ 0 w 839"/>
                  <a:gd name="T7" fmla="*/ 1571 h 1571"/>
                  <a:gd name="T8" fmla="*/ 839 w 839"/>
                  <a:gd name="T9" fmla="*/ 1571 h 1571"/>
                </a:gdLst>
                <a:ahLst/>
                <a:cxnLst>
                  <a:cxn ang="0">
                    <a:pos x="T0" y="T1"/>
                  </a:cxn>
                  <a:cxn ang="0">
                    <a:pos x="T2" y="T3"/>
                  </a:cxn>
                  <a:cxn ang="0">
                    <a:pos x="T4" y="T5"/>
                  </a:cxn>
                  <a:cxn ang="0">
                    <a:pos x="T6" y="T7"/>
                  </a:cxn>
                  <a:cxn ang="0">
                    <a:pos x="T8" y="T9"/>
                  </a:cxn>
                </a:cxnLst>
                <a:rect l="0" t="0" r="r" b="b"/>
                <a:pathLst>
                  <a:path w="839" h="1571">
                    <a:moveTo>
                      <a:pt x="839" y="1571"/>
                    </a:moveTo>
                    <a:lnTo>
                      <a:pt x="838" y="0"/>
                    </a:lnTo>
                    <a:lnTo>
                      <a:pt x="0" y="0"/>
                    </a:lnTo>
                    <a:lnTo>
                      <a:pt x="0" y="1571"/>
                    </a:lnTo>
                    <a:lnTo>
                      <a:pt x="839" y="15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36877" name="Freeform 13"/>
              <p:cNvSpPr>
                <a:spLocks/>
              </p:cNvSpPr>
              <p:nvPr/>
            </p:nvSpPr>
            <p:spPr bwMode="auto">
              <a:xfrm>
                <a:off x="499" y="3924"/>
                <a:ext cx="212" cy="215"/>
              </a:xfrm>
              <a:custGeom>
                <a:avLst/>
                <a:gdLst>
                  <a:gd name="T0" fmla="*/ 637 w 1274"/>
                  <a:gd name="T1" fmla="*/ 5 h 1291"/>
                  <a:gd name="T2" fmla="*/ 505 w 1274"/>
                  <a:gd name="T3" fmla="*/ 284 h 1291"/>
                  <a:gd name="T4" fmla="*/ 466 w 1274"/>
                  <a:gd name="T5" fmla="*/ 290 h 1291"/>
                  <a:gd name="T6" fmla="*/ 331 w 1274"/>
                  <a:gd name="T7" fmla="*/ 221 h 1291"/>
                  <a:gd name="T8" fmla="*/ 429 w 1274"/>
                  <a:gd name="T9" fmla="*/ 544 h 1291"/>
                  <a:gd name="T10" fmla="*/ 399 w 1274"/>
                  <a:gd name="T11" fmla="*/ 560 h 1291"/>
                  <a:gd name="T12" fmla="*/ 214 w 1274"/>
                  <a:gd name="T13" fmla="*/ 396 h 1291"/>
                  <a:gd name="T14" fmla="*/ 214 w 1274"/>
                  <a:gd name="T15" fmla="*/ 442 h 1291"/>
                  <a:gd name="T16" fmla="*/ 177 w 1274"/>
                  <a:gd name="T17" fmla="*/ 477 h 1291"/>
                  <a:gd name="T18" fmla="*/ 0 w 1274"/>
                  <a:gd name="T19" fmla="*/ 451 h 1291"/>
                  <a:gd name="T20" fmla="*/ 63 w 1274"/>
                  <a:gd name="T21" fmla="*/ 648 h 1291"/>
                  <a:gd name="T22" fmla="*/ 5 w 1274"/>
                  <a:gd name="T23" fmla="*/ 670 h 1291"/>
                  <a:gd name="T24" fmla="*/ 281 w 1274"/>
                  <a:gd name="T25" fmla="*/ 870 h 1291"/>
                  <a:gd name="T26" fmla="*/ 300 w 1274"/>
                  <a:gd name="T27" fmla="*/ 910 h 1291"/>
                  <a:gd name="T28" fmla="*/ 291 w 1274"/>
                  <a:gd name="T29" fmla="*/ 941 h 1291"/>
                  <a:gd name="T30" fmla="*/ 573 w 1274"/>
                  <a:gd name="T31" fmla="*/ 966 h 1291"/>
                  <a:gd name="T32" fmla="*/ 607 w 1274"/>
                  <a:gd name="T33" fmla="*/ 967 h 1291"/>
                  <a:gd name="T34" fmla="*/ 613 w 1274"/>
                  <a:gd name="T35" fmla="*/ 1291 h 1291"/>
                  <a:gd name="T36" fmla="*/ 647 w 1274"/>
                  <a:gd name="T37" fmla="*/ 985 h 1291"/>
                  <a:gd name="T38" fmla="*/ 690 w 1274"/>
                  <a:gd name="T39" fmla="*/ 965 h 1291"/>
                  <a:gd name="T40" fmla="*/ 1030 w 1274"/>
                  <a:gd name="T41" fmla="*/ 1025 h 1291"/>
                  <a:gd name="T42" fmla="*/ 976 w 1274"/>
                  <a:gd name="T43" fmla="*/ 925 h 1291"/>
                  <a:gd name="T44" fmla="*/ 977 w 1274"/>
                  <a:gd name="T45" fmla="*/ 890 h 1291"/>
                  <a:gd name="T46" fmla="*/ 1269 w 1274"/>
                  <a:gd name="T47" fmla="*/ 665 h 1291"/>
                  <a:gd name="T48" fmla="*/ 1210 w 1274"/>
                  <a:gd name="T49" fmla="*/ 643 h 1291"/>
                  <a:gd name="T50" fmla="*/ 1210 w 1274"/>
                  <a:gd name="T51" fmla="*/ 603 h 1291"/>
                  <a:gd name="T52" fmla="*/ 1131 w 1274"/>
                  <a:gd name="T53" fmla="*/ 475 h 1291"/>
                  <a:gd name="T54" fmla="*/ 1079 w 1274"/>
                  <a:gd name="T55" fmla="*/ 463 h 1291"/>
                  <a:gd name="T56" fmla="*/ 1058 w 1274"/>
                  <a:gd name="T57" fmla="*/ 400 h 1291"/>
                  <a:gd name="T58" fmla="*/ 884 w 1274"/>
                  <a:gd name="T59" fmla="*/ 549 h 1291"/>
                  <a:gd name="T60" fmla="*/ 854 w 1274"/>
                  <a:gd name="T61" fmla="*/ 556 h 1291"/>
                  <a:gd name="T62" fmla="*/ 846 w 1274"/>
                  <a:gd name="T63" fmla="*/ 531 h 1291"/>
                  <a:gd name="T64" fmla="*/ 811 w 1274"/>
                  <a:gd name="T65" fmla="*/ 282 h 1291"/>
                  <a:gd name="T66" fmla="*/ 786 w 1274"/>
                  <a:gd name="T67" fmla="*/ 287 h 1291"/>
                  <a:gd name="T68" fmla="*/ 637 w 1274"/>
                  <a:gd name="T69" fmla="*/ 0 h 1291"/>
                  <a:gd name="T70" fmla="*/ 631 w 1274"/>
                  <a:gd name="T71" fmla="*/ 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4" h="1291">
                    <a:moveTo>
                      <a:pt x="631" y="5"/>
                    </a:moveTo>
                    <a:lnTo>
                      <a:pt x="637" y="5"/>
                    </a:lnTo>
                    <a:lnTo>
                      <a:pt x="509" y="277"/>
                    </a:lnTo>
                    <a:lnTo>
                      <a:pt x="505" y="284"/>
                    </a:lnTo>
                    <a:lnTo>
                      <a:pt x="488" y="293"/>
                    </a:lnTo>
                    <a:lnTo>
                      <a:pt x="466" y="290"/>
                    </a:lnTo>
                    <a:lnTo>
                      <a:pt x="456" y="284"/>
                    </a:lnTo>
                    <a:lnTo>
                      <a:pt x="331" y="221"/>
                    </a:lnTo>
                    <a:lnTo>
                      <a:pt x="428" y="535"/>
                    </a:lnTo>
                    <a:lnTo>
                      <a:pt x="429" y="544"/>
                    </a:lnTo>
                    <a:lnTo>
                      <a:pt x="418" y="561"/>
                    </a:lnTo>
                    <a:lnTo>
                      <a:pt x="399" y="560"/>
                    </a:lnTo>
                    <a:lnTo>
                      <a:pt x="389" y="554"/>
                    </a:lnTo>
                    <a:lnTo>
                      <a:pt x="214" y="396"/>
                    </a:lnTo>
                    <a:lnTo>
                      <a:pt x="216" y="420"/>
                    </a:lnTo>
                    <a:lnTo>
                      <a:pt x="214" y="442"/>
                    </a:lnTo>
                    <a:lnTo>
                      <a:pt x="200" y="466"/>
                    </a:lnTo>
                    <a:lnTo>
                      <a:pt x="177" y="477"/>
                    </a:lnTo>
                    <a:lnTo>
                      <a:pt x="161" y="477"/>
                    </a:lnTo>
                    <a:lnTo>
                      <a:pt x="0" y="451"/>
                    </a:lnTo>
                    <a:lnTo>
                      <a:pt x="68" y="625"/>
                    </a:lnTo>
                    <a:lnTo>
                      <a:pt x="63" y="648"/>
                    </a:lnTo>
                    <a:lnTo>
                      <a:pt x="30" y="664"/>
                    </a:lnTo>
                    <a:lnTo>
                      <a:pt x="5" y="670"/>
                    </a:lnTo>
                    <a:lnTo>
                      <a:pt x="270" y="863"/>
                    </a:lnTo>
                    <a:lnTo>
                      <a:pt x="281" y="870"/>
                    </a:lnTo>
                    <a:lnTo>
                      <a:pt x="299" y="895"/>
                    </a:lnTo>
                    <a:lnTo>
                      <a:pt x="300" y="910"/>
                    </a:lnTo>
                    <a:lnTo>
                      <a:pt x="298" y="924"/>
                    </a:lnTo>
                    <a:lnTo>
                      <a:pt x="291" y="941"/>
                    </a:lnTo>
                    <a:lnTo>
                      <a:pt x="244" y="1029"/>
                    </a:lnTo>
                    <a:lnTo>
                      <a:pt x="573" y="966"/>
                    </a:lnTo>
                    <a:lnTo>
                      <a:pt x="584" y="964"/>
                    </a:lnTo>
                    <a:lnTo>
                      <a:pt x="607" y="967"/>
                    </a:lnTo>
                    <a:lnTo>
                      <a:pt x="626" y="985"/>
                    </a:lnTo>
                    <a:lnTo>
                      <a:pt x="613" y="1291"/>
                    </a:lnTo>
                    <a:lnTo>
                      <a:pt x="661" y="1291"/>
                    </a:lnTo>
                    <a:lnTo>
                      <a:pt x="647" y="985"/>
                    </a:lnTo>
                    <a:lnTo>
                      <a:pt x="666" y="967"/>
                    </a:lnTo>
                    <a:lnTo>
                      <a:pt x="690" y="965"/>
                    </a:lnTo>
                    <a:lnTo>
                      <a:pt x="704" y="968"/>
                    </a:lnTo>
                    <a:lnTo>
                      <a:pt x="1030" y="1025"/>
                    </a:lnTo>
                    <a:lnTo>
                      <a:pt x="982" y="943"/>
                    </a:lnTo>
                    <a:lnTo>
                      <a:pt x="976" y="925"/>
                    </a:lnTo>
                    <a:lnTo>
                      <a:pt x="974" y="908"/>
                    </a:lnTo>
                    <a:lnTo>
                      <a:pt x="977" y="890"/>
                    </a:lnTo>
                    <a:lnTo>
                      <a:pt x="1006" y="857"/>
                    </a:lnTo>
                    <a:lnTo>
                      <a:pt x="1269" y="665"/>
                    </a:lnTo>
                    <a:lnTo>
                      <a:pt x="1245" y="661"/>
                    </a:lnTo>
                    <a:lnTo>
                      <a:pt x="1210" y="643"/>
                    </a:lnTo>
                    <a:lnTo>
                      <a:pt x="1206" y="617"/>
                    </a:lnTo>
                    <a:lnTo>
                      <a:pt x="1210" y="603"/>
                    </a:lnTo>
                    <a:lnTo>
                      <a:pt x="1274" y="445"/>
                    </a:lnTo>
                    <a:lnTo>
                      <a:pt x="1131" y="475"/>
                    </a:lnTo>
                    <a:lnTo>
                      <a:pt x="1112" y="475"/>
                    </a:lnTo>
                    <a:lnTo>
                      <a:pt x="1079" y="463"/>
                    </a:lnTo>
                    <a:lnTo>
                      <a:pt x="1059" y="419"/>
                    </a:lnTo>
                    <a:lnTo>
                      <a:pt x="1058" y="400"/>
                    </a:lnTo>
                    <a:lnTo>
                      <a:pt x="1059" y="392"/>
                    </a:lnTo>
                    <a:lnTo>
                      <a:pt x="884" y="549"/>
                    </a:lnTo>
                    <a:lnTo>
                      <a:pt x="875" y="554"/>
                    </a:lnTo>
                    <a:lnTo>
                      <a:pt x="854" y="556"/>
                    </a:lnTo>
                    <a:lnTo>
                      <a:pt x="846" y="541"/>
                    </a:lnTo>
                    <a:lnTo>
                      <a:pt x="846" y="531"/>
                    </a:lnTo>
                    <a:lnTo>
                      <a:pt x="943" y="216"/>
                    </a:lnTo>
                    <a:lnTo>
                      <a:pt x="811" y="282"/>
                    </a:lnTo>
                    <a:lnTo>
                      <a:pt x="805" y="285"/>
                    </a:lnTo>
                    <a:lnTo>
                      <a:pt x="786" y="287"/>
                    </a:lnTo>
                    <a:lnTo>
                      <a:pt x="761" y="266"/>
                    </a:lnTo>
                    <a:lnTo>
                      <a:pt x="637" y="0"/>
                    </a:lnTo>
                    <a:lnTo>
                      <a:pt x="641" y="0"/>
                    </a:lnTo>
                    <a:lnTo>
                      <a:pt x="631" y="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grpSp>
        <p:sp>
          <p:nvSpPr>
            <p:cNvPr id="36884" name="Text Box 20"/>
            <p:cNvSpPr txBox="1">
              <a:spLocks noChangeArrowheads="1"/>
            </p:cNvSpPr>
            <p:nvPr userDrawn="1"/>
          </p:nvSpPr>
          <p:spPr bwMode="auto">
            <a:xfrm>
              <a:off x="912" y="3898"/>
              <a:ext cx="9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1400" b="1" smtClean="0">
                  <a:solidFill>
                    <a:srgbClr val="001932"/>
                  </a:solidFill>
                  <a:latin typeface="Times New Roman" pitchFamily="18" charset="0"/>
                </a:rPr>
                <a:t>Health   Santé</a:t>
              </a:r>
            </a:p>
            <a:p>
              <a:pPr eaLnBrk="0" fontAlgn="base" hangingPunct="0">
                <a:spcBef>
                  <a:spcPct val="0"/>
                </a:spcBef>
                <a:spcAft>
                  <a:spcPct val="0"/>
                </a:spcAft>
              </a:pPr>
              <a:r>
                <a:rPr lang="en-US" altLang="en-US" sz="1400" b="1" smtClean="0">
                  <a:solidFill>
                    <a:srgbClr val="001932"/>
                  </a:solidFill>
                  <a:latin typeface="Times New Roman" pitchFamily="18" charset="0"/>
                </a:rPr>
                <a:t>Canada  Canada</a:t>
              </a:r>
              <a:endParaRPr lang="en-CA" altLang="en-US" sz="1400" b="1" smtClean="0">
                <a:solidFill>
                  <a:srgbClr val="001932"/>
                </a:solidFill>
                <a:latin typeface="Times New Roman" pitchFamily="18" charset="0"/>
              </a:endParaRPr>
            </a:p>
          </p:txBody>
        </p:sp>
      </p:grpSp>
      <p:sp>
        <p:nvSpPr>
          <p:cNvPr id="36887" name="Text Box 23"/>
          <p:cNvSpPr txBox="1">
            <a:spLocks noChangeArrowheads="1"/>
          </p:cNvSpPr>
          <p:nvPr/>
        </p:nvSpPr>
        <p:spPr bwMode="auto">
          <a:xfrm>
            <a:off x="4419600" y="6172200"/>
            <a:ext cx="43830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fontAlgn="base" hangingPunct="0">
              <a:spcBef>
                <a:spcPct val="0"/>
              </a:spcBef>
              <a:spcAft>
                <a:spcPct val="0"/>
              </a:spcAft>
            </a:pPr>
            <a:r>
              <a:rPr lang="en-US" altLang="en-US" sz="1400" b="1" smtClean="0">
                <a:solidFill>
                  <a:srgbClr val="001932"/>
                </a:solidFill>
                <a:latin typeface="Times New Roman" pitchFamily="18" charset="0"/>
              </a:rPr>
              <a:t>Health Products and Food Branch</a:t>
            </a:r>
          </a:p>
          <a:p>
            <a:pPr algn="r" eaLnBrk="0" fontAlgn="base" hangingPunct="0">
              <a:spcBef>
                <a:spcPct val="0"/>
              </a:spcBef>
              <a:spcAft>
                <a:spcPct val="0"/>
              </a:spcAft>
            </a:pPr>
            <a:r>
              <a:rPr lang="en-US" altLang="en-US" sz="1400" b="1" smtClean="0">
                <a:solidFill>
                  <a:srgbClr val="001932"/>
                </a:solidFill>
                <a:latin typeface="Times New Roman" pitchFamily="18" charset="0"/>
              </a:rPr>
              <a:t>Direction générale des produits de santé et des aliments</a:t>
            </a:r>
            <a:endParaRPr lang="en-CA" altLang="en-US" sz="1400" b="1" smtClean="0">
              <a:solidFill>
                <a:srgbClr val="001932"/>
              </a:solidFill>
              <a:latin typeface="Times New Roman" pitchFamily="18" charset="0"/>
            </a:endParaRPr>
          </a:p>
        </p:txBody>
      </p:sp>
    </p:spTree>
    <p:extLst>
      <p:ext uri="{BB962C8B-B14F-4D97-AF65-F5344CB8AC3E}">
        <p14:creationId xmlns:p14="http://schemas.microsoft.com/office/powerpoint/2010/main" val="90104662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2pPr>
      <a:lvl3pPr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3pPr>
      <a:lvl4pPr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4pPr>
      <a:lvl5pPr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5pPr>
      <a:lvl6pPr marL="457200"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6pPr>
      <a:lvl7pPr marL="914400"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7pPr>
      <a:lvl8pPr marL="1371600"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8pPr>
      <a:lvl9pPr marL="1828800" algn="l" rtl="0" eaLnBrk="0" fontAlgn="base" hangingPunct="0">
        <a:spcBef>
          <a:spcPct val="0"/>
        </a:spcBef>
        <a:spcAft>
          <a:spcPct val="0"/>
        </a:spcAft>
        <a:defRPr kumimoji="1" sz="4400">
          <a:solidFill>
            <a:srgbClr val="000099"/>
          </a:solidFill>
          <a:effectLst>
            <a:outerShdw blurRad="38100" dist="38100" dir="2700000" algn="tl">
              <a:srgbClr val="C0C0C0"/>
            </a:outerShdw>
          </a:effectLst>
          <a:latin typeface="Impact" pitchFamily="34" charset="0"/>
        </a:defRPr>
      </a:lvl9pPr>
    </p:titleStyle>
    <p:bodyStyle>
      <a:lvl1pPr marL="342900" indent="-342900" algn="l" rtl="0" eaLnBrk="0" fontAlgn="base" hangingPunct="0">
        <a:spcBef>
          <a:spcPct val="20000"/>
        </a:spcBef>
        <a:spcAft>
          <a:spcPct val="0"/>
        </a:spcAft>
        <a:buClr>
          <a:schemeClr val="hlink"/>
        </a:buClr>
        <a:buSzPct val="75000"/>
        <a:buFont typeface="WP IconicSymbolsB" pitchFamily="2" charset="2"/>
        <a:buChar char="%"/>
        <a:defRPr kumimoji="1" sz="3200">
          <a:solidFill>
            <a:srgbClr val="000099"/>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Monotype Sorts" pitchFamily="2" charset="2"/>
        <a:buChar char="n"/>
        <a:defRPr kumimoji="1" sz="2800">
          <a:solidFill>
            <a:srgbClr val="000099"/>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75000"/>
        <a:buFont typeface="Monotype Sorts" pitchFamily="2" charset="2"/>
        <a:buChar char="/"/>
        <a:defRPr kumimoji="1" sz="2400">
          <a:solidFill>
            <a:srgbClr val="000099"/>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hlink"/>
        </a:buClr>
        <a:buSzPct val="75000"/>
        <a:buChar char="»"/>
        <a:defRPr kumimoji="1" sz="2000">
          <a:solidFill>
            <a:srgbClr val="000099"/>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5" descr="050211_5303_0558-ppt_s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AA038492-ppt_s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7" descr="MD002518-ppt_sm"/>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8" descr="26711260-ppt_sm"/>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5962650"/>
            <a:ext cx="114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9"/>
          <p:cNvSpPr>
            <a:spLocks noGrp="1" noChangeArrowheads="1"/>
          </p:cNvSpPr>
          <p:nvPr>
            <p:ph type="title"/>
          </p:nvPr>
        </p:nvSpPr>
        <p:spPr bwMode="auto">
          <a:xfrm>
            <a:off x="2209800" y="990600"/>
            <a:ext cx="624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31" name="Rectangle 20"/>
          <p:cNvSpPr>
            <a:spLocks noGrp="1" noChangeArrowheads="1"/>
          </p:cNvSpPr>
          <p:nvPr>
            <p:ph type="body" idx="1"/>
          </p:nvPr>
        </p:nvSpPr>
        <p:spPr bwMode="auto">
          <a:xfrm>
            <a:off x="685800" y="19812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Tree>
    <p:extLst>
      <p:ext uri="{BB962C8B-B14F-4D97-AF65-F5344CB8AC3E}">
        <p14:creationId xmlns:p14="http://schemas.microsoft.com/office/powerpoint/2010/main" val="282889449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ea typeface="ＭＳ Ｐゴシック" pitchFamily="1" charset="-128"/>
        </a:defRPr>
      </a:lvl2pPr>
      <a:lvl3pPr algn="l" rtl="0" eaLnBrk="0" fontAlgn="base" hangingPunct="0">
        <a:spcBef>
          <a:spcPct val="0"/>
        </a:spcBef>
        <a:spcAft>
          <a:spcPct val="0"/>
        </a:spcAft>
        <a:defRPr sz="2400" b="1">
          <a:solidFill>
            <a:schemeClr val="tx2"/>
          </a:solidFill>
          <a:latin typeface="Arial" charset="0"/>
          <a:ea typeface="ＭＳ Ｐゴシック" pitchFamily="1" charset="-128"/>
        </a:defRPr>
      </a:lvl3pPr>
      <a:lvl4pPr algn="l" rtl="0" eaLnBrk="0" fontAlgn="base" hangingPunct="0">
        <a:spcBef>
          <a:spcPct val="0"/>
        </a:spcBef>
        <a:spcAft>
          <a:spcPct val="0"/>
        </a:spcAft>
        <a:defRPr sz="2400" b="1">
          <a:solidFill>
            <a:schemeClr val="tx2"/>
          </a:solidFill>
          <a:latin typeface="Arial" charset="0"/>
          <a:ea typeface="ＭＳ Ｐゴシック" pitchFamily="1" charset="-128"/>
        </a:defRPr>
      </a:lvl4pPr>
      <a:lvl5pPr algn="l" rtl="0" eaLnBrk="0" fontAlgn="base" hangingPunct="0">
        <a:spcBef>
          <a:spcPct val="0"/>
        </a:spcBef>
        <a:spcAft>
          <a:spcPct val="0"/>
        </a:spcAft>
        <a:defRPr sz="2400" b="1">
          <a:solidFill>
            <a:schemeClr val="tx2"/>
          </a:solidFill>
          <a:latin typeface="Arial" charset="0"/>
          <a:ea typeface="ＭＳ Ｐゴシック" pitchFamily="1" charset="-128"/>
        </a:defRPr>
      </a:lvl5pPr>
      <a:lvl6pPr marL="457146" algn="l" rtl="0" eaLnBrk="1" fontAlgn="base" hangingPunct="1">
        <a:spcBef>
          <a:spcPct val="0"/>
        </a:spcBef>
        <a:spcAft>
          <a:spcPct val="0"/>
        </a:spcAft>
        <a:defRPr sz="2400" b="1">
          <a:solidFill>
            <a:schemeClr val="tx2"/>
          </a:solidFill>
          <a:latin typeface="Arial" charset="0"/>
          <a:ea typeface="ＭＳ Ｐゴシック" pitchFamily="1" charset="-128"/>
        </a:defRPr>
      </a:lvl6pPr>
      <a:lvl7pPr marL="914293" algn="l" rtl="0" eaLnBrk="1" fontAlgn="base" hangingPunct="1">
        <a:spcBef>
          <a:spcPct val="0"/>
        </a:spcBef>
        <a:spcAft>
          <a:spcPct val="0"/>
        </a:spcAft>
        <a:defRPr sz="2400" b="1">
          <a:solidFill>
            <a:schemeClr val="tx2"/>
          </a:solidFill>
          <a:latin typeface="Arial" charset="0"/>
          <a:ea typeface="ＭＳ Ｐゴシック" pitchFamily="1" charset="-128"/>
        </a:defRPr>
      </a:lvl7pPr>
      <a:lvl8pPr marL="1371440" algn="l" rtl="0" eaLnBrk="1" fontAlgn="base" hangingPunct="1">
        <a:spcBef>
          <a:spcPct val="0"/>
        </a:spcBef>
        <a:spcAft>
          <a:spcPct val="0"/>
        </a:spcAft>
        <a:defRPr sz="2400" b="1">
          <a:solidFill>
            <a:schemeClr val="tx2"/>
          </a:solidFill>
          <a:latin typeface="Arial" charset="0"/>
          <a:ea typeface="ＭＳ Ｐゴシック" pitchFamily="1" charset="-128"/>
        </a:defRPr>
      </a:lvl8pPr>
      <a:lvl9pPr marL="1828586" algn="l" rtl="0" eaLnBrk="1" fontAlgn="base" hangingPunct="1">
        <a:spcBef>
          <a:spcPct val="0"/>
        </a:spcBef>
        <a:spcAft>
          <a:spcPct val="0"/>
        </a:spcAft>
        <a:defRPr sz="2400" b="1">
          <a:solidFill>
            <a:schemeClr val="tx2"/>
          </a:solidFill>
          <a:latin typeface="Arial" charset="0"/>
          <a:ea typeface="ＭＳ Ｐゴシック" pitchFamily="1" charset="-128"/>
        </a:defRPr>
      </a:lvl9pPr>
    </p:titleStyle>
    <p:bodyStyle>
      <a:lvl1pPr marL="341313" indent="-341313" algn="l" rtl="0" eaLnBrk="0" fontAlgn="base" hangingPunct="0">
        <a:spcBef>
          <a:spcPct val="20000"/>
        </a:spcBef>
        <a:spcAft>
          <a:spcPct val="0"/>
        </a:spcAft>
        <a:defRPr sz="2400">
          <a:solidFill>
            <a:schemeClr val="tx1"/>
          </a:solidFill>
          <a:latin typeface="+mn-lt"/>
          <a:ea typeface="+mn-ea"/>
          <a:cs typeface="+mn-cs"/>
        </a:defRPr>
      </a:lvl1pPr>
      <a:lvl2pPr marL="741363" indent="-284163" algn="l" rtl="0" eaLnBrk="0" fontAlgn="base" hangingPunct="0">
        <a:spcBef>
          <a:spcPct val="20000"/>
        </a:spcBef>
        <a:spcAft>
          <a:spcPct val="0"/>
        </a:spcAft>
        <a:buFont typeface="Times" pitchFamily="-90" charset="0"/>
        <a:buChar char="•"/>
        <a:defRPr sz="2000">
          <a:solidFill>
            <a:schemeClr val="tx1"/>
          </a:solidFill>
          <a:latin typeface="+mn-lt"/>
          <a:ea typeface="+mn-ea"/>
        </a:defRPr>
      </a:lvl2pPr>
      <a:lvl3pPr marL="1084263" indent="-227013" algn="l" rtl="0" eaLnBrk="0" fontAlgn="base" hangingPunct="0">
        <a:spcBef>
          <a:spcPct val="20000"/>
        </a:spcBef>
        <a:spcAft>
          <a:spcPct val="0"/>
        </a:spcAft>
        <a:buChar char="–"/>
        <a:defRPr sz="2000">
          <a:solidFill>
            <a:schemeClr val="tx1"/>
          </a:solidFill>
          <a:latin typeface="+mn-lt"/>
          <a:ea typeface="+mn-ea"/>
        </a:defRPr>
      </a:lvl3pPr>
      <a:lvl4pPr marL="1427163" indent="-227013"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1770063" indent="-227013"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228590" indent="-228573" algn="l" rtl="0" eaLnBrk="1" fontAlgn="base" hangingPunct="1">
        <a:spcBef>
          <a:spcPct val="20000"/>
        </a:spcBef>
        <a:spcAft>
          <a:spcPct val="0"/>
        </a:spcAft>
        <a:buFont typeface="Wingdings" pitchFamily="2" charset="2"/>
        <a:buChar char="§"/>
        <a:defRPr sz="2000">
          <a:solidFill>
            <a:schemeClr val="tx1"/>
          </a:solidFill>
          <a:latin typeface="+mn-lt"/>
          <a:ea typeface="+mn-ea"/>
        </a:defRPr>
      </a:lvl6pPr>
      <a:lvl7pPr marL="2685736" indent="-228573" algn="l" rtl="0" eaLnBrk="1" fontAlgn="base" hangingPunct="1">
        <a:spcBef>
          <a:spcPct val="20000"/>
        </a:spcBef>
        <a:spcAft>
          <a:spcPct val="0"/>
        </a:spcAft>
        <a:buFont typeface="Wingdings" pitchFamily="2" charset="2"/>
        <a:buChar char="§"/>
        <a:defRPr sz="2000">
          <a:solidFill>
            <a:schemeClr val="tx1"/>
          </a:solidFill>
          <a:latin typeface="+mn-lt"/>
          <a:ea typeface="+mn-ea"/>
        </a:defRPr>
      </a:lvl7pPr>
      <a:lvl8pPr marL="3142882" indent="-228573" algn="l" rtl="0" eaLnBrk="1" fontAlgn="base" hangingPunct="1">
        <a:spcBef>
          <a:spcPct val="20000"/>
        </a:spcBef>
        <a:spcAft>
          <a:spcPct val="0"/>
        </a:spcAft>
        <a:buFont typeface="Wingdings" pitchFamily="2" charset="2"/>
        <a:buChar char="§"/>
        <a:defRPr sz="2000">
          <a:solidFill>
            <a:schemeClr val="tx1"/>
          </a:solidFill>
          <a:latin typeface="+mn-lt"/>
          <a:ea typeface="+mn-ea"/>
        </a:defRPr>
      </a:lvl8pPr>
      <a:lvl9pPr marL="3600029" indent="-228573" algn="l" rtl="0" eaLnBrk="1" fontAlgn="base" hangingPunct="1">
        <a:spcBef>
          <a:spcPct val="20000"/>
        </a:spcBef>
        <a:spcAft>
          <a:spcPct val="0"/>
        </a:spcAft>
        <a:buFont typeface="Wingdings" pitchFamily="2" charset="2"/>
        <a:buChar char="§"/>
        <a:defRPr sz="2000">
          <a:solidFill>
            <a:schemeClr val="tx1"/>
          </a:solidFill>
          <a:latin typeface="+mn-lt"/>
          <a:ea typeface="+mn-ea"/>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7.xml"/><Relationship Id="rId3" Type="http://schemas.openxmlformats.org/officeDocument/2006/relationships/hyperlink" Target="http://www.hc-sc.gc.ca/dhp-mps/prodpharma/applic-demande/guide-ld/clini/ctdcta_ctddec-eng.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827088" y="1413570"/>
            <a:ext cx="7561262" cy="719286"/>
          </a:xfrm>
        </p:spPr>
        <p:txBody>
          <a:bodyPr/>
          <a:lstStyle/>
          <a:p>
            <a:pPr algn="ctr" eaLnBrk="1" hangingPunct="1"/>
            <a:r>
              <a:rPr lang="en-CA" altLang="en-US" sz="3200" b="1" dirty="0" smtClean="0">
                <a:latin typeface="Calibri" pitchFamily="34" charset="0"/>
              </a:rPr>
              <a:t>Overview of Drugs and Biologics</a:t>
            </a:r>
            <a:endParaRPr lang="en-CA" altLang="en-US" sz="1800" b="1" dirty="0" smtClean="0">
              <a:latin typeface="Calibri" pitchFamily="34" charset="0"/>
            </a:endParaRPr>
          </a:p>
        </p:txBody>
      </p:sp>
      <p:sp>
        <p:nvSpPr>
          <p:cNvPr id="12291" name="Subtitle 2"/>
          <p:cNvSpPr>
            <a:spLocks noGrp="1"/>
          </p:cNvSpPr>
          <p:nvPr>
            <p:ph type="subTitle" idx="1"/>
          </p:nvPr>
        </p:nvSpPr>
        <p:spPr>
          <a:xfrm>
            <a:off x="611560" y="2636912"/>
            <a:ext cx="8352928" cy="1858888"/>
          </a:xfrm>
        </p:spPr>
        <p:txBody>
          <a:bodyPr/>
          <a:lstStyle/>
          <a:p>
            <a:pPr algn="ctr" eaLnBrk="1" hangingPunct="1"/>
            <a:r>
              <a:rPr lang="en-CA" altLang="en-US" sz="1800" dirty="0" err="1" smtClean="0">
                <a:latin typeface="Calibri" pitchFamily="34" charset="0"/>
              </a:rPr>
              <a:t>Dr</a:t>
            </a:r>
            <a:r>
              <a:rPr lang="en-CA" altLang="en-US" sz="1800" dirty="0" smtClean="0">
                <a:latin typeface="Calibri" pitchFamily="34" charset="0"/>
              </a:rPr>
              <a:t> </a:t>
            </a:r>
            <a:r>
              <a:rPr lang="en-CA" altLang="en-US" sz="1800" dirty="0" err="1" smtClean="0">
                <a:latin typeface="Calibri" pitchFamily="34" charset="0"/>
              </a:rPr>
              <a:t>Léo</a:t>
            </a:r>
            <a:r>
              <a:rPr lang="en-CA" altLang="en-US" sz="1800" dirty="0" smtClean="0">
                <a:latin typeface="Calibri" pitchFamily="34" charset="0"/>
              </a:rPr>
              <a:t> </a:t>
            </a:r>
            <a:r>
              <a:rPr lang="en-CA" altLang="en-US" sz="1800" dirty="0" err="1" smtClean="0">
                <a:latin typeface="Calibri" pitchFamily="34" charset="0"/>
              </a:rPr>
              <a:t>Bouthillier</a:t>
            </a:r>
            <a:r>
              <a:rPr lang="en-CA" altLang="en-US" sz="1800" dirty="0" smtClean="0">
                <a:latin typeface="Calibri" pitchFamily="34" charset="0"/>
              </a:rPr>
              <a:t>, 	</a:t>
            </a:r>
            <a:r>
              <a:rPr lang="en-CA" altLang="en-US" sz="1800" dirty="0">
                <a:latin typeface="Calibri" pitchFamily="34" charset="0"/>
              </a:rPr>
              <a:t>Therapeutic Products Directorate </a:t>
            </a:r>
            <a:r>
              <a:rPr lang="en-CA" altLang="en-US" sz="1800" dirty="0" smtClean="0">
                <a:latin typeface="Calibri" pitchFamily="34" charset="0"/>
              </a:rPr>
              <a:t>	</a:t>
            </a:r>
          </a:p>
          <a:p>
            <a:pPr algn="ctr" eaLnBrk="1" hangingPunct="1"/>
            <a:r>
              <a:rPr lang="en-CA" altLang="en-US" sz="1800" dirty="0" smtClean="0">
                <a:latin typeface="Calibri" pitchFamily="34" charset="0"/>
              </a:rPr>
              <a:t>&amp;		</a:t>
            </a:r>
          </a:p>
          <a:p>
            <a:pPr algn="ctr" eaLnBrk="1" hangingPunct="1"/>
            <a:r>
              <a:rPr lang="en-CA" altLang="en-US" sz="1800" dirty="0" err="1" smtClean="0">
                <a:latin typeface="Calibri" pitchFamily="34" charset="0"/>
              </a:rPr>
              <a:t>Dr</a:t>
            </a:r>
            <a:r>
              <a:rPr lang="en-CA" altLang="en-US" sz="1800" dirty="0" smtClean="0">
                <a:latin typeface="Calibri" pitchFamily="34" charset="0"/>
              </a:rPr>
              <a:t> </a:t>
            </a:r>
            <a:r>
              <a:rPr lang="en-CA" altLang="en-US" sz="1800" dirty="0">
                <a:latin typeface="Calibri" pitchFamily="34" charset="0"/>
              </a:rPr>
              <a:t>Omar </a:t>
            </a:r>
            <a:r>
              <a:rPr lang="en-CA" altLang="en-US" sz="1800" dirty="0" err="1" smtClean="0">
                <a:latin typeface="Calibri" pitchFamily="34" charset="0"/>
              </a:rPr>
              <a:t>Tounekti</a:t>
            </a:r>
            <a:r>
              <a:rPr lang="en-CA" altLang="en-US" sz="1800" dirty="0" smtClean="0">
                <a:latin typeface="Calibri" pitchFamily="34" charset="0"/>
              </a:rPr>
              <a:t>, Biologics </a:t>
            </a:r>
            <a:r>
              <a:rPr lang="en-CA" altLang="en-US" sz="1800" dirty="0">
                <a:latin typeface="Calibri" pitchFamily="34" charset="0"/>
              </a:rPr>
              <a:t>and Genetic Therapies Directorate</a:t>
            </a:r>
            <a:endParaRPr lang="en-CA" altLang="en-US" sz="1800" dirty="0" smtClean="0">
              <a:latin typeface="Calibri" pitchFamily="34" charset="0"/>
            </a:endParaRPr>
          </a:p>
          <a:p>
            <a:pPr algn="ctr" eaLnBrk="1" hangingPunct="1"/>
            <a:endParaRPr lang="en-CA" altLang="en-US" sz="1800" dirty="0" smtClean="0">
              <a:latin typeface="Calibri" pitchFamily="34" charset="0"/>
            </a:endParaRPr>
          </a:p>
          <a:p>
            <a:pPr algn="ctr" eaLnBrk="1" hangingPunct="1"/>
            <a:r>
              <a:rPr lang="en-CA" altLang="en-US" sz="1800" dirty="0" smtClean="0">
                <a:latin typeface="Calibri" pitchFamily="34" charset="0"/>
              </a:rPr>
              <a:t>Health Products and Food Branch</a:t>
            </a:r>
          </a:p>
          <a:p>
            <a:pPr algn="ctr" eaLnBrk="1" hangingPunct="1"/>
            <a:r>
              <a:rPr lang="en-CA" altLang="en-US" sz="1800" dirty="0" smtClean="0">
                <a:latin typeface="Calibri" pitchFamily="34" charset="0"/>
              </a:rPr>
              <a:t>Health Canada</a:t>
            </a:r>
          </a:p>
          <a:p>
            <a:pPr algn="ctr" eaLnBrk="1" hangingPunct="1"/>
            <a:endParaRPr lang="en-CA" altLang="en-US" sz="1800" dirty="0" smtClean="0">
              <a:latin typeface="Calibri" pitchFamily="34" charset="0"/>
            </a:endParaRPr>
          </a:p>
        </p:txBody>
      </p:sp>
    </p:spTree>
    <p:extLst>
      <p:ext uri="{BB962C8B-B14F-4D97-AF65-F5344CB8AC3E}">
        <p14:creationId xmlns:p14="http://schemas.microsoft.com/office/powerpoint/2010/main" val="25369408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2FD1220F-B17E-4ED5-A750-58260708CFB0}" type="slidenum">
              <a:rPr lang="en-US" altLang="en-US">
                <a:solidFill>
                  <a:srgbClr val="FFFFFF"/>
                </a:solidFill>
              </a:rPr>
              <a:pPr>
                <a:spcBef>
                  <a:spcPct val="0"/>
                </a:spcBef>
                <a:buSzTx/>
                <a:buFontTx/>
                <a:buNone/>
              </a:pPr>
              <a:t>10</a:t>
            </a:fld>
            <a:endParaRPr lang="en-US" altLang="en-US">
              <a:solidFill>
                <a:srgbClr val="FFFFFF"/>
              </a:solidFill>
            </a:endParaRPr>
          </a:p>
        </p:txBody>
      </p:sp>
      <p:sp>
        <p:nvSpPr>
          <p:cNvPr id="10243" name="Rectangle 4"/>
          <p:cNvSpPr>
            <a:spLocks noChangeArrowheads="1"/>
          </p:cNvSpPr>
          <p:nvPr/>
        </p:nvSpPr>
        <p:spPr bwMode="auto">
          <a:xfrm>
            <a:off x="0"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2000" smtClean="0">
              <a:solidFill>
                <a:srgbClr val="000000"/>
              </a:solidFill>
            </a:endParaRPr>
          </a:p>
        </p:txBody>
      </p:sp>
      <p:graphicFrame>
        <p:nvGraphicFramePr>
          <p:cNvPr id="10244" name="Object 5"/>
          <p:cNvGraphicFramePr>
            <a:graphicFrameLocks noChangeAspect="1"/>
          </p:cNvGraphicFramePr>
          <p:nvPr/>
        </p:nvGraphicFramePr>
        <p:xfrm>
          <a:off x="0" y="0"/>
          <a:ext cx="9251950" cy="6938963"/>
        </p:xfrm>
        <a:graphic>
          <a:graphicData uri="http://schemas.openxmlformats.org/presentationml/2006/ole">
            <mc:AlternateContent xmlns:mc="http://schemas.openxmlformats.org/markup-compatibility/2006">
              <mc:Choice xmlns:v="urn:schemas-microsoft-com:vml" Requires="v">
                <p:oleObj spid="_x0000_s1053" name="Slide" r:id="rId4" imgW="4571831" imgH="3428876" progId="PowerPoint.Slide.8">
                  <p:embed/>
                </p:oleObj>
              </mc:Choice>
              <mc:Fallback>
                <p:oleObj name="Slide" r:id="rId4" imgW="4571831" imgH="3428876"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25195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80981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540C78DB-B431-4C5B-B813-CA4755F03F04}" type="slidenum">
              <a:rPr lang="en-US" altLang="en-US">
                <a:solidFill>
                  <a:schemeClr val="bg1"/>
                </a:solidFill>
              </a:rPr>
              <a:pPr>
                <a:spcBef>
                  <a:spcPct val="0"/>
                </a:spcBef>
                <a:buSzTx/>
                <a:buFontTx/>
                <a:buNone/>
              </a:pPr>
              <a:t>11</a:t>
            </a:fld>
            <a:endParaRPr lang="en-US" altLang="en-US">
              <a:solidFill>
                <a:schemeClr val="bg1"/>
              </a:solidFill>
            </a:endParaRPr>
          </a:p>
        </p:txBody>
      </p:sp>
      <p:sp>
        <p:nvSpPr>
          <p:cNvPr id="13315" name="Rectangle 2"/>
          <p:cNvSpPr>
            <a:spLocks noChangeArrowheads="1"/>
          </p:cNvSpPr>
          <p:nvPr/>
        </p:nvSpPr>
        <p:spPr bwMode="auto">
          <a:xfrm>
            <a:off x="755650" y="701675"/>
            <a:ext cx="7486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 typeface="Wingdings" panose="05000000000000000000" pitchFamily="2" charset="2"/>
              <a:buNone/>
            </a:pPr>
            <a:r>
              <a:rPr lang="en-US" altLang="en-US" sz="3200" b="1"/>
              <a:t>Division 5: Drugs for Clinical Trials Involving Human Subjects</a:t>
            </a:r>
            <a:endParaRPr lang="en-CA" altLang="en-US" sz="3200" b="1"/>
          </a:p>
        </p:txBody>
      </p:sp>
      <p:sp>
        <p:nvSpPr>
          <p:cNvPr id="13316" name="Rectangle 3"/>
          <p:cNvSpPr>
            <a:spLocks noChangeArrowheads="1"/>
          </p:cNvSpPr>
          <p:nvPr/>
        </p:nvSpPr>
        <p:spPr bwMode="auto">
          <a:xfrm>
            <a:off x="755650" y="1989138"/>
            <a:ext cx="792162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4950" indent="-234950" eaLnBrk="0" hangingPunct="0">
              <a:spcBef>
                <a:spcPct val="30000"/>
              </a:spcBef>
              <a:buSzPct val="110000"/>
              <a:buChar char="•"/>
              <a:defRPr>
                <a:solidFill>
                  <a:schemeClr val="tx1"/>
                </a:solidFill>
                <a:latin typeface="Arial" panose="020B0604020202020204" pitchFamily="34" charset="0"/>
              </a:defRPr>
            </a:lvl1pPr>
            <a:lvl2pPr marL="685800" indent="-22860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r>
              <a:rPr lang="en-CA" altLang="en-US" sz="2800"/>
              <a:t>In effect since September 1</a:t>
            </a:r>
            <a:r>
              <a:rPr lang="en-CA" altLang="en-US" sz="2800" baseline="30000"/>
              <a:t>st</a:t>
            </a:r>
            <a:r>
              <a:rPr lang="en-CA" altLang="en-US" sz="2800"/>
              <a:t>, 2001</a:t>
            </a:r>
          </a:p>
          <a:p>
            <a:pPr eaLnBrk="1" hangingPunct="1"/>
            <a:r>
              <a:rPr lang="en-CA" altLang="en-US" sz="2800"/>
              <a:t>Two overarching objectives: </a:t>
            </a:r>
          </a:p>
          <a:p>
            <a:pPr lvl="1" eaLnBrk="1" hangingPunct="1"/>
            <a:r>
              <a:rPr lang="en-CA" altLang="en-US" sz="2800">
                <a:solidFill>
                  <a:srgbClr val="000099"/>
                </a:solidFill>
              </a:rPr>
              <a:t>strengthen protections for human research subjects</a:t>
            </a:r>
          </a:p>
          <a:p>
            <a:pPr lvl="1" eaLnBrk="1" hangingPunct="1"/>
            <a:r>
              <a:rPr lang="en-CA" altLang="en-US" sz="2800">
                <a:solidFill>
                  <a:srgbClr val="000099"/>
                </a:solidFill>
              </a:rPr>
              <a:t>increase R &amp; D investment in clinical trials in Canada</a:t>
            </a:r>
          </a:p>
          <a:p>
            <a:pPr lvl="1" eaLnBrk="1" hangingPunct="1"/>
            <a:endParaRPr lang="en-CA" altLang="en-US" sz="2800"/>
          </a:p>
        </p:txBody>
      </p:sp>
    </p:spTree>
    <p:extLst>
      <p:ext uri="{BB962C8B-B14F-4D97-AF65-F5344CB8AC3E}">
        <p14:creationId xmlns:p14="http://schemas.microsoft.com/office/powerpoint/2010/main" val="19637018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3F6E0E4D-2432-4CA5-8C7F-5AF7045224EE}" type="slidenum">
              <a:rPr lang="en-US" altLang="en-US">
                <a:solidFill>
                  <a:schemeClr val="bg1"/>
                </a:solidFill>
              </a:rPr>
              <a:pPr>
                <a:spcBef>
                  <a:spcPct val="0"/>
                </a:spcBef>
                <a:buSzTx/>
                <a:buFontTx/>
                <a:buNone/>
              </a:pPr>
              <a:t>12</a:t>
            </a:fld>
            <a:endParaRPr lang="en-US" altLang="en-US">
              <a:solidFill>
                <a:schemeClr val="bg1"/>
              </a:solidFill>
            </a:endParaRPr>
          </a:p>
        </p:txBody>
      </p:sp>
      <p:sp>
        <p:nvSpPr>
          <p:cNvPr id="15363" name="Rectangle 2"/>
          <p:cNvSpPr>
            <a:spLocks noGrp="1" noChangeArrowheads="1"/>
          </p:cNvSpPr>
          <p:nvPr>
            <p:ph type="title"/>
          </p:nvPr>
        </p:nvSpPr>
        <p:spPr>
          <a:xfrm>
            <a:off x="827088" y="981075"/>
            <a:ext cx="6388100" cy="863600"/>
          </a:xfrm>
        </p:spPr>
        <p:txBody>
          <a:bodyPr/>
          <a:lstStyle/>
          <a:p>
            <a:pPr eaLnBrk="1" hangingPunct="1"/>
            <a:r>
              <a:rPr lang="en-CA" altLang="en-US" sz="3200" b="1" smtClean="0"/>
              <a:t>Division 5 (Cont’d)</a:t>
            </a:r>
            <a:br>
              <a:rPr lang="en-CA" altLang="en-US" sz="3200" b="1" smtClean="0"/>
            </a:br>
            <a:endParaRPr lang="en-CA" altLang="en-US" sz="3200" b="1" smtClean="0"/>
          </a:p>
        </p:txBody>
      </p:sp>
      <p:sp>
        <p:nvSpPr>
          <p:cNvPr id="15364" name="Rectangle 3"/>
          <p:cNvSpPr>
            <a:spLocks noGrp="1" noChangeArrowheads="1"/>
          </p:cNvSpPr>
          <p:nvPr>
            <p:ph type="body" idx="1"/>
          </p:nvPr>
        </p:nvSpPr>
        <p:spPr/>
        <p:txBody>
          <a:bodyPr/>
          <a:lstStyle/>
          <a:p>
            <a:pPr eaLnBrk="1" hangingPunct="1"/>
            <a:r>
              <a:rPr lang="en-CA" altLang="en-US" sz="2800" smtClean="0"/>
              <a:t>Post-authorization requirements</a:t>
            </a:r>
          </a:p>
          <a:p>
            <a:pPr eaLnBrk="1" hangingPunct="1"/>
            <a:r>
              <a:rPr lang="en-CA" altLang="en-US" sz="2800" smtClean="0"/>
              <a:t>Gives the Minister clear authority to reject, suspend or cancel the authorization of a clinical trial</a:t>
            </a:r>
          </a:p>
          <a:p>
            <a:pPr eaLnBrk="1" hangingPunct="1"/>
            <a:r>
              <a:rPr lang="en-CA" altLang="en-US" sz="2800" smtClean="0"/>
              <a:t>Good Clinical Practice (GCP) &amp; inspection</a:t>
            </a:r>
          </a:p>
          <a:p>
            <a:pPr eaLnBrk="1" hangingPunct="1"/>
            <a:endParaRPr lang="en-CA" altLang="en-US" smtClean="0"/>
          </a:p>
        </p:txBody>
      </p:sp>
    </p:spTree>
    <p:extLst>
      <p:ext uri="{BB962C8B-B14F-4D97-AF65-F5344CB8AC3E}">
        <p14:creationId xmlns:p14="http://schemas.microsoft.com/office/powerpoint/2010/main" val="31412346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FE38F078-4B76-4ED5-82E0-29A7630CDB7F}" type="slidenum">
              <a:rPr lang="en-US" altLang="en-US">
                <a:solidFill>
                  <a:schemeClr val="bg1"/>
                </a:solidFill>
              </a:rPr>
              <a:pPr>
                <a:spcBef>
                  <a:spcPct val="0"/>
                </a:spcBef>
                <a:buSzTx/>
                <a:buFontTx/>
                <a:buNone/>
              </a:pPr>
              <a:t>13</a:t>
            </a:fld>
            <a:endParaRPr lang="en-US" altLang="en-US">
              <a:solidFill>
                <a:schemeClr val="bg1"/>
              </a:solidFill>
            </a:endParaRPr>
          </a:p>
        </p:txBody>
      </p:sp>
      <p:sp>
        <p:nvSpPr>
          <p:cNvPr id="18435" name="Rectangle 2"/>
          <p:cNvSpPr>
            <a:spLocks noGrp="1" noChangeArrowheads="1"/>
          </p:cNvSpPr>
          <p:nvPr>
            <p:ph type="title"/>
          </p:nvPr>
        </p:nvSpPr>
        <p:spPr>
          <a:xfrm>
            <a:off x="631825" y="981075"/>
            <a:ext cx="6388100" cy="863600"/>
          </a:xfrm>
        </p:spPr>
        <p:txBody>
          <a:bodyPr/>
          <a:lstStyle/>
          <a:p>
            <a:pPr eaLnBrk="1" hangingPunct="1"/>
            <a:r>
              <a:rPr lang="en-CA" altLang="en-US" sz="3200" b="1" smtClean="0"/>
              <a:t>Authorization Requirements</a:t>
            </a:r>
          </a:p>
        </p:txBody>
      </p:sp>
      <p:sp>
        <p:nvSpPr>
          <p:cNvPr id="18436" name="Rectangle 3"/>
          <p:cNvSpPr>
            <a:spLocks noGrp="1" noChangeArrowheads="1"/>
          </p:cNvSpPr>
          <p:nvPr>
            <p:ph type="body" idx="1"/>
          </p:nvPr>
        </p:nvSpPr>
        <p:spPr>
          <a:xfrm>
            <a:off x="827088" y="1989138"/>
            <a:ext cx="8137525" cy="2879725"/>
          </a:xfrm>
        </p:spPr>
        <p:txBody>
          <a:bodyPr/>
          <a:lstStyle/>
          <a:p>
            <a:pPr eaLnBrk="1" hangingPunct="1">
              <a:lnSpc>
                <a:spcPct val="80000"/>
              </a:lnSpc>
            </a:pPr>
            <a:r>
              <a:rPr lang="en-CA" altLang="en-US" sz="2800" smtClean="0"/>
              <a:t>Clinical Trial Application (CTA): </a:t>
            </a:r>
          </a:p>
          <a:p>
            <a:pPr lvl="1" eaLnBrk="1" hangingPunct="1">
              <a:lnSpc>
                <a:spcPct val="80000"/>
              </a:lnSpc>
            </a:pPr>
            <a:r>
              <a:rPr lang="en-CA" altLang="en-US" sz="2400" smtClean="0">
                <a:solidFill>
                  <a:srgbClr val="000099"/>
                </a:solidFill>
              </a:rPr>
              <a:t>Attestation</a:t>
            </a:r>
          </a:p>
          <a:p>
            <a:pPr lvl="1" eaLnBrk="1" hangingPunct="1">
              <a:lnSpc>
                <a:spcPct val="80000"/>
              </a:lnSpc>
            </a:pPr>
            <a:r>
              <a:rPr lang="en-CA" altLang="en-US" sz="2400" smtClean="0">
                <a:solidFill>
                  <a:srgbClr val="000099"/>
                </a:solidFill>
              </a:rPr>
              <a:t>protocol </a:t>
            </a:r>
          </a:p>
          <a:p>
            <a:pPr lvl="1" eaLnBrk="1" hangingPunct="1">
              <a:lnSpc>
                <a:spcPct val="80000"/>
              </a:lnSpc>
            </a:pPr>
            <a:r>
              <a:rPr lang="en-CA" altLang="en-US" sz="2400" smtClean="0">
                <a:solidFill>
                  <a:srgbClr val="000099"/>
                </a:solidFill>
              </a:rPr>
              <a:t>informed consent form </a:t>
            </a:r>
          </a:p>
          <a:p>
            <a:pPr lvl="1" eaLnBrk="1" hangingPunct="1">
              <a:lnSpc>
                <a:spcPct val="80000"/>
              </a:lnSpc>
            </a:pPr>
            <a:r>
              <a:rPr lang="en-CA" altLang="en-US" sz="2400" smtClean="0">
                <a:solidFill>
                  <a:srgbClr val="000099"/>
                </a:solidFill>
              </a:rPr>
              <a:t>investigator’s brochure </a:t>
            </a:r>
          </a:p>
          <a:p>
            <a:pPr lvl="1" eaLnBrk="1" hangingPunct="1">
              <a:lnSpc>
                <a:spcPct val="80000"/>
              </a:lnSpc>
            </a:pPr>
            <a:r>
              <a:rPr lang="en-CA" altLang="en-US" sz="2400" smtClean="0">
                <a:solidFill>
                  <a:srgbClr val="000099"/>
                </a:solidFill>
              </a:rPr>
              <a:t>chemistry &amp; manufacturing information</a:t>
            </a:r>
            <a:r>
              <a:rPr lang="en-CA" altLang="en-US" sz="2400" smtClean="0">
                <a:solidFill>
                  <a:schemeClr val="accent2"/>
                </a:solidFill>
              </a:rPr>
              <a:t> </a:t>
            </a:r>
          </a:p>
          <a:p>
            <a:pPr eaLnBrk="1" hangingPunct="1">
              <a:lnSpc>
                <a:spcPct val="80000"/>
              </a:lnSpc>
            </a:pPr>
            <a:r>
              <a:rPr lang="en-CA" altLang="en-US" sz="2800" smtClean="0"/>
              <a:t>2-day turnaround request for additional information</a:t>
            </a:r>
          </a:p>
          <a:p>
            <a:pPr eaLnBrk="1" hangingPunct="1"/>
            <a:r>
              <a:rPr lang="en-CA" altLang="en-US" sz="2800" smtClean="0"/>
              <a:t>30-day review default period</a:t>
            </a:r>
          </a:p>
          <a:p>
            <a:pPr eaLnBrk="1" hangingPunct="1">
              <a:lnSpc>
                <a:spcPct val="80000"/>
              </a:lnSpc>
            </a:pPr>
            <a:endParaRPr lang="en-CA" altLang="en-US" sz="2800" smtClean="0"/>
          </a:p>
        </p:txBody>
      </p:sp>
    </p:spTree>
    <p:extLst>
      <p:ext uri="{BB962C8B-B14F-4D97-AF65-F5344CB8AC3E}">
        <p14:creationId xmlns:p14="http://schemas.microsoft.com/office/powerpoint/2010/main" val="37178569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FE38F078-4B76-4ED5-82E0-29A7630CDB7F}" type="slidenum">
              <a:rPr lang="en-US" altLang="en-US">
                <a:solidFill>
                  <a:schemeClr val="bg1"/>
                </a:solidFill>
              </a:rPr>
              <a:pPr>
                <a:spcBef>
                  <a:spcPct val="0"/>
                </a:spcBef>
                <a:buSzTx/>
                <a:buFontTx/>
                <a:buNone/>
              </a:pPr>
              <a:t>14</a:t>
            </a:fld>
            <a:endParaRPr lang="en-US" altLang="en-US">
              <a:solidFill>
                <a:schemeClr val="bg1"/>
              </a:solidFill>
            </a:endParaRPr>
          </a:p>
        </p:txBody>
      </p:sp>
      <p:sp>
        <p:nvSpPr>
          <p:cNvPr id="18435" name="Rectangle 2"/>
          <p:cNvSpPr>
            <a:spLocks noGrp="1" noChangeArrowheads="1"/>
          </p:cNvSpPr>
          <p:nvPr>
            <p:ph type="title"/>
          </p:nvPr>
        </p:nvSpPr>
        <p:spPr>
          <a:xfrm>
            <a:off x="631825" y="981075"/>
            <a:ext cx="6388100" cy="863600"/>
          </a:xfrm>
        </p:spPr>
        <p:txBody>
          <a:bodyPr/>
          <a:lstStyle/>
          <a:p>
            <a:pPr eaLnBrk="1" hangingPunct="1"/>
            <a:r>
              <a:rPr lang="fr-CA" altLang="en-US" sz="2800" b="1" dirty="0" err="1" smtClean="0"/>
              <a:t>Statistics</a:t>
            </a:r>
            <a:r>
              <a:rPr lang="fr-CA" altLang="en-US" sz="2800" b="1" dirty="0" smtClean="0"/>
              <a:t> for </a:t>
            </a:r>
            <a:r>
              <a:rPr lang="fr-CA" altLang="en-US" sz="2800" b="1" dirty="0" err="1" smtClean="0"/>
              <a:t>CTs</a:t>
            </a:r>
            <a:r>
              <a:rPr lang="fr-CA" altLang="en-US" sz="2800" b="1" dirty="0" smtClean="0"/>
              <a:t> (</a:t>
            </a:r>
            <a:r>
              <a:rPr lang="fr-CA" altLang="en-US" sz="2800" b="1" dirty="0" err="1" smtClean="0"/>
              <a:t>pharmaceuticals</a:t>
            </a:r>
            <a:r>
              <a:rPr lang="fr-CA" altLang="en-US" sz="2800" b="1" dirty="0" smtClean="0"/>
              <a:t>)</a:t>
            </a:r>
            <a:endParaRPr lang="en-CA" altLang="en-US" sz="2800" b="1" dirty="0" smtClean="0"/>
          </a:p>
        </p:txBody>
      </p:sp>
      <p:sp>
        <p:nvSpPr>
          <p:cNvPr id="18436" name="Rectangle 3"/>
          <p:cNvSpPr>
            <a:spLocks noGrp="1" noChangeArrowheads="1"/>
          </p:cNvSpPr>
          <p:nvPr>
            <p:ph type="body" idx="1"/>
          </p:nvPr>
        </p:nvSpPr>
        <p:spPr>
          <a:xfrm>
            <a:off x="827088" y="1989138"/>
            <a:ext cx="8137525" cy="2879725"/>
          </a:xfrm>
        </p:spPr>
        <p:txBody>
          <a:bodyPr/>
          <a:lstStyle/>
          <a:p>
            <a:pPr marL="0" indent="0" eaLnBrk="1" hangingPunct="1">
              <a:lnSpc>
                <a:spcPct val="80000"/>
              </a:lnSpc>
              <a:buNone/>
            </a:pPr>
            <a:endParaRPr lang="en-CA" altLang="en-US" sz="2800" dirty="0" smtClean="0"/>
          </a:p>
        </p:txBody>
      </p:sp>
      <p:graphicFrame>
        <p:nvGraphicFramePr>
          <p:cNvPr id="5" name="Chart 4"/>
          <p:cNvGraphicFramePr>
            <a:graphicFrameLocks/>
          </p:cNvGraphicFramePr>
          <p:nvPr>
            <p:extLst>
              <p:ext uri="{D42A27DB-BD31-4B8C-83A1-F6EECF244321}">
                <p14:modId xmlns:p14="http://schemas.microsoft.com/office/powerpoint/2010/main" val="2314873168"/>
              </p:ext>
            </p:extLst>
          </p:nvPr>
        </p:nvGraphicFramePr>
        <p:xfrm>
          <a:off x="827584" y="1772816"/>
          <a:ext cx="7553325" cy="4048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07110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FE38F078-4B76-4ED5-82E0-29A7630CDB7F}" type="slidenum">
              <a:rPr lang="en-US" altLang="en-US">
                <a:solidFill>
                  <a:schemeClr val="bg1"/>
                </a:solidFill>
              </a:rPr>
              <a:pPr>
                <a:spcBef>
                  <a:spcPct val="0"/>
                </a:spcBef>
                <a:buSzTx/>
                <a:buFontTx/>
                <a:buNone/>
              </a:pPr>
              <a:t>15</a:t>
            </a:fld>
            <a:endParaRPr lang="en-US" altLang="en-US">
              <a:solidFill>
                <a:schemeClr val="bg1"/>
              </a:solidFill>
            </a:endParaRPr>
          </a:p>
        </p:txBody>
      </p:sp>
      <p:sp>
        <p:nvSpPr>
          <p:cNvPr id="18435" name="Rectangle 2"/>
          <p:cNvSpPr>
            <a:spLocks noGrp="1" noChangeArrowheads="1"/>
          </p:cNvSpPr>
          <p:nvPr>
            <p:ph type="title"/>
          </p:nvPr>
        </p:nvSpPr>
        <p:spPr>
          <a:xfrm>
            <a:off x="631825" y="981075"/>
            <a:ext cx="6388100" cy="863600"/>
          </a:xfrm>
        </p:spPr>
        <p:txBody>
          <a:bodyPr/>
          <a:lstStyle/>
          <a:p>
            <a:pPr eaLnBrk="1" hangingPunct="1"/>
            <a:r>
              <a:rPr lang="en-CA" altLang="en-US" sz="3200" b="1" dirty="0" smtClean="0"/>
              <a:t>GOOD CLINICAL PRACTICES</a:t>
            </a:r>
          </a:p>
        </p:txBody>
      </p:sp>
      <p:sp>
        <p:nvSpPr>
          <p:cNvPr id="18436" name="Rectangle 3"/>
          <p:cNvSpPr>
            <a:spLocks noGrp="1" noChangeArrowheads="1"/>
          </p:cNvSpPr>
          <p:nvPr>
            <p:ph type="body" idx="1"/>
          </p:nvPr>
        </p:nvSpPr>
        <p:spPr>
          <a:xfrm>
            <a:off x="827088" y="1989138"/>
            <a:ext cx="8137525" cy="3528094"/>
          </a:xfrm>
        </p:spPr>
        <p:txBody>
          <a:bodyPr/>
          <a:lstStyle/>
          <a:p>
            <a:pPr eaLnBrk="1" hangingPunct="1">
              <a:lnSpc>
                <a:spcPct val="80000"/>
              </a:lnSpc>
            </a:pPr>
            <a:r>
              <a:rPr lang="en-CA" altLang="en-US" sz="2800" dirty="0"/>
              <a:t>Health Canada has adopted the </a:t>
            </a:r>
            <a:r>
              <a:rPr lang="en-CA" altLang="en-US" sz="2800" dirty="0" smtClean="0"/>
              <a:t>International Conference </a:t>
            </a:r>
            <a:r>
              <a:rPr lang="en-CA" altLang="en-US" sz="2800" dirty="0"/>
              <a:t>on Harmonization (ICH) Guideline on </a:t>
            </a:r>
            <a:r>
              <a:rPr lang="en-CA" altLang="en-US" sz="2800" dirty="0" smtClean="0"/>
              <a:t>Good Clinical </a:t>
            </a:r>
            <a:r>
              <a:rPr lang="en-CA" altLang="en-US" sz="2800" dirty="0"/>
              <a:t>Practices (ICH E6</a:t>
            </a:r>
            <a:r>
              <a:rPr lang="en-CA" altLang="en-US" sz="2800" dirty="0" smtClean="0"/>
              <a:t>)</a:t>
            </a:r>
          </a:p>
          <a:p>
            <a:pPr eaLnBrk="1" hangingPunct="1">
              <a:lnSpc>
                <a:spcPct val="80000"/>
              </a:lnSpc>
            </a:pPr>
            <a:endParaRPr lang="fr-CA" altLang="en-US" sz="2800" dirty="0"/>
          </a:p>
          <a:p>
            <a:pPr eaLnBrk="1" hangingPunct="1">
              <a:lnSpc>
                <a:spcPct val="80000"/>
              </a:lnSpc>
            </a:pPr>
            <a:r>
              <a:rPr lang="en-CA" altLang="en-US" sz="2800" dirty="0"/>
              <a:t>Clinical trials should be conducted in accordance with the ethical principles that have their origin in the Declaration of Helsinki, and that are consistent with GCP and the applicable regulatory requirement(s).</a:t>
            </a:r>
            <a:endParaRPr lang="en-CA" altLang="en-US" sz="2800" dirty="0" smtClean="0"/>
          </a:p>
          <a:p>
            <a:pPr eaLnBrk="1" hangingPunct="1">
              <a:lnSpc>
                <a:spcPct val="80000"/>
              </a:lnSpc>
            </a:pPr>
            <a:endParaRPr lang="fr-CA" altLang="en-US" sz="2800" dirty="0"/>
          </a:p>
          <a:p>
            <a:pPr eaLnBrk="1" hangingPunct="1">
              <a:lnSpc>
                <a:spcPct val="80000"/>
              </a:lnSpc>
            </a:pPr>
            <a:endParaRPr lang="en-CA" altLang="en-US" sz="2800" dirty="0" smtClean="0"/>
          </a:p>
        </p:txBody>
      </p:sp>
    </p:spTree>
    <p:extLst>
      <p:ext uri="{BB962C8B-B14F-4D97-AF65-F5344CB8AC3E}">
        <p14:creationId xmlns:p14="http://schemas.microsoft.com/office/powerpoint/2010/main" val="2221338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FE38F078-4B76-4ED5-82E0-29A7630CDB7F}" type="slidenum">
              <a:rPr lang="en-US" altLang="en-US">
                <a:solidFill>
                  <a:schemeClr val="bg1"/>
                </a:solidFill>
              </a:rPr>
              <a:pPr>
                <a:spcBef>
                  <a:spcPct val="0"/>
                </a:spcBef>
                <a:buSzTx/>
                <a:buFontTx/>
                <a:buNone/>
              </a:pPr>
              <a:t>16</a:t>
            </a:fld>
            <a:endParaRPr lang="en-US" altLang="en-US">
              <a:solidFill>
                <a:schemeClr val="bg1"/>
              </a:solidFill>
            </a:endParaRPr>
          </a:p>
        </p:txBody>
      </p:sp>
      <p:sp>
        <p:nvSpPr>
          <p:cNvPr id="18435" name="Rectangle 2"/>
          <p:cNvSpPr>
            <a:spLocks noGrp="1" noChangeArrowheads="1"/>
          </p:cNvSpPr>
          <p:nvPr>
            <p:ph type="title"/>
          </p:nvPr>
        </p:nvSpPr>
        <p:spPr>
          <a:xfrm>
            <a:off x="631824" y="981075"/>
            <a:ext cx="7540575" cy="863600"/>
          </a:xfrm>
        </p:spPr>
        <p:txBody>
          <a:bodyPr/>
          <a:lstStyle/>
          <a:p>
            <a:pPr eaLnBrk="1" hangingPunct="1"/>
            <a:r>
              <a:rPr lang="en-CA" altLang="en-US" sz="3200" b="1" dirty="0" smtClean="0"/>
              <a:t>GOOD CLINICAL PRACTICES (Cont’d)</a:t>
            </a:r>
          </a:p>
        </p:txBody>
      </p:sp>
      <p:sp>
        <p:nvSpPr>
          <p:cNvPr id="18436" name="Rectangle 3"/>
          <p:cNvSpPr>
            <a:spLocks noGrp="1" noChangeArrowheads="1"/>
          </p:cNvSpPr>
          <p:nvPr>
            <p:ph type="body" idx="1"/>
          </p:nvPr>
        </p:nvSpPr>
        <p:spPr>
          <a:xfrm>
            <a:off x="827088" y="1989138"/>
            <a:ext cx="8137525" cy="2879725"/>
          </a:xfrm>
        </p:spPr>
        <p:txBody>
          <a:bodyPr/>
          <a:lstStyle/>
          <a:p>
            <a:pPr eaLnBrk="1" hangingPunct="1">
              <a:lnSpc>
                <a:spcPct val="80000"/>
              </a:lnSpc>
            </a:pPr>
            <a:r>
              <a:rPr lang="fr-CA" altLang="en-US" sz="2800" dirty="0" err="1" smtClean="0"/>
              <a:t>Research</a:t>
            </a:r>
            <a:r>
              <a:rPr lang="fr-CA" altLang="en-US" sz="2800" dirty="0" smtClean="0"/>
              <a:t> </a:t>
            </a:r>
            <a:r>
              <a:rPr lang="fr-CA" altLang="en-US" sz="2800" dirty="0" err="1" smtClean="0"/>
              <a:t>Ethics</a:t>
            </a:r>
            <a:r>
              <a:rPr lang="fr-CA" altLang="en-US" sz="2800" dirty="0" smtClean="0"/>
              <a:t> </a:t>
            </a:r>
            <a:r>
              <a:rPr lang="fr-CA" altLang="en-US" sz="2800" dirty="0" err="1" smtClean="0"/>
              <a:t>Board</a:t>
            </a:r>
            <a:endParaRPr lang="fr-CA" altLang="en-US" sz="2800" dirty="0" smtClean="0"/>
          </a:p>
          <a:p>
            <a:pPr eaLnBrk="1" hangingPunct="1">
              <a:lnSpc>
                <a:spcPct val="80000"/>
              </a:lnSpc>
            </a:pPr>
            <a:r>
              <a:rPr lang="fr-CA" altLang="en-US" sz="2800" dirty="0" smtClean="0"/>
              <a:t>Compliance </a:t>
            </a:r>
            <a:r>
              <a:rPr lang="fr-CA" altLang="en-US" sz="2800" dirty="0" err="1" smtClean="0"/>
              <a:t>with</a:t>
            </a:r>
            <a:r>
              <a:rPr lang="fr-CA" altLang="en-US" sz="2800" dirty="0" smtClean="0"/>
              <a:t> </a:t>
            </a:r>
            <a:r>
              <a:rPr lang="fr-CA" altLang="en-US" sz="2800" dirty="0" err="1" smtClean="0"/>
              <a:t>protocol</a:t>
            </a:r>
            <a:endParaRPr lang="fr-CA" altLang="en-US" sz="2800" dirty="0" smtClean="0"/>
          </a:p>
          <a:p>
            <a:pPr eaLnBrk="1" hangingPunct="1">
              <a:lnSpc>
                <a:spcPct val="80000"/>
              </a:lnSpc>
            </a:pPr>
            <a:r>
              <a:rPr lang="fr-CA" altLang="en-US" sz="2800" dirty="0" err="1" smtClean="0"/>
              <a:t>Informed</a:t>
            </a:r>
            <a:r>
              <a:rPr lang="fr-CA" altLang="en-US" sz="2800" dirty="0" smtClean="0"/>
              <a:t> consent </a:t>
            </a:r>
            <a:r>
              <a:rPr lang="fr-CA" altLang="en-US" sz="2800" dirty="0" err="1" smtClean="0"/>
              <a:t>form</a:t>
            </a:r>
            <a:endParaRPr lang="fr-CA" altLang="en-US" sz="2800" dirty="0" smtClean="0"/>
          </a:p>
          <a:p>
            <a:pPr eaLnBrk="1" hangingPunct="1">
              <a:lnSpc>
                <a:spcPct val="80000"/>
              </a:lnSpc>
            </a:pPr>
            <a:r>
              <a:rPr lang="fr-CA" altLang="en-US" sz="2800" dirty="0" smtClean="0"/>
              <a:t>Documentation and record </a:t>
            </a:r>
            <a:r>
              <a:rPr lang="fr-CA" altLang="en-US" sz="2800" dirty="0" err="1" smtClean="0"/>
              <a:t>keeping</a:t>
            </a:r>
            <a:endParaRPr lang="fr-CA" altLang="en-US" sz="2800" dirty="0" smtClean="0"/>
          </a:p>
          <a:p>
            <a:pPr eaLnBrk="1" hangingPunct="1">
              <a:lnSpc>
                <a:spcPct val="80000"/>
              </a:lnSpc>
            </a:pPr>
            <a:r>
              <a:rPr lang="fr-CA" altLang="en-US" sz="2800" dirty="0" smtClean="0"/>
              <a:t>ADR </a:t>
            </a:r>
            <a:r>
              <a:rPr lang="fr-CA" altLang="en-US" sz="2800" dirty="0" err="1" smtClean="0"/>
              <a:t>reporting</a:t>
            </a:r>
            <a:r>
              <a:rPr lang="fr-CA" altLang="en-US" sz="2800" dirty="0" smtClean="0"/>
              <a:t> (REB, sponsor)</a:t>
            </a:r>
            <a:endParaRPr lang="en-CA" altLang="en-US" sz="2800" dirty="0" smtClean="0"/>
          </a:p>
        </p:txBody>
      </p:sp>
    </p:spTree>
    <p:extLst>
      <p:ext uri="{BB962C8B-B14F-4D97-AF65-F5344CB8AC3E}">
        <p14:creationId xmlns:p14="http://schemas.microsoft.com/office/powerpoint/2010/main" val="19111322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6E4FF756-C30D-4911-844C-2CEC59CE7ED1}" type="slidenum">
              <a:rPr lang="en-US" altLang="en-US">
                <a:solidFill>
                  <a:schemeClr val="bg1"/>
                </a:solidFill>
              </a:rPr>
              <a:pPr>
                <a:spcBef>
                  <a:spcPct val="0"/>
                </a:spcBef>
                <a:buSzTx/>
                <a:buFontTx/>
                <a:buNone/>
              </a:pPr>
              <a:t>17</a:t>
            </a:fld>
            <a:endParaRPr lang="en-US" altLang="en-US">
              <a:solidFill>
                <a:schemeClr val="bg1"/>
              </a:solidFill>
            </a:endParaRPr>
          </a:p>
        </p:txBody>
      </p:sp>
      <p:sp>
        <p:nvSpPr>
          <p:cNvPr id="23555" name="Rectangle 2"/>
          <p:cNvSpPr>
            <a:spLocks noGrp="1" noChangeArrowheads="1"/>
          </p:cNvSpPr>
          <p:nvPr>
            <p:ph type="title"/>
          </p:nvPr>
        </p:nvSpPr>
        <p:spPr>
          <a:xfrm>
            <a:off x="755650" y="981075"/>
            <a:ext cx="6388100" cy="863600"/>
          </a:xfrm>
        </p:spPr>
        <p:txBody>
          <a:bodyPr/>
          <a:lstStyle/>
          <a:p>
            <a:pPr eaLnBrk="1" hangingPunct="1"/>
            <a:r>
              <a:rPr lang="en-CA" altLang="en-US" sz="3200" b="1" smtClean="0"/>
              <a:t>Inspection Program</a:t>
            </a:r>
          </a:p>
        </p:txBody>
      </p:sp>
      <p:sp>
        <p:nvSpPr>
          <p:cNvPr id="23556" name="Rectangle 3"/>
          <p:cNvSpPr>
            <a:spLocks noGrp="1" noChangeArrowheads="1"/>
          </p:cNvSpPr>
          <p:nvPr>
            <p:ph type="body" idx="1"/>
          </p:nvPr>
        </p:nvSpPr>
        <p:spPr>
          <a:xfrm>
            <a:off x="611188" y="1628775"/>
            <a:ext cx="8208962" cy="3600450"/>
          </a:xfrm>
        </p:spPr>
        <p:txBody>
          <a:bodyPr/>
          <a:lstStyle/>
          <a:p>
            <a:pPr eaLnBrk="1" hangingPunct="1">
              <a:spcBef>
                <a:spcPct val="0"/>
              </a:spcBef>
              <a:spcAft>
                <a:spcPct val="20000"/>
              </a:spcAft>
            </a:pPr>
            <a:r>
              <a:rPr lang="en-CA" altLang="en-US" sz="2800" dirty="0" smtClean="0"/>
              <a:t>Conducted by the HPFBI, with authority under section 23 of the Food and Drugs Act</a:t>
            </a:r>
          </a:p>
          <a:p>
            <a:pPr eaLnBrk="1" hangingPunct="1">
              <a:spcBef>
                <a:spcPct val="0"/>
              </a:spcBef>
              <a:spcAft>
                <a:spcPct val="20000"/>
              </a:spcAft>
            </a:pPr>
            <a:r>
              <a:rPr lang="en-CA" altLang="en-US" sz="2800" dirty="0" smtClean="0"/>
              <a:t>Inspections conducted against requirements of Division 5 and generally accepted principles of GCP</a:t>
            </a:r>
          </a:p>
          <a:p>
            <a:pPr eaLnBrk="1" hangingPunct="1">
              <a:spcBef>
                <a:spcPct val="0"/>
              </a:spcBef>
              <a:spcAft>
                <a:spcPct val="20000"/>
              </a:spcAft>
            </a:pPr>
            <a:r>
              <a:rPr lang="en-CA" altLang="en-US" sz="2800" dirty="0" smtClean="0"/>
              <a:t>Sites chosen at discretion of HC or if complaints arise</a:t>
            </a:r>
          </a:p>
          <a:p>
            <a:pPr eaLnBrk="1" hangingPunct="1">
              <a:spcBef>
                <a:spcPct val="0"/>
              </a:spcBef>
              <a:spcAft>
                <a:spcPct val="20000"/>
              </a:spcAft>
            </a:pPr>
            <a:r>
              <a:rPr lang="en-CA" altLang="en-US" sz="2800" dirty="0" smtClean="0"/>
              <a:t>Sites may or may not be forewarned of the planned inspection</a:t>
            </a:r>
          </a:p>
        </p:txBody>
      </p:sp>
    </p:spTree>
    <p:extLst>
      <p:ext uri="{BB962C8B-B14F-4D97-AF65-F5344CB8AC3E}">
        <p14:creationId xmlns:p14="http://schemas.microsoft.com/office/powerpoint/2010/main" val="30219678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3784A375-4E2D-48B4-AC5C-40004F435777}" type="slidenum">
              <a:rPr lang="en-US" altLang="en-US">
                <a:solidFill>
                  <a:schemeClr val="bg1"/>
                </a:solidFill>
              </a:rPr>
              <a:pPr>
                <a:spcBef>
                  <a:spcPct val="0"/>
                </a:spcBef>
                <a:buSzTx/>
                <a:buFontTx/>
                <a:buNone/>
              </a:pPr>
              <a:t>18</a:t>
            </a:fld>
            <a:endParaRPr lang="en-US" altLang="en-US">
              <a:solidFill>
                <a:schemeClr val="bg1"/>
              </a:solidFill>
            </a:endParaRPr>
          </a:p>
        </p:txBody>
      </p:sp>
      <p:sp>
        <p:nvSpPr>
          <p:cNvPr id="24579" name="Rectangle 2"/>
          <p:cNvSpPr>
            <a:spLocks noChangeArrowheads="1"/>
          </p:cNvSpPr>
          <p:nvPr/>
        </p:nvSpPr>
        <p:spPr bwMode="auto">
          <a:xfrm>
            <a:off x="323850" y="701675"/>
            <a:ext cx="5184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 typeface="Wingdings" panose="05000000000000000000" pitchFamily="2" charset="2"/>
              <a:buNone/>
            </a:pPr>
            <a:r>
              <a:rPr lang="en-CA" altLang="en-US" sz="3200" b="1">
                <a:solidFill>
                  <a:schemeClr val="tx2"/>
                </a:solidFill>
              </a:rPr>
              <a:t> Pre-CTA Meetings</a:t>
            </a:r>
          </a:p>
        </p:txBody>
      </p:sp>
      <p:sp>
        <p:nvSpPr>
          <p:cNvPr id="24580" name="Rectangle 4"/>
          <p:cNvSpPr>
            <a:spLocks noChangeArrowheads="1"/>
          </p:cNvSpPr>
          <p:nvPr/>
        </p:nvSpPr>
        <p:spPr bwMode="auto">
          <a:xfrm>
            <a:off x="423863" y="3070225"/>
            <a:ext cx="81089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4950" indent="-234950"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2800"/>
              <a:t>Present relevant data, clarify requirements, discuss concerns, and resolve potential issues</a:t>
            </a:r>
          </a:p>
        </p:txBody>
      </p:sp>
      <p:pic>
        <p:nvPicPr>
          <p:cNvPr id="24581" name="Picture 5" descr="MCj02908000000[1]"/>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488" y="874713"/>
            <a:ext cx="20113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3737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charset="0"/>
              </a:defRPr>
            </a:lvl1pPr>
            <a:lvl2pPr marL="742950" indent="-285750" eaLnBrk="0" hangingPunct="0">
              <a:spcBef>
                <a:spcPct val="30000"/>
              </a:spcBef>
              <a:buSzPct val="90000"/>
              <a:buFont typeface="Wingdings" pitchFamily="2" charset="2"/>
              <a:buChar char="§"/>
              <a:defRPr sz="1600">
                <a:solidFill>
                  <a:schemeClr val="tx1"/>
                </a:solidFill>
                <a:latin typeface="Arial" charset="0"/>
              </a:defRPr>
            </a:lvl2pPr>
            <a:lvl3pPr marL="1143000" indent="-228600" eaLnBrk="0" hangingPunct="0">
              <a:spcBef>
                <a:spcPct val="20000"/>
              </a:spcBef>
              <a:buChar char="•"/>
              <a:defRPr sz="1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a:spcBef>
                <a:spcPct val="0"/>
              </a:spcBef>
              <a:buSzTx/>
              <a:buFontTx/>
              <a:buNone/>
            </a:pPr>
            <a:fld id="{A9EF8953-800F-4AFE-83A4-26D2E2240C34}" type="slidenum">
              <a:rPr lang="en-US" altLang="en-US" smtClean="0">
                <a:solidFill>
                  <a:schemeClr val="bg1"/>
                </a:solidFill>
              </a:rPr>
              <a:pPr>
                <a:spcBef>
                  <a:spcPct val="0"/>
                </a:spcBef>
                <a:buSzTx/>
                <a:buFontTx/>
                <a:buNone/>
              </a:pPr>
              <a:t>19</a:t>
            </a:fld>
            <a:endParaRPr lang="en-US" altLang="en-US" smtClean="0">
              <a:solidFill>
                <a:schemeClr val="bg1"/>
              </a:solidFill>
            </a:endParaRPr>
          </a:p>
        </p:txBody>
      </p:sp>
      <p:sp>
        <p:nvSpPr>
          <p:cNvPr id="30723" name="Rectangle 2"/>
          <p:cNvSpPr>
            <a:spLocks noGrp="1" noChangeArrowheads="1"/>
          </p:cNvSpPr>
          <p:nvPr>
            <p:ph type="title"/>
          </p:nvPr>
        </p:nvSpPr>
        <p:spPr>
          <a:xfrm>
            <a:off x="539552" y="764704"/>
            <a:ext cx="6388100" cy="575593"/>
          </a:xfrm>
        </p:spPr>
        <p:txBody>
          <a:bodyPr/>
          <a:lstStyle/>
          <a:p>
            <a:pPr eaLnBrk="1" hangingPunct="1"/>
            <a:r>
              <a:rPr lang="en-CA" altLang="en-US" sz="3200" b="1" dirty="0" smtClean="0"/>
              <a:t>References</a:t>
            </a:r>
          </a:p>
        </p:txBody>
      </p:sp>
      <p:graphicFrame>
        <p:nvGraphicFramePr>
          <p:cNvPr id="277612" name="Group 108"/>
          <p:cNvGraphicFramePr>
            <a:graphicFrameLocks noGrp="1"/>
          </p:cNvGraphicFramePr>
          <p:nvPr>
            <p:ph idx="1"/>
            <p:extLst>
              <p:ext uri="{D42A27DB-BD31-4B8C-83A1-F6EECF244321}">
                <p14:modId xmlns:p14="http://schemas.microsoft.com/office/powerpoint/2010/main" val="2931249653"/>
              </p:ext>
            </p:extLst>
          </p:nvPr>
        </p:nvGraphicFramePr>
        <p:xfrm>
          <a:off x="251520" y="1484784"/>
          <a:ext cx="8713787" cy="4446665"/>
        </p:xfrm>
        <a:graphic>
          <a:graphicData uri="http://schemas.openxmlformats.org/drawingml/2006/table">
            <a:tbl>
              <a:tblPr/>
              <a:tblGrid>
                <a:gridCol w="3744540"/>
                <a:gridCol w="4969247"/>
              </a:tblGrid>
              <a:tr h="700985">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US" sz="2000" b="0" i="0" u="none" strike="noStrike" cap="none" normalizeH="0" baseline="0" dirty="0" smtClean="0">
                          <a:ln>
                            <a:noFill/>
                          </a:ln>
                          <a:solidFill>
                            <a:schemeClr val="tx1"/>
                          </a:solidFill>
                          <a:effectLst/>
                          <a:latin typeface="Arial" charset="0"/>
                          <a:cs typeface="Times New Roman" pitchFamily="18" charset="0"/>
                        </a:rPr>
                        <a:t>Division 5 Regulations</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CA" sz="2000" b="0" i="0" u="none" strike="noStrike" cap="none" normalizeH="0" baseline="0" dirty="0" smtClean="0">
                          <a:ln>
                            <a:noFill/>
                          </a:ln>
                          <a:solidFill>
                            <a:schemeClr val="tx1"/>
                          </a:solidFill>
                          <a:effectLst/>
                          <a:latin typeface="Arial" charset="0"/>
                          <a:cs typeface="Times New Roman" pitchFamily="18" charset="0"/>
                        </a:rPr>
                        <a:t> </a:t>
                      </a:r>
                      <a:r>
                        <a:rPr kumimoji="0" lang="en-US" sz="2000" b="0" i="0" u="none" strike="noStrike" cap="none" normalizeH="0" baseline="0" dirty="0" smtClean="0">
                          <a:ln>
                            <a:noFill/>
                          </a:ln>
                          <a:solidFill>
                            <a:schemeClr val="tx1"/>
                          </a:solidFill>
                          <a:effectLst/>
                          <a:latin typeface="Arial" charset="0"/>
                        </a:rPr>
                        <a:t>http://laws.justice.gc.ca/en/F-27/C.R.C.-c.870/</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777">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US" sz="2000" b="0" i="0" u="none" strike="noStrike" cap="none" normalizeH="0" baseline="0" dirty="0" smtClean="0">
                          <a:ln>
                            <a:noFill/>
                          </a:ln>
                          <a:solidFill>
                            <a:schemeClr val="tx1"/>
                          </a:solidFill>
                          <a:effectLst/>
                          <a:latin typeface="Arial" charset="0"/>
                          <a:cs typeface="Times New Roman" pitchFamily="18" charset="0"/>
                        </a:rPr>
                        <a:t>Guidance for Clinical Trial Sponsors</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US" sz="2000" b="0" i="0" u="none" strike="noStrike" cap="none" normalizeH="0" baseline="0" dirty="0" smtClean="0">
                          <a:ln>
                            <a:noFill/>
                          </a:ln>
                          <a:solidFill>
                            <a:schemeClr val="tx1"/>
                          </a:solidFill>
                          <a:effectLst/>
                          <a:latin typeface="Arial" charset="0"/>
                          <a:hlinkClick r:id="rId3"/>
                        </a:rPr>
                        <a:t>http://www.hc-sc.gc.ca/dhp-mps/prodpharma/applic-demande/guide-ld/clini/ctdcta_ctddec-eng.php</a:t>
                      </a:r>
                      <a:endParaRPr kumimoji="0" lang="en-US" sz="2000" b="0" i="0" u="none" strike="noStrike" cap="none" normalizeH="0" baseline="0" dirty="0" smtClean="0">
                        <a:ln>
                          <a:noFill/>
                        </a:ln>
                        <a:solidFill>
                          <a:schemeClr val="tx1"/>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06800">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CA" sz="2000" b="0" i="0" u="none" strike="noStrike" cap="none" normalizeH="0" baseline="0" smtClean="0">
                          <a:ln>
                            <a:noFill/>
                          </a:ln>
                          <a:solidFill>
                            <a:schemeClr val="tx1"/>
                          </a:solidFill>
                          <a:effectLst/>
                          <a:latin typeface="Arial" charset="0"/>
                        </a:rPr>
                        <a:t>Quality (Chemistry and Manufacturing) Guidance: Clinical Trial Applications (CTAs) for Pharmaceuticals</a:t>
                      </a:r>
                    </a:p>
                    <a:p>
                      <a:pPr marL="0" marR="0" lvl="0" indent="0" algn="l" defTabSz="914400" rtl="0" eaLnBrk="1" fontAlgn="base" latinLnBrk="0" hangingPunct="1">
                        <a:lnSpc>
                          <a:spcPct val="100000"/>
                        </a:lnSpc>
                        <a:spcBef>
                          <a:spcPct val="30000"/>
                        </a:spcBef>
                        <a:spcAft>
                          <a:spcPct val="0"/>
                        </a:spcAft>
                        <a:buClrTx/>
                        <a:buSzPct val="110000"/>
                        <a:buFontTx/>
                        <a:buNone/>
                        <a:tabLst/>
                      </a:pPr>
                      <a:endParaRPr kumimoji="0" lang="en-US" sz="2000" b="0" i="0" u="none" strike="noStrike" cap="none" normalizeH="0" baseline="0" smtClean="0">
                        <a:ln>
                          <a:noFill/>
                        </a:ln>
                        <a:solidFill>
                          <a:schemeClr val="tx1"/>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US" sz="2000" b="0" i="0" u="none" strike="noStrike" cap="none" normalizeH="0" baseline="0" dirty="0" smtClean="0">
                          <a:ln>
                            <a:noFill/>
                          </a:ln>
                          <a:solidFill>
                            <a:schemeClr val="tx1"/>
                          </a:solidFill>
                          <a:effectLst/>
                          <a:latin typeface="Arial" charset="0"/>
                        </a:rPr>
                        <a:t>http://www.hc-sc.gc.ca/dhp-mps/prodpharma/applic-demande/guide-ld/clini/qual_cta_dec-eng.php</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3025">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US" sz="2000" b="0" i="0" u="none" strike="noStrike" cap="none" normalizeH="0" baseline="0" dirty="0" smtClean="0">
                          <a:ln>
                            <a:noFill/>
                          </a:ln>
                          <a:solidFill>
                            <a:schemeClr val="tx1"/>
                          </a:solidFill>
                          <a:effectLst/>
                          <a:latin typeface="Arial" charset="0"/>
                          <a:cs typeface="Times New Roman" pitchFamily="18" charset="0"/>
                        </a:rPr>
                        <a:t>Quality requirements for biologics and radiopharmaceuticals</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Pct val="110000"/>
                        <a:buFontTx/>
                        <a:buNone/>
                        <a:tabLst/>
                      </a:pPr>
                      <a:r>
                        <a:rPr kumimoji="0" lang="en-CA" sz="2000" b="0" i="0" u="none" strike="noStrike" cap="none" normalizeH="0" baseline="0" dirty="0" smtClean="0">
                          <a:ln>
                            <a:noFill/>
                          </a:ln>
                          <a:solidFill>
                            <a:schemeClr val="tx1"/>
                          </a:solidFill>
                          <a:effectLst/>
                          <a:latin typeface="Arial" charset="0"/>
                        </a:rPr>
                        <a:t>http://www.hc-sc.gc.ca/dhp-mps/brgtherap/applic-demande/guides/qualit/index-eng.php</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069645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404664"/>
            <a:ext cx="6248400" cy="914400"/>
          </a:xfrm>
        </p:spPr>
        <p:txBody>
          <a:bodyPr/>
          <a:lstStyle/>
          <a:p>
            <a:r>
              <a:rPr lang="en-CA" sz="1800" dirty="0" smtClean="0">
                <a:solidFill>
                  <a:schemeClr val="bg1"/>
                </a:solidFill>
              </a:rPr>
              <a:t>Health </a:t>
            </a:r>
            <a:r>
              <a:rPr lang="en-CA" sz="1800" dirty="0">
                <a:solidFill>
                  <a:schemeClr val="bg1"/>
                </a:solidFill>
              </a:rPr>
              <a:t>Products and Food </a:t>
            </a:r>
            <a:r>
              <a:rPr lang="en-CA" sz="1800" dirty="0" smtClean="0">
                <a:solidFill>
                  <a:schemeClr val="bg1"/>
                </a:solidFill>
              </a:rPr>
              <a:t>Branch</a:t>
            </a:r>
            <a:br>
              <a:rPr lang="en-CA" sz="1800" dirty="0" smtClean="0">
                <a:solidFill>
                  <a:schemeClr val="bg1"/>
                </a:solidFill>
              </a:rPr>
            </a:br>
            <a:r>
              <a:rPr lang="en-CA" sz="1400" dirty="0" smtClean="0">
                <a:solidFill>
                  <a:schemeClr val="tx1"/>
                </a:solidFill>
              </a:rPr>
              <a:t>Mandate:  </a:t>
            </a:r>
            <a:r>
              <a:rPr lang="en-CA" sz="1400" b="0" i="1" dirty="0" smtClean="0">
                <a:solidFill>
                  <a:schemeClr val="tx1"/>
                </a:solidFill>
              </a:rPr>
              <a:t>Manage the </a:t>
            </a:r>
            <a:r>
              <a:rPr lang="en-CA" sz="1400" b="0" i="1" dirty="0">
                <a:solidFill>
                  <a:schemeClr val="tx1"/>
                </a:solidFill>
              </a:rPr>
              <a:t>health-related risks and benefits of health products</a:t>
            </a:r>
            <a:endParaRPr lang="en-CA" sz="1400" i="1" dirty="0">
              <a:solidFill>
                <a:schemeClr val="tx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2</a:t>
            </a:fld>
            <a:endParaRPr lang="en-CA">
              <a:solidFill>
                <a:srgbClr val="FFFFFF"/>
              </a:solidFill>
            </a:endParaRPr>
          </a:p>
        </p:txBody>
      </p:sp>
      <p:grpSp>
        <p:nvGrpSpPr>
          <p:cNvPr id="5" name="Group 3"/>
          <p:cNvGrpSpPr>
            <a:grpSpLocks/>
          </p:cNvGrpSpPr>
          <p:nvPr/>
        </p:nvGrpSpPr>
        <p:grpSpPr bwMode="auto">
          <a:xfrm>
            <a:off x="467544" y="1472578"/>
            <a:ext cx="8496943" cy="4188670"/>
            <a:chOff x="68" y="873"/>
            <a:chExt cx="5579" cy="3186"/>
          </a:xfrm>
        </p:grpSpPr>
        <p:sp>
          <p:nvSpPr>
            <p:cNvPr id="6" name="Line 12"/>
            <p:cNvSpPr>
              <a:spLocks noChangeShapeType="1"/>
            </p:cNvSpPr>
            <p:nvPr/>
          </p:nvSpPr>
          <p:spPr bwMode="auto">
            <a:xfrm>
              <a:off x="5020" y="1797"/>
              <a:ext cx="1" cy="13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7" name="Oval 4"/>
            <p:cNvSpPr>
              <a:spLocks noChangeArrowheads="1"/>
            </p:cNvSpPr>
            <p:nvPr/>
          </p:nvSpPr>
          <p:spPr bwMode="auto">
            <a:xfrm>
              <a:off x="169" y="914"/>
              <a:ext cx="950" cy="921"/>
            </a:xfrm>
            <a:prstGeom prst="ellipse">
              <a:avLst/>
            </a:prstGeom>
            <a:solidFill>
              <a:srgbClr val="FFCC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a:solidFill>
                    <a:srgbClr val="000000"/>
                  </a:solidFill>
                </a:rPr>
                <a:t>Therapeutic </a:t>
              </a:r>
            </a:p>
            <a:p>
              <a:pPr algn="ctr" eaLnBrk="1" hangingPunct="1">
                <a:spcBef>
                  <a:spcPct val="0"/>
                </a:spcBef>
                <a:buFontTx/>
                <a:buNone/>
              </a:pPr>
              <a:r>
                <a:rPr lang="en-US" altLang="en-US" sz="1800" dirty="0">
                  <a:solidFill>
                    <a:srgbClr val="000000"/>
                  </a:solidFill>
                </a:rPr>
                <a:t>Products</a:t>
              </a:r>
            </a:p>
          </p:txBody>
        </p:sp>
        <p:sp>
          <p:nvSpPr>
            <p:cNvPr id="8" name="Oval 5"/>
            <p:cNvSpPr>
              <a:spLocks noChangeArrowheads="1"/>
            </p:cNvSpPr>
            <p:nvPr/>
          </p:nvSpPr>
          <p:spPr bwMode="auto">
            <a:xfrm>
              <a:off x="1047" y="900"/>
              <a:ext cx="950" cy="950"/>
            </a:xfrm>
            <a:prstGeom prst="ellipse">
              <a:avLst/>
            </a:prstGeom>
            <a:solidFill>
              <a:schemeClr val="accent6">
                <a:lumMod val="20000"/>
                <a:lumOff val="80000"/>
              </a:schemeClr>
            </a:solidFill>
            <a:ln w="9525">
              <a:solidFill>
                <a:schemeClr val="tx1"/>
              </a:solidFill>
              <a:round/>
              <a:headEnd/>
              <a:tailEnd/>
            </a:ln>
          </p:spPr>
          <p:txBody>
            <a:bodyPr wrap="none" anchor="ctr"/>
            <a:lstStyle/>
            <a:p>
              <a:pPr algn="ctr">
                <a:defRPr/>
              </a:pPr>
              <a:r>
                <a:rPr lang="en-US" dirty="0">
                  <a:solidFill>
                    <a:srgbClr val="000000"/>
                  </a:solidFill>
                </a:rPr>
                <a:t>Biologics </a:t>
              </a:r>
            </a:p>
            <a:p>
              <a:pPr algn="ctr">
                <a:defRPr/>
              </a:pPr>
              <a:r>
                <a:rPr lang="en-US" dirty="0">
                  <a:solidFill>
                    <a:srgbClr val="000000"/>
                  </a:solidFill>
                </a:rPr>
                <a:t>&amp; Genetic </a:t>
              </a:r>
            </a:p>
            <a:p>
              <a:pPr algn="ctr">
                <a:defRPr/>
              </a:pPr>
              <a:r>
                <a:rPr lang="en-US" dirty="0">
                  <a:solidFill>
                    <a:srgbClr val="000000"/>
                  </a:solidFill>
                </a:rPr>
                <a:t>Therapies</a:t>
              </a:r>
            </a:p>
          </p:txBody>
        </p:sp>
        <p:sp>
          <p:nvSpPr>
            <p:cNvPr id="9" name="Oval 6"/>
            <p:cNvSpPr>
              <a:spLocks noChangeArrowheads="1"/>
            </p:cNvSpPr>
            <p:nvPr/>
          </p:nvSpPr>
          <p:spPr bwMode="auto">
            <a:xfrm>
              <a:off x="1938" y="873"/>
              <a:ext cx="950" cy="950"/>
            </a:xfrm>
            <a:prstGeom prst="ellipse">
              <a:avLst/>
            </a:prstGeom>
            <a:solidFill>
              <a:schemeClr val="bg1">
                <a:lumMod val="65000"/>
              </a:schemeClr>
            </a:solidFill>
            <a:ln w="9525">
              <a:solidFill>
                <a:schemeClr val="tx1"/>
              </a:solidFill>
              <a:round/>
              <a:headEnd/>
              <a:tailEnd/>
            </a:ln>
          </p:spPr>
          <p:txBody>
            <a:bodyPr wrap="none" anchor="ctr"/>
            <a:lstStyle/>
            <a:p>
              <a:pPr algn="ctr">
                <a:defRPr/>
              </a:pPr>
              <a:r>
                <a:rPr lang="en-US" sz="1400" dirty="0">
                  <a:solidFill>
                    <a:srgbClr val="000000"/>
                  </a:solidFill>
                </a:rPr>
                <a:t>Natural and Non-</a:t>
              </a:r>
            </a:p>
            <a:p>
              <a:pPr algn="ctr">
                <a:defRPr/>
              </a:pPr>
              <a:r>
                <a:rPr lang="en-US" sz="1400" dirty="0">
                  <a:solidFill>
                    <a:srgbClr val="000000"/>
                  </a:solidFill>
                </a:rPr>
                <a:t>Prescription</a:t>
              </a:r>
            </a:p>
          </p:txBody>
        </p:sp>
        <p:sp>
          <p:nvSpPr>
            <p:cNvPr id="10" name="Oval 7"/>
            <p:cNvSpPr>
              <a:spLocks noChangeArrowheads="1"/>
            </p:cNvSpPr>
            <p:nvPr/>
          </p:nvSpPr>
          <p:spPr bwMode="auto">
            <a:xfrm>
              <a:off x="2826" y="873"/>
              <a:ext cx="950" cy="950"/>
            </a:xfrm>
            <a:prstGeom prst="ellipse">
              <a:avLst/>
            </a:prstGeom>
            <a:solidFill>
              <a:schemeClr val="bg1">
                <a:lumMod val="65000"/>
              </a:schemeClr>
            </a:solidFill>
            <a:ln w="9525">
              <a:solidFill>
                <a:schemeClr val="tx1"/>
              </a:solidFill>
              <a:round/>
              <a:headEnd/>
              <a:tailEnd/>
            </a:ln>
          </p:spPr>
          <p:txBody>
            <a:bodyPr wrap="none" anchor="ctr"/>
            <a:lstStyle/>
            <a:p>
              <a:pPr algn="ctr">
                <a:defRPr/>
              </a:pPr>
              <a:r>
                <a:rPr lang="en-US">
                  <a:solidFill>
                    <a:srgbClr val="000000"/>
                  </a:solidFill>
                </a:rPr>
                <a:t>Veterinary</a:t>
              </a:r>
            </a:p>
            <a:p>
              <a:pPr algn="ctr">
                <a:defRPr/>
              </a:pPr>
              <a:r>
                <a:rPr lang="en-US">
                  <a:solidFill>
                    <a:srgbClr val="000000"/>
                  </a:solidFill>
                </a:rPr>
                <a:t>Drugs</a:t>
              </a:r>
              <a:endParaRPr lang="en-US">
                <a:solidFill>
                  <a:srgbClr val="000000"/>
                </a:solidFill>
                <a:latin typeface="Arial Narrow" pitchFamily="34" charset="0"/>
              </a:endParaRPr>
            </a:p>
          </p:txBody>
        </p:sp>
        <p:sp>
          <p:nvSpPr>
            <p:cNvPr id="11" name="Oval 8"/>
            <p:cNvSpPr>
              <a:spLocks noChangeArrowheads="1"/>
            </p:cNvSpPr>
            <p:nvPr/>
          </p:nvSpPr>
          <p:spPr bwMode="auto">
            <a:xfrm>
              <a:off x="3687" y="873"/>
              <a:ext cx="950" cy="950"/>
            </a:xfrm>
            <a:prstGeom prst="ellipse">
              <a:avLst/>
            </a:prstGeom>
            <a:solidFill>
              <a:schemeClr val="bg1">
                <a:lumMod val="65000"/>
              </a:schemeClr>
            </a:solidFill>
            <a:ln w="9525">
              <a:solidFill>
                <a:schemeClr val="tx1"/>
              </a:solidFill>
              <a:round/>
              <a:headEnd/>
              <a:tailEnd/>
            </a:ln>
          </p:spPr>
          <p:txBody>
            <a:bodyPr wrap="none" anchor="ctr"/>
            <a:lstStyle/>
            <a:p>
              <a:pPr algn="ctr">
                <a:defRPr/>
              </a:pPr>
              <a:r>
                <a:rPr lang="en-US" dirty="0">
                  <a:solidFill>
                    <a:srgbClr val="000000"/>
                  </a:solidFill>
                </a:rPr>
                <a:t>Marketed </a:t>
              </a:r>
            </a:p>
            <a:p>
              <a:pPr algn="ctr">
                <a:defRPr/>
              </a:pPr>
              <a:r>
                <a:rPr lang="en-US" dirty="0">
                  <a:solidFill>
                    <a:srgbClr val="000000"/>
                  </a:solidFill>
                </a:rPr>
                <a:t>Health </a:t>
              </a:r>
            </a:p>
            <a:p>
              <a:pPr algn="ctr">
                <a:defRPr/>
              </a:pPr>
              <a:r>
                <a:rPr lang="en-US" dirty="0">
                  <a:solidFill>
                    <a:srgbClr val="000000"/>
                  </a:solidFill>
                </a:rPr>
                <a:t>Products</a:t>
              </a:r>
            </a:p>
          </p:txBody>
        </p:sp>
        <p:sp>
          <p:nvSpPr>
            <p:cNvPr id="12" name="Oval 9"/>
            <p:cNvSpPr>
              <a:spLocks noChangeArrowheads="1"/>
            </p:cNvSpPr>
            <p:nvPr/>
          </p:nvSpPr>
          <p:spPr bwMode="auto">
            <a:xfrm>
              <a:off x="4545" y="873"/>
              <a:ext cx="950" cy="950"/>
            </a:xfrm>
            <a:prstGeom prst="ellipse">
              <a:avLst/>
            </a:prstGeom>
            <a:solidFill>
              <a:schemeClr val="bg1">
                <a:lumMod val="65000"/>
              </a:schemeClr>
            </a:solidFill>
            <a:ln w="9525">
              <a:solidFill>
                <a:schemeClr val="tx1"/>
              </a:solidFill>
              <a:round/>
              <a:headEnd/>
              <a:tailEnd/>
            </a:ln>
          </p:spPr>
          <p:txBody>
            <a:bodyPr wrap="none" anchor="ctr"/>
            <a:lstStyle/>
            <a:p>
              <a:pPr algn="ctr">
                <a:defRPr/>
              </a:pPr>
              <a:r>
                <a:rPr lang="en-US">
                  <a:solidFill>
                    <a:srgbClr val="000000"/>
                  </a:solidFill>
                </a:rPr>
                <a:t>Inspectorate</a:t>
              </a:r>
            </a:p>
          </p:txBody>
        </p:sp>
        <p:sp>
          <p:nvSpPr>
            <p:cNvPr id="13" name="Line 10"/>
            <p:cNvSpPr>
              <a:spLocks noChangeShapeType="1"/>
            </p:cNvSpPr>
            <p:nvPr/>
          </p:nvSpPr>
          <p:spPr bwMode="auto">
            <a:xfrm>
              <a:off x="643" y="1812"/>
              <a:ext cx="1"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14" name="Line 11"/>
            <p:cNvSpPr>
              <a:spLocks noChangeShapeType="1"/>
            </p:cNvSpPr>
            <p:nvPr/>
          </p:nvSpPr>
          <p:spPr bwMode="auto">
            <a:xfrm>
              <a:off x="1521" y="1860"/>
              <a:ext cx="1" cy="1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15" name="Text Box 13"/>
            <p:cNvSpPr txBox="1">
              <a:spLocks noChangeArrowheads="1"/>
            </p:cNvSpPr>
            <p:nvPr/>
          </p:nvSpPr>
          <p:spPr bwMode="auto">
            <a:xfrm>
              <a:off x="68" y="2340"/>
              <a:ext cx="1152" cy="487"/>
            </a:xfrm>
            <a:prstGeom prst="rect">
              <a:avLst/>
            </a:prstGeom>
            <a:solidFill>
              <a:srgbClr val="FFCC99"/>
            </a:solidFill>
            <a:ln w="9525" algn="ctr">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600" dirty="0">
                  <a:solidFill>
                    <a:srgbClr val="000000"/>
                  </a:solidFill>
                  <a:latin typeface="Arial Narrow" pitchFamily="34" charset="0"/>
                </a:rPr>
                <a:t>Pharmaceuticals </a:t>
              </a:r>
              <a:r>
                <a:rPr lang="en-US" altLang="en-US" sz="1600" dirty="0" smtClean="0">
                  <a:solidFill>
                    <a:srgbClr val="000000"/>
                  </a:solidFill>
                  <a:latin typeface="Arial Narrow" pitchFamily="34" charset="0"/>
                </a:rPr>
                <a:t>and Medical Devices</a:t>
              </a:r>
              <a:endParaRPr lang="en-US" altLang="en-US" sz="1600" dirty="0">
                <a:solidFill>
                  <a:srgbClr val="000000"/>
                </a:solidFill>
                <a:latin typeface="Arial Narrow" pitchFamily="34" charset="0"/>
              </a:endParaRPr>
            </a:p>
          </p:txBody>
        </p:sp>
        <p:sp>
          <p:nvSpPr>
            <p:cNvPr id="16" name="Text Box 14"/>
            <p:cNvSpPr txBox="1">
              <a:spLocks noChangeArrowheads="1"/>
            </p:cNvSpPr>
            <p:nvPr/>
          </p:nvSpPr>
          <p:spPr bwMode="auto">
            <a:xfrm>
              <a:off x="850" y="3213"/>
              <a:ext cx="1344" cy="615"/>
            </a:xfrm>
            <a:prstGeom prst="rect">
              <a:avLst/>
            </a:prstGeom>
            <a:solidFill>
              <a:schemeClr val="accent6">
                <a:lumMod val="20000"/>
                <a:lumOff val="80000"/>
              </a:schemeClr>
            </a:solidFill>
            <a:ln w="9525" algn="ctr">
              <a:solidFill>
                <a:schemeClr val="tx1"/>
              </a:solidFill>
              <a:miter lim="800000"/>
              <a:headEnd/>
              <a:tailEnd/>
            </a:ln>
          </p:spPr>
          <p:txBody>
            <a:bodyPr>
              <a:spAutoFit/>
            </a:bodyPr>
            <a:lstStyle>
              <a:lvl1pPr eaLnBrk="0" hangingPunct="0">
                <a:defRPr sz="3600" b="1">
                  <a:solidFill>
                    <a:schemeClr val="tx2"/>
                  </a:solidFill>
                  <a:latin typeface="Times New Roman" pitchFamily="18" charset="0"/>
                  <a:ea typeface="ＭＳ Ｐゴシック" charset="-128"/>
                </a:defRPr>
              </a:lvl1pPr>
              <a:lvl2pPr marL="742950" indent="-285750" eaLnBrk="0" hangingPunct="0">
                <a:defRPr sz="3600" b="1">
                  <a:solidFill>
                    <a:schemeClr val="tx2"/>
                  </a:solidFill>
                  <a:latin typeface="Times New Roman" pitchFamily="18" charset="0"/>
                  <a:ea typeface="ＭＳ Ｐゴシック" charset="-128"/>
                </a:defRPr>
              </a:lvl2pPr>
              <a:lvl3pPr marL="1143000" indent="-228600" eaLnBrk="0" hangingPunct="0">
                <a:defRPr sz="3600" b="1">
                  <a:solidFill>
                    <a:schemeClr val="tx2"/>
                  </a:solidFill>
                  <a:latin typeface="Times New Roman" pitchFamily="18" charset="0"/>
                  <a:ea typeface="ＭＳ Ｐゴシック" charset="-128"/>
                </a:defRPr>
              </a:lvl3pPr>
              <a:lvl4pPr marL="1600200" indent="-228600" eaLnBrk="0" hangingPunct="0">
                <a:defRPr sz="3600" b="1">
                  <a:solidFill>
                    <a:schemeClr val="tx2"/>
                  </a:solidFill>
                  <a:latin typeface="Times New Roman" pitchFamily="18" charset="0"/>
                  <a:ea typeface="ＭＳ Ｐゴシック" charset="-128"/>
                </a:defRPr>
              </a:lvl4pPr>
              <a:lvl5pPr marL="2057400" indent="-228600" eaLnBrk="0" hangingPunct="0">
                <a:defRPr sz="3600" b="1">
                  <a:solidFill>
                    <a:schemeClr val="tx2"/>
                  </a:solidFill>
                  <a:latin typeface="Times New Roman" pitchFamily="18" charset="0"/>
                  <a:ea typeface="ＭＳ Ｐゴシック" charset="-128"/>
                </a:defRPr>
              </a:lvl5pPr>
              <a:lvl6pPr marL="25146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6pPr>
              <a:lvl7pPr marL="29718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7pPr>
              <a:lvl8pPr marL="34290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8pPr>
              <a:lvl9pPr marL="38862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9pPr>
            </a:lstStyle>
            <a:p>
              <a:pPr algn="ctr" eaLnBrk="1" hangingPunct="1">
                <a:defRPr/>
              </a:pPr>
              <a:r>
                <a:rPr lang="en-US" sz="1400" b="0" dirty="0" smtClean="0">
                  <a:solidFill>
                    <a:srgbClr val="000000"/>
                  </a:solidFill>
                  <a:latin typeface="Arial Narrow" pitchFamily="34" charset="0"/>
                </a:rPr>
                <a:t>Blood, vaccines, biological drugs, tissues, radiopharmaceuticals</a:t>
              </a:r>
            </a:p>
          </p:txBody>
        </p:sp>
        <p:sp>
          <p:nvSpPr>
            <p:cNvPr id="17" name="Text Box 15"/>
            <p:cNvSpPr txBox="1">
              <a:spLocks noChangeArrowheads="1"/>
            </p:cNvSpPr>
            <p:nvPr/>
          </p:nvSpPr>
          <p:spPr bwMode="auto">
            <a:xfrm>
              <a:off x="1837" y="2197"/>
              <a:ext cx="1152" cy="794"/>
            </a:xfrm>
            <a:prstGeom prst="rect">
              <a:avLst/>
            </a:prstGeom>
            <a:solidFill>
              <a:schemeClr val="bg1">
                <a:lumMod val="65000"/>
              </a:schemeClr>
            </a:solidFill>
            <a:ln w="9525" algn="ctr">
              <a:solidFill>
                <a:schemeClr val="tx1"/>
              </a:solidFill>
              <a:miter lim="800000"/>
              <a:headEnd/>
              <a:tailEnd/>
            </a:ln>
          </p:spPr>
          <p:txBody>
            <a:bodyPr>
              <a:spAutoFit/>
            </a:bodyPr>
            <a:lstStyle>
              <a:lvl1pPr eaLnBrk="0" hangingPunct="0">
                <a:defRPr sz="3600" b="1">
                  <a:solidFill>
                    <a:schemeClr val="tx2"/>
                  </a:solidFill>
                  <a:latin typeface="Times New Roman" pitchFamily="18" charset="0"/>
                  <a:ea typeface="ＭＳ Ｐゴシック" charset="-128"/>
                </a:defRPr>
              </a:lvl1pPr>
              <a:lvl2pPr marL="742950" indent="-285750" eaLnBrk="0" hangingPunct="0">
                <a:defRPr sz="3600" b="1">
                  <a:solidFill>
                    <a:schemeClr val="tx2"/>
                  </a:solidFill>
                  <a:latin typeface="Times New Roman" pitchFamily="18" charset="0"/>
                  <a:ea typeface="ＭＳ Ｐゴシック" charset="-128"/>
                </a:defRPr>
              </a:lvl2pPr>
              <a:lvl3pPr marL="1143000" indent="-228600" eaLnBrk="0" hangingPunct="0">
                <a:defRPr sz="3600" b="1">
                  <a:solidFill>
                    <a:schemeClr val="tx2"/>
                  </a:solidFill>
                  <a:latin typeface="Times New Roman" pitchFamily="18" charset="0"/>
                  <a:ea typeface="ＭＳ Ｐゴシック" charset="-128"/>
                </a:defRPr>
              </a:lvl3pPr>
              <a:lvl4pPr marL="1600200" indent="-228600" eaLnBrk="0" hangingPunct="0">
                <a:defRPr sz="3600" b="1">
                  <a:solidFill>
                    <a:schemeClr val="tx2"/>
                  </a:solidFill>
                  <a:latin typeface="Times New Roman" pitchFamily="18" charset="0"/>
                  <a:ea typeface="ＭＳ Ｐゴシック" charset="-128"/>
                </a:defRPr>
              </a:lvl4pPr>
              <a:lvl5pPr marL="2057400" indent="-228600" eaLnBrk="0" hangingPunct="0">
                <a:defRPr sz="3600" b="1">
                  <a:solidFill>
                    <a:schemeClr val="tx2"/>
                  </a:solidFill>
                  <a:latin typeface="Times New Roman" pitchFamily="18" charset="0"/>
                  <a:ea typeface="ＭＳ Ｐゴシック" charset="-128"/>
                </a:defRPr>
              </a:lvl5pPr>
              <a:lvl6pPr marL="25146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6pPr>
              <a:lvl7pPr marL="29718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7pPr>
              <a:lvl8pPr marL="34290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8pPr>
              <a:lvl9pPr marL="38862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9pPr>
            </a:lstStyle>
            <a:p>
              <a:pPr algn="ctr" eaLnBrk="1" hangingPunct="1">
                <a:defRPr/>
              </a:pPr>
              <a:r>
                <a:rPr lang="en-US" sz="1400" b="0" dirty="0" smtClean="0">
                  <a:solidFill>
                    <a:srgbClr val="000000"/>
                  </a:solidFill>
                  <a:latin typeface="Arial" charset="0"/>
                </a:rPr>
                <a:t>Non-prescription drugs, vitamins, herbal products, minerals, etc.</a:t>
              </a:r>
            </a:p>
          </p:txBody>
        </p:sp>
        <p:sp>
          <p:nvSpPr>
            <p:cNvPr id="18" name="Line 16"/>
            <p:cNvSpPr>
              <a:spLocks noChangeShapeType="1"/>
            </p:cNvSpPr>
            <p:nvPr/>
          </p:nvSpPr>
          <p:spPr bwMode="auto">
            <a:xfrm>
              <a:off x="2412" y="1813"/>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19" name="Line 18"/>
            <p:cNvSpPr>
              <a:spLocks noChangeShapeType="1"/>
            </p:cNvSpPr>
            <p:nvPr/>
          </p:nvSpPr>
          <p:spPr bwMode="auto">
            <a:xfrm>
              <a:off x="3300" y="1842"/>
              <a:ext cx="1"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20" name="Text Box 19"/>
            <p:cNvSpPr txBox="1">
              <a:spLocks noChangeArrowheads="1"/>
            </p:cNvSpPr>
            <p:nvPr/>
          </p:nvSpPr>
          <p:spPr bwMode="auto">
            <a:xfrm>
              <a:off x="2557" y="3086"/>
              <a:ext cx="1488" cy="973"/>
            </a:xfrm>
            <a:prstGeom prst="rect">
              <a:avLst/>
            </a:prstGeom>
            <a:solidFill>
              <a:schemeClr val="bg1">
                <a:lumMod val="65000"/>
              </a:schemeClr>
            </a:solidFill>
            <a:ln w="9525" algn="ctr">
              <a:solidFill>
                <a:schemeClr val="tx1"/>
              </a:solidFill>
              <a:miter lim="800000"/>
              <a:headEnd/>
              <a:tailEnd/>
            </a:ln>
          </p:spPr>
          <p:txBody>
            <a:bodyPr>
              <a:spAutoFit/>
            </a:bodyPr>
            <a:lstStyle>
              <a:lvl1pPr eaLnBrk="0" hangingPunct="0">
                <a:defRPr sz="3600" b="1">
                  <a:solidFill>
                    <a:schemeClr val="tx2"/>
                  </a:solidFill>
                  <a:latin typeface="Times New Roman" pitchFamily="18" charset="0"/>
                  <a:ea typeface="ＭＳ Ｐゴシック" charset="-128"/>
                </a:defRPr>
              </a:lvl1pPr>
              <a:lvl2pPr marL="742950" indent="-285750" eaLnBrk="0" hangingPunct="0">
                <a:defRPr sz="3600" b="1">
                  <a:solidFill>
                    <a:schemeClr val="tx2"/>
                  </a:solidFill>
                  <a:latin typeface="Times New Roman" pitchFamily="18" charset="0"/>
                  <a:ea typeface="ＭＳ Ｐゴシック" charset="-128"/>
                </a:defRPr>
              </a:lvl2pPr>
              <a:lvl3pPr marL="1143000" indent="-228600" eaLnBrk="0" hangingPunct="0">
                <a:defRPr sz="3600" b="1">
                  <a:solidFill>
                    <a:schemeClr val="tx2"/>
                  </a:solidFill>
                  <a:latin typeface="Times New Roman" pitchFamily="18" charset="0"/>
                  <a:ea typeface="ＭＳ Ｐゴシック" charset="-128"/>
                </a:defRPr>
              </a:lvl3pPr>
              <a:lvl4pPr marL="1600200" indent="-228600" eaLnBrk="0" hangingPunct="0">
                <a:defRPr sz="3600" b="1">
                  <a:solidFill>
                    <a:schemeClr val="tx2"/>
                  </a:solidFill>
                  <a:latin typeface="Times New Roman" pitchFamily="18" charset="0"/>
                  <a:ea typeface="ＭＳ Ｐゴシック" charset="-128"/>
                </a:defRPr>
              </a:lvl4pPr>
              <a:lvl5pPr marL="2057400" indent="-228600" eaLnBrk="0" hangingPunct="0">
                <a:defRPr sz="3600" b="1">
                  <a:solidFill>
                    <a:schemeClr val="tx2"/>
                  </a:solidFill>
                  <a:latin typeface="Times New Roman" pitchFamily="18" charset="0"/>
                  <a:ea typeface="ＭＳ Ｐゴシック" charset="-128"/>
                </a:defRPr>
              </a:lvl5pPr>
              <a:lvl6pPr marL="25146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6pPr>
              <a:lvl7pPr marL="29718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7pPr>
              <a:lvl8pPr marL="34290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8pPr>
              <a:lvl9pPr marL="38862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9pPr>
            </a:lstStyle>
            <a:p>
              <a:pPr algn="ctr" eaLnBrk="1" hangingPunct="1">
                <a:defRPr/>
              </a:pPr>
              <a:r>
                <a:rPr lang="en-US" sz="1400" b="0" dirty="0" smtClean="0">
                  <a:solidFill>
                    <a:srgbClr val="000000"/>
                  </a:solidFill>
                  <a:latin typeface="Arial" charset="0"/>
                </a:rPr>
                <a:t>Veterinary drugs administered to food-producing animals (e.g., milk, egg, meat, etc.) and companion animals</a:t>
              </a:r>
            </a:p>
          </p:txBody>
        </p:sp>
        <p:sp>
          <p:nvSpPr>
            <p:cNvPr id="21" name="Text Box 20"/>
            <p:cNvSpPr txBox="1">
              <a:spLocks noChangeArrowheads="1"/>
            </p:cNvSpPr>
            <p:nvPr/>
          </p:nvSpPr>
          <p:spPr bwMode="auto">
            <a:xfrm>
              <a:off x="3586" y="2361"/>
              <a:ext cx="1152" cy="435"/>
            </a:xfrm>
            <a:prstGeom prst="rect">
              <a:avLst/>
            </a:prstGeom>
            <a:solidFill>
              <a:schemeClr val="bg1">
                <a:lumMod val="65000"/>
              </a:schemeClr>
            </a:solidFill>
            <a:ln w="9525" algn="ctr">
              <a:solidFill>
                <a:schemeClr val="tx1"/>
              </a:solidFill>
              <a:miter lim="800000"/>
              <a:headEnd/>
              <a:tailEnd/>
            </a:ln>
          </p:spPr>
          <p:txBody>
            <a:bodyPr>
              <a:spAutoFit/>
            </a:bodyPr>
            <a:lstStyle>
              <a:lvl1pPr eaLnBrk="0" hangingPunct="0">
                <a:defRPr sz="3600" b="1">
                  <a:solidFill>
                    <a:schemeClr val="tx2"/>
                  </a:solidFill>
                  <a:latin typeface="Times New Roman" pitchFamily="18" charset="0"/>
                  <a:ea typeface="ＭＳ Ｐゴシック" charset="-128"/>
                </a:defRPr>
              </a:lvl1pPr>
              <a:lvl2pPr marL="742950" indent="-285750" eaLnBrk="0" hangingPunct="0">
                <a:defRPr sz="3600" b="1">
                  <a:solidFill>
                    <a:schemeClr val="tx2"/>
                  </a:solidFill>
                  <a:latin typeface="Times New Roman" pitchFamily="18" charset="0"/>
                  <a:ea typeface="ＭＳ Ｐゴシック" charset="-128"/>
                </a:defRPr>
              </a:lvl2pPr>
              <a:lvl3pPr marL="1143000" indent="-228600" eaLnBrk="0" hangingPunct="0">
                <a:defRPr sz="3600" b="1">
                  <a:solidFill>
                    <a:schemeClr val="tx2"/>
                  </a:solidFill>
                  <a:latin typeface="Times New Roman" pitchFamily="18" charset="0"/>
                  <a:ea typeface="ＭＳ Ｐゴシック" charset="-128"/>
                </a:defRPr>
              </a:lvl3pPr>
              <a:lvl4pPr marL="1600200" indent="-228600" eaLnBrk="0" hangingPunct="0">
                <a:defRPr sz="3600" b="1">
                  <a:solidFill>
                    <a:schemeClr val="tx2"/>
                  </a:solidFill>
                  <a:latin typeface="Times New Roman" pitchFamily="18" charset="0"/>
                  <a:ea typeface="ＭＳ Ｐゴシック" charset="-128"/>
                </a:defRPr>
              </a:lvl4pPr>
              <a:lvl5pPr marL="2057400" indent="-228600" eaLnBrk="0" hangingPunct="0">
                <a:defRPr sz="3600" b="1">
                  <a:solidFill>
                    <a:schemeClr val="tx2"/>
                  </a:solidFill>
                  <a:latin typeface="Times New Roman" pitchFamily="18" charset="0"/>
                  <a:ea typeface="ＭＳ Ｐゴシック" charset="-128"/>
                </a:defRPr>
              </a:lvl5pPr>
              <a:lvl6pPr marL="25146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6pPr>
              <a:lvl7pPr marL="29718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7pPr>
              <a:lvl8pPr marL="34290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8pPr>
              <a:lvl9pPr marL="38862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9pPr>
            </a:lstStyle>
            <a:p>
              <a:pPr algn="ctr" eaLnBrk="1" hangingPunct="1">
                <a:defRPr/>
              </a:pPr>
              <a:r>
                <a:rPr lang="en-US" sz="1400" b="0" dirty="0" smtClean="0">
                  <a:solidFill>
                    <a:srgbClr val="000000"/>
                  </a:solidFill>
                  <a:latin typeface="Arial" charset="0"/>
                </a:rPr>
                <a:t>Post-Market Surveillance</a:t>
              </a:r>
            </a:p>
          </p:txBody>
        </p:sp>
        <p:sp>
          <p:nvSpPr>
            <p:cNvPr id="22" name="Text Box 21"/>
            <p:cNvSpPr txBox="1">
              <a:spLocks noChangeArrowheads="1"/>
            </p:cNvSpPr>
            <p:nvPr/>
          </p:nvSpPr>
          <p:spPr bwMode="auto">
            <a:xfrm>
              <a:off x="4394" y="3131"/>
              <a:ext cx="1253" cy="794"/>
            </a:xfrm>
            <a:prstGeom prst="rect">
              <a:avLst/>
            </a:prstGeom>
            <a:solidFill>
              <a:schemeClr val="bg1">
                <a:lumMod val="65000"/>
              </a:schemeClr>
            </a:solidFill>
            <a:ln w="9525" algn="ctr">
              <a:solidFill>
                <a:schemeClr val="tx1"/>
              </a:solidFill>
              <a:miter lim="800000"/>
              <a:headEnd/>
              <a:tailEnd/>
            </a:ln>
          </p:spPr>
          <p:txBody>
            <a:bodyPr>
              <a:spAutoFit/>
            </a:bodyPr>
            <a:lstStyle>
              <a:lvl1pPr eaLnBrk="0" hangingPunct="0">
                <a:defRPr sz="3600" b="1">
                  <a:solidFill>
                    <a:schemeClr val="tx2"/>
                  </a:solidFill>
                  <a:latin typeface="Times New Roman" pitchFamily="18" charset="0"/>
                  <a:ea typeface="ＭＳ Ｐゴシック" charset="-128"/>
                </a:defRPr>
              </a:lvl1pPr>
              <a:lvl2pPr marL="742950" indent="-285750" eaLnBrk="0" hangingPunct="0">
                <a:defRPr sz="3600" b="1">
                  <a:solidFill>
                    <a:schemeClr val="tx2"/>
                  </a:solidFill>
                  <a:latin typeface="Times New Roman" pitchFamily="18" charset="0"/>
                  <a:ea typeface="ＭＳ Ｐゴシック" charset="-128"/>
                </a:defRPr>
              </a:lvl2pPr>
              <a:lvl3pPr marL="1143000" indent="-228600" eaLnBrk="0" hangingPunct="0">
                <a:defRPr sz="3600" b="1">
                  <a:solidFill>
                    <a:schemeClr val="tx2"/>
                  </a:solidFill>
                  <a:latin typeface="Times New Roman" pitchFamily="18" charset="0"/>
                  <a:ea typeface="ＭＳ Ｐゴシック" charset="-128"/>
                </a:defRPr>
              </a:lvl3pPr>
              <a:lvl4pPr marL="1600200" indent="-228600" eaLnBrk="0" hangingPunct="0">
                <a:defRPr sz="3600" b="1">
                  <a:solidFill>
                    <a:schemeClr val="tx2"/>
                  </a:solidFill>
                  <a:latin typeface="Times New Roman" pitchFamily="18" charset="0"/>
                  <a:ea typeface="ＭＳ Ｐゴシック" charset="-128"/>
                </a:defRPr>
              </a:lvl4pPr>
              <a:lvl5pPr marL="2057400" indent="-228600" eaLnBrk="0" hangingPunct="0">
                <a:defRPr sz="3600" b="1">
                  <a:solidFill>
                    <a:schemeClr val="tx2"/>
                  </a:solidFill>
                  <a:latin typeface="Times New Roman" pitchFamily="18" charset="0"/>
                  <a:ea typeface="ＭＳ Ｐゴシック" charset="-128"/>
                </a:defRPr>
              </a:lvl5pPr>
              <a:lvl6pPr marL="25146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6pPr>
              <a:lvl7pPr marL="29718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7pPr>
              <a:lvl8pPr marL="34290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8pPr>
              <a:lvl9pPr marL="3886200" indent="-228600" eaLnBrk="0" fontAlgn="base" hangingPunct="0">
                <a:spcBef>
                  <a:spcPct val="0"/>
                </a:spcBef>
                <a:spcAft>
                  <a:spcPct val="0"/>
                </a:spcAft>
                <a:defRPr sz="3600" b="1">
                  <a:solidFill>
                    <a:schemeClr val="tx2"/>
                  </a:solidFill>
                  <a:latin typeface="Times New Roman" pitchFamily="18" charset="0"/>
                  <a:ea typeface="ＭＳ Ｐゴシック" charset="-128"/>
                </a:defRPr>
              </a:lvl9pPr>
            </a:lstStyle>
            <a:p>
              <a:pPr algn="ctr" eaLnBrk="1" hangingPunct="1">
                <a:defRPr/>
              </a:pPr>
              <a:r>
                <a:rPr lang="en-US" sz="1400" b="0" dirty="0" smtClean="0">
                  <a:solidFill>
                    <a:srgbClr val="000000"/>
                  </a:solidFill>
                  <a:latin typeface="Arial" charset="0"/>
                </a:rPr>
                <a:t>Inspections, Investigations, Establishment and Site Licenses</a:t>
              </a:r>
            </a:p>
          </p:txBody>
        </p:sp>
      </p:grpSp>
      <p:sp>
        <p:nvSpPr>
          <p:cNvPr id="23" name="Line 16"/>
          <p:cNvSpPr>
            <a:spLocks noChangeShapeType="1"/>
          </p:cNvSpPr>
          <p:nvPr/>
        </p:nvSpPr>
        <p:spPr bwMode="auto">
          <a:xfrm>
            <a:off x="6732240" y="2636912"/>
            <a:ext cx="1523" cy="63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solidFill>
                <a:srgbClr val="000000"/>
              </a:solidFill>
            </a:endParaRPr>
          </a:p>
        </p:txBody>
      </p:sp>
      <p:sp>
        <p:nvSpPr>
          <p:cNvPr id="24" name="Rectangle 23"/>
          <p:cNvSpPr/>
          <p:nvPr/>
        </p:nvSpPr>
        <p:spPr bwMode="auto">
          <a:xfrm>
            <a:off x="395536" y="3751740"/>
            <a:ext cx="1263012" cy="685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CA" sz="2400" b="1">
              <a:solidFill>
                <a:srgbClr val="000000"/>
              </a:solidFill>
            </a:endParaRPr>
          </a:p>
        </p:txBody>
      </p:sp>
      <p:sp>
        <p:nvSpPr>
          <p:cNvPr id="25" name="Rectangle 24"/>
          <p:cNvSpPr/>
          <p:nvPr/>
        </p:nvSpPr>
        <p:spPr bwMode="auto">
          <a:xfrm>
            <a:off x="395536" y="4782802"/>
            <a:ext cx="1008112" cy="49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CA" sz="2400" b="1">
              <a:solidFill>
                <a:srgbClr val="000000"/>
              </a:solidFill>
            </a:endParaRPr>
          </a:p>
        </p:txBody>
      </p:sp>
    </p:spTree>
    <p:extLst>
      <p:ext uri="{BB962C8B-B14F-4D97-AF65-F5344CB8AC3E}">
        <p14:creationId xmlns:p14="http://schemas.microsoft.com/office/powerpoint/2010/main" val="1744858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Lifecycle of a Drug</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20</a:t>
            </a:fld>
            <a:endParaRPr lang="en-CA">
              <a:solidFill>
                <a:srgbClr val="FFFFFF"/>
              </a:solidFill>
            </a:endParaRPr>
          </a:p>
        </p:txBody>
      </p:sp>
      <p:sp>
        <p:nvSpPr>
          <p:cNvPr id="5" name="Rectangle 4"/>
          <p:cNvSpPr>
            <a:spLocks noChangeArrowheads="1"/>
          </p:cNvSpPr>
          <p:nvPr/>
        </p:nvSpPr>
        <p:spPr bwMode="auto">
          <a:xfrm>
            <a:off x="1116013" y="3294138"/>
            <a:ext cx="6913562"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6" name="Line 5"/>
          <p:cNvSpPr>
            <a:spLocks noChangeShapeType="1"/>
          </p:cNvSpPr>
          <p:nvPr/>
        </p:nvSpPr>
        <p:spPr bwMode="auto">
          <a:xfrm>
            <a:off x="1258888" y="351003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7" name="Line 6"/>
          <p:cNvSpPr>
            <a:spLocks noChangeShapeType="1"/>
          </p:cNvSpPr>
          <p:nvPr/>
        </p:nvSpPr>
        <p:spPr bwMode="auto">
          <a:xfrm>
            <a:off x="1187450" y="3510038"/>
            <a:ext cx="662463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8" name="Line 7"/>
          <p:cNvSpPr>
            <a:spLocks noChangeShapeType="1"/>
          </p:cNvSpPr>
          <p:nvPr/>
        </p:nvSpPr>
        <p:spPr bwMode="auto">
          <a:xfrm>
            <a:off x="161925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9" name="Line 8"/>
          <p:cNvSpPr>
            <a:spLocks noChangeShapeType="1"/>
          </p:cNvSpPr>
          <p:nvPr/>
        </p:nvSpPr>
        <p:spPr bwMode="auto">
          <a:xfrm>
            <a:off x="233997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0" name="Line 9"/>
          <p:cNvSpPr>
            <a:spLocks noChangeShapeType="1"/>
          </p:cNvSpPr>
          <p:nvPr/>
        </p:nvSpPr>
        <p:spPr bwMode="auto">
          <a:xfrm>
            <a:off x="3132138"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1" name="Line 10"/>
          <p:cNvSpPr>
            <a:spLocks noChangeShapeType="1"/>
          </p:cNvSpPr>
          <p:nvPr/>
        </p:nvSpPr>
        <p:spPr bwMode="auto">
          <a:xfrm>
            <a:off x="39243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2" name="Line 11"/>
          <p:cNvSpPr>
            <a:spLocks noChangeShapeType="1"/>
          </p:cNvSpPr>
          <p:nvPr/>
        </p:nvSpPr>
        <p:spPr bwMode="auto">
          <a:xfrm>
            <a:off x="45720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3" name="Line 12"/>
          <p:cNvSpPr>
            <a:spLocks noChangeShapeType="1"/>
          </p:cNvSpPr>
          <p:nvPr/>
        </p:nvSpPr>
        <p:spPr bwMode="auto">
          <a:xfrm>
            <a:off x="52197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4" name="Line 13"/>
          <p:cNvSpPr>
            <a:spLocks noChangeShapeType="1"/>
          </p:cNvSpPr>
          <p:nvPr/>
        </p:nvSpPr>
        <p:spPr bwMode="auto">
          <a:xfrm>
            <a:off x="6011863"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5" name="Line 14"/>
          <p:cNvSpPr>
            <a:spLocks noChangeShapeType="1"/>
          </p:cNvSpPr>
          <p:nvPr/>
        </p:nvSpPr>
        <p:spPr bwMode="auto">
          <a:xfrm>
            <a:off x="68040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6" name="Line 15"/>
          <p:cNvSpPr>
            <a:spLocks noChangeShapeType="1"/>
          </p:cNvSpPr>
          <p:nvPr/>
        </p:nvSpPr>
        <p:spPr bwMode="auto">
          <a:xfrm>
            <a:off x="74517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7" name="Text Box 16"/>
          <p:cNvSpPr txBox="1">
            <a:spLocks noChangeArrowheads="1"/>
          </p:cNvSpPr>
          <p:nvPr/>
        </p:nvSpPr>
        <p:spPr bwMode="auto">
          <a:xfrm>
            <a:off x="933798" y="1478112"/>
            <a:ext cx="1477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Pre-Market</a:t>
            </a:r>
          </a:p>
        </p:txBody>
      </p:sp>
      <p:sp>
        <p:nvSpPr>
          <p:cNvPr id="18" name="Text Box 17"/>
          <p:cNvSpPr txBox="1">
            <a:spLocks noChangeArrowheads="1"/>
          </p:cNvSpPr>
          <p:nvPr/>
        </p:nvSpPr>
        <p:spPr bwMode="auto">
          <a:xfrm>
            <a:off x="6876256" y="1478111"/>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Post-Market</a:t>
            </a:r>
          </a:p>
        </p:txBody>
      </p:sp>
      <p:sp>
        <p:nvSpPr>
          <p:cNvPr id="19" name="Text Box 18"/>
          <p:cNvSpPr txBox="1">
            <a:spLocks noChangeArrowheads="1"/>
          </p:cNvSpPr>
          <p:nvPr/>
        </p:nvSpPr>
        <p:spPr bwMode="auto">
          <a:xfrm>
            <a:off x="1187450" y="3967238"/>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Drug  </a:t>
            </a:r>
          </a:p>
          <a:p>
            <a:pPr fontAlgn="base">
              <a:spcBef>
                <a:spcPct val="0"/>
              </a:spcBef>
              <a:spcAft>
                <a:spcPct val="0"/>
              </a:spcAft>
            </a:pPr>
            <a:r>
              <a:rPr lang="en-CA" altLang="en-US" sz="1200" b="1" dirty="0">
                <a:solidFill>
                  <a:srgbClr val="000000"/>
                </a:solidFill>
                <a:latin typeface="Tahoma" pitchFamily="34" charset="0"/>
              </a:rPr>
              <a:t>Discovery</a:t>
            </a:r>
          </a:p>
        </p:txBody>
      </p:sp>
      <p:sp>
        <p:nvSpPr>
          <p:cNvPr id="20" name="Text Box 19"/>
          <p:cNvSpPr txBox="1">
            <a:spLocks noChangeArrowheads="1"/>
          </p:cNvSpPr>
          <p:nvPr/>
        </p:nvSpPr>
        <p:spPr bwMode="auto">
          <a:xfrm>
            <a:off x="2709242" y="4005064"/>
            <a:ext cx="78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Clinical </a:t>
            </a:r>
          </a:p>
          <a:p>
            <a:pPr fontAlgn="base">
              <a:spcBef>
                <a:spcPct val="0"/>
              </a:spcBef>
              <a:spcAft>
                <a:spcPct val="0"/>
              </a:spcAft>
            </a:pPr>
            <a:r>
              <a:rPr lang="en-CA" altLang="en-US" sz="1200" b="1" dirty="0">
                <a:solidFill>
                  <a:srgbClr val="000000"/>
                </a:solidFill>
                <a:latin typeface="Tahoma" pitchFamily="34" charset="0"/>
              </a:rPr>
              <a:t>Trials</a:t>
            </a:r>
          </a:p>
        </p:txBody>
      </p:sp>
      <p:sp>
        <p:nvSpPr>
          <p:cNvPr id="21" name="Text Box 20"/>
          <p:cNvSpPr txBox="1">
            <a:spLocks noChangeArrowheads="1"/>
          </p:cNvSpPr>
          <p:nvPr/>
        </p:nvSpPr>
        <p:spPr bwMode="auto">
          <a:xfrm>
            <a:off x="3081090" y="2467744"/>
            <a:ext cx="105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Drug</a:t>
            </a:r>
          </a:p>
          <a:p>
            <a:pPr fontAlgn="base">
              <a:spcBef>
                <a:spcPct val="0"/>
              </a:spcBef>
              <a:spcAft>
                <a:spcPct val="0"/>
              </a:spcAft>
            </a:pPr>
            <a:r>
              <a:rPr lang="en-CA" altLang="en-US" sz="1200" b="1" dirty="0">
                <a:solidFill>
                  <a:srgbClr val="7030A0"/>
                </a:solidFill>
                <a:latin typeface="Tahoma" pitchFamily="34" charset="0"/>
              </a:rPr>
              <a:t>Submission</a:t>
            </a:r>
          </a:p>
        </p:txBody>
      </p:sp>
      <p:sp>
        <p:nvSpPr>
          <p:cNvPr id="22" name="Text Box 21"/>
          <p:cNvSpPr txBox="1">
            <a:spLocks noChangeArrowheads="1"/>
          </p:cNvSpPr>
          <p:nvPr/>
        </p:nvSpPr>
        <p:spPr bwMode="auto">
          <a:xfrm>
            <a:off x="3923928" y="2506291"/>
            <a:ext cx="74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Review</a:t>
            </a:r>
          </a:p>
        </p:txBody>
      </p:sp>
      <p:sp>
        <p:nvSpPr>
          <p:cNvPr id="23" name="Text Box 22"/>
          <p:cNvSpPr txBox="1">
            <a:spLocks noChangeArrowheads="1"/>
          </p:cNvSpPr>
          <p:nvPr/>
        </p:nvSpPr>
        <p:spPr bwMode="auto">
          <a:xfrm>
            <a:off x="4635114" y="2348880"/>
            <a:ext cx="1233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Market</a:t>
            </a:r>
          </a:p>
          <a:p>
            <a:pPr fontAlgn="base">
              <a:spcBef>
                <a:spcPct val="0"/>
              </a:spcBef>
              <a:spcAft>
                <a:spcPct val="0"/>
              </a:spcAft>
            </a:pPr>
            <a:r>
              <a:rPr lang="en-CA" altLang="en-US" sz="1200" b="1" dirty="0">
                <a:solidFill>
                  <a:srgbClr val="7030A0"/>
                </a:solidFill>
                <a:latin typeface="Tahoma" pitchFamily="34" charset="0"/>
              </a:rPr>
              <a:t>Authorization</a:t>
            </a:r>
          </a:p>
          <a:p>
            <a:pPr fontAlgn="base">
              <a:spcBef>
                <a:spcPct val="0"/>
              </a:spcBef>
              <a:spcAft>
                <a:spcPct val="0"/>
              </a:spcAft>
            </a:pPr>
            <a:r>
              <a:rPr lang="en-CA" altLang="en-US" sz="1200" b="1" dirty="0">
                <a:solidFill>
                  <a:srgbClr val="7030A0"/>
                </a:solidFill>
                <a:latin typeface="Tahoma" pitchFamily="34" charset="0"/>
              </a:rPr>
              <a:t>Decision</a:t>
            </a:r>
          </a:p>
        </p:txBody>
      </p:sp>
      <p:sp>
        <p:nvSpPr>
          <p:cNvPr id="24" name="Text Box 23"/>
          <p:cNvSpPr txBox="1">
            <a:spLocks noChangeArrowheads="1"/>
          </p:cNvSpPr>
          <p:nvPr/>
        </p:nvSpPr>
        <p:spPr bwMode="auto">
          <a:xfrm>
            <a:off x="5508625" y="408471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Public </a:t>
            </a:r>
          </a:p>
          <a:p>
            <a:pPr fontAlgn="base">
              <a:spcBef>
                <a:spcPct val="0"/>
              </a:spcBef>
              <a:spcAft>
                <a:spcPct val="0"/>
              </a:spcAft>
            </a:pPr>
            <a:r>
              <a:rPr lang="en-CA" altLang="en-US" sz="1200" b="1">
                <a:solidFill>
                  <a:srgbClr val="000000"/>
                </a:solidFill>
                <a:latin typeface="Tahoma" pitchFamily="34" charset="0"/>
              </a:rPr>
              <a:t>Access</a:t>
            </a:r>
          </a:p>
        </p:txBody>
      </p:sp>
      <p:sp>
        <p:nvSpPr>
          <p:cNvPr id="25" name="Text Box 24"/>
          <p:cNvSpPr txBox="1">
            <a:spLocks noChangeArrowheads="1"/>
          </p:cNvSpPr>
          <p:nvPr/>
        </p:nvSpPr>
        <p:spPr bwMode="auto">
          <a:xfrm>
            <a:off x="6372225" y="4084713"/>
            <a:ext cx="1012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Revisions </a:t>
            </a:r>
          </a:p>
          <a:p>
            <a:pPr fontAlgn="base">
              <a:spcBef>
                <a:spcPct val="0"/>
              </a:spcBef>
              <a:spcAft>
                <a:spcPct val="0"/>
              </a:spcAft>
            </a:pPr>
            <a:r>
              <a:rPr lang="en-CA" altLang="en-US" sz="1200" b="1" dirty="0">
                <a:solidFill>
                  <a:srgbClr val="000000"/>
                </a:solidFill>
                <a:latin typeface="Tahoma" pitchFamily="34" charset="0"/>
              </a:rPr>
              <a:t>To Product</a:t>
            </a:r>
          </a:p>
          <a:p>
            <a:pPr fontAlgn="base">
              <a:spcBef>
                <a:spcPct val="0"/>
              </a:spcBef>
              <a:spcAft>
                <a:spcPct val="0"/>
              </a:spcAft>
            </a:pPr>
            <a:r>
              <a:rPr lang="en-CA" altLang="en-US" sz="1200" b="1" dirty="0">
                <a:solidFill>
                  <a:srgbClr val="000000"/>
                </a:solidFill>
                <a:latin typeface="Tahoma" pitchFamily="34" charset="0"/>
              </a:rPr>
              <a:t>And Use</a:t>
            </a:r>
          </a:p>
        </p:txBody>
      </p:sp>
      <p:sp>
        <p:nvSpPr>
          <p:cNvPr id="26" name="Text Box 25"/>
          <p:cNvSpPr txBox="1">
            <a:spLocks noChangeArrowheads="1"/>
          </p:cNvSpPr>
          <p:nvPr/>
        </p:nvSpPr>
        <p:spPr bwMode="auto">
          <a:xfrm>
            <a:off x="7380288" y="4077072"/>
            <a:ext cx="13255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Surveillance, </a:t>
            </a:r>
          </a:p>
          <a:p>
            <a:pPr fontAlgn="base">
              <a:spcBef>
                <a:spcPct val="0"/>
              </a:spcBef>
              <a:spcAft>
                <a:spcPct val="0"/>
              </a:spcAft>
            </a:pPr>
            <a:r>
              <a:rPr lang="en-CA" altLang="en-US" sz="1200" b="1">
                <a:solidFill>
                  <a:srgbClr val="000000"/>
                </a:solidFill>
                <a:latin typeface="Tahoma" pitchFamily="34" charset="0"/>
              </a:rPr>
              <a:t>Inspection and</a:t>
            </a:r>
          </a:p>
          <a:p>
            <a:pPr fontAlgn="base">
              <a:spcBef>
                <a:spcPct val="0"/>
              </a:spcBef>
              <a:spcAft>
                <a:spcPct val="0"/>
              </a:spcAft>
            </a:pPr>
            <a:r>
              <a:rPr lang="en-CA" altLang="en-US" sz="1200" b="1">
                <a:solidFill>
                  <a:srgbClr val="000000"/>
                </a:solidFill>
                <a:latin typeface="Tahoma" pitchFamily="34" charset="0"/>
              </a:rPr>
              <a:t>Investigation</a:t>
            </a:r>
          </a:p>
        </p:txBody>
      </p:sp>
      <p:sp>
        <p:nvSpPr>
          <p:cNvPr id="27" name="AutoShape 26"/>
          <p:cNvSpPr>
            <a:spLocks/>
          </p:cNvSpPr>
          <p:nvPr/>
        </p:nvSpPr>
        <p:spPr bwMode="auto">
          <a:xfrm>
            <a:off x="5724252" y="2284488"/>
            <a:ext cx="215900" cy="863600"/>
          </a:xfrm>
          <a:prstGeom prst="rightBrace">
            <a:avLst>
              <a:gd name="adj1" fmla="val 3333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28" name="AutoShape 27"/>
          <p:cNvSpPr>
            <a:spLocks noChangeArrowheads="1"/>
          </p:cNvSpPr>
          <p:nvPr/>
        </p:nvSpPr>
        <p:spPr bwMode="auto">
          <a:xfrm>
            <a:off x="5940425" y="2573413"/>
            <a:ext cx="288925" cy="215900"/>
          </a:xfrm>
          <a:prstGeom prst="star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FF6699"/>
              </a:solidFill>
              <a:latin typeface="Tahoma" pitchFamily="34" charset="0"/>
            </a:endParaRPr>
          </a:p>
        </p:txBody>
      </p:sp>
      <p:cxnSp>
        <p:nvCxnSpPr>
          <p:cNvPr id="29" name="Curved Connector 28"/>
          <p:cNvCxnSpPr/>
          <p:nvPr/>
        </p:nvCxnSpPr>
        <p:spPr bwMode="auto">
          <a:xfrm rot="10800000">
            <a:off x="3924300" y="1268761"/>
            <a:ext cx="2663924" cy="936104"/>
          </a:xfrm>
          <a:prstGeom prst="curved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2" name="Line 38"/>
          <p:cNvSpPr>
            <a:spLocks noChangeShapeType="1"/>
          </p:cNvSpPr>
          <p:nvPr/>
        </p:nvSpPr>
        <p:spPr bwMode="auto">
          <a:xfrm flipH="1">
            <a:off x="2771800" y="1988841"/>
            <a:ext cx="3671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CA" sz="2400" b="1">
              <a:solidFill>
                <a:srgbClr val="000000"/>
              </a:solidFill>
            </a:endParaRPr>
          </a:p>
        </p:txBody>
      </p:sp>
      <p:sp>
        <p:nvSpPr>
          <p:cNvPr id="3" name="TextBox 2"/>
          <p:cNvSpPr txBox="1"/>
          <p:nvPr/>
        </p:nvSpPr>
        <p:spPr>
          <a:xfrm>
            <a:off x="3925046" y="1383160"/>
            <a:ext cx="1799082" cy="461665"/>
          </a:xfrm>
          <a:prstGeom prst="rect">
            <a:avLst/>
          </a:prstGeom>
          <a:noFill/>
        </p:spPr>
        <p:txBody>
          <a:bodyPr wrap="none" rtlCol="0">
            <a:spAutoFit/>
          </a:bodyPr>
          <a:lstStyle/>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Post-Market Changes to</a:t>
            </a:r>
          </a:p>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Marketed Products </a:t>
            </a:r>
          </a:p>
        </p:txBody>
      </p:sp>
      <p:sp>
        <p:nvSpPr>
          <p:cNvPr id="32" name="Text Box 19"/>
          <p:cNvSpPr txBox="1">
            <a:spLocks noChangeArrowheads="1"/>
          </p:cNvSpPr>
          <p:nvPr/>
        </p:nvSpPr>
        <p:spPr bwMode="auto">
          <a:xfrm>
            <a:off x="2051721" y="4005064"/>
            <a:ext cx="79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CA" altLang="en-US" sz="1200" b="1" dirty="0" smtClean="0">
                <a:solidFill>
                  <a:srgbClr val="000000"/>
                </a:solidFill>
                <a:latin typeface="Tahoma" pitchFamily="34" charset="0"/>
              </a:rPr>
              <a:t>Pre-clinical </a:t>
            </a:r>
            <a:endParaRPr lang="en-CA" altLang="en-US" sz="1200" b="1" dirty="0">
              <a:solidFill>
                <a:srgbClr val="000000"/>
              </a:solidFill>
              <a:latin typeface="Tahoma" pitchFamily="34" charset="0"/>
            </a:endParaRPr>
          </a:p>
          <a:p>
            <a:pPr fontAlgn="base">
              <a:spcBef>
                <a:spcPct val="0"/>
              </a:spcBef>
              <a:spcAft>
                <a:spcPct val="0"/>
              </a:spcAft>
            </a:pPr>
            <a:r>
              <a:rPr lang="en-CA" altLang="en-US" sz="1200" b="1" dirty="0" smtClean="0">
                <a:solidFill>
                  <a:srgbClr val="000000"/>
                </a:solidFill>
                <a:latin typeface="Tahoma" pitchFamily="34" charset="0"/>
              </a:rPr>
              <a:t>studies</a:t>
            </a:r>
            <a:endParaRPr lang="en-CA" altLang="en-US" sz="1200" b="1" dirty="0">
              <a:solidFill>
                <a:srgbClr val="000000"/>
              </a:solidFill>
              <a:latin typeface="Tahoma" pitchFamily="34" charset="0"/>
            </a:endParaRPr>
          </a:p>
        </p:txBody>
      </p:sp>
    </p:spTree>
    <p:extLst>
      <p:ext uri="{BB962C8B-B14F-4D97-AF65-F5344CB8AC3E}">
        <p14:creationId xmlns:p14="http://schemas.microsoft.com/office/powerpoint/2010/main" val="41484359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040" y="188640"/>
            <a:ext cx="6248400" cy="914400"/>
          </a:xfrm>
        </p:spPr>
        <p:txBody>
          <a:bodyPr/>
          <a:lstStyle/>
          <a:p>
            <a:r>
              <a:rPr lang="en-CA" sz="2000" dirty="0" smtClean="0">
                <a:solidFill>
                  <a:schemeClr val="bg1"/>
                </a:solidFill>
              </a:rPr>
              <a:t>Pre-submission Meetings</a:t>
            </a:r>
            <a:endParaRPr lang="en-CA" sz="2000" dirty="0">
              <a:solidFill>
                <a:schemeClr val="bg1"/>
              </a:solidFill>
            </a:endParaRPr>
          </a:p>
        </p:txBody>
      </p:sp>
      <p:sp>
        <p:nvSpPr>
          <p:cNvPr id="3" name="Content Placeholder 2"/>
          <p:cNvSpPr>
            <a:spLocks noGrp="1"/>
          </p:cNvSpPr>
          <p:nvPr>
            <p:ph idx="1"/>
          </p:nvPr>
        </p:nvSpPr>
        <p:spPr>
          <a:xfrm>
            <a:off x="685800" y="1340768"/>
            <a:ext cx="8278688" cy="4104456"/>
          </a:xfrm>
        </p:spPr>
        <p:txBody>
          <a:bodyPr/>
          <a:lstStyle/>
          <a:p>
            <a:r>
              <a:rPr lang="en-GB" sz="1600" dirty="0"/>
              <a:t>Sponsors </a:t>
            </a:r>
            <a:r>
              <a:rPr lang="en-GB" sz="1600" dirty="0" smtClean="0"/>
              <a:t>can deliver </a:t>
            </a:r>
            <a:r>
              <a:rPr lang="en-GB" sz="1600" dirty="0"/>
              <a:t>a brief presentation to the </a:t>
            </a:r>
            <a:r>
              <a:rPr lang="en-GB" sz="1600" dirty="0" smtClean="0"/>
              <a:t>appropriate Directorate </a:t>
            </a:r>
            <a:r>
              <a:rPr lang="en-GB" sz="1600" dirty="0"/>
              <a:t>within </a:t>
            </a:r>
            <a:r>
              <a:rPr lang="en-GB" sz="1600" dirty="0" smtClean="0"/>
              <a:t>Health</a:t>
            </a:r>
          </a:p>
          <a:p>
            <a:r>
              <a:rPr lang="en-GB" sz="1600" dirty="0" smtClean="0"/>
              <a:t>Canada </a:t>
            </a:r>
            <a:r>
              <a:rPr lang="en-GB" sz="1600" dirty="0"/>
              <a:t>prior to filing an NDS, SNDS, </a:t>
            </a:r>
            <a:r>
              <a:rPr lang="en-GB" sz="1600" dirty="0" smtClean="0"/>
              <a:t>ANDS, SANDS</a:t>
            </a:r>
            <a:r>
              <a:rPr lang="en-GB" sz="1600" dirty="0"/>
              <a:t>, </a:t>
            </a:r>
            <a:r>
              <a:rPr lang="en-GB" sz="1600" dirty="0" smtClean="0"/>
              <a:t>CTA or </a:t>
            </a:r>
            <a:r>
              <a:rPr lang="en-GB" sz="1600" dirty="0"/>
              <a:t>request </a:t>
            </a:r>
            <a:r>
              <a:rPr lang="en-GB" sz="1600" dirty="0" smtClean="0"/>
              <a:t>for Priority Review</a:t>
            </a:r>
          </a:p>
          <a:p>
            <a:r>
              <a:rPr lang="en-GB" sz="1600" dirty="0" smtClean="0"/>
              <a:t>or </a:t>
            </a:r>
            <a:r>
              <a:rPr lang="en-GB" sz="1600" dirty="0"/>
              <a:t>Notice of Compliance </a:t>
            </a:r>
            <a:r>
              <a:rPr lang="en-GB" sz="1600" dirty="0" smtClean="0"/>
              <a:t>with Conditions </a:t>
            </a:r>
            <a:r>
              <a:rPr lang="en-GB" sz="1600" dirty="0"/>
              <a:t>status. </a:t>
            </a:r>
            <a:endParaRPr lang="en-GB" sz="1600" dirty="0" smtClean="0"/>
          </a:p>
          <a:p>
            <a:endParaRPr lang="en-GB" sz="1600" dirty="0"/>
          </a:p>
          <a:p>
            <a:r>
              <a:rPr lang="en-GB" sz="1800" b="1" u="sng" dirty="0" smtClean="0">
                <a:solidFill>
                  <a:srgbClr val="FF6699"/>
                </a:solidFill>
              </a:rPr>
              <a:t>Purpose</a:t>
            </a:r>
            <a:r>
              <a:rPr lang="en-GB" sz="1800" b="1" dirty="0" smtClean="0">
                <a:solidFill>
                  <a:srgbClr val="FF6699"/>
                </a:solidFill>
              </a:rPr>
              <a:t>:</a:t>
            </a:r>
          </a:p>
          <a:p>
            <a:endParaRPr lang="en-GB" sz="1600" dirty="0"/>
          </a:p>
          <a:p>
            <a:pPr>
              <a:buFont typeface="Arial" panose="020B0604020202020204" pitchFamily="34" charset="0"/>
              <a:buChar char="•"/>
            </a:pPr>
            <a:r>
              <a:rPr lang="en-GB" sz="1600" dirty="0" smtClean="0"/>
              <a:t>Discuss data in support of the submission.</a:t>
            </a:r>
          </a:p>
          <a:p>
            <a:pPr>
              <a:buFont typeface="Arial" panose="020B0604020202020204" pitchFamily="34" charset="0"/>
              <a:buChar char="•"/>
            </a:pPr>
            <a:r>
              <a:rPr lang="en-GB" sz="1600" dirty="0"/>
              <a:t>F</a:t>
            </a:r>
            <a:r>
              <a:rPr lang="en-GB" sz="1600" dirty="0" smtClean="0"/>
              <a:t>amiliarize review </a:t>
            </a:r>
            <a:r>
              <a:rPr lang="en-GB" sz="1600" dirty="0"/>
              <a:t>staff with the submission prior to its </a:t>
            </a:r>
            <a:r>
              <a:rPr lang="en-GB" sz="1600" dirty="0" smtClean="0"/>
              <a:t>filing.</a:t>
            </a:r>
          </a:p>
          <a:p>
            <a:pPr>
              <a:buFont typeface="Arial" panose="020B0604020202020204" pitchFamily="34" charset="0"/>
              <a:buChar char="•"/>
            </a:pPr>
            <a:r>
              <a:rPr lang="en-GB" sz="1600" dirty="0"/>
              <a:t>O</a:t>
            </a:r>
            <a:r>
              <a:rPr lang="en-GB" sz="1600" dirty="0" smtClean="0"/>
              <a:t>btain </a:t>
            </a:r>
            <a:r>
              <a:rPr lang="en-GB" sz="1600" dirty="0"/>
              <a:t>feedback regarding areas of concern based on current experience and regulatory </a:t>
            </a:r>
            <a:r>
              <a:rPr lang="en-GB" sz="1600" dirty="0" smtClean="0"/>
              <a:t>requirements. </a:t>
            </a:r>
          </a:p>
          <a:p>
            <a:pPr>
              <a:buFont typeface="Arial" panose="020B0604020202020204" pitchFamily="34" charset="0"/>
              <a:buChar char="•"/>
            </a:pPr>
            <a:r>
              <a:rPr lang="en-GB" sz="1600" dirty="0"/>
              <a:t>I</a:t>
            </a:r>
            <a:r>
              <a:rPr lang="en-GB" sz="1600" dirty="0" smtClean="0"/>
              <a:t>dentify </a:t>
            </a:r>
            <a:r>
              <a:rPr lang="en-GB" sz="1600" dirty="0"/>
              <a:t>potential problems </a:t>
            </a:r>
            <a:r>
              <a:rPr lang="en-GB" sz="1600" dirty="0" smtClean="0"/>
              <a:t>and </a:t>
            </a:r>
            <a:r>
              <a:rPr lang="en-GB" sz="1600" dirty="0"/>
              <a:t>manage disputes early in the submission </a:t>
            </a:r>
            <a:r>
              <a:rPr lang="en-GB" sz="1600" dirty="0" smtClean="0"/>
              <a:t>process.</a:t>
            </a:r>
          </a:p>
          <a:p>
            <a:pPr lvl="0">
              <a:buFont typeface="Arial" panose="020B0604020202020204" pitchFamily="34" charset="0"/>
              <a:buChar char="•"/>
            </a:pPr>
            <a:r>
              <a:rPr lang="en-GB" sz="1600" dirty="0"/>
              <a:t>P</a:t>
            </a:r>
            <a:r>
              <a:rPr lang="en-GB" sz="1600" dirty="0" smtClean="0"/>
              <a:t>rovide the Directorate </a:t>
            </a:r>
            <a:r>
              <a:rPr lang="en-GB" sz="1600" dirty="0"/>
              <a:t>the opportunity to re-align resources, if necessary, to accommodate the filing of the submission</a:t>
            </a:r>
            <a:r>
              <a:rPr lang="en-GB" sz="1600" dirty="0" smtClean="0"/>
              <a:t>.   </a:t>
            </a:r>
            <a:endParaRPr lang="en-CA" sz="1600" dirty="0"/>
          </a:p>
          <a:p>
            <a:endParaRPr lang="en-CA" sz="1600" dirty="0" smtClean="0"/>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21</a:t>
            </a:fld>
            <a:endParaRPr lang="en-CA">
              <a:solidFill>
                <a:srgbClr val="FFFFFF"/>
              </a:solidFill>
            </a:endParaRPr>
          </a:p>
        </p:txBody>
      </p:sp>
    </p:spTree>
    <p:extLst>
      <p:ext uri="{BB962C8B-B14F-4D97-AF65-F5344CB8AC3E}">
        <p14:creationId xmlns:p14="http://schemas.microsoft.com/office/powerpoint/2010/main" val="8881824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9444" name="Rectangle 4"/>
          <p:cNvSpPr>
            <a:spLocks noGrp="1" noChangeArrowheads="1"/>
          </p:cNvSpPr>
          <p:nvPr>
            <p:ph type="title"/>
          </p:nvPr>
        </p:nvSpPr>
        <p:spPr/>
        <p:txBody>
          <a:bodyPr/>
          <a:lstStyle/>
          <a:p>
            <a:r>
              <a:rPr lang="en-CA" altLang="en-US" smtClean="0"/>
              <a:t>Submission Process – Major Steps</a:t>
            </a:r>
            <a:endParaRPr lang="en-US" altLang="en-US"/>
          </a:p>
        </p:txBody>
      </p:sp>
      <p:grpSp>
        <p:nvGrpSpPr>
          <p:cNvPr id="189495" name="Group 55"/>
          <p:cNvGrpSpPr>
            <a:grpSpLocks/>
          </p:cNvGrpSpPr>
          <p:nvPr/>
        </p:nvGrpSpPr>
        <p:grpSpPr bwMode="auto">
          <a:xfrm>
            <a:off x="323850" y="1484313"/>
            <a:ext cx="8580438" cy="4645025"/>
            <a:chOff x="204" y="935"/>
            <a:chExt cx="5405" cy="2926"/>
          </a:xfrm>
        </p:grpSpPr>
        <p:sp>
          <p:nvSpPr>
            <p:cNvPr id="189446" name="AutoShape 6"/>
            <p:cNvSpPr>
              <a:spLocks noChangeAspect="1" noChangeArrowheads="1" noTextEdit="1"/>
            </p:cNvSpPr>
            <p:nvPr/>
          </p:nvSpPr>
          <p:spPr bwMode="auto">
            <a:xfrm>
              <a:off x="204" y="1026"/>
              <a:ext cx="5199" cy="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47" name="Line 7"/>
            <p:cNvSpPr>
              <a:spLocks noChangeShapeType="1"/>
            </p:cNvSpPr>
            <p:nvPr/>
          </p:nvSpPr>
          <p:spPr bwMode="auto">
            <a:xfrm>
              <a:off x="2519" y="1454"/>
              <a:ext cx="270" cy="25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48" name="Freeform 8"/>
            <p:cNvSpPr>
              <a:spLocks/>
            </p:cNvSpPr>
            <p:nvPr/>
          </p:nvSpPr>
          <p:spPr bwMode="auto">
            <a:xfrm>
              <a:off x="2744" y="1616"/>
              <a:ext cx="99" cy="133"/>
            </a:xfrm>
            <a:custGeom>
              <a:avLst/>
              <a:gdLst>
                <a:gd name="T0" fmla="*/ 111 w 192"/>
                <a:gd name="T1" fmla="*/ 0 h 234"/>
                <a:gd name="T2" fmla="*/ 0 w 192"/>
                <a:gd name="T3" fmla="*/ 161 h 234"/>
                <a:gd name="T4" fmla="*/ 192 w 192"/>
                <a:gd name="T5" fmla="*/ 234 h 234"/>
                <a:gd name="T6" fmla="*/ 111 w 192"/>
                <a:gd name="T7" fmla="*/ 0 h 234"/>
              </a:gdLst>
              <a:ahLst/>
              <a:cxnLst>
                <a:cxn ang="0">
                  <a:pos x="T0" y="T1"/>
                </a:cxn>
                <a:cxn ang="0">
                  <a:pos x="T2" y="T3"/>
                </a:cxn>
                <a:cxn ang="0">
                  <a:pos x="T4" y="T5"/>
                </a:cxn>
                <a:cxn ang="0">
                  <a:pos x="T6" y="T7"/>
                </a:cxn>
              </a:cxnLst>
              <a:rect l="0" t="0" r="r" b="b"/>
              <a:pathLst>
                <a:path w="192" h="234">
                  <a:moveTo>
                    <a:pt x="111" y="0"/>
                  </a:moveTo>
                  <a:lnTo>
                    <a:pt x="0" y="161"/>
                  </a:lnTo>
                  <a:lnTo>
                    <a:pt x="192" y="234"/>
                  </a:lnTo>
                  <a:lnTo>
                    <a:pt x="111"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49" name="Line 9"/>
            <p:cNvSpPr>
              <a:spLocks noChangeShapeType="1"/>
            </p:cNvSpPr>
            <p:nvPr/>
          </p:nvSpPr>
          <p:spPr bwMode="auto">
            <a:xfrm flipV="1">
              <a:off x="2519" y="1253"/>
              <a:ext cx="270"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50" name="Freeform 10"/>
            <p:cNvSpPr>
              <a:spLocks/>
            </p:cNvSpPr>
            <p:nvPr/>
          </p:nvSpPr>
          <p:spPr bwMode="auto">
            <a:xfrm>
              <a:off x="2699" y="1253"/>
              <a:ext cx="123" cy="102"/>
            </a:xfrm>
            <a:custGeom>
              <a:avLst/>
              <a:gdLst>
                <a:gd name="T0" fmla="*/ 0 w 205"/>
                <a:gd name="T1" fmla="*/ 30 h 207"/>
                <a:gd name="T2" fmla="*/ 94 w 205"/>
                <a:gd name="T3" fmla="*/ 207 h 207"/>
                <a:gd name="T4" fmla="*/ 205 w 205"/>
                <a:gd name="T5" fmla="*/ 0 h 207"/>
                <a:gd name="T6" fmla="*/ 0 w 205"/>
                <a:gd name="T7" fmla="*/ 30 h 207"/>
              </a:gdLst>
              <a:ahLst/>
              <a:cxnLst>
                <a:cxn ang="0">
                  <a:pos x="T0" y="T1"/>
                </a:cxn>
                <a:cxn ang="0">
                  <a:pos x="T2" y="T3"/>
                </a:cxn>
                <a:cxn ang="0">
                  <a:pos x="T4" y="T5"/>
                </a:cxn>
                <a:cxn ang="0">
                  <a:pos x="T6" y="T7"/>
                </a:cxn>
              </a:cxnLst>
              <a:rect l="0" t="0" r="r" b="b"/>
              <a:pathLst>
                <a:path w="205" h="207">
                  <a:moveTo>
                    <a:pt x="0" y="30"/>
                  </a:moveTo>
                  <a:lnTo>
                    <a:pt x="94" y="207"/>
                  </a:lnTo>
                  <a:lnTo>
                    <a:pt x="205" y="0"/>
                  </a:lnTo>
                  <a:lnTo>
                    <a:pt x="0" y="3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51" name="Rectangle 11"/>
            <p:cNvSpPr>
              <a:spLocks noChangeArrowheads="1"/>
            </p:cNvSpPr>
            <p:nvPr/>
          </p:nvSpPr>
          <p:spPr bwMode="auto">
            <a:xfrm>
              <a:off x="385" y="935"/>
              <a:ext cx="928" cy="1001"/>
            </a:xfrm>
            <a:prstGeom prst="rect">
              <a:avLst/>
            </a:prstGeom>
            <a:solidFill>
              <a:srgbClr val="00EFEF"/>
            </a:solidFill>
            <a:ln w="11113">
              <a:solidFill>
                <a:srgbClr val="000000"/>
              </a:solidFill>
              <a:miter lim="800000"/>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52" name="Rectangle 12"/>
            <p:cNvSpPr>
              <a:spLocks noChangeArrowheads="1"/>
            </p:cNvSpPr>
            <p:nvPr/>
          </p:nvSpPr>
          <p:spPr bwMode="auto">
            <a:xfrm>
              <a:off x="500" y="1130"/>
              <a:ext cx="6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900" smtClean="0">
                  <a:solidFill>
                    <a:srgbClr val="000000"/>
                  </a:solidFill>
                  <a:latin typeface="Arial" charset="0"/>
                </a:rPr>
                <a:t>Receipt &amp;</a:t>
              </a:r>
              <a:endParaRPr lang="en-US" altLang="en-US" sz="2400" smtClean="0">
                <a:solidFill>
                  <a:srgbClr val="001932"/>
                </a:solidFill>
                <a:latin typeface="Arial Narrow" pitchFamily="34" charset="0"/>
              </a:endParaRPr>
            </a:p>
          </p:txBody>
        </p:sp>
        <p:sp>
          <p:nvSpPr>
            <p:cNvPr id="189453" name="Rectangle 13"/>
            <p:cNvSpPr>
              <a:spLocks noChangeArrowheads="1"/>
            </p:cNvSpPr>
            <p:nvPr/>
          </p:nvSpPr>
          <p:spPr bwMode="auto">
            <a:xfrm>
              <a:off x="462" y="1322"/>
              <a:ext cx="75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900" smtClean="0">
                  <a:solidFill>
                    <a:srgbClr val="000000"/>
                  </a:solidFill>
                  <a:latin typeface="Arial" charset="0"/>
                </a:rPr>
                <a:t>Processing</a:t>
              </a:r>
              <a:endParaRPr lang="en-US" altLang="en-US" sz="2400" smtClean="0">
                <a:solidFill>
                  <a:srgbClr val="001932"/>
                </a:solidFill>
                <a:latin typeface="Arial Narrow" pitchFamily="34" charset="0"/>
              </a:endParaRPr>
            </a:p>
          </p:txBody>
        </p:sp>
        <p:sp>
          <p:nvSpPr>
            <p:cNvPr id="189454" name="Rectangle 14"/>
            <p:cNvSpPr>
              <a:spLocks noChangeArrowheads="1"/>
            </p:cNvSpPr>
            <p:nvPr/>
          </p:nvSpPr>
          <p:spPr bwMode="auto">
            <a:xfrm>
              <a:off x="554" y="1509"/>
              <a:ext cx="5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400" smtClean="0">
                  <a:solidFill>
                    <a:srgbClr val="000000"/>
                  </a:solidFill>
                  <a:latin typeface="Arial" charset="0"/>
                </a:rPr>
                <a:t>Data entry</a:t>
              </a:r>
              <a:endParaRPr lang="en-US" altLang="en-US" sz="2400" smtClean="0">
                <a:solidFill>
                  <a:srgbClr val="001932"/>
                </a:solidFill>
                <a:latin typeface="Arial Narrow" pitchFamily="34" charset="0"/>
              </a:endParaRPr>
            </a:p>
          </p:txBody>
        </p:sp>
        <p:sp>
          <p:nvSpPr>
            <p:cNvPr id="189455" name="Rectangle 15"/>
            <p:cNvSpPr>
              <a:spLocks noChangeArrowheads="1"/>
            </p:cNvSpPr>
            <p:nvPr/>
          </p:nvSpPr>
          <p:spPr bwMode="auto">
            <a:xfrm>
              <a:off x="447" y="1652"/>
              <a:ext cx="7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400" smtClean="0">
                  <a:solidFill>
                    <a:srgbClr val="000000"/>
                  </a:solidFill>
                  <a:latin typeface="Arial" charset="0"/>
                </a:rPr>
                <a:t>File preparation</a:t>
              </a:r>
              <a:endParaRPr lang="en-US" altLang="en-US" sz="2400" smtClean="0">
                <a:solidFill>
                  <a:srgbClr val="001932"/>
                </a:solidFill>
                <a:latin typeface="Arial Narrow" pitchFamily="34" charset="0"/>
              </a:endParaRPr>
            </a:p>
          </p:txBody>
        </p:sp>
        <p:sp>
          <p:nvSpPr>
            <p:cNvPr id="189456" name="Rectangle 16"/>
            <p:cNvSpPr>
              <a:spLocks noChangeArrowheads="1"/>
            </p:cNvSpPr>
            <p:nvPr/>
          </p:nvSpPr>
          <p:spPr bwMode="auto">
            <a:xfrm>
              <a:off x="1519" y="981"/>
              <a:ext cx="1003" cy="855"/>
            </a:xfrm>
            <a:prstGeom prst="rect">
              <a:avLst/>
            </a:prstGeom>
            <a:solidFill>
              <a:srgbClr val="00EFEF"/>
            </a:solidFill>
            <a:ln w="11113">
              <a:solidFill>
                <a:srgbClr val="000000"/>
              </a:solidFill>
              <a:miter lim="800000"/>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57" name="Rectangle 17"/>
            <p:cNvSpPr>
              <a:spLocks noChangeArrowheads="1"/>
            </p:cNvSpPr>
            <p:nvPr/>
          </p:nvSpPr>
          <p:spPr bwMode="auto">
            <a:xfrm>
              <a:off x="1565" y="1253"/>
              <a:ext cx="94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0"/>
                </a:spcBef>
                <a:spcAft>
                  <a:spcPct val="0"/>
                </a:spcAft>
              </a:pPr>
              <a:r>
                <a:rPr lang="en-US" altLang="en-US" sz="1900" dirty="0" smtClean="0">
                  <a:solidFill>
                    <a:srgbClr val="000000"/>
                  </a:solidFill>
                  <a:latin typeface="Arial" charset="0"/>
                </a:rPr>
                <a:t>Screening for </a:t>
              </a:r>
              <a:endParaRPr lang="en-US" altLang="en-US" sz="2400" dirty="0" smtClean="0">
                <a:solidFill>
                  <a:srgbClr val="001932"/>
                </a:solidFill>
                <a:latin typeface="Arial Narrow" pitchFamily="34" charset="0"/>
              </a:endParaRPr>
            </a:p>
          </p:txBody>
        </p:sp>
        <p:sp>
          <p:nvSpPr>
            <p:cNvPr id="189458" name="Rectangle 18"/>
            <p:cNvSpPr>
              <a:spLocks noChangeArrowheads="1"/>
            </p:cNvSpPr>
            <p:nvPr/>
          </p:nvSpPr>
          <p:spPr bwMode="auto">
            <a:xfrm>
              <a:off x="1594" y="1421"/>
              <a:ext cx="8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0"/>
                </a:spcBef>
                <a:spcAft>
                  <a:spcPct val="0"/>
                </a:spcAft>
              </a:pPr>
              <a:r>
                <a:rPr lang="en-US" altLang="en-US" sz="1900" smtClean="0">
                  <a:solidFill>
                    <a:srgbClr val="000000"/>
                  </a:solidFill>
                  <a:latin typeface="Arial" charset="0"/>
                </a:rPr>
                <a:t>acceptability</a:t>
              </a:r>
              <a:endParaRPr lang="en-US" altLang="en-US" sz="2400" smtClean="0">
                <a:solidFill>
                  <a:srgbClr val="001932"/>
                </a:solidFill>
                <a:latin typeface="Arial Narrow" pitchFamily="34" charset="0"/>
              </a:endParaRPr>
            </a:p>
          </p:txBody>
        </p:sp>
        <p:sp>
          <p:nvSpPr>
            <p:cNvPr id="189459" name="Rectangle 19"/>
            <p:cNvSpPr>
              <a:spLocks noChangeArrowheads="1"/>
            </p:cNvSpPr>
            <p:nvPr/>
          </p:nvSpPr>
          <p:spPr bwMode="auto">
            <a:xfrm>
              <a:off x="2835" y="935"/>
              <a:ext cx="1043" cy="499"/>
            </a:xfrm>
            <a:prstGeom prst="rect">
              <a:avLst/>
            </a:prstGeom>
            <a:solidFill>
              <a:srgbClr val="00EFEF"/>
            </a:solidFill>
            <a:ln w="11113">
              <a:solidFill>
                <a:srgbClr val="000000"/>
              </a:solidFill>
              <a:miter lim="800000"/>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0" name="Rectangle 20"/>
            <p:cNvSpPr>
              <a:spLocks noChangeArrowheads="1"/>
            </p:cNvSpPr>
            <p:nvPr/>
          </p:nvSpPr>
          <p:spPr bwMode="auto">
            <a:xfrm>
              <a:off x="2880" y="1026"/>
              <a:ext cx="101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0"/>
                </a:spcBef>
                <a:spcAft>
                  <a:spcPct val="0"/>
                </a:spcAft>
              </a:pPr>
              <a:r>
                <a:rPr lang="en-US" altLang="en-US" sz="1900" smtClean="0">
                  <a:solidFill>
                    <a:srgbClr val="000000"/>
                  </a:solidFill>
                  <a:latin typeface="Arial" charset="0"/>
                </a:rPr>
                <a:t>Chem. &amp; Man. </a:t>
              </a:r>
            </a:p>
            <a:p>
              <a:pPr algn="ctr" fontAlgn="base">
                <a:spcBef>
                  <a:spcPct val="0"/>
                </a:spcBef>
                <a:spcAft>
                  <a:spcPct val="0"/>
                </a:spcAft>
              </a:pPr>
              <a:r>
                <a:rPr lang="en-CA" altLang="en-US" sz="1900" smtClean="0">
                  <a:solidFill>
                    <a:srgbClr val="000000"/>
                  </a:solidFill>
                  <a:latin typeface="Arial" charset="0"/>
                </a:rPr>
                <a:t>evaluation</a:t>
              </a:r>
              <a:endParaRPr lang="en-US" altLang="en-US" sz="2400" smtClean="0">
                <a:solidFill>
                  <a:srgbClr val="001932"/>
                </a:solidFill>
                <a:latin typeface="Arial Narrow" pitchFamily="34" charset="0"/>
              </a:endParaRPr>
            </a:p>
          </p:txBody>
        </p:sp>
        <p:sp>
          <p:nvSpPr>
            <p:cNvPr id="189461" name="Rectangle 21"/>
            <p:cNvSpPr>
              <a:spLocks noChangeArrowheads="1"/>
            </p:cNvSpPr>
            <p:nvPr/>
          </p:nvSpPr>
          <p:spPr bwMode="auto">
            <a:xfrm>
              <a:off x="2835" y="1434"/>
              <a:ext cx="1043" cy="501"/>
            </a:xfrm>
            <a:prstGeom prst="rect">
              <a:avLst/>
            </a:prstGeom>
            <a:solidFill>
              <a:srgbClr val="00EFEF"/>
            </a:solidFill>
            <a:ln w="11113">
              <a:solidFill>
                <a:srgbClr val="000000"/>
              </a:solidFill>
              <a:miter lim="800000"/>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2" name="Rectangle 22"/>
            <p:cNvSpPr>
              <a:spLocks noChangeArrowheads="1"/>
            </p:cNvSpPr>
            <p:nvPr/>
          </p:nvSpPr>
          <p:spPr bwMode="auto">
            <a:xfrm>
              <a:off x="3107" y="1480"/>
              <a:ext cx="5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altLang="en-US" sz="1900" smtClean="0">
                  <a:solidFill>
                    <a:srgbClr val="000000"/>
                  </a:solidFill>
                  <a:latin typeface="Arial" charset="0"/>
                </a:rPr>
                <a:t>Clinical </a:t>
              </a:r>
              <a:endParaRPr lang="en-US" altLang="en-US" sz="2400" smtClean="0">
                <a:solidFill>
                  <a:srgbClr val="001932"/>
                </a:solidFill>
                <a:latin typeface="Arial Narrow" pitchFamily="34" charset="0"/>
              </a:endParaRPr>
            </a:p>
          </p:txBody>
        </p:sp>
        <p:sp>
          <p:nvSpPr>
            <p:cNvPr id="189463" name="Rectangle 23"/>
            <p:cNvSpPr>
              <a:spLocks noChangeArrowheads="1"/>
            </p:cNvSpPr>
            <p:nvPr/>
          </p:nvSpPr>
          <p:spPr bwMode="auto">
            <a:xfrm>
              <a:off x="3025" y="1647"/>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900" smtClean="0">
                  <a:solidFill>
                    <a:srgbClr val="000000"/>
                  </a:solidFill>
                  <a:latin typeface="Arial" charset="0"/>
                </a:rPr>
                <a:t>evaluation</a:t>
              </a:r>
              <a:endParaRPr lang="en-US" altLang="en-US" sz="2400" smtClean="0">
                <a:solidFill>
                  <a:srgbClr val="001932"/>
                </a:solidFill>
                <a:latin typeface="Arial Narrow" pitchFamily="34" charset="0"/>
              </a:endParaRPr>
            </a:p>
          </p:txBody>
        </p:sp>
        <p:sp>
          <p:nvSpPr>
            <p:cNvPr id="189464" name="Rectangle 24"/>
            <p:cNvSpPr>
              <a:spLocks noChangeArrowheads="1"/>
            </p:cNvSpPr>
            <p:nvPr/>
          </p:nvSpPr>
          <p:spPr bwMode="auto">
            <a:xfrm>
              <a:off x="4178" y="1005"/>
              <a:ext cx="1151" cy="929"/>
            </a:xfrm>
            <a:prstGeom prst="rect">
              <a:avLst/>
            </a:prstGeom>
            <a:solidFill>
              <a:srgbClr val="00EFEF"/>
            </a:solidFill>
            <a:ln w="11113">
              <a:solidFill>
                <a:srgbClr val="000000"/>
              </a:solidFill>
              <a:miter lim="800000"/>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5" name="Rectangle 25"/>
            <p:cNvSpPr>
              <a:spLocks noChangeArrowheads="1"/>
            </p:cNvSpPr>
            <p:nvPr/>
          </p:nvSpPr>
          <p:spPr bwMode="auto">
            <a:xfrm>
              <a:off x="4332" y="1389"/>
              <a:ext cx="85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900" smtClean="0">
                  <a:solidFill>
                    <a:srgbClr val="000000"/>
                  </a:solidFill>
                  <a:latin typeface="Arial" charset="0"/>
                </a:rPr>
                <a:t>Label review</a:t>
              </a:r>
              <a:endParaRPr lang="en-US" altLang="en-US" sz="2400" smtClean="0">
                <a:solidFill>
                  <a:srgbClr val="001932"/>
                </a:solidFill>
                <a:latin typeface="Arial Narrow" pitchFamily="34" charset="0"/>
              </a:endParaRPr>
            </a:p>
          </p:txBody>
        </p:sp>
        <p:sp>
          <p:nvSpPr>
            <p:cNvPr id="189466" name="Freeform 26"/>
            <p:cNvSpPr>
              <a:spLocks/>
            </p:cNvSpPr>
            <p:nvPr/>
          </p:nvSpPr>
          <p:spPr bwMode="auto">
            <a:xfrm>
              <a:off x="1429" y="1389"/>
              <a:ext cx="93" cy="105"/>
            </a:xfrm>
            <a:custGeom>
              <a:avLst/>
              <a:gdLst>
                <a:gd name="T0" fmla="*/ 3 w 185"/>
                <a:gd name="T1" fmla="*/ 0 h 210"/>
                <a:gd name="T2" fmla="*/ 0 w 185"/>
                <a:gd name="T3" fmla="*/ 210 h 210"/>
                <a:gd name="T4" fmla="*/ 185 w 185"/>
                <a:gd name="T5" fmla="*/ 116 h 210"/>
                <a:gd name="T6" fmla="*/ 3 w 185"/>
                <a:gd name="T7" fmla="*/ 0 h 210"/>
              </a:gdLst>
              <a:ahLst/>
              <a:cxnLst>
                <a:cxn ang="0">
                  <a:pos x="T0" y="T1"/>
                </a:cxn>
                <a:cxn ang="0">
                  <a:pos x="T2" y="T3"/>
                </a:cxn>
                <a:cxn ang="0">
                  <a:pos x="T4" y="T5"/>
                </a:cxn>
                <a:cxn ang="0">
                  <a:pos x="T6" y="T7"/>
                </a:cxn>
              </a:cxnLst>
              <a:rect l="0" t="0" r="r" b="b"/>
              <a:pathLst>
                <a:path w="185" h="210">
                  <a:moveTo>
                    <a:pt x="3" y="0"/>
                  </a:moveTo>
                  <a:lnTo>
                    <a:pt x="0" y="210"/>
                  </a:lnTo>
                  <a:lnTo>
                    <a:pt x="185" y="116"/>
                  </a:lnTo>
                  <a:lnTo>
                    <a:pt x="3"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7" name="Freeform 27"/>
            <p:cNvSpPr>
              <a:spLocks/>
            </p:cNvSpPr>
            <p:nvPr/>
          </p:nvSpPr>
          <p:spPr bwMode="auto">
            <a:xfrm>
              <a:off x="4073" y="1365"/>
              <a:ext cx="98" cy="112"/>
            </a:xfrm>
            <a:custGeom>
              <a:avLst/>
              <a:gdLst>
                <a:gd name="T0" fmla="*/ 98 w 196"/>
                <a:gd name="T1" fmla="*/ 0 h 223"/>
                <a:gd name="T2" fmla="*/ 0 w 196"/>
                <a:gd name="T3" fmla="*/ 173 h 223"/>
                <a:gd name="T4" fmla="*/ 196 w 196"/>
                <a:gd name="T5" fmla="*/ 223 h 223"/>
                <a:gd name="T6" fmla="*/ 98 w 196"/>
                <a:gd name="T7" fmla="*/ 0 h 223"/>
              </a:gdLst>
              <a:ahLst/>
              <a:cxnLst>
                <a:cxn ang="0">
                  <a:pos x="T0" y="T1"/>
                </a:cxn>
                <a:cxn ang="0">
                  <a:pos x="T2" y="T3"/>
                </a:cxn>
                <a:cxn ang="0">
                  <a:pos x="T4" y="T5"/>
                </a:cxn>
                <a:cxn ang="0">
                  <a:pos x="T6" y="T7"/>
                </a:cxn>
              </a:cxnLst>
              <a:rect l="0" t="0" r="r" b="b"/>
              <a:pathLst>
                <a:path w="196" h="223">
                  <a:moveTo>
                    <a:pt x="98" y="0"/>
                  </a:moveTo>
                  <a:lnTo>
                    <a:pt x="0" y="173"/>
                  </a:lnTo>
                  <a:lnTo>
                    <a:pt x="196" y="223"/>
                  </a:lnTo>
                  <a:lnTo>
                    <a:pt x="98"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8" name="Line 28"/>
            <p:cNvSpPr>
              <a:spLocks noChangeShapeType="1"/>
            </p:cNvSpPr>
            <p:nvPr/>
          </p:nvSpPr>
          <p:spPr bwMode="auto">
            <a:xfrm flipV="1">
              <a:off x="3896" y="1544"/>
              <a:ext cx="202"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69" name="Freeform 29"/>
            <p:cNvSpPr>
              <a:spLocks/>
            </p:cNvSpPr>
            <p:nvPr/>
          </p:nvSpPr>
          <p:spPr bwMode="auto">
            <a:xfrm>
              <a:off x="4071" y="1477"/>
              <a:ext cx="102" cy="107"/>
            </a:xfrm>
            <a:custGeom>
              <a:avLst/>
              <a:gdLst>
                <a:gd name="T0" fmla="*/ 0 w 203"/>
                <a:gd name="T1" fmla="*/ 42 h 213"/>
                <a:gd name="T2" fmla="*/ 101 w 203"/>
                <a:gd name="T3" fmla="*/ 213 h 213"/>
                <a:gd name="T4" fmla="*/ 203 w 203"/>
                <a:gd name="T5" fmla="*/ 0 h 213"/>
                <a:gd name="T6" fmla="*/ 0 w 203"/>
                <a:gd name="T7" fmla="*/ 42 h 213"/>
              </a:gdLst>
              <a:ahLst/>
              <a:cxnLst>
                <a:cxn ang="0">
                  <a:pos x="T0" y="T1"/>
                </a:cxn>
                <a:cxn ang="0">
                  <a:pos x="T2" y="T3"/>
                </a:cxn>
                <a:cxn ang="0">
                  <a:pos x="T4" y="T5"/>
                </a:cxn>
                <a:cxn ang="0">
                  <a:pos x="T6" y="T7"/>
                </a:cxn>
              </a:cxnLst>
              <a:rect l="0" t="0" r="r" b="b"/>
              <a:pathLst>
                <a:path w="203" h="213">
                  <a:moveTo>
                    <a:pt x="0" y="42"/>
                  </a:moveTo>
                  <a:lnTo>
                    <a:pt x="101" y="213"/>
                  </a:lnTo>
                  <a:lnTo>
                    <a:pt x="203" y="0"/>
                  </a:lnTo>
                  <a:lnTo>
                    <a:pt x="0" y="42"/>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70" name="Rectangle 30"/>
            <p:cNvSpPr>
              <a:spLocks noChangeArrowheads="1"/>
            </p:cNvSpPr>
            <p:nvPr/>
          </p:nvSpPr>
          <p:spPr bwMode="auto">
            <a:xfrm>
              <a:off x="2925" y="2387"/>
              <a:ext cx="12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CA" altLang="en-US" sz="1600" b="1" smtClean="0">
                  <a:solidFill>
                    <a:srgbClr val="000000"/>
                  </a:solidFill>
                  <a:latin typeface="Arial" charset="0"/>
                </a:rPr>
                <a:t>Notice of Deficiency</a:t>
              </a:r>
              <a:endParaRPr lang="en-US" altLang="en-US" sz="1600" b="1" smtClean="0">
                <a:solidFill>
                  <a:srgbClr val="000000"/>
                </a:solidFill>
                <a:latin typeface="Arial" charset="0"/>
              </a:endParaRPr>
            </a:p>
            <a:p>
              <a:pPr fontAlgn="base">
                <a:spcBef>
                  <a:spcPct val="0"/>
                </a:spcBef>
                <a:spcAft>
                  <a:spcPct val="0"/>
                </a:spcAft>
              </a:pPr>
              <a:r>
                <a:rPr lang="en-US" altLang="en-US" sz="1600" smtClean="0">
                  <a:solidFill>
                    <a:srgbClr val="000000"/>
                  </a:solidFill>
                  <a:latin typeface="Arial" charset="0"/>
                </a:rPr>
                <a:t>(gross deficiencies)</a:t>
              </a:r>
              <a:endParaRPr lang="en-US" altLang="en-US" sz="2400" smtClean="0">
                <a:solidFill>
                  <a:srgbClr val="001932"/>
                </a:solidFill>
                <a:latin typeface="Arial Narrow" pitchFamily="34" charset="0"/>
              </a:endParaRPr>
            </a:p>
          </p:txBody>
        </p:sp>
        <p:sp>
          <p:nvSpPr>
            <p:cNvPr id="189471" name="Line 31"/>
            <p:cNvSpPr>
              <a:spLocks noChangeShapeType="1"/>
            </p:cNvSpPr>
            <p:nvPr/>
          </p:nvSpPr>
          <p:spPr bwMode="auto">
            <a:xfrm>
              <a:off x="2154" y="1882"/>
              <a:ext cx="11" cy="17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72" name="Freeform 32"/>
            <p:cNvSpPr>
              <a:spLocks/>
            </p:cNvSpPr>
            <p:nvPr/>
          </p:nvSpPr>
          <p:spPr bwMode="auto">
            <a:xfrm>
              <a:off x="2125" y="2056"/>
              <a:ext cx="85" cy="118"/>
            </a:xfrm>
            <a:custGeom>
              <a:avLst/>
              <a:gdLst>
                <a:gd name="T0" fmla="*/ 169 w 169"/>
                <a:gd name="T1" fmla="*/ 0 h 236"/>
                <a:gd name="T2" fmla="*/ 0 w 169"/>
                <a:gd name="T3" fmla="*/ 16 h 236"/>
                <a:gd name="T4" fmla="*/ 92 w 169"/>
                <a:gd name="T5" fmla="*/ 236 h 236"/>
                <a:gd name="T6" fmla="*/ 169 w 169"/>
                <a:gd name="T7" fmla="*/ 0 h 236"/>
              </a:gdLst>
              <a:ahLst/>
              <a:cxnLst>
                <a:cxn ang="0">
                  <a:pos x="T0" y="T1"/>
                </a:cxn>
                <a:cxn ang="0">
                  <a:pos x="T2" y="T3"/>
                </a:cxn>
                <a:cxn ang="0">
                  <a:pos x="T4" y="T5"/>
                </a:cxn>
                <a:cxn ang="0">
                  <a:pos x="T6" y="T7"/>
                </a:cxn>
              </a:cxnLst>
              <a:rect l="0" t="0" r="r" b="b"/>
              <a:pathLst>
                <a:path w="169" h="236">
                  <a:moveTo>
                    <a:pt x="169" y="0"/>
                  </a:moveTo>
                  <a:lnTo>
                    <a:pt x="0" y="16"/>
                  </a:lnTo>
                  <a:lnTo>
                    <a:pt x="92" y="236"/>
                  </a:lnTo>
                  <a:lnTo>
                    <a:pt x="169"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73" name="Rectangle 33"/>
            <p:cNvSpPr>
              <a:spLocks noChangeArrowheads="1"/>
            </p:cNvSpPr>
            <p:nvPr/>
          </p:nvSpPr>
          <p:spPr bwMode="auto">
            <a:xfrm>
              <a:off x="1644" y="2180"/>
              <a:ext cx="12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600" b="1" smtClean="0">
                  <a:solidFill>
                    <a:srgbClr val="000000"/>
                  </a:solidFill>
                  <a:latin typeface="Arial" charset="0"/>
                </a:rPr>
                <a:t>Screening Deficiency</a:t>
              </a:r>
              <a:endParaRPr lang="en-US" altLang="en-US" sz="2400" smtClean="0">
                <a:solidFill>
                  <a:srgbClr val="001932"/>
                </a:solidFill>
                <a:latin typeface="Arial Narrow" pitchFamily="34" charset="0"/>
              </a:endParaRPr>
            </a:p>
          </p:txBody>
        </p:sp>
        <p:sp>
          <p:nvSpPr>
            <p:cNvPr id="189474" name="Rectangle 34"/>
            <p:cNvSpPr>
              <a:spLocks noChangeArrowheads="1"/>
            </p:cNvSpPr>
            <p:nvPr/>
          </p:nvSpPr>
          <p:spPr bwMode="auto">
            <a:xfrm>
              <a:off x="1644" y="2348"/>
              <a:ext cx="8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600" b="1" smtClean="0">
                  <a:solidFill>
                    <a:srgbClr val="000000"/>
                  </a:solidFill>
                  <a:latin typeface="Arial" charset="0"/>
                </a:rPr>
                <a:t>             Notice</a:t>
              </a:r>
              <a:endParaRPr lang="en-US" altLang="en-US" sz="2400" smtClean="0">
                <a:solidFill>
                  <a:srgbClr val="001932"/>
                </a:solidFill>
                <a:latin typeface="Arial Narrow" pitchFamily="34" charset="0"/>
              </a:endParaRPr>
            </a:p>
          </p:txBody>
        </p:sp>
        <p:sp>
          <p:nvSpPr>
            <p:cNvPr id="189475" name="Rectangle 35"/>
            <p:cNvSpPr>
              <a:spLocks noChangeArrowheads="1"/>
            </p:cNvSpPr>
            <p:nvPr/>
          </p:nvSpPr>
          <p:spPr bwMode="auto">
            <a:xfrm>
              <a:off x="4073" y="3436"/>
              <a:ext cx="8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600" b="1" smtClean="0">
                  <a:solidFill>
                    <a:srgbClr val="000000"/>
                  </a:solidFill>
                  <a:latin typeface="Arial" charset="0"/>
                </a:rPr>
                <a:t>                   or</a:t>
              </a:r>
              <a:endParaRPr lang="en-US" altLang="en-US" sz="2400" smtClean="0">
                <a:solidFill>
                  <a:srgbClr val="001932"/>
                </a:solidFill>
                <a:latin typeface="Arial Narrow" pitchFamily="34" charset="0"/>
              </a:endParaRPr>
            </a:p>
          </p:txBody>
        </p:sp>
        <p:sp>
          <p:nvSpPr>
            <p:cNvPr id="189476" name="Rectangle 36"/>
            <p:cNvSpPr>
              <a:spLocks noChangeArrowheads="1"/>
            </p:cNvSpPr>
            <p:nvPr/>
          </p:nvSpPr>
          <p:spPr bwMode="auto">
            <a:xfrm>
              <a:off x="4073" y="3602"/>
              <a:ext cx="15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600" b="1" smtClean="0">
                  <a:solidFill>
                    <a:srgbClr val="000000"/>
                  </a:solidFill>
                  <a:latin typeface="Arial" charset="0"/>
                </a:rPr>
                <a:t>Notice of Noncompliance</a:t>
              </a:r>
              <a:endParaRPr lang="en-US" altLang="en-US" sz="2400" smtClean="0">
                <a:solidFill>
                  <a:srgbClr val="001932"/>
                </a:solidFill>
                <a:latin typeface="Arial Narrow" pitchFamily="34" charset="0"/>
              </a:endParaRPr>
            </a:p>
          </p:txBody>
        </p:sp>
        <p:sp>
          <p:nvSpPr>
            <p:cNvPr id="189477" name="Freeform 37"/>
            <p:cNvSpPr>
              <a:spLocks/>
            </p:cNvSpPr>
            <p:nvPr/>
          </p:nvSpPr>
          <p:spPr bwMode="auto">
            <a:xfrm>
              <a:off x="1746" y="2847"/>
              <a:ext cx="953" cy="799"/>
            </a:xfrm>
            <a:custGeom>
              <a:avLst/>
              <a:gdLst>
                <a:gd name="T0" fmla="*/ 1504 w 1504"/>
                <a:gd name="T1" fmla="*/ 793 h 1598"/>
                <a:gd name="T2" fmla="*/ 1135 w 1504"/>
                <a:gd name="T3" fmla="*/ 0 h 1598"/>
                <a:gd name="T4" fmla="*/ 367 w 1504"/>
                <a:gd name="T5" fmla="*/ 0 h 1598"/>
                <a:gd name="T6" fmla="*/ 0 w 1504"/>
                <a:gd name="T7" fmla="*/ 780 h 1598"/>
                <a:gd name="T8" fmla="*/ 378 w 1504"/>
                <a:gd name="T9" fmla="*/ 1598 h 1598"/>
                <a:gd name="T10" fmla="*/ 1126 w 1504"/>
                <a:gd name="T11" fmla="*/ 1594 h 1598"/>
                <a:gd name="T12" fmla="*/ 1504 w 1504"/>
                <a:gd name="T13" fmla="*/ 793 h 1598"/>
              </a:gdLst>
              <a:ahLst/>
              <a:cxnLst>
                <a:cxn ang="0">
                  <a:pos x="T0" y="T1"/>
                </a:cxn>
                <a:cxn ang="0">
                  <a:pos x="T2" y="T3"/>
                </a:cxn>
                <a:cxn ang="0">
                  <a:pos x="T4" y="T5"/>
                </a:cxn>
                <a:cxn ang="0">
                  <a:pos x="T6" y="T7"/>
                </a:cxn>
                <a:cxn ang="0">
                  <a:pos x="T8" y="T9"/>
                </a:cxn>
                <a:cxn ang="0">
                  <a:pos x="T10" y="T11"/>
                </a:cxn>
                <a:cxn ang="0">
                  <a:pos x="T12" y="T13"/>
                </a:cxn>
              </a:cxnLst>
              <a:rect l="0" t="0" r="r" b="b"/>
              <a:pathLst>
                <a:path w="1504" h="1598">
                  <a:moveTo>
                    <a:pt x="1504" y="793"/>
                  </a:moveTo>
                  <a:lnTo>
                    <a:pt x="1135" y="0"/>
                  </a:lnTo>
                  <a:lnTo>
                    <a:pt x="367" y="0"/>
                  </a:lnTo>
                  <a:lnTo>
                    <a:pt x="0" y="780"/>
                  </a:lnTo>
                  <a:lnTo>
                    <a:pt x="378" y="1598"/>
                  </a:lnTo>
                  <a:lnTo>
                    <a:pt x="1126" y="1594"/>
                  </a:lnTo>
                  <a:lnTo>
                    <a:pt x="1504" y="793"/>
                  </a:lnTo>
                  <a:close/>
                </a:path>
              </a:pathLst>
            </a:custGeom>
            <a:solidFill>
              <a:srgbClr val="00EFEF"/>
            </a:solidFill>
            <a:ln w="11113">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78" name="Rectangle 38"/>
            <p:cNvSpPr>
              <a:spLocks noChangeArrowheads="1"/>
            </p:cNvSpPr>
            <p:nvPr/>
          </p:nvSpPr>
          <p:spPr bwMode="auto">
            <a:xfrm>
              <a:off x="1882" y="3067"/>
              <a:ext cx="66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0"/>
                </a:spcBef>
                <a:spcAft>
                  <a:spcPct val="0"/>
                </a:spcAft>
              </a:pPr>
              <a:r>
                <a:rPr lang="en-CA" altLang="en-US" sz="1400" b="1" smtClean="0">
                  <a:solidFill>
                    <a:srgbClr val="000000"/>
                  </a:solidFill>
                  <a:latin typeface="Arial" charset="0"/>
                </a:rPr>
                <a:t>Response to</a:t>
              </a:r>
              <a:endParaRPr lang="en-US" altLang="en-US" sz="1400" b="1" smtClean="0">
                <a:solidFill>
                  <a:srgbClr val="000000"/>
                </a:solidFill>
                <a:latin typeface="Arial" charset="0"/>
              </a:endParaRPr>
            </a:p>
            <a:p>
              <a:pPr algn="ctr" fontAlgn="base">
                <a:spcBef>
                  <a:spcPct val="0"/>
                </a:spcBef>
                <a:spcAft>
                  <a:spcPct val="0"/>
                </a:spcAft>
              </a:pPr>
              <a:r>
                <a:rPr lang="en-US" altLang="en-US" sz="1400" b="1" smtClean="0">
                  <a:solidFill>
                    <a:srgbClr val="000000"/>
                  </a:solidFill>
                  <a:latin typeface="Arial" charset="0"/>
                </a:rPr>
                <a:t>SDN, NOD,</a:t>
              </a:r>
            </a:p>
            <a:p>
              <a:pPr algn="ctr" fontAlgn="base">
                <a:spcBef>
                  <a:spcPct val="0"/>
                </a:spcBef>
                <a:spcAft>
                  <a:spcPct val="0"/>
                </a:spcAft>
              </a:pPr>
              <a:r>
                <a:rPr lang="en-CA" altLang="en-US" sz="1400" b="1" smtClean="0">
                  <a:solidFill>
                    <a:srgbClr val="000000"/>
                  </a:solidFill>
                  <a:latin typeface="Arial" charset="0"/>
                </a:rPr>
                <a:t>NON</a:t>
              </a:r>
              <a:endParaRPr lang="en-US" altLang="en-US" sz="2400" smtClean="0">
                <a:solidFill>
                  <a:srgbClr val="001932"/>
                </a:solidFill>
                <a:latin typeface="Arial Narrow" pitchFamily="34" charset="0"/>
              </a:endParaRPr>
            </a:p>
          </p:txBody>
        </p:sp>
        <p:sp>
          <p:nvSpPr>
            <p:cNvPr id="189479" name="Line 39"/>
            <p:cNvSpPr>
              <a:spLocks noChangeShapeType="1"/>
            </p:cNvSpPr>
            <p:nvPr/>
          </p:nvSpPr>
          <p:spPr bwMode="auto">
            <a:xfrm flipH="1" flipV="1">
              <a:off x="2789" y="3203"/>
              <a:ext cx="1270" cy="3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0" name="Freeform 40"/>
            <p:cNvSpPr>
              <a:spLocks/>
            </p:cNvSpPr>
            <p:nvPr/>
          </p:nvSpPr>
          <p:spPr bwMode="auto">
            <a:xfrm>
              <a:off x="2699" y="3179"/>
              <a:ext cx="98" cy="104"/>
            </a:xfrm>
            <a:custGeom>
              <a:avLst/>
              <a:gdLst>
                <a:gd name="T0" fmla="*/ 165 w 196"/>
                <a:gd name="T1" fmla="*/ 209 h 209"/>
                <a:gd name="T2" fmla="*/ 196 w 196"/>
                <a:gd name="T3" fmla="*/ 0 h 209"/>
                <a:gd name="T4" fmla="*/ 0 w 196"/>
                <a:gd name="T5" fmla="*/ 56 h 209"/>
                <a:gd name="T6" fmla="*/ 165 w 196"/>
                <a:gd name="T7" fmla="*/ 209 h 209"/>
              </a:gdLst>
              <a:ahLst/>
              <a:cxnLst>
                <a:cxn ang="0">
                  <a:pos x="T0" y="T1"/>
                </a:cxn>
                <a:cxn ang="0">
                  <a:pos x="T2" y="T3"/>
                </a:cxn>
                <a:cxn ang="0">
                  <a:pos x="T4" y="T5"/>
                </a:cxn>
                <a:cxn ang="0">
                  <a:pos x="T6" y="T7"/>
                </a:cxn>
              </a:cxnLst>
              <a:rect l="0" t="0" r="r" b="b"/>
              <a:pathLst>
                <a:path w="196" h="209">
                  <a:moveTo>
                    <a:pt x="165" y="209"/>
                  </a:moveTo>
                  <a:lnTo>
                    <a:pt x="196" y="0"/>
                  </a:lnTo>
                  <a:lnTo>
                    <a:pt x="0" y="56"/>
                  </a:lnTo>
                  <a:lnTo>
                    <a:pt x="165" y="209"/>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1" name="Line 41"/>
            <p:cNvSpPr>
              <a:spLocks noChangeShapeType="1"/>
            </p:cNvSpPr>
            <p:nvPr/>
          </p:nvSpPr>
          <p:spPr bwMode="auto">
            <a:xfrm flipH="1">
              <a:off x="2789" y="2727"/>
              <a:ext cx="657"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2" name="Freeform 42"/>
            <p:cNvSpPr>
              <a:spLocks/>
            </p:cNvSpPr>
            <p:nvPr/>
          </p:nvSpPr>
          <p:spPr bwMode="auto">
            <a:xfrm>
              <a:off x="2699" y="3113"/>
              <a:ext cx="103" cy="95"/>
            </a:xfrm>
            <a:custGeom>
              <a:avLst/>
              <a:gdLst>
                <a:gd name="T0" fmla="*/ 206 w 206"/>
                <a:gd name="T1" fmla="*/ 191 h 191"/>
                <a:gd name="T2" fmla="*/ 132 w 206"/>
                <a:gd name="T3" fmla="*/ 0 h 191"/>
                <a:gd name="T4" fmla="*/ 0 w 206"/>
                <a:gd name="T5" fmla="*/ 187 h 191"/>
                <a:gd name="T6" fmla="*/ 206 w 206"/>
                <a:gd name="T7" fmla="*/ 191 h 191"/>
              </a:gdLst>
              <a:ahLst/>
              <a:cxnLst>
                <a:cxn ang="0">
                  <a:pos x="T0" y="T1"/>
                </a:cxn>
                <a:cxn ang="0">
                  <a:pos x="T2" y="T3"/>
                </a:cxn>
                <a:cxn ang="0">
                  <a:pos x="T4" y="T5"/>
                </a:cxn>
                <a:cxn ang="0">
                  <a:pos x="T6" y="T7"/>
                </a:cxn>
              </a:cxnLst>
              <a:rect l="0" t="0" r="r" b="b"/>
              <a:pathLst>
                <a:path w="206" h="191">
                  <a:moveTo>
                    <a:pt x="206" y="191"/>
                  </a:moveTo>
                  <a:lnTo>
                    <a:pt x="132" y="0"/>
                  </a:lnTo>
                  <a:lnTo>
                    <a:pt x="0" y="187"/>
                  </a:lnTo>
                  <a:lnTo>
                    <a:pt x="206" y="191"/>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3" name="Line 43"/>
            <p:cNvSpPr>
              <a:spLocks noChangeShapeType="1"/>
            </p:cNvSpPr>
            <p:nvPr/>
          </p:nvSpPr>
          <p:spPr bwMode="auto">
            <a:xfrm>
              <a:off x="2172" y="2506"/>
              <a:ext cx="1" cy="2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4" name="Freeform 44"/>
            <p:cNvSpPr>
              <a:spLocks/>
            </p:cNvSpPr>
            <p:nvPr/>
          </p:nvSpPr>
          <p:spPr bwMode="auto">
            <a:xfrm>
              <a:off x="2132" y="2732"/>
              <a:ext cx="85" cy="114"/>
            </a:xfrm>
            <a:custGeom>
              <a:avLst/>
              <a:gdLst>
                <a:gd name="T0" fmla="*/ 170 w 170"/>
                <a:gd name="T1" fmla="*/ 0 h 228"/>
                <a:gd name="T2" fmla="*/ 0 w 170"/>
                <a:gd name="T3" fmla="*/ 0 h 228"/>
                <a:gd name="T4" fmla="*/ 78 w 170"/>
                <a:gd name="T5" fmla="*/ 228 h 228"/>
                <a:gd name="T6" fmla="*/ 170 w 170"/>
                <a:gd name="T7" fmla="*/ 0 h 228"/>
              </a:gdLst>
              <a:ahLst/>
              <a:cxnLst>
                <a:cxn ang="0">
                  <a:pos x="T0" y="T1"/>
                </a:cxn>
                <a:cxn ang="0">
                  <a:pos x="T2" y="T3"/>
                </a:cxn>
                <a:cxn ang="0">
                  <a:pos x="T4" y="T5"/>
                </a:cxn>
                <a:cxn ang="0">
                  <a:pos x="T6" y="T7"/>
                </a:cxn>
              </a:cxnLst>
              <a:rect l="0" t="0" r="r" b="b"/>
              <a:pathLst>
                <a:path w="170" h="228">
                  <a:moveTo>
                    <a:pt x="170" y="0"/>
                  </a:moveTo>
                  <a:lnTo>
                    <a:pt x="0" y="0"/>
                  </a:lnTo>
                  <a:lnTo>
                    <a:pt x="78" y="228"/>
                  </a:lnTo>
                  <a:lnTo>
                    <a:pt x="170"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5" name="Line 45"/>
            <p:cNvSpPr>
              <a:spLocks noChangeShapeType="1"/>
            </p:cNvSpPr>
            <p:nvPr/>
          </p:nvSpPr>
          <p:spPr bwMode="auto">
            <a:xfrm flipH="1" flipV="1">
              <a:off x="916" y="2024"/>
              <a:ext cx="830" cy="117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6" name="Freeform 46"/>
            <p:cNvSpPr>
              <a:spLocks/>
            </p:cNvSpPr>
            <p:nvPr/>
          </p:nvSpPr>
          <p:spPr bwMode="auto">
            <a:xfrm>
              <a:off x="864" y="1950"/>
              <a:ext cx="90" cy="122"/>
            </a:xfrm>
            <a:custGeom>
              <a:avLst/>
              <a:gdLst>
                <a:gd name="T0" fmla="*/ 53 w 181"/>
                <a:gd name="T1" fmla="*/ 246 h 246"/>
                <a:gd name="T2" fmla="*/ 181 w 181"/>
                <a:gd name="T3" fmla="*/ 106 h 246"/>
                <a:gd name="T4" fmla="*/ 0 w 181"/>
                <a:gd name="T5" fmla="*/ 0 h 246"/>
                <a:gd name="T6" fmla="*/ 53 w 181"/>
                <a:gd name="T7" fmla="*/ 246 h 246"/>
              </a:gdLst>
              <a:ahLst/>
              <a:cxnLst>
                <a:cxn ang="0">
                  <a:pos x="T0" y="T1"/>
                </a:cxn>
                <a:cxn ang="0">
                  <a:pos x="T2" y="T3"/>
                </a:cxn>
                <a:cxn ang="0">
                  <a:pos x="T4" y="T5"/>
                </a:cxn>
                <a:cxn ang="0">
                  <a:pos x="T6" y="T7"/>
                </a:cxn>
              </a:cxnLst>
              <a:rect l="0" t="0" r="r" b="b"/>
              <a:pathLst>
                <a:path w="181" h="246">
                  <a:moveTo>
                    <a:pt x="53" y="246"/>
                  </a:moveTo>
                  <a:lnTo>
                    <a:pt x="181" y="106"/>
                  </a:lnTo>
                  <a:lnTo>
                    <a:pt x="0" y="0"/>
                  </a:lnTo>
                  <a:lnTo>
                    <a:pt x="53" y="246"/>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7" name="Rectangle 47"/>
            <p:cNvSpPr>
              <a:spLocks noChangeArrowheads="1"/>
            </p:cNvSpPr>
            <p:nvPr/>
          </p:nvSpPr>
          <p:spPr bwMode="auto">
            <a:xfrm>
              <a:off x="486" y="3328"/>
              <a:ext cx="9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300" smtClean="0">
                  <a:solidFill>
                    <a:srgbClr val="000000"/>
                  </a:solidFill>
                  <a:latin typeface="Arial" charset="0"/>
                </a:rPr>
                <a:t>Management of Drug</a:t>
              </a:r>
            </a:p>
            <a:p>
              <a:pPr fontAlgn="base">
                <a:spcBef>
                  <a:spcPct val="0"/>
                </a:spcBef>
                <a:spcAft>
                  <a:spcPct val="0"/>
                </a:spcAft>
              </a:pPr>
              <a:r>
                <a:rPr lang="en-US" altLang="en-US" sz="1300" smtClean="0">
                  <a:solidFill>
                    <a:srgbClr val="000000"/>
                  </a:solidFill>
                  <a:latin typeface="Arial" charset="0"/>
                </a:rPr>
                <a:t>Submission Policy </a:t>
              </a:r>
              <a:endParaRPr lang="en-US" altLang="en-US" sz="2400" smtClean="0">
                <a:solidFill>
                  <a:srgbClr val="001932"/>
                </a:solidFill>
                <a:latin typeface="Arial Narrow" pitchFamily="34" charset="0"/>
              </a:endParaRPr>
            </a:p>
          </p:txBody>
        </p:sp>
        <p:sp>
          <p:nvSpPr>
            <p:cNvPr id="189488" name="Freeform 48"/>
            <p:cNvSpPr>
              <a:spLocks/>
            </p:cNvSpPr>
            <p:nvPr/>
          </p:nvSpPr>
          <p:spPr bwMode="auto">
            <a:xfrm>
              <a:off x="4241" y="2338"/>
              <a:ext cx="1315" cy="1121"/>
            </a:xfrm>
            <a:custGeom>
              <a:avLst/>
              <a:gdLst>
                <a:gd name="T0" fmla="*/ 0 w 2633"/>
                <a:gd name="T1" fmla="*/ 1120 h 2242"/>
                <a:gd name="T2" fmla="*/ 29 w 2633"/>
                <a:gd name="T3" fmla="*/ 861 h 2242"/>
                <a:gd name="T4" fmla="*/ 63 w 2633"/>
                <a:gd name="T5" fmla="*/ 744 h 2242"/>
                <a:gd name="T6" fmla="*/ 113 w 2633"/>
                <a:gd name="T7" fmla="*/ 633 h 2242"/>
                <a:gd name="T8" fmla="*/ 241 w 2633"/>
                <a:gd name="T9" fmla="*/ 441 h 2242"/>
                <a:gd name="T10" fmla="*/ 411 w 2633"/>
                <a:gd name="T11" fmla="*/ 281 h 2242"/>
                <a:gd name="T12" fmla="*/ 610 w 2633"/>
                <a:gd name="T13" fmla="*/ 161 h 2242"/>
                <a:gd name="T14" fmla="*/ 833 w 2633"/>
                <a:gd name="T15" fmla="*/ 72 h 2242"/>
                <a:gd name="T16" fmla="*/ 1070 w 2633"/>
                <a:gd name="T17" fmla="*/ 19 h 2242"/>
                <a:gd name="T18" fmla="*/ 1316 w 2633"/>
                <a:gd name="T19" fmla="*/ 0 h 2242"/>
                <a:gd name="T20" fmla="*/ 1437 w 2633"/>
                <a:gd name="T21" fmla="*/ 4 h 2242"/>
                <a:gd name="T22" fmla="*/ 1560 w 2633"/>
                <a:gd name="T23" fmla="*/ 16 h 2242"/>
                <a:gd name="T24" fmla="*/ 1798 w 2633"/>
                <a:gd name="T25" fmla="*/ 69 h 2242"/>
                <a:gd name="T26" fmla="*/ 2020 w 2633"/>
                <a:gd name="T27" fmla="*/ 155 h 2242"/>
                <a:gd name="T28" fmla="*/ 2220 w 2633"/>
                <a:gd name="T29" fmla="*/ 278 h 2242"/>
                <a:gd name="T30" fmla="*/ 2388 w 2633"/>
                <a:gd name="T31" fmla="*/ 435 h 2242"/>
                <a:gd name="T32" fmla="*/ 2457 w 2633"/>
                <a:gd name="T33" fmla="*/ 527 h 2242"/>
                <a:gd name="T34" fmla="*/ 2518 w 2633"/>
                <a:gd name="T35" fmla="*/ 629 h 2242"/>
                <a:gd name="T36" fmla="*/ 2565 w 2633"/>
                <a:gd name="T37" fmla="*/ 738 h 2242"/>
                <a:gd name="T38" fmla="*/ 2602 w 2633"/>
                <a:gd name="T39" fmla="*/ 857 h 2242"/>
                <a:gd name="T40" fmla="*/ 2624 w 2633"/>
                <a:gd name="T41" fmla="*/ 984 h 2242"/>
                <a:gd name="T42" fmla="*/ 2633 w 2633"/>
                <a:gd name="T43" fmla="*/ 1120 h 2242"/>
                <a:gd name="T44" fmla="*/ 2626 w 2633"/>
                <a:gd name="T45" fmla="*/ 1254 h 2242"/>
                <a:gd name="T46" fmla="*/ 2604 w 2633"/>
                <a:gd name="T47" fmla="*/ 1381 h 2242"/>
                <a:gd name="T48" fmla="*/ 2570 w 2633"/>
                <a:gd name="T49" fmla="*/ 1498 h 2242"/>
                <a:gd name="T50" fmla="*/ 2520 w 2633"/>
                <a:gd name="T51" fmla="*/ 1609 h 2242"/>
                <a:gd name="T52" fmla="*/ 2392 w 2633"/>
                <a:gd name="T53" fmla="*/ 1801 h 2242"/>
                <a:gd name="T54" fmla="*/ 2222 w 2633"/>
                <a:gd name="T55" fmla="*/ 1961 h 2242"/>
                <a:gd name="T56" fmla="*/ 2023 w 2633"/>
                <a:gd name="T57" fmla="*/ 2081 h 2242"/>
                <a:gd name="T58" fmla="*/ 1801 w 2633"/>
                <a:gd name="T59" fmla="*/ 2170 h 2242"/>
                <a:gd name="T60" fmla="*/ 1563 w 2633"/>
                <a:gd name="T61" fmla="*/ 2223 h 2242"/>
                <a:gd name="T62" fmla="*/ 1317 w 2633"/>
                <a:gd name="T63" fmla="*/ 2242 h 2242"/>
                <a:gd name="T64" fmla="*/ 1073 w 2633"/>
                <a:gd name="T65" fmla="*/ 2226 h 2242"/>
                <a:gd name="T66" fmla="*/ 835 w 2633"/>
                <a:gd name="T67" fmla="*/ 2172 h 2242"/>
                <a:gd name="T68" fmla="*/ 613 w 2633"/>
                <a:gd name="T69" fmla="*/ 2086 h 2242"/>
                <a:gd name="T70" fmla="*/ 413 w 2633"/>
                <a:gd name="T71" fmla="*/ 1962 h 2242"/>
                <a:gd name="T72" fmla="*/ 245 w 2633"/>
                <a:gd name="T73" fmla="*/ 1805 h 2242"/>
                <a:gd name="T74" fmla="*/ 176 w 2633"/>
                <a:gd name="T75" fmla="*/ 1714 h 2242"/>
                <a:gd name="T76" fmla="*/ 115 w 2633"/>
                <a:gd name="T77" fmla="*/ 1611 h 2242"/>
                <a:gd name="T78" fmla="*/ 68 w 2633"/>
                <a:gd name="T79" fmla="*/ 1502 h 2242"/>
                <a:gd name="T80" fmla="*/ 31 w 2633"/>
                <a:gd name="T81" fmla="*/ 1384 h 2242"/>
                <a:gd name="T82" fmla="*/ 9 w 2633"/>
                <a:gd name="T83" fmla="*/ 1257 h 2242"/>
                <a:gd name="T84" fmla="*/ 0 w 2633"/>
                <a:gd name="T85" fmla="*/ 112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3" h="2242">
                  <a:moveTo>
                    <a:pt x="0" y="1120"/>
                  </a:moveTo>
                  <a:lnTo>
                    <a:pt x="29" y="861"/>
                  </a:lnTo>
                  <a:lnTo>
                    <a:pt x="63" y="744"/>
                  </a:lnTo>
                  <a:lnTo>
                    <a:pt x="113" y="633"/>
                  </a:lnTo>
                  <a:lnTo>
                    <a:pt x="241" y="441"/>
                  </a:lnTo>
                  <a:lnTo>
                    <a:pt x="411" y="281"/>
                  </a:lnTo>
                  <a:lnTo>
                    <a:pt x="610" y="161"/>
                  </a:lnTo>
                  <a:lnTo>
                    <a:pt x="833" y="72"/>
                  </a:lnTo>
                  <a:lnTo>
                    <a:pt x="1070" y="19"/>
                  </a:lnTo>
                  <a:lnTo>
                    <a:pt x="1316" y="0"/>
                  </a:lnTo>
                  <a:lnTo>
                    <a:pt x="1437" y="4"/>
                  </a:lnTo>
                  <a:lnTo>
                    <a:pt x="1560" y="16"/>
                  </a:lnTo>
                  <a:lnTo>
                    <a:pt x="1798" y="69"/>
                  </a:lnTo>
                  <a:lnTo>
                    <a:pt x="2020" y="155"/>
                  </a:lnTo>
                  <a:lnTo>
                    <a:pt x="2220" y="278"/>
                  </a:lnTo>
                  <a:lnTo>
                    <a:pt x="2388" y="435"/>
                  </a:lnTo>
                  <a:lnTo>
                    <a:pt x="2457" y="527"/>
                  </a:lnTo>
                  <a:lnTo>
                    <a:pt x="2518" y="629"/>
                  </a:lnTo>
                  <a:lnTo>
                    <a:pt x="2565" y="738"/>
                  </a:lnTo>
                  <a:lnTo>
                    <a:pt x="2602" y="857"/>
                  </a:lnTo>
                  <a:lnTo>
                    <a:pt x="2624" y="984"/>
                  </a:lnTo>
                  <a:lnTo>
                    <a:pt x="2633" y="1120"/>
                  </a:lnTo>
                  <a:lnTo>
                    <a:pt x="2626" y="1254"/>
                  </a:lnTo>
                  <a:lnTo>
                    <a:pt x="2604" y="1381"/>
                  </a:lnTo>
                  <a:lnTo>
                    <a:pt x="2570" y="1498"/>
                  </a:lnTo>
                  <a:lnTo>
                    <a:pt x="2520" y="1609"/>
                  </a:lnTo>
                  <a:lnTo>
                    <a:pt x="2392" y="1801"/>
                  </a:lnTo>
                  <a:lnTo>
                    <a:pt x="2222" y="1961"/>
                  </a:lnTo>
                  <a:lnTo>
                    <a:pt x="2023" y="2081"/>
                  </a:lnTo>
                  <a:lnTo>
                    <a:pt x="1801" y="2170"/>
                  </a:lnTo>
                  <a:lnTo>
                    <a:pt x="1563" y="2223"/>
                  </a:lnTo>
                  <a:lnTo>
                    <a:pt x="1317" y="2242"/>
                  </a:lnTo>
                  <a:lnTo>
                    <a:pt x="1073" y="2226"/>
                  </a:lnTo>
                  <a:lnTo>
                    <a:pt x="835" y="2172"/>
                  </a:lnTo>
                  <a:lnTo>
                    <a:pt x="613" y="2086"/>
                  </a:lnTo>
                  <a:lnTo>
                    <a:pt x="413" y="1962"/>
                  </a:lnTo>
                  <a:lnTo>
                    <a:pt x="245" y="1805"/>
                  </a:lnTo>
                  <a:lnTo>
                    <a:pt x="176" y="1714"/>
                  </a:lnTo>
                  <a:lnTo>
                    <a:pt x="115" y="1611"/>
                  </a:lnTo>
                  <a:lnTo>
                    <a:pt x="68" y="1502"/>
                  </a:lnTo>
                  <a:lnTo>
                    <a:pt x="31" y="1384"/>
                  </a:lnTo>
                  <a:lnTo>
                    <a:pt x="9" y="1257"/>
                  </a:lnTo>
                  <a:lnTo>
                    <a:pt x="0" y="1120"/>
                  </a:lnTo>
                  <a:close/>
                </a:path>
              </a:pathLst>
            </a:custGeom>
            <a:solidFill>
              <a:srgbClr val="00EFEF"/>
            </a:solidFill>
            <a:ln w="11113">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89" name="Rectangle 49"/>
            <p:cNvSpPr>
              <a:spLocks noChangeArrowheads="1"/>
            </p:cNvSpPr>
            <p:nvPr/>
          </p:nvSpPr>
          <p:spPr bwMode="auto">
            <a:xfrm>
              <a:off x="4422" y="2523"/>
              <a:ext cx="93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altLang="en-US" sz="1900" smtClean="0">
                  <a:solidFill>
                    <a:srgbClr val="000000"/>
                  </a:solidFill>
                  <a:latin typeface="Arial" charset="0"/>
                </a:rPr>
                <a:t>Market</a:t>
              </a:r>
            </a:p>
            <a:p>
              <a:pPr algn="ctr" fontAlgn="base">
                <a:spcBef>
                  <a:spcPct val="0"/>
                </a:spcBef>
                <a:spcAft>
                  <a:spcPct val="0"/>
                </a:spcAft>
              </a:pPr>
              <a:r>
                <a:rPr lang="en-US" altLang="en-US" sz="1900" smtClean="0">
                  <a:solidFill>
                    <a:srgbClr val="000000"/>
                  </a:solidFill>
                  <a:latin typeface="Arial" charset="0"/>
                </a:rPr>
                <a:t>Authorization </a:t>
              </a:r>
              <a:endParaRPr lang="en-US" altLang="en-US" sz="2400" smtClean="0">
                <a:solidFill>
                  <a:srgbClr val="001932"/>
                </a:solidFill>
                <a:latin typeface="Arial Narrow" pitchFamily="34" charset="0"/>
              </a:endParaRPr>
            </a:p>
          </p:txBody>
        </p:sp>
        <p:sp>
          <p:nvSpPr>
            <p:cNvPr id="189490" name="Rectangle 50"/>
            <p:cNvSpPr>
              <a:spLocks noChangeArrowheads="1"/>
            </p:cNvSpPr>
            <p:nvPr/>
          </p:nvSpPr>
          <p:spPr bwMode="auto">
            <a:xfrm>
              <a:off x="4558" y="2886"/>
              <a:ext cx="6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base">
                <a:spcBef>
                  <a:spcPct val="0"/>
                </a:spcBef>
                <a:spcAft>
                  <a:spcPct val="0"/>
                </a:spcAft>
              </a:pPr>
              <a:r>
                <a:rPr lang="en-US" altLang="en-US" sz="1600" smtClean="0">
                  <a:solidFill>
                    <a:srgbClr val="000000"/>
                  </a:solidFill>
                  <a:latin typeface="Arial" charset="0"/>
                </a:rPr>
                <a:t>Notice of </a:t>
              </a:r>
            </a:p>
            <a:p>
              <a:pPr algn="ctr" fontAlgn="base">
                <a:spcBef>
                  <a:spcPct val="0"/>
                </a:spcBef>
                <a:spcAft>
                  <a:spcPct val="0"/>
                </a:spcAft>
              </a:pPr>
              <a:r>
                <a:rPr lang="en-US" altLang="en-US" sz="1600" smtClean="0">
                  <a:solidFill>
                    <a:srgbClr val="000000"/>
                  </a:solidFill>
                  <a:latin typeface="Arial" charset="0"/>
                </a:rPr>
                <a:t>Compliance </a:t>
              </a:r>
              <a:endParaRPr lang="en-US" altLang="en-US" sz="2400" smtClean="0">
                <a:solidFill>
                  <a:srgbClr val="001932"/>
                </a:solidFill>
                <a:latin typeface="Arial Narrow" pitchFamily="34" charset="0"/>
              </a:endParaRPr>
            </a:p>
          </p:txBody>
        </p:sp>
        <p:sp>
          <p:nvSpPr>
            <p:cNvPr id="189491" name="Rectangle 51"/>
            <p:cNvSpPr>
              <a:spLocks noChangeArrowheads="1"/>
            </p:cNvSpPr>
            <p:nvPr/>
          </p:nvSpPr>
          <p:spPr bwMode="auto">
            <a:xfrm>
              <a:off x="4593" y="3155"/>
              <a:ext cx="6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en-US" sz="1600" smtClean="0">
                  <a:solidFill>
                    <a:srgbClr val="000000"/>
                  </a:solidFill>
                  <a:latin typeface="Arial" charset="0"/>
                </a:rPr>
                <a:t>and/or DIN</a:t>
              </a:r>
              <a:endParaRPr lang="en-US" altLang="en-US" sz="2400" smtClean="0">
                <a:solidFill>
                  <a:srgbClr val="001932"/>
                </a:solidFill>
                <a:latin typeface="Arial Narrow" pitchFamily="34" charset="0"/>
              </a:endParaRPr>
            </a:p>
          </p:txBody>
        </p:sp>
        <p:sp>
          <p:nvSpPr>
            <p:cNvPr id="189492" name="Freeform 52"/>
            <p:cNvSpPr>
              <a:spLocks/>
            </p:cNvSpPr>
            <p:nvPr/>
          </p:nvSpPr>
          <p:spPr bwMode="auto">
            <a:xfrm>
              <a:off x="4686" y="1932"/>
              <a:ext cx="261" cy="405"/>
            </a:xfrm>
            <a:custGeom>
              <a:avLst/>
              <a:gdLst>
                <a:gd name="T0" fmla="*/ 246 w 522"/>
                <a:gd name="T1" fmla="*/ 0 h 809"/>
                <a:gd name="T2" fmla="*/ 367 w 522"/>
                <a:gd name="T3" fmla="*/ 570 h 809"/>
                <a:gd name="T4" fmla="*/ 522 w 522"/>
                <a:gd name="T5" fmla="*/ 518 h 809"/>
                <a:gd name="T6" fmla="*/ 302 w 522"/>
                <a:gd name="T7" fmla="*/ 809 h 809"/>
                <a:gd name="T8" fmla="*/ 0 w 522"/>
                <a:gd name="T9" fmla="*/ 689 h 809"/>
                <a:gd name="T10" fmla="*/ 149 w 522"/>
                <a:gd name="T11" fmla="*/ 641 h 809"/>
                <a:gd name="T12" fmla="*/ 27 w 522"/>
                <a:gd name="T13" fmla="*/ 70 h 809"/>
                <a:gd name="T14" fmla="*/ 246 w 522"/>
                <a:gd name="T15" fmla="*/ 0 h 8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2" h="809">
                  <a:moveTo>
                    <a:pt x="246" y="0"/>
                  </a:moveTo>
                  <a:lnTo>
                    <a:pt x="367" y="570"/>
                  </a:lnTo>
                  <a:lnTo>
                    <a:pt x="522" y="518"/>
                  </a:lnTo>
                  <a:lnTo>
                    <a:pt x="302" y="809"/>
                  </a:lnTo>
                  <a:lnTo>
                    <a:pt x="0" y="689"/>
                  </a:lnTo>
                  <a:lnTo>
                    <a:pt x="149" y="641"/>
                  </a:lnTo>
                  <a:lnTo>
                    <a:pt x="27" y="70"/>
                  </a:lnTo>
                  <a:lnTo>
                    <a:pt x="246" y="0"/>
                  </a:lnTo>
                  <a:close/>
                </a:path>
              </a:pathLst>
            </a:custGeom>
            <a:solidFill>
              <a:srgbClr val="00EFEF"/>
            </a:solidFill>
            <a:ln w="11113">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93" name="Line 53"/>
            <p:cNvSpPr>
              <a:spLocks noChangeShapeType="1"/>
            </p:cNvSpPr>
            <p:nvPr/>
          </p:nvSpPr>
          <p:spPr bwMode="auto">
            <a:xfrm>
              <a:off x="3379" y="1933"/>
              <a:ext cx="45" cy="31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CA" sz="2400" smtClean="0">
                <a:solidFill>
                  <a:srgbClr val="001932"/>
                </a:solidFill>
                <a:latin typeface="Arial Narrow" pitchFamily="34" charset="0"/>
              </a:endParaRPr>
            </a:p>
          </p:txBody>
        </p:sp>
        <p:sp>
          <p:nvSpPr>
            <p:cNvPr id="189494" name="Freeform 54"/>
            <p:cNvSpPr>
              <a:spLocks/>
            </p:cNvSpPr>
            <p:nvPr/>
          </p:nvSpPr>
          <p:spPr bwMode="auto">
            <a:xfrm>
              <a:off x="3379" y="2251"/>
              <a:ext cx="85" cy="114"/>
            </a:xfrm>
            <a:custGeom>
              <a:avLst/>
              <a:gdLst>
                <a:gd name="T0" fmla="*/ 170 w 170"/>
                <a:gd name="T1" fmla="*/ 0 h 228"/>
                <a:gd name="T2" fmla="*/ 0 w 170"/>
                <a:gd name="T3" fmla="*/ 0 h 228"/>
                <a:gd name="T4" fmla="*/ 78 w 170"/>
                <a:gd name="T5" fmla="*/ 228 h 228"/>
                <a:gd name="T6" fmla="*/ 170 w 170"/>
                <a:gd name="T7" fmla="*/ 0 h 228"/>
              </a:gdLst>
              <a:ahLst/>
              <a:cxnLst>
                <a:cxn ang="0">
                  <a:pos x="T0" y="T1"/>
                </a:cxn>
                <a:cxn ang="0">
                  <a:pos x="T2" y="T3"/>
                </a:cxn>
                <a:cxn ang="0">
                  <a:pos x="T4" y="T5"/>
                </a:cxn>
                <a:cxn ang="0">
                  <a:pos x="T6" y="T7"/>
                </a:cxn>
              </a:cxnLst>
              <a:rect l="0" t="0" r="r" b="b"/>
              <a:pathLst>
                <a:path w="170" h="228">
                  <a:moveTo>
                    <a:pt x="170" y="0"/>
                  </a:moveTo>
                  <a:lnTo>
                    <a:pt x="0" y="0"/>
                  </a:lnTo>
                  <a:lnTo>
                    <a:pt x="78" y="228"/>
                  </a:lnTo>
                  <a:lnTo>
                    <a:pt x="170" y="0"/>
                  </a:lnTo>
                  <a:close/>
                </a:path>
              </a:pathLst>
            </a:custGeom>
            <a:solidFill>
              <a:srgbClr val="000000"/>
            </a:solidFill>
            <a:ln w="20638">
              <a:solidFill>
                <a:srgbClr val="000000"/>
              </a:solidFill>
              <a:prstDash val="solid"/>
              <a:round/>
              <a:headEnd/>
              <a:tailEnd/>
            </a:ln>
          </p:spPr>
          <p:txBody>
            <a:bodyPr/>
            <a:lstStyle/>
            <a:p>
              <a:pPr fontAlgn="base">
                <a:spcBef>
                  <a:spcPct val="0"/>
                </a:spcBef>
                <a:spcAft>
                  <a:spcPct val="0"/>
                </a:spcAft>
              </a:pPr>
              <a:endParaRPr lang="en-CA" sz="2400" smtClean="0">
                <a:solidFill>
                  <a:srgbClr val="001932"/>
                </a:solidFill>
                <a:latin typeface="Arial Narrow" pitchFamily="34" charset="0"/>
              </a:endParaRPr>
            </a:p>
          </p:txBody>
        </p:sp>
      </p:grpSp>
    </p:spTree>
    <p:extLst>
      <p:ext uri="{BB962C8B-B14F-4D97-AF65-F5344CB8AC3E}">
        <p14:creationId xmlns:p14="http://schemas.microsoft.com/office/powerpoint/2010/main" val="1528790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800" dirty="0">
                <a:latin typeface="Times New Roman" pitchFamily="18" charset="0"/>
              </a:rPr>
              <a:t>Screening (all submission types):	</a:t>
            </a:r>
            <a:r>
              <a:rPr lang="en-US" altLang="en-US" sz="2800" dirty="0" smtClean="0">
                <a:latin typeface="Times New Roman" pitchFamily="18" charset="0"/>
              </a:rPr>
              <a:t>- 45 days</a:t>
            </a:r>
          </a:p>
          <a:p>
            <a:endParaRPr lang="en-US" altLang="en-US" sz="2800" dirty="0" smtClean="0">
              <a:latin typeface="Times New Roman" pitchFamily="18" charset="0"/>
            </a:endParaRPr>
          </a:p>
          <a:p>
            <a:r>
              <a:rPr lang="en-US" altLang="en-US" sz="2800" dirty="0" smtClean="0">
                <a:latin typeface="Times New Roman" pitchFamily="18" charset="0"/>
              </a:rPr>
              <a:t>NDS </a:t>
            </a:r>
            <a:r>
              <a:rPr lang="en-US" altLang="en-US" sz="2800" dirty="0">
                <a:latin typeface="Times New Roman" pitchFamily="18" charset="0"/>
              </a:rPr>
              <a:t>- Review Clinical/C&amp;M:		- 300 days</a:t>
            </a:r>
          </a:p>
          <a:p>
            <a:pPr lvl="1">
              <a:buFont typeface="Monotype Sorts" pitchFamily="2" charset="2"/>
              <a:buNone/>
            </a:pPr>
            <a:r>
              <a:rPr lang="en-US" altLang="en-US" sz="2400" dirty="0">
                <a:latin typeface="Times New Roman" pitchFamily="18" charset="0"/>
              </a:rPr>
              <a:t>						</a:t>
            </a:r>
            <a:r>
              <a:rPr lang="en-US" altLang="en-US" sz="2400" dirty="0" smtClean="0">
                <a:latin typeface="Times New Roman" pitchFamily="18" charset="0"/>
              </a:rPr>
              <a:t>p</a:t>
            </a:r>
            <a:r>
              <a:rPr lang="en-US" altLang="en-US" dirty="0" smtClean="0">
                <a:latin typeface="Times New Roman" pitchFamily="18" charset="0"/>
              </a:rPr>
              <a:t>riority    - </a:t>
            </a:r>
            <a:r>
              <a:rPr lang="en-US" altLang="en-US" dirty="0">
                <a:latin typeface="Times New Roman" pitchFamily="18" charset="0"/>
              </a:rPr>
              <a:t>180 days</a:t>
            </a:r>
          </a:p>
          <a:p>
            <a:pPr lvl="1">
              <a:buFont typeface="Monotype Sorts" pitchFamily="2" charset="2"/>
              <a:buNone/>
            </a:pPr>
            <a:endParaRPr lang="en-US" altLang="en-US" dirty="0">
              <a:latin typeface="Times New Roman" pitchFamily="18" charset="0"/>
            </a:endParaRPr>
          </a:p>
          <a:p>
            <a:endParaRPr lang="en-CA" dirty="0"/>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23</a:t>
            </a:fld>
            <a:endParaRPr lang="en-CA">
              <a:solidFill>
                <a:srgbClr val="FFFFFF"/>
              </a:solidFill>
            </a:endParaRPr>
          </a:p>
        </p:txBody>
      </p:sp>
    </p:spTree>
    <p:extLst>
      <p:ext uri="{BB962C8B-B14F-4D97-AF65-F5344CB8AC3E}">
        <p14:creationId xmlns:p14="http://schemas.microsoft.com/office/powerpoint/2010/main" val="339923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96752"/>
            <a:ext cx="8134672" cy="4742656"/>
          </a:xfrm>
        </p:spPr>
        <p:txBody>
          <a:bodyPr/>
          <a:lstStyle/>
          <a:p>
            <a:r>
              <a:rPr lang="en-CA" sz="1800" b="1" u="sng" dirty="0" smtClean="0">
                <a:solidFill>
                  <a:srgbClr val="7030A0"/>
                </a:solidFill>
              </a:rPr>
              <a:t>Purpose</a:t>
            </a:r>
            <a:r>
              <a:rPr lang="en-CA" sz="1800" b="1" dirty="0" smtClean="0">
                <a:solidFill>
                  <a:srgbClr val="7030A0"/>
                </a:solidFill>
              </a:rPr>
              <a:t>:  </a:t>
            </a:r>
            <a:r>
              <a:rPr lang="en-CA" sz="1800" dirty="0" smtClean="0">
                <a:solidFill>
                  <a:srgbClr val="7030A0"/>
                </a:solidFill>
              </a:rPr>
              <a:t>Assess the safety, quality and effectiveness of a pharmaceutical.</a:t>
            </a:r>
          </a:p>
          <a:p>
            <a:endParaRPr lang="en-CA" sz="1800" dirty="0">
              <a:solidFill>
                <a:srgbClr val="7030A0"/>
              </a:solidFill>
            </a:endParaRPr>
          </a:p>
          <a:p>
            <a:pPr>
              <a:buFont typeface="Arial" panose="020B0604020202020204" pitchFamily="34" charset="0"/>
              <a:buChar char="•"/>
            </a:pPr>
            <a:r>
              <a:rPr lang="en-CA" sz="1800" dirty="0" smtClean="0"/>
              <a:t>Review is organised by stream:</a:t>
            </a:r>
          </a:p>
          <a:p>
            <a:pPr>
              <a:buFont typeface="Arial" panose="020B0604020202020204" pitchFamily="34" charset="0"/>
              <a:buChar char="•"/>
            </a:pPr>
            <a:endParaRPr lang="en-CA" sz="1800" dirty="0"/>
          </a:p>
          <a:p>
            <a:pPr eaLnBrk="1" hangingPunct="1"/>
            <a:r>
              <a:rPr lang="en-CA" altLang="en-US" sz="1800" dirty="0" smtClean="0"/>
              <a:t>	Clinical </a:t>
            </a:r>
          </a:p>
          <a:p>
            <a:pPr eaLnBrk="1" hangingPunct="1"/>
            <a:r>
              <a:rPr lang="en-CA" altLang="en-US" sz="1800" dirty="0"/>
              <a:t>	</a:t>
            </a:r>
            <a:r>
              <a:rPr lang="en-CA" altLang="en-US" sz="1800" dirty="0" smtClean="0"/>
              <a:t>Non-clinical </a:t>
            </a:r>
          </a:p>
          <a:p>
            <a:pPr eaLnBrk="1" hangingPunct="1"/>
            <a:r>
              <a:rPr lang="en-CA" altLang="en-US" sz="1800" dirty="0"/>
              <a:t>	Chemistry and Manufacturing </a:t>
            </a:r>
            <a:endParaRPr lang="en-CA" altLang="en-US" sz="1800" dirty="0" smtClean="0"/>
          </a:p>
          <a:p>
            <a:pPr eaLnBrk="1" hangingPunct="1"/>
            <a:r>
              <a:rPr lang="en-CA" altLang="en-US" sz="1800" dirty="0"/>
              <a:t>	Labelling </a:t>
            </a:r>
            <a:r>
              <a:rPr lang="en-CA" altLang="en-US" sz="1800" dirty="0" smtClean="0"/>
              <a:t>(</a:t>
            </a:r>
            <a:r>
              <a:rPr lang="en-CA" altLang="en-US" sz="1800" dirty="0"/>
              <a:t>Review of Product Monograph, Inner/Outer Labels)</a:t>
            </a:r>
          </a:p>
          <a:p>
            <a:pPr eaLnBrk="1" hangingPunct="1"/>
            <a:r>
              <a:rPr lang="en-CA" altLang="en-US" sz="1800" dirty="0"/>
              <a:t>	Brand Name Analysis</a:t>
            </a:r>
          </a:p>
          <a:p>
            <a:pPr eaLnBrk="1" hangingPunct="1"/>
            <a:r>
              <a:rPr lang="en-CA" altLang="en-US" sz="1800" dirty="0"/>
              <a:t>	Other (</a:t>
            </a:r>
            <a:r>
              <a:rPr lang="en-CA" altLang="en-US" sz="1800" dirty="0" err="1"/>
              <a:t>Biopharmaceutic</a:t>
            </a:r>
            <a:r>
              <a:rPr lang="en-CA" altLang="en-US" sz="1800" dirty="0"/>
              <a:t> Evaluation, Biostatistics, </a:t>
            </a:r>
            <a:r>
              <a:rPr lang="en-CA" altLang="en-US" sz="1800" dirty="0" smtClean="0"/>
              <a:t>Risk Management Plan, </a:t>
            </a:r>
            <a:r>
              <a:rPr lang="en-CA" altLang="en-US" sz="1800" dirty="0"/>
              <a:t>etc.) </a:t>
            </a:r>
          </a:p>
          <a:p>
            <a:pPr>
              <a:buFont typeface="Arial" panose="020B0604020202020204" pitchFamily="34" charset="0"/>
              <a:buChar char="•"/>
            </a:pPr>
            <a:endParaRPr lang="en-CA" sz="1800" dirty="0"/>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24</a:t>
            </a:fld>
            <a:endParaRPr lang="en-CA">
              <a:solidFill>
                <a:srgbClr val="FFFFFF"/>
              </a:solidFill>
            </a:endParaRPr>
          </a:p>
        </p:txBody>
      </p:sp>
      <p:sp>
        <p:nvSpPr>
          <p:cNvPr id="5" name="Rectangle 4"/>
          <p:cNvSpPr/>
          <p:nvPr/>
        </p:nvSpPr>
        <p:spPr>
          <a:xfrm>
            <a:off x="2334573" y="476672"/>
            <a:ext cx="1067921" cy="400110"/>
          </a:xfrm>
          <a:prstGeom prst="rect">
            <a:avLst/>
          </a:prstGeom>
        </p:spPr>
        <p:txBody>
          <a:bodyPr wrap="none">
            <a:spAutoFit/>
          </a:bodyPr>
          <a:lstStyle/>
          <a:p>
            <a:r>
              <a:rPr lang="en-CA" sz="2000" b="1" dirty="0" smtClean="0">
                <a:solidFill>
                  <a:srgbClr val="FFFFFF"/>
                </a:solidFill>
              </a:rPr>
              <a:t>Review</a:t>
            </a:r>
            <a:endParaRPr lang="en-CA" sz="2000" b="1" dirty="0">
              <a:solidFill>
                <a:srgbClr val="000000"/>
              </a:solidFill>
            </a:endParaRPr>
          </a:p>
        </p:txBody>
      </p:sp>
    </p:spTree>
    <p:extLst>
      <p:ext uri="{BB962C8B-B14F-4D97-AF65-F5344CB8AC3E}">
        <p14:creationId xmlns:p14="http://schemas.microsoft.com/office/powerpoint/2010/main" val="23316123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8136904" cy="914400"/>
          </a:xfrm>
        </p:spPr>
        <p:txBody>
          <a:bodyPr/>
          <a:lstStyle/>
          <a:p>
            <a:r>
              <a:rPr lang="en-CA" sz="1800" dirty="0" smtClean="0">
                <a:solidFill>
                  <a:schemeClr val="bg1"/>
                </a:solidFill>
              </a:rPr>
              <a:t>Lot Release Program: Legislative Authority</a:t>
            </a:r>
            <a:endParaRPr lang="en-CA" sz="1800" dirty="0">
              <a:solidFill>
                <a:schemeClr val="bg1"/>
              </a:solidFill>
            </a:endParaRPr>
          </a:p>
        </p:txBody>
      </p:sp>
      <p:sp>
        <p:nvSpPr>
          <p:cNvPr id="3" name="Content Placeholder 2"/>
          <p:cNvSpPr>
            <a:spLocks noGrp="1"/>
          </p:cNvSpPr>
          <p:nvPr>
            <p:ph idx="1"/>
          </p:nvPr>
        </p:nvSpPr>
        <p:spPr>
          <a:xfrm>
            <a:off x="683568" y="1484784"/>
            <a:ext cx="8003232" cy="3886200"/>
          </a:xfrm>
        </p:spPr>
        <p:txBody>
          <a:bodyPr/>
          <a:lstStyle/>
          <a:p>
            <a:r>
              <a:rPr lang="en-CA" sz="2400" dirty="0" smtClean="0"/>
              <a:t>The </a:t>
            </a:r>
            <a:r>
              <a:rPr lang="en-CA" sz="2400" dirty="0"/>
              <a:t>Lot Release Program derives its legislative authority from section C.04.015 of the </a:t>
            </a:r>
            <a:r>
              <a:rPr lang="en-CA" sz="2400" i="1" dirty="0"/>
              <a:t>Food and Drug Regulations</a:t>
            </a:r>
          </a:p>
          <a:p>
            <a:pPr marL="895350" indent="-895350">
              <a:buNone/>
            </a:pPr>
            <a:r>
              <a:rPr lang="en-CA" i="1" dirty="0"/>
              <a:t>	</a:t>
            </a:r>
            <a:r>
              <a:rPr lang="en-CA" sz="1400" b="1" i="1" dirty="0"/>
              <a:t>C.04.015</a:t>
            </a:r>
            <a:r>
              <a:rPr lang="en-CA" sz="1400" i="1" dirty="0"/>
              <a:t> On written request from the Director, every fabricator, packager/ labeller, tester, 	distributor referred to in paragraph C.01A.003(b) and importer of a drug shall submit 	protocols of tests together with samples of any lot of the drug before it is sold, and no person 	shall sell any lot of that drug if the protocol or sample fails to meet the requirements of </a:t>
            </a:r>
            <a:r>
              <a:rPr lang="en-CA" sz="1400" i="1" dirty="0" smtClean="0"/>
              <a:t>these regulations</a:t>
            </a:r>
            <a:endParaRPr lang="en-CA" sz="1400" dirty="0" smtClean="0"/>
          </a:p>
          <a:p>
            <a:r>
              <a:rPr lang="en-CA" sz="2400" dirty="0" smtClean="0"/>
              <a:t>Each </a:t>
            </a:r>
            <a:r>
              <a:rPr lang="en-CA" sz="2400" dirty="0"/>
              <a:t>lot of a Schedule D (biologic) drug is subject to the Lot Release Program before sale in Canada.</a:t>
            </a:r>
          </a:p>
          <a:p>
            <a:endParaRPr lang="en-CA" sz="1400" i="1" dirty="0"/>
          </a:p>
        </p:txBody>
      </p:sp>
      <p:sp>
        <p:nvSpPr>
          <p:cNvPr id="4" name="Slide Number Placeholder 3"/>
          <p:cNvSpPr txBox="1">
            <a:spLocks/>
          </p:cNvSpPr>
          <p:nvPr/>
        </p:nvSpPr>
        <p:spPr>
          <a:xfrm>
            <a:off x="6553200" y="6245225"/>
            <a:ext cx="21336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5D4E1C7-949B-4381-B40A-148D259CAFF5}" type="slidenum">
              <a:rPr lang="en-CA" smtClean="0">
                <a:solidFill>
                  <a:srgbClr val="FFFFFF"/>
                </a:solidFill>
              </a:rPr>
              <a:pPr algn="r">
                <a:defRPr/>
              </a:pPr>
              <a:t>25</a:t>
            </a:fld>
            <a:endParaRPr lang="en-CA">
              <a:solidFill>
                <a:srgbClr val="FFFFFF"/>
              </a:solidFill>
            </a:endParaRPr>
          </a:p>
        </p:txBody>
      </p:sp>
    </p:spTree>
    <p:extLst>
      <p:ext uri="{BB962C8B-B14F-4D97-AF65-F5344CB8AC3E}">
        <p14:creationId xmlns:p14="http://schemas.microsoft.com/office/powerpoint/2010/main" val="205967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Point Star 3"/>
          <p:cNvSpPr/>
          <p:nvPr/>
        </p:nvSpPr>
        <p:spPr bwMode="auto">
          <a:xfrm>
            <a:off x="6121886" y="2996952"/>
            <a:ext cx="1684337" cy="1473349"/>
          </a:xfrm>
          <a:prstGeom prst="star12">
            <a:avLst/>
          </a:prstGeom>
          <a:solidFill>
            <a:srgbClr val="FF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CA" sz="2400" b="1">
              <a:solidFill>
                <a:srgbClr val="000000"/>
              </a:solidFill>
              <a:latin typeface="Arial" charset="0"/>
              <a:ea typeface="ＭＳ Ｐゴシック" pitchFamily="34" charset="-128"/>
            </a:endParaRPr>
          </a:p>
        </p:txBody>
      </p:sp>
      <p:sp>
        <p:nvSpPr>
          <p:cNvPr id="4098" name="Rectangle 2"/>
          <p:cNvSpPr>
            <a:spLocks noGrp="1" noChangeArrowheads="1"/>
          </p:cNvSpPr>
          <p:nvPr>
            <p:ph type="title"/>
          </p:nvPr>
        </p:nvSpPr>
        <p:spPr>
          <a:xfrm>
            <a:off x="2284040" y="188640"/>
            <a:ext cx="6248400" cy="914400"/>
          </a:xfrm>
        </p:spPr>
        <p:txBody>
          <a:bodyPr/>
          <a:lstStyle/>
          <a:p>
            <a:pPr eaLnBrk="1" hangingPunct="1"/>
            <a:r>
              <a:rPr lang="en-CA" sz="1800" dirty="0" smtClean="0">
                <a:solidFill>
                  <a:schemeClr val="bg1"/>
                </a:solidFill>
              </a:rPr>
              <a:t>Lot Release: Life Cycle Approach</a:t>
            </a:r>
          </a:p>
        </p:txBody>
      </p:sp>
      <p:sp>
        <p:nvSpPr>
          <p:cNvPr id="14339" name="Rectangle 3"/>
          <p:cNvSpPr>
            <a:spLocks noGrp="1" noChangeArrowheads="1"/>
          </p:cNvSpPr>
          <p:nvPr>
            <p:ph idx="1"/>
          </p:nvPr>
        </p:nvSpPr>
        <p:spPr>
          <a:xfrm>
            <a:off x="251520" y="1556792"/>
            <a:ext cx="3814762" cy="3527425"/>
          </a:xfrm>
        </p:spPr>
        <p:txBody>
          <a:bodyPr/>
          <a:lstStyle/>
          <a:p>
            <a:pPr marL="0" indent="0" eaLnBrk="1" hangingPunct="1">
              <a:buFont typeface="Wingdings" pitchFamily="2" charset="2"/>
              <a:buNone/>
              <a:defRPr/>
            </a:pPr>
            <a:r>
              <a:rPr lang="en-CA" sz="2000" dirty="0" smtClean="0"/>
              <a:t>Canada’s lot release program spans the product lifecycle :</a:t>
            </a:r>
          </a:p>
          <a:p>
            <a:pPr eaLnBrk="1" hangingPunct="1">
              <a:defRPr/>
            </a:pPr>
            <a:r>
              <a:rPr lang="en-CA" sz="2000" dirty="0" smtClean="0"/>
              <a:t>Clinical Trials</a:t>
            </a:r>
          </a:p>
          <a:p>
            <a:pPr eaLnBrk="1" hangingPunct="1">
              <a:defRPr/>
            </a:pPr>
            <a:r>
              <a:rPr lang="en-CA" sz="2000" dirty="0" smtClean="0"/>
              <a:t>Consistency Testing</a:t>
            </a:r>
          </a:p>
          <a:p>
            <a:pPr eaLnBrk="1" hangingPunct="1">
              <a:defRPr/>
            </a:pPr>
            <a:r>
              <a:rPr lang="en-CA" sz="2000" dirty="0" smtClean="0"/>
              <a:t>Routine Lot Release</a:t>
            </a:r>
          </a:p>
          <a:p>
            <a:pPr eaLnBrk="1" hangingPunct="1">
              <a:defRPr/>
            </a:pPr>
            <a:r>
              <a:rPr lang="en-CA" sz="2000" dirty="0" smtClean="0"/>
              <a:t>Response to Emerging issues</a:t>
            </a:r>
          </a:p>
          <a:p>
            <a:pPr eaLnBrk="1" hangingPunct="1">
              <a:defRPr/>
            </a:pPr>
            <a:endParaRPr lang="en-CA" sz="2000" dirty="0" smtClean="0">
              <a:solidFill>
                <a:srgbClr val="002060"/>
              </a:solidFill>
            </a:endParaRPr>
          </a:p>
        </p:txBody>
      </p:sp>
      <p:sp>
        <p:nvSpPr>
          <p:cNvPr id="4100" name="Oval 9"/>
          <p:cNvSpPr>
            <a:spLocks noChangeArrowheads="1"/>
          </p:cNvSpPr>
          <p:nvPr/>
        </p:nvSpPr>
        <p:spPr bwMode="auto">
          <a:xfrm>
            <a:off x="5353050" y="2300288"/>
            <a:ext cx="3106738" cy="2713037"/>
          </a:xfrm>
          <a:prstGeom prst="ellipse">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Arial" charset="0"/>
              <a:ea typeface="ＭＳ Ｐゴシック" pitchFamily="34" charset="-128"/>
            </a:endParaRPr>
          </a:p>
        </p:txBody>
      </p:sp>
      <p:sp>
        <p:nvSpPr>
          <p:cNvPr id="4101" name="AutoShape 10"/>
          <p:cNvSpPr>
            <a:spLocks noChangeArrowheads="1"/>
          </p:cNvSpPr>
          <p:nvPr/>
        </p:nvSpPr>
        <p:spPr bwMode="auto">
          <a:xfrm rot="-9916173">
            <a:off x="5802313" y="2509838"/>
            <a:ext cx="255587" cy="242887"/>
          </a:xfrm>
          <a:prstGeom prst="rtTriangle">
            <a:avLst/>
          </a:prstGeom>
          <a:solidFill>
            <a:schemeClr val="tx1"/>
          </a:solidFill>
          <a:ln w="9525">
            <a:solidFill>
              <a:schemeClr val="tx1"/>
            </a:solidFill>
            <a:miter lim="800000"/>
            <a:headEnd/>
            <a:tailEnd/>
          </a:ln>
        </p:spPr>
        <p:txBody>
          <a:bodyPr wrap="none" anchor="ctr"/>
          <a:lstStyle/>
          <a:p>
            <a:pPr fontAlgn="base">
              <a:spcBef>
                <a:spcPct val="0"/>
              </a:spcBef>
              <a:spcAft>
                <a:spcPct val="0"/>
              </a:spcAft>
            </a:pPr>
            <a:endParaRPr lang="en-US">
              <a:solidFill>
                <a:srgbClr val="000000"/>
              </a:solidFill>
              <a:latin typeface="Arial" charset="0"/>
              <a:ea typeface="ＭＳ Ｐゴシック" pitchFamily="34" charset="-128"/>
            </a:endParaRPr>
          </a:p>
        </p:txBody>
      </p:sp>
      <p:pic>
        <p:nvPicPr>
          <p:cNvPr id="4102" name="Picture 19" descr="MCj02909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8850" y="4346575"/>
            <a:ext cx="4730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23" descr="MCj0286861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4988" y="2132013"/>
            <a:ext cx="86836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5" descr="MCj0150663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9788" y="4051300"/>
            <a:ext cx="5905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27"/>
          <p:cNvSpPr txBox="1">
            <a:spLocks noChangeArrowheads="1"/>
          </p:cNvSpPr>
          <p:nvPr/>
        </p:nvSpPr>
        <p:spPr bwMode="auto">
          <a:xfrm>
            <a:off x="5462588" y="5097463"/>
            <a:ext cx="18716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sz="2400" b="1">
                <a:solidFill>
                  <a:schemeClr val="tx2"/>
                </a:solidFill>
                <a:latin typeface="Arial" charset="0"/>
                <a:ea typeface="ＭＳ Ｐゴシック" pitchFamily="34" charset="-128"/>
              </a:defRPr>
            </a:lvl1pPr>
            <a:lvl2pPr marL="742950" indent="-285750" eaLnBrk="0" hangingPunct="0">
              <a:defRPr sz="2400" b="1">
                <a:solidFill>
                  <a:schemeClr val="tx2"/>
                </a:solidFill>
                <a:latin typeface="Arial" charset="0"/>
                <a:ea typeface="ＭＳ Ｐゴシック" pitchFamily="34" charset="-128"/>
              </a:defRPr>
            </a:lvl2pPr>
            <a:lvl3pPr marL="1143000" indent="-228600" eaLnBrk="0" hangingPunct="0">
              <a:defRPr sz="2400" b="1">
                <a:solidFill>
                  <a:schemeClr val="tx2"/>
                </a:solidFill>
                <a:latin typeface="Arial" charset="0"/>
                <a:ea typeface="ＭＳ Ｐゴシック" pitchFamily="34" charset="-128"/>
              </a:defRPr>
            </a:lvl3pPr>
            <a:lvl4pPr marL="1600200" indent="-228600" eaLnBrk="0" hangingPunct="0">
              <a:defRPr sz="2400" b="1">
                <a:solidFill>
                  <a:schemeClr val="tx2"/>
                </a:solidFill>
                <a:latin typeface="Arial" charset="0"/>
                <a:ea typeface="ＭＳ Ｐゴシック" pitchFamily="34" charset="-128"/>
              </a:defRPr>
            </a:lvl4pPr>
            <a:lvl5pPr marL="2057400" indent="-228600" eaLnBrk="0" hangingPunct="0">
              <a:defRPr sz="24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2"/>
                </a:solidFill>
                <a:latin typeface="Arial" charset="0"/>
                <a:ea typeface="ＭＳ Ｐゴシック" pitchFamily="34" charset="-128"/>
              </a:defRPr>
            </a:lvl9pPr>
          </a:lstStyle>
          <a:p>
            <a:pPr algn="ct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 Routine Lot Release</a:t>
            </a:r>
          </a:p>
        </p:txBody>
      </p:sp>
      <p:sp>
        <p:nvSpPr>
          <p:cNvPr id="4106" name="Text Box 29"/>
          <p:cNvSpPr txBox="1">
            <a:spLocks noChangeArrowheads="1"/>
          </p:cNvSpPr>
          <p:nvPr/>
        </p:nvSpPr>
        <p:spPr bwMode="auto">
          <a:xfrm>
            <a:off x="3492500" y="2529102"/>
            <a:ext cx="1893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2"/>
                </a:solidFill>
                <a:latin typeface="Arial" charset="0"/>
                <a:ea typeface="ＭＳ Ｐゴシック" pitchFamily="34" charset="-128"/>
              </a:defRPr>
            </a:lvl1pPr>
            <a:lvl2pPr marL="742950" indent="-285750" eaLnBrk="0" hangingPunct="0">
              <a:defRPr sz="2400" b="1">
                <a:solidFill>
                  <a:schemeClr val="tx2"/>
                </a:solidFill>
                <a:latin typeface="Arial" charset="0"/>
                <a:ea typeface="ＭＳ Ｐゴシック" pitchFamily="34" charset="-128"/>
              </a:defRPr>
            </a:lvl2pPr>
            <a:lvl3pPr marL="1143000" indent="-228600" eaLnBrk="0" hangingPunct="0">
              <a:defRPr sz="2400" b="1">
                <a:solidFill>
                  <a:schemeClr val="tx2"/>
                </a:solidFill>
                <a:latin typeface="Arial" charset="0"/>
                <a:ea typeface="ＭＳ Ｐゴシック" pitchFamily="34" charset="-128"/>
              </a:defRPr>
            </a:lvl3pPr>
            <a:lvl4pPr marL="1600200" indent="-228600" eaLnBrk="0" hangingPunct="0">
              <a:defRPr sz="2400" b="1">
                <a:solidFill>
                  <a:schemeClr val="tx2"/>
                </a:solidFill>
                <a:latin typeface="Arial" charset="0"/>
                <a:ea typeface="ＭＳ Ｐゴシック" pitchFamily="34" charset="-128"/>
              </a:defRPr>
            </a:lvl4pPr>
            <a:lvl5pPr marL="2057400" indent="-228600" eaLnBrk="0" hangingPunct="0">
              <a:defRPr sz="24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2"/>
                </a:solidFill>
                <a:latin typeface="Arial" charset="0"/>
                <a:ea typeface="ＭＳ Ｐゴシック" pitchFamily="34" charset="-128"/>
              </a:defRPr>
            </a:lvl9pPr>
          </a:lstStyle>
          <a:p>
            <a:pPr algn="ct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Support for investigations and response to emerging issues</a:t>
            </a:r>
          </a:p>
        </p:txBody>
      </p:sp>
      <p:sp>
        <p:nvSpPr>
          <p:cNvPr id="4107" name="Text Box 31"/>
          <p:cNvSpPr txBox="1">
            <a:spLocks noChangeArrowheads="1"/>
          </p:cNvSpPr>
          <p:nvPr/>
        </p:nvSpPr>
        <p:spPr bwMode="auto">
          <a:xfrm>
            <a:off x="7596336" y="4818063"/>
            <a:ext cx="1571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2"/>
                </a:solidFill>
                <a:latin typeface="Arial" charset="0"/>
                <a:ea typeface="ＭＳ Ｐゴシック" pitchFamily="34" charset="-128"/>
              </a:defRPr>
            </a:lvl1pPr>
            <a:lvl2pPr marL="742950" indent="-285750" eaLnBrk="0" hangingPunct="0">
              <a:defRPr sz="2400" b="1">
                <a:solidFill>
                  <a:schemeClr val="tx2"/>
                </a:solidFill>
                <a:latin typeface="Arial" charset="0"/>
                <a:ea typeface="ＭＳ Ｐゴシック" pitchFamily="34" charset="-128"/>
              </a:defRPr>
            </a:lvl2pPr>
            <a:lvl3pPr marL="1143000" indent="-228600" eaLnBrk="0" hangingPunct="0">
              <a:defRPr sz="2400" b="1">
                <a:solidFill>
                  <a:schemeClr val="tx2"/>
                </a:solidFill>
                <a:latin typeface="Arial" charset="0"/>
                <a:ea typeface="ＭＳ Ｐゴシック" pitchFamily="34" charset="-128"/>
              </a:defRPr>
            </a:lvl3pPr>
            <a:lvl4pPr marL="1600200" indent="-228600" eaLnBrk="0" hangingPunct="0">
              <a:defRPr sz="2400" b="1">
                <a:solidFill>
                  <a:schemeClr val="tx2"/>
                </a:solidFill>
                <a:latin typeface="Arial" charset="0"/>
                <a:ea typeface="ＭＳ Ｐゴシック" pitchFamily="34" charset="-128"/>
              </a:defRPr>
            </a:lvl4pPr>
            <a:lvl5pPr marL="2057400" indent="-228600" eaLnBrk="0" hangingPunct="0">
              <a:defRPr sz="24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2"/>
                </a:solidFill>
                <a:latin typeface="Arial" charset="0"/>
                <a:ea typeface="ＭＳ Ｐゴシック" pitchFamily="34" charset="-128"/>
              </a:defRPr>
            </a:lvl9pPr>
          </a:lstStyle>
          <a:p>
            <a:pPr algn="ct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Pre-Market</a:t>
            </a:r>
          </a:p>
          <a:p>
            <a:pPr algn="ct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 Review</a:t>
            </a:r>
          </a:p>
        </p:txBody>
      </p:sp>
      <p:pic>
        <p:nvPicPr>
          <p:cNvPr id="4108" name="Picture 19" descr="MCj02909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1250" y="4498975"/>
            <a:ext cx="4730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MCj02909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3650" y="4651375"/>
            <a:ext cx="4730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9" descr="MCj02909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6050" y="4803775"/>
            <a:ext cx="4730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27"/>
          <p:cNvSpPr txBox="1">
            <a:spLocks noChangeArrowheads="1"/>
          </p:cNvSpPr>
          <p:nvPr/>
        </p:nvSpPr>
        <p:spPr bwMode="auto">
          <a:xfrm>
            <a:off x="5959475" y="3449638"/>
            <a:ext cx="2101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sz="2400" b="1">
                <a:solidFill>
                  <a:schemeClr val="tx2"/>
                </a:solidFill>
                <a:latin typeface="Arial" charset="0"/>
                <a:ea typeface="ＭＳ Ｐゴシック" pitchFamily="34" charset="-128"/>
              </a:defRPr>
            </a:lvl1pPr>
            <a:lvl2pPr marL="742950" indent="-285750" eaLnBrk="0" hangingPunct="0">
              <a:defRPr sz="2400" b="1">
                <a:solidFill>
                  <a:schemeClr val="tx2"/>
                </a:solidFill>
                <a:latin typeface="Arial" charset="0"/>
                <a:ea typeface="ＭＳ Ｐゴシック" pitchFamily="34" charset="-128"/>
              </a:defRPr>
            </a:lvl2pPr>
            <a:lvl3pPr marL="1143000" indent="-228600" eaLnBrk="0" hangingPunct="0">
              <a:defRPr sz="2400" b="1">
                <a:solidFill>
                  <a:schemeClr val="tx2"/>
                </a:solidFill>
                <a:latin typeface="Arial" charset="0"/>
                <a:ea typeface="ＭＳ Ｐゴシック" pitchFamily="34" charset="-128"/>
              </a:defRPr>
            </a:lvl3pPr>
            <a:lvl4pPr marL="1600200" indent="-228600" eaLnBrk="0" hangingPunct="0">
              <a:defRPr sz="2400" b="1">
                <a:solidFill>
                  <a:schemeClr val="tx2"/>
                </a:solidFill>
                <a:latin typeface="Arial" charset="0"/>
                <a:ea typeface="ＭＳ Ｐゴシック" pitchFamily="34" charset="-128"/>
              </a:defRPr>
            </a:lvl4pPr>
            <a:lvl5pPr marL="2057400" indent="-228600" eaLnBrk="0" hangingPunct="0">
              <a:defRPr sz="24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2"/>
                </a:solidFill>
                <a:latin typeface="Arial" charset="0"/>
                <a:ea typeface="ＭＳ Ｐゴシック" pitchFamily="34" charset="-128"/>
              </a:defRPr>
            </a:lvl9pPr>
          </a:lstStyle>
          <a:p>
            <a:pPr algn="ct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Lot Release Program</a:t>
            </a:r>
          </a:p>
        </p:txBody>
      </p:sp>
      <p:sp>
        <p:nvSpPr>
          <p:cNvPr id="4112" name="Text Box 27"/>
          <p:cNvSpPr txBox="1">
            <a:spLocks noChangeArrowheads="1"/>
          </p:cNvSpPr>
          <p:nvPr/>
        </p:nvSpPr>
        <p:spPr bwMode="auto">
          <a:xfrm>
            <a:off x="6348413" y="1731963"/>
            <a:ext cx="187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sz="2400" b="1">
                <a:solidFill>
                  <a:schemeClr val="tx2"/>
                </a:solidFill>
                <a:latin typeface="Arial" charset="0"/>
                <a:ea typeface="ＭＳ Ｐゴシック" pitchFamily="34" charset="-128"/>
              </a:defRPr>
            </a:lvl1pPr>
            <a:lvl2pPr marL="742950" indent="-285750" eaLnBrk="0" hangingPunct="0">
              <a:defRPr sz="2400" b="1">
                <a:solidFill>
                  <a:schemeClr val="tx2"/>
                </a:solidFill>
                <a:latin typeface="Arial" charset="0"/>
                <a:ea typeface="ＭＳ Ｐゴシック" pitchFamily="34" charset="-128"/>
              </a:defRPr>
            </a:lvl2pPr>
            <a:lvl3pPr marL="1143000" indent="-228600" eaLnBrk="0" hangingPunct="0">
              <a:defRPr sz="2400" b="1">
                <a:solidFill>
                  <a:schemeClr val="tx2"/>
                </a:solidFill>
                <a:latin typeface="Arial" charset="0"/>
                <a:ea typeface="ＭＳ Ｐゴシック" pitchFamily="34" charset="-128"/>
              </a:defRPr>
            </a:lvl3pPr>
            <a:lvl4pPr marL="1600200" indent="-228600" eaLnBrk="0" hangingPunct="0">
              <a:defRPr sz="2400" b="1">
                <a:solidFill>
                  <a:schemeClr val="tx2"/>
                </a:solidFill>
                <a:latin typeface="Arial" charset="0"/>
                <a:ea typeface="ＭＳ Ｐゴシック" pitchFamily="34" charset="-128"/>
              </a:defRPr>
            </a:lvl4pPr>
            <a:lvl5pPr marL="2057400" indent="-228600" eaLnBrk="0" hangingPunct="0">
              <a:defRPr sz="24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2"/>
                </a:solidFill>
                <a:latin typeface="Arial" charset="0"/>
                <a:ea typeface="ＭＳ Ｐゴシック" pitchFamily="34" charset="-128"/>
              </a:defRPr>
            </a:lvl9pPr>
          </a:lstStyle>
          <a:p>
            <a:pPr eaLnBrk="1" fontAlgn="base" hangingPunct="1">
              <a:spcBef>
                <a:spcPct val="0"/>
              </a:spcBef>
              <a:spcAft>
                <a:spcPct val="0"/>
              </a:spcAft>
            </a:pPr>
            <a:r>
              <a:rPr lang="en-CA" sz="1800" dirty="0">
                <a:solidFill>
                  <a:srgbClr val="7030A0"/>
                </a:solidFill>
                <a:latin typeface="Times New Roman" panose="02020603050405020304" pitchFamily="18" charset="0"/>
                <a:cs typeface="Times New Roman" panose="02020603050405020304" pitchFamily="18" charset="0"/>
              </a:rPr>
              <a:t>Clinical Trials</a:t>
            </a:r>
          </a:p>
        </p:txBody>
      </p:sp>
      <p:sp>
        <p:nvSpPr>
          <p:cNvPr id="4113" name="AutoShape 10"/>
          <p:cNvSpPr>
            <a:spLocks noChangeArrowheads="1"/>
          </p:cNvSpPr>
          <p:nvPr/>
        </p:nvSpPr>
        <p:spPr bwMode="auto">
          <a:xfrm rot="-9916173" flipH="1" flipV="1">
            <a:off x="7108825" y="4832350"/>
            <a:ext cx="261938" cy="254000"/>
          </a:xfrm>
          <a:prstGeom prst="rtTriangle">
            <a:avLst/>
          </a:prstGeom>
          <a:solidFill>
            <a:schemeClr val="tx1"/>
          </a:solidFill>
          <a:ln w="9525">
            <a:solidFill>
              <a:schemeClr val="tx1"/>
            </a:solidFill>
            <a:miter lim="800000"/>
            <a:headEnd/>
            <a:tailEnd/>
          </a:ln>
        </p:spPr>
        <p:txBody>
          <a:bodyPr wrap="none" anchor="ctr"/>
          <a:lstStyle/>
          <a:p>
            <a:pPr fontAlgn="base">
              <a:spcBef>
                <a:spcPct val="0"/>
              </a:spcBef>
              <a:spcAft>
                <a:spcPct val="0"/>
              </a:spcAft>
            </a:pPr>
            <a:endParaRPr lang="en-US">
              <a:solidFill>
                <a:srgbClr val="000000"/>
              </a:solidFill>
              <a:latin typeface="Arial" charset="0"/>
              <a:ea typeface="ＭＳ Ｐゴシック" pitchFamily="34" charset="-128"/>
            </a:endParaRPr>
          </a:p>
        </p:txBody>
      </p:sp>
      <p:sp>
        <p:nvSpPr>
          <p:cNvPr id="19" name="Slide Number Placeholder 3"/>
          <p:cNvSpPr txBox="1">
            <a:spLocks/>
          </p:cNvSpPr>
          <p:nvPr/>
        </p:nvSpPr>
        <p:spPr>
          <a:xfrm>
            <a:off x="6553200" y="6245225"/>
            <a:ext cx="21336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5D4E1C7-949B-4381-B40A-148D259CAFF5}" type="slidenum">
              <a:rPr lang="en-CA" smtClean="0">
                <a:solidFill>
                  <a:srgbClr val="FFFFFF"/>
                </a:solidFill>
              </a:rPr>
              <a:pPr algn="r">
                <a:defRPr/>
              </a:pPr>
              <a:t>26</a:t>
            </a:fld>
            <a:endParaRPr lang="en-CA">
              <a:solidFill>
                <a:srgbClr val="FFFFFF"/>
              </a:solidFill>
            </a:endParaRPr>
          </a:p>
        </p:txBody>
      </p:sp>
    </p:spTree>
    <p:extLst>
      <p:ext uri="{BB962C8B-B14F-4D97-AF65-F5344CB8AC3E}">
        <p14:creationId xmlns:p14="http://schemas.microsoft.com/office/powerpoint/2010/main" val="32451626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356048" y="188640"/>
            <a:ext cx="6248400" cy="914400"/>
          </a:xfrm>
        </p:spPr>
        <p:txBody>
          <a:bodyPr/>
          <a:lstStyle/>
          <a:p>
            <a:r>
              <a:rPr lang="en-CA" altLang="en-US" sz="1800" dirty="0" smtClean="0">
                <a:solidFill>
                  <a:schemeClr val="bg1"/>
                </a:solidFill>
              </a:rPr>
              <a:t>Evaluation Groups</a:t>
            </a:r>
          </a:p>
        </p:txBody>
      </p:sp>
      <p:sp>
        <p:nvSpPr>
          <p:cNvPr id="16387" name="Content Placeholder 2"/>
          <p:cNvSpPr>
            <a:spLocks noGrp="1"/>
          </p:cNvSpPr>
          <p:nvPr>
            <p:ph idx="1"/>
          </p:nvPr>
        </p:nvSpPr>
        <p:spPr>
          <a:xfrm>
            <a:off x="611560" y="1628775"/>
            <a:ext cx="8280400" cy="3886200"/>
          </a:xfrm>
        </p:spPr>
        <p:txBody>
          <a:bodyPr/>
          <a:lstStyle/>
          <a:p>
            <a:r>
              <a:rPr lang="en-CA" altLang="en-US" sz="2400" b="1" dirty="0" smtClean="0"/>
              <a:t>Pre-approval</a:t>
            </a:r>
          </a:p>
          <a:p>
            <a:r>
              <a:rPr lang="en-CA" altLang="en-US" sz="2400" dirty="0" smtClean="0"/>
              <a:t>Group 1: a) clinical trial lots &amp; b) consistency lots</a:t>
            </a:r>
          </a:p>
          <a:p>
            <a:r>
              <a:rPr lang="en-CA" altLang="en-US" sz="2400" b="1" dirty="0" smtClean="0"/>
              <a:t>Post-approval</a:t>
            </a:r>
          </a:p>
          <a:p>
            <a:r>
              <a:rPr lang="en-CA" altLang="en-US" sz="2400" dirty="0" smtClean="0"/>
              <a:t>Group 2: Protocol review &amp; test each lot (vaccines) </a:t>
            </a:r>
          </a:p>
          <a:p>
            <a:r>
              <a:rPr lang="en-CA" altLang="en-US" sz="2400" dirty="0" smtClean="0"/>
              <a:t>Group 3: Protocol review &amp; periodic testing </a:t>
            </a:r>
          </a:p>
          <a:p>
            <a:r>
              <a:rPr lang="en-CA" altLang="en-US" sz="2400" dirty="0" smtClean="0"/>
              <a:t>Group 4: No testing: results reported through fax-back</a:t>
            </a:r>
          </a:p>
          <a:p>
            <a:endParaRPr lang="en-CA" altLang="en-US" sz="2400" dirty="0" smtClean="0"/>
          </a:p>
        </p:txBody>
      </p:sp>
      <p:sp>
        <p:nvSpPr>
          <p:cNvPr id="4" name="Slide Number Placeholder 3"/>
          <p:cNvSpPr txBox="1">
            <a:spLocks/>
          </p:cNvSpPr>
          <p:nvPr/>
        </p:nvSpPr>
        <p:spPr>
          <a:xfrm>
            <a:off x="6553200" y="6245225"/>
            <a:ext cx="21336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5D4E1C7-949B-4381-B40A-148D259CAFF5}" type="slidenum">
              <a:rPr lang="en-CA" smtClean="0">
                <a:solidFill>
                  <a:srgbClr val="FFFFFF"/>
                </a:solidFill>
              </a:rPr>
              <a:pPr algn="r">
                <a:defRPr/>
              </a:pPr>
              <a:t>27</a:t>
            </a:fld>
            <a:endParaRPr lang="en-CA">
              <a:solidFill>
                <a:srgbClr val="FFFFFF"/>
              </a:solidFill>
            </a:endParaRPr>
          </a:p>
        </p:txBody>
      </p:sp>
    </p:spTree>
    <p:extLst>
      <p:ext uri="{BB962C8B-B14F-4D97-AF65-F5344CB8AC3E}">
        <p14:creationId xmlns:p14="http://schemas.microsoft.com/office/powerpoint/2010/main" val="4030687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356048" y="210344"/>
            <a:ext cx="6248400" cy="914400"/>
          </a:xfrm>
        </p:spPr>
        <p:txBody>
          <a:bodyPr/>
          <a:lstStyle/>
          <a:p>
            <a:pPr eaLnBrk="1" hangingPunct="1"/>
            <a:r>
              <a:rPr lang="en-CA" sz="1800" dirty="0" smtClean="0">
                <a:solidFill>
                  <a:schemeClr val="bg1"/>
                </a:solidFill>
              </a:rPr>
              <a:t>Lot Release: Risk-Based Oversight</a:t>
            </a:r>
          </a:p>
        </p:txBody>
      </p:sp>
      <p:sp>
        <p:nvSpPr>
          <p:cNvPr id="14339" name="Rectangle 3"/>
          <p:cNvSpPr>
            <a:spLocks noGrp="1" noChangeArrowheads="1"/>
          </p:cNvSpPr>
          <p:nvPr>
            <p:ph idx="1"/>
          </p:nvPr>
        </p:nvSpPr>
        <p:spPr>
          <a:xfrm>
            <a:off x="539552" y="1484784"/>
            <a:ext cx="3814763" cy="3886200"/>
          </a:xfrm>
        </p:spPr>
        <p:txBody>
          <a:bodyPr/>
          <a:lstStyle/>
          <a:p>
            <a:pPr marL="0" indent="0" eaLnBrk="1" hangingPunct="1">
              <a:buFont typeface="Wingdings" pitchFamily="2" charset="2"/>
              <a:buNone/>
              <a:defRPr/>
            </a:pPr>
            <a:r>
              <a:rPr lang="en-CA" sz="2200" dirty="0" smtClean="0"/>
              <a:t>While all biologics on the Canadian market are within the scope of the lot release program, activities carried out range from:</a:t>
            </a:r>
          </a:p>
          <a:p>
            <a:pPr eaLnBrk="1" hangingPunct="1">
              <a:defRPr/>
            </a:pPr>
            <a:r>
              <a:rPr lang="en-CA" sz="2000" dirty="0" smtClean="0"/>
              <a:t>Receiving notifications only</a:t>
            </a:r>
          </a:p>
          <a:p>
            <a:pPr eaLnBrk="1" hangingPunct="1">
              <a:defRPr/>
            </a:pPr>
            <a:r>
              <a:rPr lang="en-CA" sz="2000" dirty="0" smtClean="0"/>
              <a:t>Document review only</a:t>
            </a:r>
          </a:p>
          <a:p>
            <a:pPr eaLnBrk="1" hangingPunct="1">
              <a:defRPr/>
            </a:pPr>
            <a:r>
              <a:rPr lang="en-CA" sz="2000" dirty="0" smtClean="0"/>
              <a:t>Document review and targeted testing </a:t>
            </a:r>
          </a:p>
          <a:p>
            <a:pPr eaLnBrk="1" hangingPunct="1">
              <a:defRPr/>
            </a:pPr>
            <a:endParaRPr lang="en-CA" sz="2400" dirty="0" smtClean="0">
              <a:solidFill>
                <a:srgbClr val="002060"/>
              </a:solidFill>
            </a:endParaRPr>
          </a:p>
          <a:p>
            <a:pPr eaLnBrk="1" hangingPunct="1">
              <a:defRPr/>
            </a:pPr>
            <a:endParaRPr lang="en-CA" sz="2400" dirty="0">
              <a:solidFill>
                <a:srgbClr val="002060"/>
              </a:solidFill>
            </a:endParaRPr>
          </a:p>
        </p:txBody>
      </p:sp>
      <p:graphicFrame>
        <p:nvGraphicFramePr>
          <p:cNvPr id="5" name="Chart 4"/>
          <p:cNvGraphicFramePr>
            <a:graphicFrameLocks/>
          </p:cNvGraphicFramePr>
          <p:nvPr/>
        </p:nvGraphicFramePr>
        <p:xfrm>
          <a:off x="3419872" y="1916832"/>
          <a:ext cx="5724128" cy="3456384"/>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Arrow Connector 7"/>
          <p:cNvCxnSpPr/>
          <p:nvPr/>
        </p:nvCxnSpPr>
        <p:spPr bwMode="auto">
          <a:xfrm flipV="1">
            <a:off x="6012160" y="4509120"/>
            <a:ext cx="216024" cy="144016"/>
          </a:xfrm>
          <a:prstGeom prst="straightConnector1">
            <a:avLst/>
          </a:prstGeom>
          <a:noFill/>
          <a:ln w="9525" cap="flat" cmpd="sng" algn="ctr">
            <a:solidFill>
              <a:schemeClr val="tx1"/>
            </a:solidFill>
            <a:prstDash val="solid"/>
            <a:round/>
            <a:headEnd type="none" w="med" len="med"/>
            <a:tailEnd type="none" w="med" len="med"/>
          </a:ln>
          <a:effectLst/>
        </p:spPr>
      </p:cxnSp>
      <p:sp>
        <p:nvSpPr>
          <p:cNvPr id="11" name="Slide Number Placeholder 3"/>
          <p:cNvSpPr txBox="1">
            <a:spLocks/>
          </p:cNvSpPr>
          <p:nvPr/>
        </p:nvSpPr>
        <p:spPr>
          <a:xfrm>
            <a:off x="6553200" y="6245225"/>
            <a:ext cx="21336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5D4E1C7-949B-4381-B40A-148D259CAFF5}" type="slidenum">
              <a:rPr lang="en-CA" smtClean="0">
                <a:solidFill>
                  <a:srgbClr val="FFFFFF"/>
                </a:solidFill>
              </a:rPr>
              <a:pPr algn="r">
                <a:defRPr/>
              </a:pPr>
              <a:t>28</a:t>
            </a:fld>
            <a:endParaRPr lang="en-CA">
              <a:solidFill>
                <a:srgbClr val="FFFFFF"/>
              </a:solidFill>
            </a:endParaRPr>
          </a:p>
        </p:txBody>
      </p:sp>
    </p:spTree>
    <p:extLst>
      <p:ext uri="{BB962C8B-B14F-4D97-AF65-F5344CB8AC3E}">
        <p14:creationId xmlns:p14="http://schemas.microsoft.com/office/powerpoint/2010/main" val="31700173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Lifecycle of a Drug</a:t>
            </a:r>
            <a:endParaRPr lang="en-CA" sz="2000" dirty="0">
              <a:solidFill>
                <a:schemeClr val="bg1"/>
              </a:solidFill>
            </a:endParaRP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lgn="r">
              <a:defRPr/>
            </a:pPr>
            <a:fld id="{D5D4E1C7-949B-4381-B40A-148D259CAFF5}" type="slidenum">
              <a:rPr lang="en-CA" smtClean="0">
                <a:solidFill>
                  <a:srgbClr val="FFFFFF"/>
                </a:solidFill>
              </a:rPr>
              <a:pPr algn="r">
                <a:defRPr/>
              </a:pPr>
              <a:t>29</a:t>
            </a:fld>
            <a:endParaRPr lang="en-CA" dirty="0">
              <a:solidFill>
                <a:srgbClr val="FFFFFF"/>
              </a:solidFill>
            </a:endParaRPr>
          </a:p>
        </p:txBody>
      </p:sp>
      <p:sp>
        <p:nvSpPr>
          <p:cNvPr id="5" name="Rectangle 4"/>
          <p:cNvSpPr>
            <a:spLocks noChangeArrowheads="1"/>
          </p:cNvSpPr>
          <p:nvPr/>
        </p:nvSpPr>
        <p:spPr bwMode="auto">
          <a:xfrm>
            <a:off x="1116013" y="3294138"/>
            <a:ext cx="6913562"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6" name="Line 5"/>
          <p:cNvSpPr>
            <a:spLocks noChangeShapeType="1"/>
          </p:cNvSpPr>
          <p:nvPr/>
        </p:nvSpPr>
        <p:spPr bwMode="auto">
          <a:xfrm>
            <a:off x="1258888" y="351003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7" name="Line 6"/>
          <p:cNvSpPr>
            <a:spLocks noChangeShapeType="1"/>
          </p:cNvSpPr>
          <p:nvPr/>
        </p:nvSpPr>
        <p:spPr bwMode="auto">
          <a:xfrm>
            <a:off x="1187450" y="3510038"/>
            <a:ext cx="662463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8" name="Line 7"/>
          <p:cNvSpPr>
            <a:spLocks noChangeShapeType="1"/>
          </p:cNvSpPr>
          <p:nvPr/>
        </p:nvSpPr>
        <p:spPr bwMode="auto">
          <a:xfrm>
            <a:off x="161925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9" name="Line 8"/>
          <p:cNvSpPr>
            <a:spLocks noChangeShapeType="1"/>
          </p:cNvSpPr>
          <p:nvPr/>
        </p:nvSpPr>
        <p:spPr bwMode="auto">
          <a:xfrm>
            <a:off x="233997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0" name="Line 9"/>
          <p:cNvSpPr>
            <a:spLocks noChangeShapeType="1"/>
          </p:cNvSpPr>
          <p:nvPr/>
        </p:nvSpPr>
        <p:spPr bwMode="auto">
          <a:xfrm>
            <a:off x="3132138"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1" name="Line 10"/>
          <p:cNvSpPr>
            <a:spLocks noChangeShapeType="1"/>
          </p:cNvSpPr>
          <p:nvPr/>
        </p:nvSpPr>
        <p:spPr bwMode="auto">
          <a:xfrm>
            <a:off x="39243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2" name="Line 11"/>
          <p:cNvSpPr>
            <a:spLocks noChangeShapeType="1"/>
          </p:cNvSpPr>
          <p:nvPr/>
        </p:nvSpPr>
        <p:spPr bwMode="auto">
          <a:xfrm>
            <a:off x="45720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3" name="Line 12"/>
          <p:cNvSpPr>
            <a:spLocks noChangeShapeType="1"/>
          </p:cNvSpPr>
          <p:nvPr/>
        </p:nvSpPr>
        <p:spPr bwMode="auto">
          <a:xfrm>
            <a:off x="52197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4" name="Line 13"/>
          <p:cNvSpPr>
            <a:spLocks noChangeShapeType="1"/>
          </p:cNvSpPr>
          <p:nvPr/>
        </p:nvSpPr>
        <p:spPr bwMode="auto">
          <a:xfrm>
            <a:off x="6011863"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5" name="Line 14"/>
          <p:cNvSpPr>
            <a:spLocks noChangeShapeType="1"/>
          </p:cNvSpPr>
          <p:nvPr/>
        </p:nvSpPr>
        <p:spPr bwMode="auto">
          <a:xfrm>
            <a:off x="68040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6" name="Line 15"/>
          <p:cNvSpPr>
            <a:spLocks noChangeShapeType="1"/>
          </p:cNvSpPr>
          <p:nvPr/>
        </p:nvSpPr>
        <p:spPr bwMode="auto">
          <a:xfrm>
            <a:off x="74517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7" name="Text Box 16"/>
          <p:cNvSpPr txBox="1">
            <a:spLocks noChangeArrowheads="1"/>
          </p:cNvSpPr>
          <p:nvPr/>
        </p:nvSpPr>
        <p:spPr bwMode="auto">
          <a:xfrm>
            <a:off x="933798" y="1478112"/>
            <a:ext cx="1477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Pre-Market</a:t>
            </a:r>
          </a:p>
        </p:txBody>
      </p:sp>
      <p:sp>
        <p:nvSpPr>
          <p:cNvPr id="18" name="Text Box 17"/>
          <p:cNvSpPr txBox="1">
            <a:spLocks noChangeArrowheads="1"/>
          </p:cNvSpPr>
          <p:nvPr/>
        </p:nvSpPr>
        <p:spPr bwMode="auto">
          <a:xfrm>
            <a:off x="6876256" y="1478111"/>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Post-Market</a:t>
            </a:r>
          </a:p>
        </p:txBody>
      </p:sp>
      <p:sp>
        <p:nvSpPr>
          <p:cNvPr id="19" name="Text Box 18"/>
          <p:cNvSpPr txBox="1">
            <a:spLocks noChangeArrowheads="1"/>
          </p:cNvSpPr>
          <p:nvPr/>
        </p:nvSpPr>
        <p:spPr bwMode="auto">
          <a:xfrm>
            <a:off x="1187450" y="3967238"/>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Drug  </a:t>
            </a:r>
          </a:p>
          <a:p>
            <a:pPr fontAlgn="base">
              <a:spcBef>
                <a:spcPct val="0"/>
              </a:spcBef>
              <a:spcAft>
                <a:spcPct val="0"/>
              </a:spcAft>
            </a:pPr>
            <a:r>
              <a:rPr lang="en-CA" altLang="en-US" sz="1200" b="1" dirty="0">
                <a:solidFill>
                  <a:srgbClr val="000000"/>
                </a:solidFill>
                <a:latin typeface="Tahoma" pitchFamily="34" charset="0"/>
              </a:rPr>
              <a:t>Discovery</a:t>
            </a:r>
          </a:p>
        </p:txBody>
      </p:sp>
      <p:sp>
        <p:nvSpPr>
          <p:cNvPr id="20" name="Text Box 19"/>
          <p:cNvSpPr txBox="1">
            <a:spLocks noChangeArrowheads="1"/>
          </p:cNvSpPr>
          <p:nvPr/>
        </p:nvSpPr>
        <p:spPr bwMode="auto">
          <a:xfrm>
            <a:off x="2709242" y="4005064"/>
            <a:ext cx="78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Clinical </a:t>
            </a:r>
          </a:p>
          <a:p>
            <a:pPr fontAlgn="base">
              <a:spcBef>
                <a:spcPct val="0"/>
              </a:spcBef>
              <a:spcAft>
                <a:spcPct val="0"/>
              </a:spcAft>
            </a:pPr>
            <a:r>
              <a:rPr lang="en-CA" altLang="en-US" sz="1200" b="1" dirty="0">
                <a:solidFill>
                  <a:srgbClr val="000000"/>
                </a:solidFill>
                <a:latin typeface="Tahoma" pitchFamily="34" charset="0"/>
              </a:rPr>
              <a:t>Trials</a:t>
            </a:r>
          </a:p>
        </p:txBody>
      </p:sp>
      <p:sp>
        <p:nvSpPr>
          <p:cNvPr id="21" name="Text Box 20"/>
          <p:cNvSpPr txBox="1">
            <a:spLocks noChangeArrowheads="1"/>
          </p:cNvSpPr>
          <p:nvPr/>
        </p:nvSpPr>
        <p:spPr bwMode="auto">
          <a:xfrm>
            <a:off x="3081090" y="2467744"/>
            <a:ext cx="105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Drug</a:t>
            </a:r>
          </a:p>
          <a:p>
            <a:pPr fontAlgn="base">
              <a:spcBef>
                <a:spcPct val="0"/>
              </a:spcBef>
              <a:spcAft>
                <a:spcPct val="0"/>
              </a:spcAft>
            </a:pPr>
            <a:r>
              <a:rPr lang="en-CA" altLang="en-US" sz="1200" b="1" dirty="0">
                <a:solidFill>
                  <a:srgbClr val="7030A0"/>
                </a:solidFill>
                <a:latin typeface="Tahoma" pitchFamily="34" charset="0"/>
              </a:rPr>
              <a:t>Submission</a:t>
            </a:r>
          </a:p>
        </p:txBody>
      </p:sp>
      <p:sp>
        <p:nvSpPr>
          <p:cNvPr id="22" name="Text Box 21"/>
          <p:cNvSpPr txBox="1">
            <a:spLocks noChangeArrowheads="1"/>
          </p:cNvSpPr>
          <p:nvPr/>
        </p:nvSpPr>
        <p:spPr bwMode="auto">
          <a:xfrm>
            <a:off x="3923928" y="2506291"/>
            <a:ext cx="74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Review</a:t>
            </a:r>
          </a:p>
        </p:txBody>
      </p:sp>
      <p:sp>
        <p:nvSpPr>
          <p:cNvPr id="23" name="Text Box 22"/>
          <p:cNvSpPr txBox="1">
            <a:spLocks noChangeArrowheads="1"/>
          </p:cNvSpPr>
          <p:nvPr/>
        </p:nvSpPr>
        <p:spPr bwMode="auto">
          <a:xfrm>
            <a:off x="4635114" y="2348880"/>
            <a:ext cx="1233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Market</a:t>
            </a:r>
          </a:p>
          <a:p>
            <a:pPr fontAlgn="base">
              <a:spcBef>
                <a:spcPct val="0"/>
              </a:spcBef>
              <a:spcAft>
                <a:spcPct val="0"/>
              </a:spcAft>
            </a:pPr>
            <a:r>
              <a:rPr lang="en-CA" altLang="en-US" sz="1200" b="1" dirty="0">
                <a:solidFill>
                  <a:srgbClr val="7030A0"/>
                </a:solidFill>
                <a:latin typeface="Tahoma" pitchFamily="34" charset="0"/>
              </a:rPr>
              <a:t>Authorization</a:t>
            </a:r>
          </a:p>
          <a:p>
            <a:pPr fontAlgn="base">
              <a:spcBef>
                <a:spcPct val="0"/>
              </a:spcBef>
              <a:spcAft>
                <a:spcPct val="0"/>
              </a:spcAft>
            </a:pPr>
            <a:r>
              <a:rPr lang="en-CA" altLang="en-US" sz="1200" b="1" dirty="0">
                <a:solidFill>
                  <a:srgbClr val="7030A0"/>
                </a:solidFill>
                <a:latin typeface="Tahoma" pitchFamily="34" charset="0"/>
              </a:rPr>
              <a:t>Decision</a:t>
            </a:r>
          </a:p>
        </p:txBody>
      </p:sp>
      <p:sp>
        <p:nvSpPr>
          <p:cNvPr id="24" name="Text Box 23"/>
          <p:cNvSpPr txBox="1">
            <a:spLocks noChangeArrowheads="1"/>
          </p:cNvSpPr>
          <p:nvPr/>
        </p:nvSpPr>
        <p:spPr bwMode="auto">
          <a:xfrm>
            <a:off x="5508625" y="408471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Public </a:t>
            </a:r>
          </a:p>
          <a:p>
            <a:pPr fontAlgn="base">
              <a:spcBef>
                <a:spcPct val="0"/>
              </a:spcBef>
              <a:spcAft>
                <a:spcPct val="0"/>
              </a:spcAft>
            </a:pPr>
            <a:r>
              <a:rPr lang="en-CA" altLang="en-US" sz="1200" b="1">
                <a:solidFill>
                  <a:srgbClr val="000000"/>
                </a:solidFill>
                <a:latin typeface="Tahoma" pitchFamily="34" charset="0"/>
              </a:rPr>
              <a:t>Access</a:t>
            </a:r>
          </a:p>
        </p:txBody>
      </p:sp>
      <p:sp>
        <p:nvSpPr>
          <p:cNvPr id="25" name="Text Box 24"/>
          <p:cNvSpPr txBox="1">
            <a:spLocks noChangeArrowheads="1"/>
          </p:cNvSpPr>
          <p:nvPr/>
        </p:nvSpPr>
        <p:spPr bwMode="auto">
          <a:xfrm>
            <a:off x="6372225" y="4084713"/>
            <a:ext cx="1012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Revisions </a:t>
            </a:r>
          </a:p>
          <a:p>
            <a:pPr fontAlgn="base">
              <a:spcBef>
                <a:spcPct val="0"/>
              </a:spcBef>
              <a:spcAft>
                <a:spcPct val="0"/>
              </a:spcAft>
            </a:pPr>
            <a:r>
              <a:rPr lang="en-CA" altLang="en-US" sz="1200" b="1" dirty="0">
                <a:solidFill>
                  <a:srgbClr val="000000"/>
                </a:solidFill>
                <a:latin typeface="Tahoma" pitchFamily="34" charset="0"/>
              </a:rPr>
              <a:t>To Product</a:t>
            </a:r>
          </a:p>
          <a:p>
            <a:pPr fontAlgn="base">
              <a:spcBef>
                <a:spcPct val="0"/>
              </a:spcBef>
              <a:spcAft>
                <a:spcPct val="0"/>
              </a:spcAft>
            </a:pPr>
            <a:r>
              <a:rPr lang="en-CA" altLang="en-US" sz="1200" b="1" dirty="0">
                <a:solidFill>
                  <a:srgbClr val="000000"/>
                </a:solidFill>
                <a:latin typeface="Tahoma" pitchFamily="34" charset="0"/>
              </a:rPr>
              <a:t>And Use</a:t>
            </a:r>
          </a:p>
        </p:txBody>
      </p:sp>
      <p:sp>
        <p:nvSpPr>
          <p:cNvPr id="26" name="Text Box 25"/>
          <p:cNvSpPr txBox="1">
            <a:spLocks noChangeArrowheads="1"/>
          </p:cNvSpPr>
          <p:nvPr/>
        </p:nvSpPr>
        <p:spPr bwMode="auto">
          <a:xfrm>
            <a:off x="7380288" y="4077072"/>
            <a:ext cx="13255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Surveillance, </a:t>
            </a:r>
          </a:p>
          <a:p>
            <a:pPr fontAlgn="base">
              <a:spcBef>
                <a:spcPct val="0"/>
              </a:spcBef>
              <a:spcAft>
                <a:spcPct val="0"/>
              </a:spcAft>
            </a:pPr>
            <a:r>
              <a:rPr lang="en-CA" altLang="en-US" sz="1200" b="1">
                <a:solidFill>
                  <a:srgbClr val="000000"/>
                </a:solidFill>
                <a:latin typeface="Tahoma" pitchFamily="34" charset="0"/>
              </a:rPr>
              <a:t>Inspection and</a:t>
            </a:r>
          </a:p>
          <a:p>
            <a:pPr fontAlgn="base">
              <a:spcBef>
                <a:spcPct val="0"/>
              </a:spcBef>
              <a:spcAft>
                <a:spcPct val="0"/>
              </a:spcAft>
            </a:pPr>
            <a:r>
              <a:rPr lang="en-CA" altLang="en-US" sz="1200" b="1">
                <a:solidFill>
                  <a:srgbClr val="000000"/>
                </a:solidFill>
                <a:latin typeface="Tahoma" pitchFamily="34" charset="0"/>
              </a:rPr>
              <a:t>Investigation</a:t>
            </a:r>
          </a:p>
        </p:txBody>
      </p:sp>
      <p:sp>
        <p:nvSpPr>
          <p:cNvPr id="27" name="AutoShape 26"/>
          <p:cNvSpPr>
            <a:spLocks/>
          </p:cNvSpPr>
          <p:nvPr/>
        </p:nvSpPr>
        <p:spPr bwMode="auto">
          <a:xfrm>
            <a:off x="5724252" y="2284488"/>
            <a:ext cx="215900" cy="863600"/>
          </a:xfrm>
          <a:prstGeom prst="rightBrace">
            <a:avLst>
              <a:gd name="adj1" fmla="val 3333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28" name="AutoShape 27"/>
          <p:cNvSpPr>
            <a:spLocks noChangeArrowheads="1"/>
          </p:cNvSpPr>
          <p:nvPr/>
        </p:nvSpPr>
        <p:spPr bwMode="auto">
          <a:xfrm>
            <a:off x="5939259" y="2564904"/>
            <a:ext cx="288925" cy="215900"/>
          </a:xfrm>
          <a:prstGeom prst="star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FF6699"/>
              </a:solidFill>
              <a:latin typeface="Tahoma" pitchFamily="34" charset="0"/>
            </a:endParaRPr>
          </a:p>
        </p:txBody>
      </p:sp>
      <p:cxnSp>
        <p:nvCxnSpPr>
          <p:cNvPr id="29" name="Curved Connector 28"/>
          <p:cNvCxnSpPr/>
          <p:nvPr/>
        </p:nvCxnSpPr>
        <p:spPr bwMode="auto">
          <a:xfrm rot="10800000">
            <a:off x="3924300" y="1268761"/>
            <a:ext cx="2663924" cy="936104"/>
          </a:xfrm>
          <a:prstGeom prst="curved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2" name="Line 38"/>
          <p:cNvSpPr>
            <a:spLocks noChangeShapeType="1"/>
          </p:cNvSpPr>
          <p:nvPr/>
        </p:nvSpPr>
        <p:spPr bwMode="auto">
          <a:xfrm flipH="1">
            <a:off x="2771800" y="1988841"/>
            <a:ext cx="3671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CA" sz="2400" b="1">
              <a:solidFill>
                <a:srgbClr val="000000"/>
              </a:solidFill>
            </a:endParaRPr>
          </a:p>
        </p:txBody>
      </p:sp>
      <p:sp>
        <p:nvSpPr>
          <p:cNvPr id="3" name="TextBox 2"/>
          <p:cNvSpPr txBox="1"/>
          <p:nvPr/>
        </p:nvSpPr>
        <p:spPr>
          <a:xfrm>
            <a:off x="3925046" y="1383160"/>
            <a:ext cx="1799082" cy="461665"/>
          </a:xfrm>
          <a:prstGeom prst="rect">
            <a:avLst/>
          </a:prstGeom>
          <a:noFill/>
        </p:spPr>
        <p:txBody>
          <a:bodyPr wrap="none" rtlCol="0">
            <a:spAutoFit/>
          </a:bodyPr>
          <a:lstStyle/>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Post-Market Changes to</a:t>
            </a:r>
          </a:p>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Marketed Products </a:t>
            </a:r>
          </a:p>
        </p:txBody>
      </p:sp>
      <p:sp>
        <p:nvSpPr>
          <p:cNvPr id="32" name="Text Box 19"/>
          <p:cNvSpPr txBox="1">
            <a:spLocks noChangeArrowheads="1"/>
          </p:cNvSpPr>
          <p:nvPr/>
        </p:nvSpPr>
        <p:spPr bwMode="auto">
          <a:xfrm>
            <a:off x="2051721" y="4005064"/>
            <a:ext cx="79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CA" altLang="en-US" sz="1200" b="1" dirty="0" smtClean="0">
                <a:solidFill>
                  <a:srgbClr val="000000"/>
                </a:solidFill>
                <a:latin typeface="Tahoma" pitchFamily="34" charset="0"/>
              </a:rPr>
              <a:t>Pre-clinical </a:t>
            </a:r>
            <a:endParaRPr lang="en-CA" altLang="en-US" sz="1200" b="1" dirty="0">
              <a:solidFill>
                <a:srgbClr val="000000"/>
              </a:solidFill>
              <a:latin typeface="Tahoma" pitchFamily="34" charset="0"/>
            </a:endParaRPr>
          </a:p>
          <a:p>
            <a:pPr fontAlgn="base">
              <a:spcBef>
                <a:spcPct val="0"/>
              </a:spcBef>
              <a:spcAft>
                <a:spcPct val="0"/>
              </a:spcAft>
            </a:pPr>
            <a:r>
              <a:rPr lang="en-CA" altLang="en-US" sz="1200" b="1" dirty="0" smtClean="0">
                <a:solidFill>
                  <a:srgbClr val="000000"/>
                </a:solidFill>
                <a:latin typeface="Tahoma" pitchFamily="34" charset="0"/>
              </a:rPr>
              <a:t>studies</a:t>
            </a:r>
            <a:endParaRPr lang="en-CA" altLang="en-US" sz="1200" b="1" dirty="0">
              <a:solidFill>
                <a:srgbClr val="000000"/>
              </a:solidFill>
              <a:latin typeface="Tahoma" pitchFamily="34" charset="0"/>
            </a:endParaRPr>
          </a:p>
        </p:txBody>
      </p:sp>
    </p:spTree>
    <p:extLst>
      <p:ext uri="{BB962C8B-B14F-4D97-AF65-F5344CB8AC3E}">
        <p14:creationId xmlns:p14="http://schemas.microsoft.com/office/powerpoint/2010/main" val="19810328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Lifecycle of a Drug</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3</a:t>
            </a:fld>
            <a:endParaRPr lang="en-CA">
              <a:solidFill>
                <a:srgbClr val="FFFFFF"/>
              </a:solidFill>
            </a:endParaRPr>
          </a:p>
        </p:txBody>
      </p:sp>
      <p:sp>
        <p:nvSpPr>
          <p:cNvPr id="5" name="Rectangle 4"/>
          <p:cNvSpPr>
            <a:spLocks noChangeArrowheads="1"/>
          </p:cNvSpPr>
          <p:nvPr/>
        </p:nvSpPr>
        <p:spPr bwMode="auto">
          <a:xfrm>
            <a:off x="1116013" y="3294138"/>
            <a:ext cx="6913562"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6" name="Line 5"/>
          <p:cNvSpPr>
            <a:spLocks noChangeShapeType="1"/>
          </p:cNvSpPr>
          <p:nvPr/>
        </p:nvSpPr>
        <p:spPr bwMode="auto">
          <a:xfrm>
            <a:off x="1258888" y="351003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7" name="Line 6"/>
          <p:cNvSpPr>
            <a:spLocks noChangeShapeType="1"/>
          </p:cNvSpPr>
          <p:nvPr/>
        </p:nvSpPr>
        <p:spPr bwMode="auto">
          <a:xfrm>
            <a:off x="1187450" y="3510038"/>
            <a:ext cx="662463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8" name="Line 7"/>
          <p:cNvSpPr>
            <a:spLocks noChangeShapeType="1"/>
          </p:cNvSpPr>
          <p:nvPr/>
        </p:nvSpPr>
        <p:spPr bwMode="auto">
          <a:xfrm>
            <a:off x="161925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9" name="Line 8"/>
          <p:cNvSpPr>
            <a:spLocks noChangeShapeType="1"/>
          </p:cNvSpPr>
          <p:nvPr/>
        </p:nvSpPr>
        <p:spPr bwMode="auto">
          <a:xfrm>
            <a:off x="233997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0" name="Line 9"/>
          <p:cNvSpPr>
            <a:spLocks noChangeShapeType="1"/>
          </p:cNvSpPr>
          <p:nvPr/>
        </p:nvSpPr>
        <p:spPr bwMode="auto">
          <a:xfrm>
            <a:off x="3132138"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1" name="Line 10"/>
          <p:cNvSpPr>
            <a:spLocks noChangeShapeType="1"/>
          </p:cNvSpPr>
          <p:nvPr/>
        </p:nvSpPr>
        <p:spPr bwMode="auto">
          <a:xfrm>
            <a:off x="39243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2" name="Line 11"/>
          <p:cNvSpPr>
            <a:spLocks noChangeShapeType="1"/>
          </p:cNvSpPr>
          <p:nvPr/>
        </p:nvSpPr>
        <p:spPr bwMode="auto">
          <a:xfrm>
            <a:off x="45720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3" name="Line 12"/>
          <p:cNvSpPr>
            <a:spLocks noChangeShapeType="1"/>
          </p:cNvSpPr>
          <p:nvPr/>
        </p:nvSpPr>
        <p:spPr bwMode="auto">
          <a:xfrm>
            <a:off x="52197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4" name="Line 13"/>
          <p:cNvSpPr>
            <a:spLocks noChangeShapeType="1"/>
          </p:cNvSpPr>
          <p:nvPr/>
        </p:nvSpPr>
        <p:spPr bwMode="auto">
          <a:xfrm>
            <a:off x="6011863"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5" name="Line 14"/>
          <p:cNvSpPr>
            <a:spLocks noChangeShapeType="1"/>
          </p:cNvSpPr>
          <p:nvPr/>
        </p:nvSpPr>
        <p:spPr bwMode="auto">
          <a:xfrm>
            <a:off x="68040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6" name="Line 15"/>
          <p:cNvSpPr>
            <a:spLocks noChangeShapeType="1"/>
          </p:cNvSpPr>
          <p:nvPr/>
        </p:nvSpPr>
        <p:spPr bwMode="auto">
          <a:xfrm>
            <a:off x="74517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7" name="Text Box 16"/>
          <p:cNvSpPr txBox="1">
            <a:spLocks noChangeArrowheads="1"/>
          </p:cNvSpPr>
          <p:nvPr/>
        </p:nvSpPr>
        <p:spPr bwMode="auto">
          <a:xfrm>
            <a:off x="303213" y="1485976"/>
            <a:ext cx="1477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Pre-Market</a:t>
            </a:r>
          </a:p>
        </p:txBody>
      </p:sp>
      <p:sp>
        <p:nvSpPr>
          <p:cNvPr id="18" name="Text Box 17"/>
          <p:cNvSpPr txBox="1">
            <a:spLocks noChangeArrowheads="1"/>
          </p:cNvSpPr>
          <p:nvPr/>
        </p:nvSpPr>
        <p:spPr bwMode="auto">
          <a:xfrm>
            <a:off x="7031038" y="1420888"/>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Post-Market</a:t>
            </a:r>
          </a:p>
        </p:txBody>
      </p:sp>
      <p:sp>
        <p:nvSpPr>
          <p:cNvPr id="19" name="Text Box 18"/>
          <p:cNvSpPr txBox="1">
            <a:spLocks noChangeArrowheads="1"/>
          </p:cNvSpPr>
          <p:nvPr/>
        </p:nvSpPr>
        <p:spPr bwMode="auto">
          <a:xfrm>
            <a:off x="1187450" y="3967238"/>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Drug  </a:t>
            </a:r>
          </a:p>
          <a:p>
            <a:pPr fontAlgn="base">
              <a:spcBef>
                <a:spcPct val="0"/>
              </a:spcBef>
              <a:spcAft>
                <a:spcPct val="0"/>
              </a:spcAft>
            </a:pPr>
            <a:r>
              <a:rPr lang="en-CA" altLang="en-US" sz="1200" b="1" dirty="0">
                <a:solidFill>
                  <a:srgbClr val="000000"/>
                </a:solidFill>
                <a:latin typeface="Tahoma" pitchFamily="34" charset="0"/>
              </a:rPr>
              <a:t>Discovery</a:t>
            </a:r>
          </a:p>
        </p:txBody>
      </p:sp>
      <p:sp>
        <p:nvSpPr>
          <p:cNvPr id="20" name="Text Box 19"/>
          <p:cNvSpPr txBox="1">
            <a:spLocks noChangeArrowheads="1"/>
          </p:cNvSpPr>
          <p:nvPr/>
        </p:nvSpPr>
        <p:spPr bwMode="auto">
          <a:xfrm>
            <a:off x="2709242" y="4005064"/>
            <a:ext cx="78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Clinical </a:t>
            </a:r>
          </a:p>
          <a:p>
            <a:pPr fontAlgn="base">
              <a:spcBef>
                <a:spcPct val="0"/>
              </a:spcBef>
              <a:spcAft>
                <a:spcPct val="0"/>
              </a:spcAft>
            </a:pPr>
            <a:r>
              <a:rPr lang="en-CA" altLang="en-US" sz="1200" b="1" dirty="0">
                <a:solidFill>
                  <a:srgbClr val="000000"/>
                </a:solidFill>
                <a:latin typeface="Tahoma" pitchFamily="34" charset="0"/>
              </a:rPr>
              <a:t>Trials</a:t>
            </a:r>
          </a:p>
        </p:txBody>
      </p:sp>
      <p:sp>
        <p:nvSpPr>
          <p:cNvPr id="21" name="Text Box 20"/>
          <p:cNvSpPr txBox="1">
            <a:spLocks noChangeArrowheads="1"/>
          </p:cNvSpPr>
          <p:nvPr/>
        </p:nvSpPr>
        <p:spPr bwMode="auto">
          <a:xfrm>
            <a:off x="3081090" y="2467744"/>
            <a:ext cx="105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Drug</a:t>
            </a:r>
          </a:p>
          <a:p>
            <a:pPr fontAlgn="base">
              <a:spcBef>
                <a:spcPct val="0"/>
              </a:spcBef>
              <a:spcAft>
                <a:spcPct val="0"/>
              </a:spcAft>
            </a:pPr>
            <a:r>
              <a:rPr lang="en-CA" altLang="en-US" sz="1200" b="1" dirty="0">
                <a:solidFill>
                  <a:srgbClr val="7030A0"/>
                </a:solidFill>
                <a:latin typeface="Tahoma" pitchFamily="34" charset="0"/>
              </a:rPr>
              <a:t>Submission</a:t>
            </a:r>
          </a:p>
        </p:txBody>
      </p:sp>
      <p:sp>
        <p:nvSpPr>
          <p:cNvPr id="22" name="Text Box 21"/>
          <p:cNvSpPr txBox="1">
            <a:spLocks noChangeArrowheads="1"/>
          </p:cNvSpPr>
          <p:nvPr/>
        </p:nvSpPr>
        <p:spPr bwMode="auto">
          <a:xfrm>
            <a:off x="3923928" y="2506291"/>
            <a:ext cx="74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Review</a:t>
            </a:r>
          </a:p>
        </p:txBody>
      </p:sp>
      <p:sp>
        <p:nvSpPr>
          <p:cNvPr id="23" name="Text Box 22"/>
          <p:cNvSpPr txBox="1">
            <a:spLocks noChangeArrowheads="1"/>
          </p:cNvSpPr>
          <p:nvPr/>
        </p:nvSpPr>
        <p:spPr bwMode="auto">
          <a:xfrm>
            <a:off x="4635114" y="2348880"/>
            <a:ext cx="1233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Market</a:t>
            </a:r>
          </a:p>
          <a:p>
            <a:pPr fontAlgn="base">
              <a:spcBef>
                <a:spcPct val="0"/>
              </a:spcBef>
              <a:spcAft>
                <a:spcPct val="0"/>
              </a:spcAft>
            </a:pPr>
            <a:r>
              <a:rPr lang="en-CA" altLang="en-US" sz="1200" b="1" dirty="0">
                <a:solidFill>
                  <a:srgbClr val="7030A0"/>
                </a:solidFill>
                <a:latin typeface="Tahoma" pitchFamily="34" charset="0"/>
              </a:rPr>
              <a:t>Authorization</a:t>
            </a:r>
          </a:p>
          <a:p>
            <a:pPr fontAlgn="base">
              <a:spcBef>
                <a:spcPct val="0"/>
              </a:spcBef>
              <a:spcAft>
                <a:spcPct val="0"/>
              </a:spcAft>
            </a:pPr>
            <a:r>
              <a:rPr lang="en-CA" altLang="en-US" sz="1200" b="1" dirty="0">
                <a:solidFill>
                  <a:srgbClr val="7030A0"/>
                </a:solidFill>
                <a:latin typeface="Tahoma" pitchFamily="34" charset="0"/>
              </a:rPr>
              <a:t>Decision</a:t>
            </a:r>
          </a:p>
        </p:txBody>
      </p:sp>
      <p:sp>
        <p:nvSpPr>
          <p:cNvPr id="24" name="Text Box 23"/>
          <p:cNvSpPr txBox="1">
            <a:spLocks noChangeArrowheads="1"/>
          </p:cNvSpPr>
          <p:nvPr/>
        </p:nvSpPr>
        <p:spPr bwMode="auto">
          <a:xfrm>
            <a:off x="5508625" y="408471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Public </a:t>
            </a:r>
          </a:p>
          <a:p>
            <a:pPr fontAlgn="base">
              <a:spcBef>
                <a:spcPct val="0"/>
              </a:spcBef>
              <a:spcAft>
                <a:spcPct val="0"/>
              </a:spcAft>
            </a:pPr>
            <a:r>
              <a:rPr lang="en-CA" altLang="en-US" sz="1200" b="1">
                <a:solidFill>
                  <a:srgbClr val="000000"/>
                </a:solidFill>
                <a:latin typeface="Tahoma" pitchFamily="34" charset="0"/>
              </a:rPr>
              <a:t>Access</a:t>
            </a:r>
          </a:p>
        </p:txBody>
      </p:sp>
      <p:sp>
        <p:nvSpPr>
          <p:cNvPr id="25" name="Text Box 24"/>
          <p:cNvSpPr txBox="1">
            <a:spLocks noChangeArrowheads="1"/>
          </p:cNvSpPr>
          <p:nvPr/>
        </p:nvSpPr>
        <p:spPr bwMode="auto">
          <a:xfrm>
            <a:off x="6372225" y="4084713"/>
            <a:ext cx="1012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Revisions </a:t>
            </a:r>
          </a:p>
          <a:p>
            <a:pPr fontAlgn="base">
              <a:spcBef>
                <a:spcPct val="0"/>
              </a:spcBef>
              <a:spcAft>
                <a:spcPct val="0"/>
              </a:spcAft>
            </a:pPr>
            <a:r>
              <a:rPr lang="en-CA" altLang="en-US" sz="1200" b="1" dirty="0">
                <a:solidFill>
                  <a:srgbClr val="000000"/>
                </a:solidFill>
                <a:latin typeface="Tahoma" pitchFamily="34" charset="0"/>
              </a:rPr>
              <a:t>To Product</a:t>
            </a:r>
          </a:p>
          <a:p>
            <a:pPr fontAlgn="base">
              <a:spcBef>
                <a:spcPct val="0"/>
              </a:spcBef>
              <a:spcAft>
                <a:spcPct val="0"/>
              </a:spcAft>
            </a:pPr>
            <a:r>
              <a:rPr lang="en-CA" altLang="en-US" sz="1200" b="1" dirty="0">
                <a:solidFill>
                  <a:srgbClr val="000000"/>
                </a:solidFill>
                <a:latin typeface="Tahoma" pitchFamily="34" charset="0"/>
              </a:rPr>
              <a:t>And Use</a:t>
            </a:r>
          </a:p>
        </p:txBody>
      </p:sp>
      <p:sp>
        <p:nvSpPr>
          <p:cNvPr id="26" name="Text Box 25"/>
          <p:cNvSpPr txBox="1">
            <a:spLocks noChangeArrowheads="1"/>
          </p:cNvSpPr>
          <p:nvPr/>
        </p:nvSpPr>
        <p:spPr bwMode="auto">
          <a:xfrm>
            <a:off x="7380288" y="4077072"/>
            <a:ext cx="13255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Surveillance, </a:t>
            </a:r>
          </a:p>
          <a:p>
            <a:pPr fontAlgn="base">
              <a:spcBef>
                <a:spcPct val="0"/>
              </a:spcBef>
              <a:spcAft>
                <a:spcPct val="0"/>
              </a:spcAft>
            </a:pPr>
            <a:r>
              <a:rPr lang="en-CA" altLang="en-US" sz="1200" b="1">
                <a:solidFill>
                  <a:srgbClr val="000000"/>
                </a:solidFill>
                <a:latin typeface="Tahoma" pitchFamily="34" charset="0"/>
              </a:rPr>
              <a:t>Inspection and</a:t>
            </a:r>
          </a:p>
          <a:p>
            <a:pPr fontAlgn="base">
              <a:spcBef>
                <a:spcPct val="0"/>
              </a:spcBef>
              <a:spcAft>
                <a:spcPct val="0"/>
              </a:spcAft>
            </a:pPr>
            <a:r>
              <a:rPr lang="en-CA" altLang="en-US" sz="1200" b="1">
                <a:solidFill>
                  <a:srgbClr val="000000"/>
                </a:solidFill>
                <a:latin typeface="Tahoma" pitchFamily="34" charset="0"/>
              </a:rPr>
              <a:t>Investigation</a:t>
            </a:r>
          </a:p>
        </p:txBody>
      </p:sp>
      <p:sp>
        <p:nvSpPr>
          <p:cNvPr id="27" name="AutoShape 26"/>
          <p:cNvSpPr>
            <a:spLocks/>
          </p:cNvSpPr>
          <p:nvPr/>
        </p:nvSpPr>
        <p:spPr bwMode="auto">
          <a:xfrm>
            <a:off x="5724252" y="2284488"/>
            <a:ext cx="215900" cy="863600"/>
          </a:xfrm>
          <a:prstGeom prst="rightBrace">
            <a:avLst>
              <a:gd name="adj1" fmla="val 3333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28" name="AutoShape 27"/>
          <p:cNvSpPr>
            <a:spLocks noChangeArrowheads="1"/>
          </p:cNvSpPr>
          <p:nvPr/>
        </p:nvSpPr>
        <p:spPr bwMode="auto">
          <a:xfrm>
            <a:off x="5940425" y="2573413"/>
            <a:ext cx="288925" cy="215900"/>
          </a:xfrm>
          <a:prstGeom prst="star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FF6699"/>
              </a:solidFill>
              <a:latin typeface="Tahoma" pitchFamily="34" charset="0"/>
            </a:endParaRPr>
          </a:p>
        </p:txBody>
      </p:sp>
      <p:cxnSp>
        <p:nvCxnSpPr>
          <p:cNvPr id="29" name="Curved Connector 28"/>
          <p:cNvCxnSpPr/>
          <p:nvPr/>
        </p:nvCxnSpPr>
        <p:spPr bwMode="auto">
          <a:xfrm rot="10800000">
            <a:off x="3924300" y="1268761"/>
            <a:ext cx="2663924" cy="936104"/>
          </a:xfrm>
          <a:prstGeom prst="curved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2" name="Line 38"/>
          <p:cNvSpPr>
            <a:spLocks noChangeShapeType="1"/>
          </p:cNvSpPr>
          <p:nvPr/>
        </p:nvSpPr>
        <p:spPr bwMode="auto">
          <a:xfrm flipH="1">
            <a:off x="3132137" y="1988841"/>
            <a:ext cx="3671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CA" sz="2400" b="1">
              <a:solidFill>
                <a:srgbClr val="000000"/>
              </a:solidFill>
            </a:endParaRPr>
          </a:p>
        </p:txBody>
      </p:sp>
      <p:sp>
        <p:nvSpPr>
          <p:cNvPr id="3" name="TextBox 2"/>
          <p:cNvSpPr txBox="1"/>
          <p:nvPr/>
        </p:nvSpPr>
        <p:spPr>
          <a:xfrm>
            <a:off x="3925046" y="1383160"/>
            <a:ext cx="1799082" cy="461665"/>
          </a:xfrm>
          <a:prstGeom prst="rect">
            <a:avLst/>
          </a:prstGeom>
          <a:noFill/>
        </p:spPr>
        <p:txBody>
          <a:bodyPr wrap="none" rtlCol="0">
            <a:spAutoFit/>
          </a:bodyPr>
          <a:lstStyle/>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Post-Market Changes to</a:t>
            </a:r>
          </a:p>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Marketed Products </a:t>
            </a:r>
          </a:p>
        </p:txBody>
      </p:sp>
      <p:sp>
        <p:nvSpPr>
          <p:cNvPr id="30" name="TextBox 29"/>
          <p:cNvSpPr txBox="1"/>
          <p:nvPr/>
        </p:nvSpPr>
        <p:spPr>
          <a:xfrm>
            <a:off x="515937" y="4941168"/>
            <a:ext cx="8232527" cy="923330"/>
          </a:xfrm>
          <a:prstGeom prst="rect">
            <a:avLst/>
          </a:prstGeom>
          <a:noFill/>
        </p:spPr>
        <p:txBody>
          <a:bodyPr wrap="square" rtlCol="0">
            <a:spAutoFit/>
          </a:bodyPr>
          <a:lstStyle/>
          <a:p>
            <a:r>
              <a:rPr lang="en-CA" dirty="0">
                <a:solidFill>
                  <a:srgbClr val="000000"/>
                </a:solidFill>
              </a:rPr>
              <a:t>The </a:t>
            </a:r>
            <a:r>
              <a:rPr lang="en-CA" i="1" dirty="0">
                <a:solidFill>
                  <a:srgbClr val="000000"/>
                </a:solidFill>
              </a:rPr>
              <a:t>Food and Drugs Act </a:t>
            </a:r>
            <a:r>
              <a:rPr lang="en-CA" dirty="0">
                <a:solidFill>
                  <a:srgbClr val="000000"/>
                </a:solidFill>
              </a:rPr>
              <a:t>and Regulations authorize the Therapeutic Products </a:t>
            </a:r>
            <a:r>
              <a:rPr lang="en-CA" dirty="0" smtClean="0">
                <a:solidFill>
                  <a:srgbClr val="000000"/>
                </a:solidFill>
              </a:rPr>
              <a:t>Directorate and the Biologics and Genetic Therapies Directorate </a:t>
            </a:r>
            <a:r>
              <a:rPr lang="en-CA" dirty="0">
                <a:solidFill>
                  <a:srgbClr val="000000"/>
                </a:solidFill>
              </a:rPr>
              <a:t>to regulate the safety, efficacy and quality of </a:t>
            </a:r>
            <a:r>
              <a:rPr lang="en-CA" dirty="0" smtClean="0">
                <a:solidFill>
                  <a:srgbClr val="000000"/>
                </a:solidFill>
              </a:rPr>
              <a:t>pharmaceutical and biologic therapeutic </a:t>
            </a:r>
            <a:r>
              <a:rPr lang="en-CA" dirty="0">
                <a:solidFill>
                  <a:srgbClr val="000000"/>
                </a:solidFill>
              </a:rPr>
              <a:t>products.</a:t>
            </a:r>
          </a:p>
        </p:txBody>
      </p:sp>
      <p:sp>
        <p:nvSpPr>
          <p:cNvPr id="32" name="Text Box 19"/>
          <p:cNvSpPr txBox="1">
            <a:spLocks noChangeArrowheads="1"/>
          </p:cNvSpPr>
          <p:nvPr/>
        </p:nvSpPr>
        <p:spPr bwMode="auto">
          <a:xfrm>
            <a:off x="2051721" y="4005064"/>
            <a:ext cx="79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CA" altLang="en-US" sz="1200" b="1" dirty="0" smtClean="0">
                <a:solidFill>
                  <a:srgbClr val="000000"/>
                </a:solidFill>
                <a:latin typeface="Tahoma" pitchFamily="34" charset="0"/>
              </a:rPr>
              <a:t>Pre-clinical </a:t>
            </a:r>
            <a:endParaRPr lang="en-CA" altLang="en-US" sz="1200" b="1" dirty="0">
              <a:solidFill>
                <a:srgbClr val="000000"/>
              </a:solidFill>
              <a:latin typeface="Tahoma" pitchFamily="34" charset="0"/>
            </a:endParaRPr>
          </a:p>
          <a:p>
            <a:pPr fontAlgn="base">
              <a:spcBef>
                <a:spcPct val="0"/>
              </a:spcBef>
              <a:spcAft>
                <a:spcPct val="0"/>
              </a:spcAft>
            </a:pPr>
            <a:r>
              <a:rPr lang="en-CA" altLang="en-US" sz="1200" b="1" dirty="0" smtClean="0">
                <a:solidFill>
                  <a:srgbClr val="000000"/>
                </a:solidFill>
                <a:latin typeface="Tahoma" pitchFamily="34" charset="0"/>
              </a:rPr>
              <a:t>studies</a:t>
            </a:r>
            <a:endParaRPr lang="en-CA" altLang="en-US" sz="1200" b="1" dirty="0">
              <a:solidFill>
                <a:srgbClr val="000000"/>
              </a:solidFill>
              <a:latin typeface="Tahoma" pitchFamily="34" charset="0"/>
            </a:endParaRPr>
          </a:p>
        </p:txBody>
      </p:sp>
    </p:spTree>
    <p:extLst>
      <p:ext uri="{BB962C8B-B14F-4D97-AF65-F5344CB8AC3E}">
        <p14:creationId xmlns:p14="http://schemas.microsoft.com/office/powerpoint/2010/main" val="10505651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650" y="1628775"/>
            <a:ext cx="4752975" cy="914400"/>
          </a:xfrm>
        </p:spPr>
        <p:txBody>
          <a:bodyPr/>
          <a:lstStyle/>
          <a:p>
            <a:pPr algn="ctr" eaLnBrk="1" hangingPunct="1"/>
            <a:r>
              <a:rPr lang="en-CA" altLang="en-US" sz="4000" smtClean="0"/>
              <a:t/>
            </a:r>
            <a:br>
              <a:rPr lang="en-CA" altLang="en-US" sz="4000" smtClean="0"/>
            </a:br>
            <a:r>
              <a:rPr lang="en-CA" altLang="en-US" sz="4000" smtClean="0"/>
              <a:t>QUESTIONS???</a:t>
            </a:r>
            <a:r>
              <a:rPr lang="en-CA" altLang="en-US" sz="2800" smtClean="0"/>
              <a:t/>
            </a:r>
            <a:br>
              <a:rPr lang="en-CA" altLang="en-US" sz="2800" smtClean="0"/>
            </a:br>
            <a:endParaRPr lang="en-CA" altLang="en-US" sz="2800" smtClean="0"/>
          </a:p>
        </p:txBody>
      </p:sp>
      <p:pic>
        <p:nvPicPr>
          <p:cNvPr id="2150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916113"/>
            <a:ext cx="3200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1714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Pre-clinical Studies</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4</a:t>
            </a:fld>
            <a:endParaRPr lang="en-CA">
              <a:solidFill>
                <a:srgbClr val="FFFFFF"/>
              </a:solidFill>
            </a:endParaRPr>
          </a:p>
        </p:txBody>
      </p:sp>
      <p:sp>
        <p:nvSpPr>
          <p:cNvPr id="30" name="TextBox 29"/>
          <p:cNvSpPr txBox="1"/>
          <p:nvPr/>
        </p:nvSpPr>
        <p:spPr>
          <a:xfrm>
            <a:off x="467543" y="1141864"/>
            <a:ext cx="8232527" cy="4647426"/>
          </a:xfrm>
          <a:prstGeom prst="rect">
            <a:avLst/>
          </a:prstGeom>
          <a:noFill/>
        </p:spPr>
        <p:txBody>
          <a:bodyPr wrap="square" rtlCol="0">
            <a:spAutoFit/>
          </a:bodyPr>
          <a:lstStyle/>
          <a:p>
            <a:pPr algn="just"/>
            <a:r>
              <a:rPr lang="en-CA" sz="2400" dirty="0" smtClean="0">
                <a:solidFill>
                  <a:srgbClr val="000000"/>
                </a:solidFill>
              </a:rPr>
              <a:t>Objectives:</a:t>
            </a:r>
          </a:p>
          <a:p>
            <a:pPr algn="just"/>
            <a:endParaRPr lang="en-CA" sz="2400" dirty="0">
              <a:solidFill>
                <a:srgbClr val="000000"/>
              </a:solidFill>
            </a:endParaRPr>
          </a:p>
          <a:p>
            <a:pPr algn="just"/>
            <a:r>
              <a:rPr lang="en-CA" sz="2400" dirty="0">
                <a:solidFill>
                  <a:srgbClr val="000000"/>
                </a:solidFill>
              </a:rPr>
              <a:t>- Identify the pharmacological </a:t>
            </a:r>
            <a:r>
              <a:rPr lang="en-CA" sz="2400" dirty="0" smtClean="0">
                <a:solidFill>
                  <a:srgbClr val="000000"/>
                </a:solidFill>
              </a:rPr>
              <a:t>properties:</a:t>
            </a:r>
            <a:endParaRPr lang="en-CA" sz="2400" dirty="0">
              <a:solidFill>
                <a:srgbClr val="000000"/>
              </a:solidFill>
            </a:endParaRPr>
          </a:p>
          <a:p>
            <a:pPr algn="just"/>
            <a:r>
              <a:rPr lang="en-CA" sz="2000" dirty="0" smtClean="0">
                <a:solidFill>
                  <a:srgbClr val="000000"/>
                </a:solidFill>
              </a:rPr>
              <a:t>	-  PD </a:t>
            </a:r>
            <a:r>
              <a:rPr lang="en-CA" sz="2000" dirty="0">
                <a:solidFill>
                  <a:srgbClr val="000000"/>
                </a:solidFill>
              </a:rPr>
              <a:t>(mode of action)</a:t>
            </a:r>
          </a:p>
          <a:p>
            <a:pPr algn="just"/>
            <a:r>
              <a:rPr lang="en-CA" sz="2000" dirty="0" smtClean="0">
                <a:solidFill>
                  <a:srgbClr val="000000"/>
                </a:solidFill>
              </a:rPr>
              <a:t>	-  PK </a:t>
            </a:r>
            <a:r>
              <a:rPr lang="en-CA" sz="2000" dirty="0">
                <a:solidFill>
                  <a:srgbClr val="000000"/>
                </a:solidFill>
              </a:rPr>
              <a:t>(metabolism)</a:t>
            </a:r>
          </a:p>
          <a:p>
            <a:pPr marL="892175" indent="-892175" algn="just"/>
            <a:r>
              <a:rPr lang="en-CA" sz="2000" dirty="0" smtClean="0">
                <a:solidFill>
                  <a:srgbClr val="000000"/>
                </a:solidFill>
              </a:rPr>
              <a:t>	-  Comparative </a:t>
            </a:r>
            <a:r>
              <a:rPr lang="en-CA" sz="2000" dirty="0">
                <a:solidFill>
                  <a:srgbClr val="000000"/>
                </a:solidFill>
              </a:rPr>
              <a:t>physiology (extrapolation of animal data </a:t>
            </a:r>
            <a:r>
              <a:rPr lang="en-CA" sz="2000" dirty="0" smtClean="0">
                <a:solidFill>
                  <a:srgbClr val="000000"/>
                </a:solidFill>
              </a:rPr>
              <a:t>to</a:t>
            </a:r>
          </a:p>
          <a:p>
            <a:pPr marL="1349375" indent="-1349375" algn="just"/>
            <a:r>
              <a:rPr lang="en-CA" sz="2000" dirty="0">
                <a:solidFill>
                  <a:srgbClr val="000000"/>
                </a:solidFill>
              </a:rPr>
              <a:t> </a:t>
            </a:r>
            <a:r>
              <a:rPr lang="en-CA" sz="2000" dirty="0" smtClean="0">
                <a:solidFill>
                  <a:srgbClr val="000000"/>
                </a:solidFill>
              </a:rPr>
              <a:t>                humans)</a:t>
            </a:r>
          </a:p>
          <a:p>
            <a:pPr algn="just"/>
            <a:endParaRPr lang="en-CA" sz="2000" dirty="0">
              <a:solidFill>
                <a:srgbClr val="000000"/>
              </a:solidFill>
            </a:endParaRPr>
          </a:p>
          <a:p>
            <a:pPr algn="just"/>
            <a:r>
              <a:rPr lang="en-CA" sz="2400" dirty="0">
                <a:solidFill>
                  <a:srgbClr val="000000"/>
                </a:solidFill>
              </a:rPr>
              <a:t>- Understand the toxicological </a:t>
            </a:r>
            <a:r>
              <a:rPr lang="en-CA" sz="2400" dirty="0" smtClean="0">
                <a:solidFill>
                  <a:srgbClr val="000000"/>
                </a:solidFill>
              </a:rPr>
              <a:t>profile:</a:t>
            </a:r>
            <a:endParaRPr lang="en-CA" sz="2400" dirty="0">
              <a:solidFill>
                <a:srgbClr val="000000"/>
              </a:solidFill>
            </a:endParaRPr>
          </a:p>
          <a:p>
            <a:pPr algn="just"/>
            <a:r>
              <a:rPr lang="en-CA" sz="2000" dirty="0" smtClean="0">
                <a:solidFill>
                  <a:srgbClr val="000000"/>
                </a:solidFill>
              </a:rPr>
              <a:t>	- Establish </a:t>
            </a:r>
            <a:r>
              <a:rPr lang="en-CA" sz="2000" dirty="0">
                <a:solidFill>
                  <a:srgbClr val="000000"/>
                </a:solidFill>
              </a:rPr>
              <a:t>a safe initial dose level of the first human exposure</a:t>
            </a:r>
          </a:p>
          <a:p>
            <a:pPr marL="892175" indent="-892175" algn="just"/>
            <a:r>
              <a:rPr lang="en-CA" sz="2000" dirty="0" smtClean="0">
                <a:solidFill>
                  <a:srgbClr val="000000"/>
                </a:solidFill>
              </a:rPr>
              <a:t>	- Identify </a:t>
            </a:r>
            <a:r>
              <a:rPr lang="en-CA" sz="2000" dirty="0">
                <a:solidFill>
                  <a:srgbClr val="000000"/>
                </a:solidFill>
              </a:rPr>
              <a:t>parameters for clinical monitoring of potential </a:t>
            </a:r>
            <a:r>
              <a:rPr lang="en-CA" sz="2000" dirty="0" smtClean="0">
                <a:solidFill>
                  <a:srgbClr val="000000"/>
                </a:solidFill>
              </a:rPr>
              <a:t>adverse</a:t>
            </a:r>
          </a:p>
          <a:p>
            <a:pPr marL="892175" indent="-892175" algn="just"/>
            <a:r>
              <a:rPr lang="en-CA" sz="2000" dirty="0">
                <a:solidFill>
                  <a:srgbClr val="000000"/>
                </a:solidFill>
              </a:rPr>
              <a:t> </a:t>
            </a:r>
            <a:r>
              <a:rPr lang="en-CA" sz="2000" dirty="0" smtClean="0">
                <a:solidFill>
                  <a:srgbClr val="000000"/>
                </a:solidFill>
              </a:rPr>
              <a:t>              </a:t>
            </a:r>
            <a:r>
              <a:rPr lang="en-CA" sz="2000" dirty="0">
                <a:solidFill>
                  <a:srgbClr val="000000"/>
                </a:solidFill>
              </a:rPr>
              <a:t>effects</a:t>
            </a:r>
          </a:p>
          <a:p>
            <a:pPr marL="892175" indent="-892175" algn="just"/>
            <a:r>
              <a:rPr lang="en-CA" sz="2000" dirty="0" smtClean="0">
                <a:solidFill>
                  <a:srgbClr val="000000"/>
                </a:solidFill>
              </a:rPr>
              <a:t>	- Special </a:t>
            </a:r>
            <a:r>
              <a:rPr lang="en-CA" sz="2000" dirty="0">
                <a:solidFill>
                  <a:srgbClr val="000000"/>
                </a:solidFill>
              </a:rPr>
              <a:t>toxicity (e.g. </a:t>
            </a:r>
            <a:r>
              <a:rPr lang="en-CA" sz="2000" dirty="0" err="1">
                <a:solidFill>
                  <a:srgbClr val="000000"/>
                </a:solidFill>
              </a:rPr>
              <a:t>genotoxicity</a:t>
            </a:r>
            <a:r>
              <a:rPr lang="en-CA" sz="2000" dirty="0">
                <a:solidFill>
                  <a:srgbClr val="000000"/>
                </a:solidFill>
              </a:rPr>
              <a:t>, carcinogenicity</a:t>
            </a:r>
            <a:r>
              <a:rPr lang="en-CA" sz="2000" dirty="0" smtClean="0">
                <a:solidFill>
                  <a:srgbClr val="000000"/>
                </a:solidFill>
              </a:rPr>
              <a:t>,</a:t>
            </a:r>
          </a:p>
          <a:p>
            <a:pPr marL="892175" indent="-892175" algn="just"/>
            <a:r>
              <a:rPr lang="en-CA" sz="2000" dirty="0">
                <a:solidFill>
                  <a:srgbClr val="000000"/>
                </a:solidFill>
              </a:rPr>
              <a:t> </a:t>
            </a:r>
            <a:r>
              <a:rPr lang="en-CA" sz="2000" dirty="0" smtClean="0">
                <a:solidFill>
                  <a:srgbClr val="000000"/>
                </a:solidFill>
              </a:rPr>
              <a:t>              </a:t>
            </a:r>
            <a:r>
              <a:rPr lang="en-CA" sz="2000" dirty="0">
                <a:solidFill>
                  <a:srgbClr val="000000"/>
                </a:solidFill>
              </a:rPr>
              <a:t>reproduction toxicity)</a:t>
            </a:r>
          </a:p>
        </p:txBody>
      </p:sp>
    </p:spTree>
    <p:extLst>
      <p:ext uri="{BB962C8B-B14F-4D97-AF65-F5344CB8AC3E}">
        <p14:creationId xmlns:p14="http://schemas.microsoft.com/office/powerpoint/2010/main" val="20550153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Pre-clinical Studies</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5</a:t>
            </a:fld>
            <a:endParaRPr lang="en-CA">
              <a:solidFill>
                <a:srgbClr val="FFFFFF"/>
              </a:solidFill>
            </a:endParaRPr>
          </a:p>
        </p:txBody>
      </p:sp>
      <p:sp>
        <p:nvSpPr>
          <p:cNvPr id="30" name="TextBox 29"/>
          <p:cNvSpPr txBox="1"/>
          <p:nvPr/>
        </p:nvSpPr>
        <p:spPr>
          <a:xfrm>
            <a:off x="323528" y="1124744"/>
            <a:ext cx="8232527" cy="5262979"/>
          </a:xfrm>
          <a:prstGeom prst="rect">
            <a:avLst/>
          </a:prstGeom>
          <a:noFill/>
        </p:spPr>
        <p:txBody>
          <a:bodyPr wrap="square" rtlCol="0">
            <a:spAutoFit/>
          </a:bodyPr>
          <a:lstStyle/>
          <a:p>
            <a:r>
              <a:rPr lang="en-CA" sz="2400" dirty="0" smtClean="0">
                <a:solidFill>
                  <a:srgbClr val="000000"/>
                </a:solidFill>
              </a:rPr>
              <a:t>Toxicity </a:t>
            </a:r>
            <a:r>
              <a:rPr lang="en-CA" sz="2400" dirty="0">
                <a:solidFill>
                  <a:srgbClr val="000000"/>
                </a:solidFill>
              </a:rPr>
              <a:t>studies are expected to be performed in compliance with Good Laboratory Practice (GLP</a:t>
            </a:r>
            <a:r>
              <a:rPr lang="en-CA" sz="2400" dirty="0" smtClean="0">
                <a:solidFill>
                  <a:srgbClr val="000000"/>
                </a:solidFill>
              </a:rPr>
              <a:t>).</a:t>
            </a:r>
          </a:p>
          <a:p>
            <a:endParaRPr lang="en-CA" sz="2400" dirty="0">
              <a:solidFill>
                <a:srgbClr val="000000"/>
              </a:solidFill>
            </a:endParaRPr>
          </a:p>
          <a:p>
            <a:r>
              <a:rPr lang="en-CA" sz="2400" dirty="0">
                <a:solidFill>
                  <a:srgbClr val="000000"/>
                </a:solidFill>
              </a:rPr>
              <a:t> Good Laboratory Practice (GLP) embodies a set of principles that provides a framework within which laboratory studies are planned, performed, monitored, recorded, reported and archived</a:t>
            </a:r>
            <a:r>
              <a:rPr lang="en-CA" sz="2400" dirty="0" smtClean="0">
                <a:solidFill>
                  <a:srgbClr val="000000"/>
                </a:solidFill>
              </a:rPr>
              <a:t>.</a:t>
            </a:r>
          </a:p>
          <a:p>
            <a:endParaRPr lang="en-CA" sz="2400" dirty="0">
              <a:solidFill>
                <a:srgbClr val="000000"/>
              </a:solidFill>
            </a:endParaRPr>
          </a:p>
          <a:p>
            <a:r>
              <a:rPr lang="en-CA" sz="2400" dirty="0">
                <a:solidFill>
                  <a:srgbClr val="000000"/>
                </a:solidFill>
              </a:rPr>
              <a:t>GLP helps assure regulatory authorities that the data submitted are a true reflection of the results obtained during the study and can therefore be relied upon when making risk/safety assessments.</a:t>
            </a:r>
          </a:p>
          <a:p>
            <a:endParaRPr lang="en-CA" sz="2400" dirty="0" smtClean="0">
              <a:solidFill>
                <a:srgbClr val="000000"/>
              </a:solidFill>
            </a:endParaRPr>
          </a:p>
          <a:p>
            <a:endParaRPr lang="en-CA" sz="2400" dirty="0">
              <a:solidFill>
                <a:srgbClr val="000000"/>
              </a:solidFill>
            </a:endParaRPr>
          </a:p>
        </p:txBody>
      </p:sp>
    </p:spTree>
    <p:extLst>
      <p:ext uri="{BB962C8B-B14F-4D97-AF65-F5344CB8AC3E}">
        <p14:creationId xmlns:p14="http://schemas.microsoft.com/office/powerpoint/2010/main" val="28431290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Pre-clinical Studies</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6</a:t>
            </a:fld>
            <a:endParaRPr lang="en-CA">
              <a:solidFill>
                <a:srgbClr val="FFFFFF"/>
              </a:solidFill>
            </a:endParaRPr>
          </a:p>
        </p:txBody>
      </p:sp>
      <p:sp>
        <p:nvSpPr>
          <p:cNvPr id="30" name="TextBox 29"/>
          <p:cNvSpPr txBox="1"/>
          <p:nvPr/>
        </p:nvSpPr>
        <p:spPr>
          <a:xfrm>
            <a:off x="323528" y="1124744"/>
            <a:ext cx="8232527" cy="5078313"/>
          </a:xfrm>
          <a:prstGeom prst="rect">
            <a:avLst/>
          </a:prstGeom>
          <a:noFill/>
        </p:spPr>
        <p:txBody>
          <a:bodyPr wrap="square" rtlCol="0">
            <a:spAutoFit/>
          </a:bodyPr>
          <a:lstStyle/>
          <a:p>
            <a:r>
              <a:rPr lang="en-CA" dirty="0" smtClean="0">
                <a:solidFill>
                  <a:srgbClr val="000000"/>
                </a:solidFill>
              </a:rPr>
              <a:t>Toxicity </a:t>
            </a:r>
            <a:r>
              <a:rPr lang="en-CA" dirty="0">
                <a:solidFill>
                  <a:srgbClr val="000000"/>
                </a:solidFill>
              </a:rPr>
              <a:t>studies are expected to be performed in compliance with Good Laboratory Practice (GLP</a:t>
            </a:r>
            <a:r>
              <a:rPr lang="en-CA" dirty="0" smtClean="0">
                <a:solidFill>
                  <a:srgbClr val="000000"/>
                </a:solidFill>
              </a:rPr>
              <a:t>).</a:t>
            </a:r>
          </a:p>
          <a:p>
            <a:endParaRPr lang="en-CA" dirty="0">
              <a:solidFill>
                <a:srgbClr val="000000"/>
              </a:solidFill>
            </a:endParaRPr>
          </a:p>
          <a:p>
            <a:r>
              <a:rPr lang="en-CA" dirty="0">
                <a:solidFill>
                  <a:srgbClr val="000000"/>
                </a:solidFill>
              </a:rPr>
              <a:t> The GLP regulations are found in 21 CFR Part 58.1: Good Laboratory Practice for Nonclinical Laboratory </a:t>
            </a:r>
            <a:r>
              <a:rPr lang="en-CA" dirty="0" smtClean="0">
                <a:solidFill>
                  <a:srgbClr val="000000"/>
                </a:solidFill>
              </a:rPr>
              <a:t>Studies (USA). </a:t>
            </a:r>
            <a:r>
              <a:rPr lang="en-CA" dirty="0">
                <a:solidFill>
                  <a:srgbClr val="000000"/>
                </a:solidFill>
              </a:rPr>
              <a:t>These regulations set the minimum basic requirements for:</a:t>
            </a:r>
          </a:p>
          <a:p>
            <a:r>
              <a:rPr lang="en-CA" dirty="0" smtClean="0">
                <a:solidFill>
                  <a:srgbClr val="000000"/>
                </a:solidFill>
              </a:rPr>
              <a:t>- study </a:t>
            </a:r>
            <a:r>
              <a:rPr lang="en-CA" dirty="0">
                <a:solidFill>
                  <a:srgbClr val="000000"/>
                </a:solidFill>
              </a:rPr>
              <a:t>conduct</a:t>
            </a:r>
          </a:p>
          <a:p>
            <a:r>
              <a:rPr lang="en-CA" dirty="0" smtClean="0">
                <a:solidFill>
                  <a:srgbClr val="000000"/>
                </a:solidFill>
              </a:rPr>
              <a:t>- personnel</a:t>
            </a:r>
            <a:endParaRPr lang="en-CA" dirty="0">
              <a:solidFill>
                <a:srgbClr val="000000"/>
              </a:solidFill>
            </a:endParaRPr>
          </a:p>
          <a:p>
            <a:r>
              <a:rPr lang="en-CA" dirty="0" smtClean="0">
                <a:solidFill>
                  <a:srgbClr val="000000"/>
                </a:solidFill>
              </a:rPr>
              <a:t>- facilities</a:t>
            </a:r>
            <a:endParaRPr lang="en-CA" dirty="0">
              <a:solidFill>
                <a:srgbClr val="000000"/>
              </a:solidFill>
            </a:endParaRPr>
          </a:p>
          <a:p>
            <a:r>
              <a:rPr lang="en-CA" dirty="0" smtClean="0">
                <a:solidFill>
                  <a:srgbClr val="000000"/>
                </a:solidFill>
              </a:rPr>
              <a:t>- equipment</a:t>
            </a:r>
            <a:endParaRPr lang="en-CA" dirty="0">
              <a:solidFill>
                <a:srgbClr val="000000"/>
              </a:solidFill>
            </a:endParaRPr>
          </a:p>
          <a:p>
            <a:r>
              <a:rPr lang="en-CA" dirty="0" smtClean="0">
                <a:solidFill>
                  <a:srgbClr val="000000"/>
                </a:solidFill>
              </a:rPr>
              <a:t>- written </a:t>
            </a:r>
            <a:r>
              <a:rPr lang="en-CA" dirty="0">
                <a:solidFill>
                  <a:srgbClr val="000000"/>
                </a:solidFill>
              </a:rPr>
              <a:t>protocols</a:t>
            </a:r>
          </a:p>
          <a:p>
            <a:r>
              <a:rPr lang="en-CA" dirty="0" smtClean="0">
                <a:solidFill>
                  <a:srgbClr val="000000"/>
                </a:solidFill>
              </a:rPr>
              <a:t>- operating </a:t>
            </a:r>
            <a:r>
              <a:rPr lang="en-CA" dirty="0">
                <a:solidFill>
                  <a:srgbClr val="000000"/>
                </a:solidFill>
              </a:rPr>
              <a:t>procedures</a:t>
            </a:r>
          </a:p>
          <a:p>
            <a:r>
              <a:rPr lang="en-CA" dirty="0" smtClean="0">
                <a:solidFill>
                  <a:srgbClr val="000000"/>
                </a:solidFill>
              </a:rPr>
              <a:t>- study </a:t>
            </a:r>
            <a:r>
              <a:rPr lang="en-CA" dirty="0">
                <a:solidFill>
                  <a:srgbClr val="000000"/>
                </a:solidFill>
              </a:rPr>
              <a:t>reports</a:t>
            </a:r>
          </a:p>
          <a:p>
            <a:r>
              <a:rPr lang="en-CA" dirty="0" smtClean="0">
                <a:solidFill>
                  <a:srgbClr val="000000"/>
                </a:solidFill>
              </a:rPr>
              <a:t>- and </a:t>
            </a:r>
            <a:r>
              <a:rPr lang="en-CA" dirty="0">
                <a:solidFill>
                  <a:srgbClr val="000000"/>
                </a:solidFill>
              </a:rPr>
              <a:t>a system of quality assurance oversight for each study to help assure the safety of FDA-regulated product</a:t>
            </a:r>
            <a:endParaRPr lang="en-CA" dirty="0" smtClean="0">
              <a:solidFill>
                <a:srgbClr val="000000"/>
              </a:solidFill>
            </a:endParaRPr>
          </a:p>
          <a:p>
            <a:endParaRPr lang="en-CA" dirty="0">
              <a:solidFill>
                <a:srgbClr val="000000"/>
              </a:solidFill>
            </a:endParaRPr>
          </a:p>
          <a:p>
            <a:endParaRPr lang="en-CA" dirty="0" smtClean="0">
              <a:solidFill>
                <a:srgbClr val="000000"/>
              </a:solidFill>
            </a:endParaRPr>
          </a:p>
          <a:p>
            <a:endParaRPr lang="en-CA" dirty="0">
              <a:solidFill>
                <a:srgbClr val="000000"/>
              </a:solidFill>
            </a:endParaRPr>
          </a:p>
        </p:txBody>
      </p:sp>
    </p:spTree>
    <p:extLst>
      <p:ext uri="{BB962C8B-B14F-4D97-AF65-F5344CB8AC3E}">
        <p14:creationId xmlns:p14="http://schemas.microsoft.com/office/powerpoint/2010/main" val="19301501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CLINICAL TRIALS</a:t>
            </a:r>
            <a:endParaRPr lang="fr-CA" dirty="0"/>
          </a:p>
        </p:txBody>
      </p:sp>
      <p:sp>
        <p:nvSpPr>
          <p:cNvPr id="4" name="Espace réservé du numéro de diapositive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7</a:t>
            </a:fld>
            <a:endParaRPr lang="en-CA">
              <a:solidFill>
                <a:srgbClr val="FFFFFF"/>
              </a:solidFill>
            </a:endParaRPr>
          </a:p>
        </p:txBody>
      </p:sp>
      <p:sp>
        <p:nvSpPr>
          <p:cNvPr id="6" name="Espace réservé du contenu 5"/>
          <p:cNvSpPr>
            <a:spLocks noGrp="1"/>
          </p:cNvSpPr>
          <p:nvPr>
            <p:ph idx="1"/>
          </p:nvPr>
        </p:nvSpPr>
        <p:spPr/>
        <p:txBody>
          <a:bodyPr/>
          <a:lstStyle/>
          <a:p>
            <a:pPr marL="609600" indent="-609600" eaLnBrk="1" hangingPunct="1">
              <a:spcAft>
                <a:spcPct val="40000"/>
              </a:spcAft>
              <a:buFont typeface="Arial" panose="020B0604020202020204" pitchFamily="34" charset="0"/>
              <a:buChar char="•"/>
            </a:pPr>
            <a:r>
              <a:rPr lang="en-CA" altLang="en-US" dirty="0"/>
              <a:t>Overarching principles</a:t>
            </a:r>
          </a:p>
          <a:p>
            <a:pPr marL="609600" indent="-609600" eaLnBrk="1" hangingPunct="1">
              <a:spcAft>
                <a:spcPct val="40000"/>
              </a:spcAft>
              <a:buFont typeface="Arial" panose="020B0604020202020204" pitchFamily="34" charset="0"/>
              <a:buChar char="•"/>
            </a:pPr>
            <a:r>
              <a:rPr lang="en-CA" altLang="en-US" dirty="0"/>
              <a:t>Regulatory framework </a:t>
            </a:r>
            <a:r>
              <a:rPr lang="en-CA" altLang="en-US" dirty="0" smtClean="0"/>
              <a:t>(pharmaceuticals)</a:t>
            </a:r>
            <a:endParaRPr lang="en-CA" altLang="en-US" dirty="0"/>
          </a:p>
          <a:p>
            <a:pPr marL="609600" indent="-609600" eaLnBrk="1" hangingPunct="1">
              <a:spcAft>
                <a:spcPct val="40000"/>
              </a:spcAft>
              <a:buFont typeface="Arial" panose="020B0604020202020204" pitchFamily="34" charset="0"/>
              <a:buChar char="•"/>
            </a:pPr>
            <a:r>
              <a:rPr lang="en-CA" altLang="en-US" dirty="0" smtClean="0"/>
              <a:t>CTA </a:t>
            </a:r>
            <a:r>
              <a:rPr lang="en-CA" altLang="en-US" dirty="0"/>
              <a:t>statistics</a:t>
            </a:r>
          </a:p>
          <a:p>
            <a:endParaRPr lang="fr-CA" dirty="0"/>
          </a:p>
        </p:txBody>
      </p:sp>
    </p:spTree>
    <p:extLst>
      <p:ext uri="{BB962C8B-B14F-4D97-AF65-F5344CB8AC3E}">
        <p14:creationId xmlns:p14="http://schemas.microsoft.com/office/powerpoint/2010/main" val="300975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6248400" cy="914400"/>
          </a:xfrm>
        </p:spPr>
        <p:txBody>
          <a:bodyPr/>
          <a:lstStyle/>
          <a:p>
            <a:r>
              <a:rPr lang="en-CA" sz="2000" dirty="0" smtClean="0">
                <a:solidFill>
                  <a:schemeClr val="bg1"/>
                </a:solidFill>
              </a:rPr>
              <a:t>Lifecycle of a Drug</a:t>
            </a:r>
            <a:endParaRPr lang="en-CA"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D5D4E1C7-949B-4381-B40A-148D259CAFF5}" type="slidenum">
              <a:rPr lang="en-CA" smtClean="0">
                <a:solidFill>
                  <a:srgbClr val="FFFFFF"/>
                </a:solidFill>
              </a:rPr>
              <a:pPr>
                <a:defRPr/>
              </a:pPr>
              <a:t>8</a:t>
            </a:fld>
            <a:endParaRPr lang="en-CA">
              <a:solidFill>
                <a:srgbClr val="FFFFFF"/>
              </a:solidFill>
            </a:endParaRPr>
          </a:p>
        </p:txBody>
      </p:sp>
      <p:sp>
        <p:nvSpPr>
          <p:cNvPr id="5" name="Rectangle 4"/>
          <p:cNvSpPr>
            <a:spLocks noChangeArrowheads="1"/>
          </p:cNvSpPr>
          <p:nvPr/>
        </p:nvSpPr>
        <p:spPr bwMode="auto">
          <a:xfrm>
            <a:off x="1116013" y="3294138"/>
            <a:ext cx="6913562" cy="4318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6" name="Line 5"/>
          <p:cNvSpPr>
            <a:spLocks noChangeShapeType="1"/>
          </p:cNvSpPr>
          <p:nvPr/>
        </p:nvSpPr>
        <p:spPr bwMode="auto">
          <a:xfrm>
            <a:off x="1258888" y="351003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7" name="Line 6"/>
          <p:cNvSpPr>
            <a:spLocks noChangeShapeType="1"/>
          </p:cNvSpPr>
          <p:nvPr/>
        </p:nvSpPr>
        <p:spPr bwMode="auto">
          <a:xfrm>
            <a:off x="1187450" y="3510038"/>
            <a:ext cx="662463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8" name="Line 7"/>
          <p:cNvSpPr>
            <a:spLocks noChangeShapeType="1"/>
          </p:cNvSpPr>
          <p:nvPr/>
        </p:nvSpPr>
        <p:spPr bwMode="auto">
          <a:xfrm>
            <a:off x="161925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9" name="Line 8"/>
          <p:cNvSpPr>
            <a:spLocks noChangeShapeType="1"/>
          </p:cNvSpPr>
          <p:nvPr/>
        </p:nvSpPr>
        <p:spPr bwMode="auto">
          <a:xfrm>
            <a:off x="233997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0" name="Line 9"/>
          <p:cNvSpPr>
            <a:spLocks noChangeShapeType="1"/>
          </p:cNvSpPr>
          <p:nvPr/>
        </p:nvSpPr>
        <p:spPr bwMode="auto">
          <a:xfrm>
            <a:off x="3132138"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1" name="Line 10"/>
          <p:cNvSpPr>
            <a:spLocks noChangeShapeType="1"/>
          </p:cNvSpPr>
          <p:nvPr/>
        </p:nvSpPr>
        <p:spPr bwMode="auto">
          <a:xfrm>
            <a:off x="39243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2" name="Line 11"/>
          <p:cNvSpPr>
            <a:spLocks noChangeShapeType="1"/>
          </p:cNvSpPr>
          <p:nvPr/>
        </p:nvSpPr>
        <p:spPr bwMode="auto">
          <a:xfrm>
            <a:off x="45720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3" name="Line 12"/>
          <p:cNvSpPr>
            <a:spLocks noChangeShapeType="1"/>
          </p:cNvSpPr>
          <p:nvPr/>
        </p:nvSpPr>
        <p:spPr bwMode="auto">
          <a:xfrm>
            <a:off x="5219700"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4" name="Line 13"/>
          <p:cNvSpPr>
            <a:spLocks noChangeShapeType="1"/>
          </p:cNvSpPr>
          <p:nvPr/>
        </p:nvSpPr>
        <p:spPr bwMode="auto">
          <a:xfrm>
            <a:off x="6011863"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5" name="Line 14"/>
          <p:cNvSpPr>
            <a:spLocks noChangeShapeType="1"/>
          </p:cNvSpPr>
          <p:nvPr/>
        </p:nvSpPr>
        <p:spPr bwMode="auto">
          <a:xfrm>
            <a:off x="68040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6" name="Line 15"/>
          <p:cNvSpPr>
            <a:spLocks noChangeShapeType="1"/>
          </p:cNvSpPr>
          <p:nvPr/>
        </p:nvSpPr>
        <p:spPr bwMode="auto">
          <a:xfrm>
            <a:off x="7451725" y="3078238"/>
            <a:ext cx="0" cy="863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en-CA" b="1" kern="0">
              <a:solidFill>
                <a:srgbClr val="000000"/>
              </a:solidFill>
              <a:latin typeface="Tahoma" pitchFamily="34" charset="0"/>
            </a:endParaRPr>
          </a:p>
        </p:txBody>
      </p:sp>
      <p:sp>
        <p:nvSpPr>
          <p:cNvPr id="17" name="Text Box 16"/>
          <p:cNvSpPr txBox="1">
            <a:spLocks noChangeArrowheads="1"/>
          </p:cNvSpPr>
          <p:nvPr/>
        </p:nvSpPr>
        <p:spPr bwMode="auto">
          <a:xfrm>
            <a:off x="303213" y="1485976"/>
            <a:ext cx="1477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Pre-Market</a:t>
            </a:r>
          </a:p>
        </p:txBody>
      </p:sp>
      <p:sp>
        <p:nvSpPr>
          <p:cNvPr id="18" name="Text Box 17"/>
          <p:cNvSpPr txBox="1">
            <a:spLocks noChangeArrowheads="1"/>
          </p:cNvSpPr>
          <p:nvPr/>
        </p:nvSpPr>
        <p:spPr bwMode="auto">
          <a:xfrm>
            <a:off x="7031038" y="1420888"/>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b="1" dirty="0">
                <a:solidFill>
                  <a:srgbClr val="FF6699"/>
                </a:solidFill>
                <a:latin typeface="Tahoma" pitchFamily="34" charset="0"/>
              </a:rPr>
              <a:t>Post-Market</a:t>
            </a:r>
          </a:p>
        </p:txBody>
      </p:sp>
      <p:sp>
        <p:nvSpPr>
          <p:cNvPr id="19" name="Text Box 18"/>
          <p:cNvSpPr txBox="1">
            <a:spLocks noChangeArrowheads="1"/>
          </p:cNvSpPr>
          <p:nvPr/>
        </p:nvSpPr>
        <p:spPr bwMode="auto">
          <a:xfrm>
            <a:off x="1187450" y="3967238"/>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Drug  </a:t>
            </a:r>
          </a:p>
          <a:p>
            <a:pPr fontAlgn="base">
              <a:spcBef>
                <a:spcPct val="0"/>
              </a:spcBef>
              <a:spcAft>
                <a:spcPct val="0"/>
              </a:spcAft>
            </a:pPr>
            <a:r>
              <a:rPr lang="en-CA" altLang="en-US" sz="1200" b="1" dirty="0">
                <a:solidFill>
                  <a:srgbClr val="000000"/>
                </a:solidFill>
                <a:latin typeface="Tahoma" pitchFamily="34" charset="0"/>
              </a:rPr>
              <a:t>Discovery</a:t>
            </a:r>
          </a:p>
        </p:txBody>
      </p:sp>
      <p:sp>
        <p:nvSpPr>
          <p:cNvPr id="20" name="Text Box 19"/>
          <p:cNvSpPr txBox="1">
            <a:spLocks noChangeArrowheads="1"/>
          </p:cNvSpPr>
          <p:nvPr/>
        </p:nvSpPr>
        <p:spPr bwMode="auto">
          <a:xfrm>
            <a:off x="2709242" y="4005064"/>
            <a:ext cx="78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FF0000"/>
                </a:solidFill>
                <a:latin typeface="Tahoma" pitchFamily="34" charset="0"/>
              </a:rPr>
              <a:t>Clinical </a:t>
            </a:r>
          </a:p>
          <a:p>
            <a:pPr fontAlgn="base">
              <a:spcBef>
                <a:spcPct val="0"/>
              </a:spcBef>
              <a:spcAft>
                <a:spcPct val="0"/>
              </a:spcAft>
            </a:pPr>
            <a:r>
              <a:rPr lang="en-CA" altLang="en-US" sz="1200" b="1" dirty="0">
                <a:solidFill>
                  <a:srgbClr val="FF0000"/>
                </a:solidFill>
                <a:latin typeface="Tahoma" pitchFamily="34" charset="0"/>
              </a:rPr>
              <a:t>Trials</a:t>
            </a:r>
          </a:p>
        </p:txBody>
      </p:sp>
      <p:sp>
        <p:nvSpPr>
          <p:cNvPr id="21" name="Text Box 20"/>
          <p:cNvSpPr txBox="1">
            <a:spLocks noChangeArrowheads="1"/>
          </p:cNvSpPr>
          <p:nvPr/>
        </p:nvSpPr>
        <p:spPr bwMode="auto">
          <a:xfrm>
            <a:off x="3081090" y="2467744"/>
            <a:ext cx="105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Drug</a:t>
            </a:r>
          </a:p>
          <a:p>
            <a:pPr fontAlgn="base">
              <a:spcBef>
                <a:spcPct val="0"/>
              </a:spcBef>
              <a:spcAft>
                <a:spcPct val="0"/>
              </a:spcAft>
            </a:pPr>
            <a:r>
              <a:rPr lang="en-CA" altLang="en-US" sz="1200" b="1" dirty="0">
                <a:solidFill>
                  <a:srgbClr val="7030A0"/>
                </a:solidFill>
                <a:latin typeface="Tahoma" pitchFamily="34" charset="0"/>
              </a:rPr>
              <a:t>Submission</a:t>
            </a:r>
          </a:p>
        </p:txBody>
      </p:sp>
      <p:sp>
        <p:nvSpPr>
          <p:cNvPr id="22" name="Text Box 21"/>
          <p:cNvSpPr txBox="1">
            <a:spLocks noChangeArrowheads="1"/>
          </p:cNvSpPr>
          <p:nvPr/>
        </p:nvSpPr>
        <p:spPr bwMode="auto">
          <a:xfrm>
            <a:off x="3923928" y="2506291"/>
            <a:ext cx="74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Review</a:t>
            </a:r>
          </a:p>
        </p:txBody>
      </p:sp>
      <p:sp>
        <p:nvSpPr>
          <p:cNvPr id="23" name="Text Box 22"/>
          <p:cNvSpPr txBox="1">
            <a:spLocks noChangeArrowheads="1"/>
          </p:cNvSpPr>
          <p:nvPr/>
        </p:nvSpPr>
        <p:spPr bwMode="auto">
          <a:xfrm>
            <a:off x="4635114" y="2348880"/>
            <a:ext cx="1233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7030A0"/>
                </a:solidFill>
                <a:latin typeface="Tahoma" pitchFamily="34" charset="0"/>
              </a:rPr>
              <a:t>Market</a:t>
            </a:r>
          </a:p>
          <a:p>
            <a:pPr fontAlgn="base">
              <a:spcBef>
                <a:spcPct val="0"/>
              </a:spcBef>
              <a:spcAft>
                <a:spcPct val="0"/>
              </a:spcAft>
            </a:pPr>
            <a:r>
              <a:rPr lang="en-CA" altLang="en-US" sz="1200" b="1" dirty="0">
                <a:solidFill>
                  <a:srgbClr val="7030A0"/>
                </a:solidFill>
                <a:latin typeface="Tahoma" pitchFamily="34" charset="0"/>
              </a:rPr>
              <a:t>Authorization</a:t>
            </a:r>
          </a:p>
          <a:p>
            <a:pPr fontAlgn="base">
              <a:spcBef>
                <a:spcPct val="0"/>
              </a:spcBef>
              <a:spcAft>
                <a:spcPct val="0"/>
              </a:spcAft>
            </a:pPr>
            <a:r>
              <a:rPr lang="en-CA" altLang="en-US" sz="1200" b="1" dirty="0">
                <a:solidFill>
                  <a:srgbClr val="7030A0"/>
                </a:solidFill>
                <a:latin typeface="Tahoma" pitchFamily="34" charset="0"/>
              </a:rPr>
              <a:t>Decision</a:t>
            </a:r>
          </a:p>
        </p:txBody>
      </p:sp>
      <p:sp>
        <p:nvSpPr>
          <p:cNvPr id="24" name="Text Box 23"/>
          <p:cNvSpPr txBox="1">
            <a:spLocks noChangeArrowheads="1"/>
          </p:cNvSpPr>
          <p:nvPr/>
        </p:nvSpPr>
        <p:spPr bwMode="auto">
          <a:xfrm>
            <a:off x="5508625" y="4084713"/>
            <a:ext cx="69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Public </a:t>
            </a:r>
          </a:p>
          <a:p>
            <a:pPr fontAlgn="base">
              <a:spcBef>
                <a:spcPct val="0"/>
              </a:spcBef>
              <a:spcAft>
                <a:spcPct val="0"/>
              </a:spcAft>
            </a:pPr>
            <a:r>
              <a:rPr lang="en-CA" altLang="en-US" sz="1200" b="1">
                <a:solidFill>
                  <a:srgbClr val="000000"/>
                </a:solidFill>
                <a:latin typeface="Tahoma" pitchFamily="34" charset="0"/>
              </a:rPr>
              <a:t>Access</a:t>
            </a:r>
          </a:p>
        </p:txBody>
      </p:sp>
      <p:sp>
        <p:nvSpPr>
          <p:cNvPr id="25" name="Text Box 24"/>
          <p:cNvSpPr txBox="1">
            <a:spLocks noChangeArrowheads="1"/>
          </p:cNvSpPr>
          <p:nvPr/>
        </p:nvSpPr>
        <p:spPr bwMode="auto">
          <a:xfrm>
            <a:off x="6372225" y="4084713"/>
            <a:ext cx="1012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dirty="0">
                <a:solidFill>
                  <a:srgbClr val="000000"/>
                </a:solidFill>
                <a:latin typeface="Tahoma" pitchFamily="34" charset="0"/>
              </a:rPr>
              <a:t>Revisions </a:t>
            </a:r>
          </a:p>
          <a:p>
            <a:pPr fontAlgn="base">
              <a:spcBef>
                <a:spcPct val="0"/>
              </a:spcBef>
              <a:spcAft>
                <a:spcPct val="0"/>
              </a:spcAft>
            </a:pPr>
            <a:r>
              <a:rPr lang="en-CA" altLang="en-US" sz="1200" b="1" dirty="0">
                <a:solidFill>
                  <a:srgbClr val="000000"/>
                </a:solidFill>
                <a:latin typeface="Tahoma" pitchFamily="34" charset="0"/>
              </a:rPr>
              <a:t>To Product</a:t>
            </a:r>
          </a:p>
          <a:p>
            <a:pPr fontAlgn="base">
              <a:spcBef>
                <a:spcPct val="0"/>
              </a:spcBef>
              <a:spcAft>
                <a:spcPct val="0"/>
              </a:spcAft>
            </a:pPr>
            <a:r>
              <a:rPr lang="en-CA" altLang="en-US" sz="1200" b="1" dirty="0">
                <a:solidFill>
                  <a:srgbClr val="000000"/>
                </a:solidFill>
                <a:latin typeface="Tahoma" pitchFamily="34" charset="0"/>
              </a:rPr>
              <a:t>And Use</a:t>
            </a:r>
          </a:p>
        </p:txBody>
      </p:sp>
      <p:sp>
        <p:nvSpPr>
          <p:cNvPr id="26" name="Text Box 25"/>
          <p:cNvSpPr txBox="1">
            <a:spLocks noChangeArrowheads="1"/>
          </p:cNvSpPr>
          <p:nvPr/>
        </p:nvSpPr>
        <p:spPr bwMode="auto">
          <a:xfrm>
            <a:off x="7380288" y="4077072"/>
            <a:ext cx="13255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1200" b="1">
                <a:solidFill>
                  <a:srgbClr val="000000"/>
                </a:solidFill>
                <a:latin typeface="Tahoma" pitchFamily="34" charset="0"/>
              </a:rPr>
              <a:t>Surveillance, </a:t>
            </a:r>
          </a:p>
          <a:p>
            <a:pPr fontAlgn="base">
              <a:spcBef>
                <a:spcPct val="0"/>
              </a:spcBef>
              <a:spcAft>
                <a:spcPct val="0"/>
              </a:spcAft>
            </a:pPr>
            <a:r>
              <a:rPr lang="en-CA" altLang="en-US" sz="1200" b="1">
                <a:solidFill>
                  <a:srgbClr val="000000"/>
                </a:solidFill>
                <a:latin typeface="Tahoma" pitchFamily="34" charset="0"/>
              </a:rPr>
              <a:t>Inspection and</a:t>
            </a:r>
          </a:p>
          <a:p>
            <a:pPr fontAlgn="base">
              <a:spcBef>
                <a:spcPct val="0"/>
              </a:spcBef>
              <a:spcAft>
                <a:spcPct val="0"/>
              </a:spcAft>
            </a:pPr>
            <a:r>
              <a:rPr lang="en-CA" altLang="en-US" sz="1200" b="1">
                <a:solidFill>
                  <a:srgbClr val="000000"/>
                </a:solidFill>
                <a:latin typeface="Tahoma" pitchFamily="34" charset="0"/>
              </a:rPr>
              <a:t>Investigation</a:t>
            </a:r>
          </a:p>
        </p:txBody>
      </p:sp>
      <p:sp>
        <p:nvSpPr>
          <p:cNvPr id="27" name="AutoShape 26"/>
          <p:cNvSpPr>
            <a:spLocks/>
          </p:cNvSpPr>
          <p:nvPr/>
        </p:nvSpPr>
        <p:spPr bwMode="auto">
          <a:xfrm>
            <a:off x="5724252" y="2284488"/>
            <a:ext cx="215900" cy="863600"/>
          </a:xfrm>
          <a:prstGeom prst="rightBrace">
            <a:avLst>
              <a:gd name="adj1" fmla="val 3333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000000"/>
              </a:solidFill>
              <a:latin typeface="Tahoma" pitchFamily="34" charset="0"/>
            </a:endParaRPr>
          </a:p>
        </p:txBody>
      </p:sp>
      <p:sp>
        <p:nvSpPr>
          <p:cNvPr id="28" name="AutoShape 27"/>
          <p:cNvSpPr>
            <a:spLocks noChangeArrowheads="1"/>
          </p:cNvSpPr>
          <p:nvPr/>
        </p:nvSpPr>
        <p:spPr bwMode="auto">
          <a:xfrm>
            <a:off x="5940425" y="2573413"/>
            <a:ext cx="288925" cy="215900"/>
          </a:xfrm>
          <a:prstGeom prst="star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CA" b="1" kern="0">
              <a:solidFill>
                <a:srgbClr val="FF6699"/>
              </a:solidFill>
              <a:latin typeface="Tahoma" pitchFamily="34" charset="0"/>
            </a:endParaRPr>
          </a:p>
        </p:txBody>
      </p:sp>
      <p:cxnSp>
        <p:nvCxnSpPr>
          <p:cNvPr id="29" name="Curved Connector 28"/>
          <p:cNvCxnSpPr/>
          <p:nvPr/>
        </p:nvCxnSpPr>
        <p:spPr bwMode="auto">
          <a:xfrm rot="10800000">
            <a:off x="3924300" y="1268761"/>
            <a:ext cx="2663924" cy="936104"/>
          </a:xfrm>
          <a:prstGeom prst="curved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2" name="Line 38"/>
          <p:cNvSpPr>
            <a:spLocks noChangeShapeType="1"/>
          </p:cNvSpPr>
          <p:nvPr/>
        </p:nvSpPr>
        <p:spPr bwMode="auto">
          <a:xfrm flipH="1">
            <a:off x="3132137" y="1988841"/>
            <a:ext cx="3671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CA" sz="2400" b="1">
              <a:solidFill>
                <a:srgbClr val="000000"/>
              </a:solidFill>
            </a:endParaRPr>
          </a:p>
        </p:txBody>
      </p:sp>
      <p:sp>
        <p:nvSpPr>
          <p:cNvPr id="3" name="TextBox 2"/>
          <p:cNvSpPr txBox="1"/>
          <p:nvPr/>
        </p:nvSpPr>
        <p:spPr>
          <a:xfrm>
            <a:off x="3925046" y="1383160"/>
            <a:ext cx="1799082" cy="461665"/>
          </a:xfrm>
          <a:prstGeom prst="rect">
            <a:avLst/>
          </a:prstGeom>
          <a:noFill/>
        </p:spPr>
        <p:txBody>
          <a:bodyPr wrap="none" rtlCol="0">
            <a:spAutoFit/>
          </a:bodyPr>
          <a:lstStyle/>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Post-Market Changes to</a:t>
            </a:r>
          </a:p>
          <a:p>
            <a:r>
              <a:rPr lang="en-CA" sz="1200" dirty="0">
                <a:solidFill>
                  <a:srgbClr val="000000"/>
                </a:solidFill>
                <a:latin typeface="Tahoma" panose="020B0604030504040204" pitchFamily="34" charset="0"/>
                <a:ea typeface="Tahoma" panose="020B0604030504040204" pitchFamily="34" charset="0"/>
                <a:cs typeface="Tahoma" panose="020B0604030504040204" pitchFamily="34" charset="0"/>
              </a:rPr>
              <a:t>Marketed Products </a:t>
            </a:r>
          </a:p>
        </p:txBody>
      </p:sp>
      <p:sp>
        <p:nvSpPr>
          <p:cNvPr id="30" name="TextBox 29"/>
          <p:cNvSpPr txBox="1"/>
          <p:nvPr/>
        </p:nvSpPr>
        <p:spPr>
          <a:xfrm>
            <a:off x="515937" y="4941168"/>
            <a:ext cx="8232527" cy="923330"/>
          </a:xfrm>
          <a:prstGeom prst="rect">
            <a:avLst/>
          </a:prstGeom>
          <a:noFill/>
        </p:spPr>
        <p:txBody>
          <a:bodyPr wrap="square" rtlCol="0">
            <a:spAutoFit/>
          </a:bodyPr>
          <a:lstStyle/>
          <a:p>
            <a:r>
              <a:rPr lang="en-CA" dirty="0">
                <a:solidFill>
                  <a:srgbClr val="000000"/>
                </a:solidFill>
              </a:rPr>
              <a:t>The </a:t>
            </a:r>
            <a:r>
              <a:rPr lang="en-CA" i="1" dirty="0">
                <a:solidFill>
                  <a:srgbClr val="000000"/>
                </a:solidFill>
              </a:rPr>
              <a:t>Food and Drugs Act </a:t>
            </a:r>
            <a:r>
              <a:rPr lang="en-CA" dirty="0">
                <a:solidFill>
                  <a:srgbClr val="000000"/>
                </a:solidFill>
              </a:rPr>
              <a:t>and Regulations authorize the Therapeutic Products </a:t>
            </a:r>
            <a:r>
              <a:rPr lang="en-CA" dirty="0" smtClean="0">
                <a:solidFill>
                  <a:srgbClr val="000000"/>
                </a:solidFill>
              </a:rPr>
              <a:t>Directorate and the Biologics and Genetic Therapies Directorate </a:t>
            </a:r>
            <a:r>
              <a:rPr lang="en-CA" dirty="0">
                <a:solidFill>
                  <a:srgbClr val="000000"/>
                </a:solidFill>
              </a:rPr>
              <a:t>to regulate the safety, efficacy and quality of </a:t>
            </a:r>
            <a:r>
              <a:rPr lang="en-CA" dirty="0" smtClean="0">
                <a:solidFill>
                  <a:srgbClr val="000000"/>
                </a:solidFill>
              </a:rPr>
              <a:t>pharmaceutical and biologic therapeutic </a:t>
            </a:r>
            <a:r>
              <a:rPr lang="en-CA" dirty="0">
                <a:solidFill>
                  <a:srgbClr val="000000"/>
                </a:solidFill>
              </a:rPr>
              <a:t>products.</a:t>
            </a:r>
          </a:p>
        </p:txBody>
      </p:sp>
      <p:sp>
        <p:nvSpPr>
          <p:cNvPr id="32" name="Text Box 19"/>
          <p:cNvSpPr txBox="1">
            <a:spLocks noChangeArrowheads="1"/>
          </p:cNvSpPr>
          <p:nvPr/>
        </p:nvSpPr>
        <p:spPr bwMode="auto">
          <a:xfrm>
            <a:off x="2051721" y="4005064"/>
            <a:ext cx="79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CA" altLang="en-US" sz="1200" b="1" dirty="0" smtClean="0">
                <a:solidFill>
                  <a:srgbClr val="000000"/>
                </a:solidFill>
                <a:latin typeface="Tahoma" pitchFamily="34" charset="0"/>
              </a:rPr>
              <a:t>Pre-clinical </a:t>
            </a:r>
            <a:endParaRPr lang="en-CA" altLang="en-US" sz="1200" b="1" dirty="0">
              <a:solidFill>
                <a:srgbClr val="000000"/>
              </a:solidFill>
              <a:latin typeface="Tahoma" pitchFamily="34" charset="0"/>
            </a:endParaRPr>
          </a:p>
          <a:p>
            <a:pPr fontAlgn="base">
              <a:spcBef>
                <a:spcPct val="0"/>
              </a:spcBef>
              <a:spcAft>
                <a:spcPct val="0"/>
              </a:spcAft>
            </a:pPr>
            <a:r>
              <a:rPr lang="en-CA" altLang="en-US" sz="1200" b="1" dirty="0" smtClean="0">
                <a:solidFill>
                  <a:srgbClr val="000000"/>
                </a:solidFill>
                <a:latin typeface="Tahoma" pitchFamily="34" charset="0"/>
              </a:rPr>
              <a:t>studies</a:t>
            </a:r>
            <a:endParaRPr lang="en-CA" altLang="en-US" sz="1200" b="1" dirty="0">
              <a:solidFill>
                <a:srgbClr val="000000"/>
              </a:solidFill>
              <a:latin typeface="Tahoma" pitchFamily="34" charset="0"/>
            </a:endParaRPr>
          </a:p>
        </p:txBody>
      </p:sp>
    </p:spTree>
    <p:extLst>
      <p:ext uri="{BB962C8B-B14F-4D97-AF65-F5344CB8AC3E}">
        <p14:creationId xmlns:p14="http://schemas.microsoft.com/office/powerpoint/2010/main" val="2881764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buSzTx/>
              <a:buFontTx/>
              <a:buNone/>
            </a:pPr>
            <a:fld id="{5033EF84-E617-4C93-A416-4E67C4C5D080}" type="slidenum">
              <a:rPr lang="en-US" altLang="en-US">
                <a:solidFill>
                  <a:schemeClr val="bg1"/>
                </a:solidFill>
              </a:rPr>
              <a:pPr>
                <a:spcBef>
                  <a:spcPct val="0"/>
                </a:spcBef>
                <a:buSzTx/>
                <a:buFontTx/>
                <a:buNone/>
              </a:pPr>
              <a:t>9</a:t>
            </a:fld>
            <a:endParaRPr lang="en-US" altLang="en-US">
              <a:solidFill>
                <a:schemeClr val="bg1"/>
              </a:solidFill>
            </a:endParaRPr>
          </a:p>
        </p:txBody>
      </p:sp>
      <p:sp>
        <p:nvSpPr>
          <p:cNvPr id="11267" name="AutoShape 5"/>
          <p:cNvSpPr>
            <a:spLocks noChangeAspect="1" noChangeArrowheads="1" noTextEdit="1"/>
          </p:cNvSpPr>
          <p:nvPr/>
        </p:nvSpPr>
        <p:spPr bwMode="auto">
          <a:xfrm>
            <a:off x="36513" y="-325438"/>
            <a:ext cx="9359900" cy="703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11268" name="Rectangle 7"/>
          <p:cNvSpPr>
            <a:spLocks noChangeArrowheads="1"/>
          </p:cNvSpPr>
          <p:nvPr/>
        </p:nvSpPr>
        <p:spPr bwMode="auto">
          <a:xfrm>
            <a:off x="0" y="-176213"/>
            <a:ext cx="9359900" cy="7034213"/>
          </a:xfrm>
          <a:prstGeom prst="rect">
            <a:avLst/>
          </a:prstGeom>
          <a:noFill/>
          <a:ln>
            <a:noFill/>
          </a:ln>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nvGrpSpPr>
          <p:cNvPr id="11269" name="Group 11"/>
          <p:cNvGrpSpPr>
            <a:grpSpLocks/>
          </p:cNvGrpSpPr>
          <p:nvPr/>
        </p:nvGrpSpPr>
        <p:grpSpPr bwMode="auto">
          <a:xfrm rot="1043074">
            <a:off x="1116013" y="1714500"/>
            <a:ext cx="2011362" cy="989013"/>
            <a:chOff x="834" y="963"/>
            <a:chExt cx="1400" cy="950"/>
          </a:xfrm>
        </p:grpSpPr>
        <p:sp>
          <p:nvSpPr>
            <p:cNvPr id="11312" name="Oval 9"/>
            <p:cNvSpPr>
              <a:spLocks noChangeArrowheads="1"/>
            </p:cNvSpPr>
            <p:nvPr/>
          </p:nvSpPr>
          <p:spPr bwMode="auto">
            <a:xfrm>
              <a:off x="834" y="963"/>
              <a:ext cx="1400" cy="950"/>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13" name="Oval 10"/>
            <p:cNvSpPr>
              <a:spLocks noChangeArrowheads="1"/>
            </p:cNvSpPr>
            <p:nvPr/>
          </p:nvSpPr>
          <p:spPr bwMode="auto">
            <a:xfrm>
              <a:off x="834" y="963"/>
              <a:ext cx="1400" cy="950"/>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70" name="Rectangle 13"/>
          <p:cNvSpPr>
            <a:spLocks noChangeArrowheads="1"/>
          </p:cNvSpPr>
          <p:nvPr/>
        </p:nvSpPr>
        <p:spPr bwMode="auto">
          <a:xfrm rot="1186294">
            <a:off x="1331913" y="1955800"/>
            <a:ext cx="1608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eaLnBrk="1" hangingPunct="1">
              <a:spcBef>
                <a:spcPct val="0"/>
              </a:spcBef>
              <a:buSzTx/>
              <a:buFontTx/>
              <a:buNone/>
            </a:pPr>
            <a:r>
              <a:rPr lang="en-CA" altLang="en-US" b="1">
                <a:solidFill>
                  <a:srgbClr val="333399"/>
                </a:solidFill>
              </a:rPr>
              <a:t>Disclosure of</a:t>
            </a:r>
          </a:p>
          <a:p>
            <a:pPr algn="ctr" eaLnBrk="1" hangingPunct="1">
              <a:spcBef>
                <a:spcPct val="0"/>
              </a:spcBef>
              <a:buSzTx/>
              <a:buFontTx/>
              <a:buNone/>
            </a:pPr>
            <a:r>
              <a:rPr lang="en-CA" altLang="en-US" b="1">
                <a:solidFill>
                  <a:srgbClr val="333399"/>
                </a:solidFill>
              </a:rPr>
              <a:t>risks</a:t>
            </a:r>
            <a:endParaRPr lang="en-CA" altLang="en-US" b="1"/>
          </a:p>
        </p:txBody>
      </p:sp>
      <p:grpSp>
        <p:nvGrpSpPr>
          <p:cNvPr id="11271" name="Group 18"/>
          <p:cNvGrpSpPr>
            <a:grpSpLocks/>
          </p:cNvGrpSpPr>
          <p:nvPr/>
        </p:nvGrpSpPr>
        <p:grpSpPr bwMode="auto">
          <a:xfrm>
            <a:off x="576263" y="2992438"/>
            <a:ext cx="2224087" cy="830262"/>
            <a:chOff x="219" y="1971"/>
            <a:chExt cx="1401" cy="950"/>
          </a:xfrm>
        </p:grpSpPr>
        <p:sp>
          <p:nvSpPr>
            <p:cNvPr id="11310" name="Oval 16"/>
            <p:cNvSpPr>
              <a:spLocks noChangeArrowheads="1"/>
            </p:cNvSpPr>
            <p:nvPr/>
          </p:nvSpPr>
          <p:spPr bwMode="auto">
            <a:xfrm>
              <a:off x="219" y="1971"/>
              <a:ext cx="1401" cy="950"/>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11" name="Oval 17"/>
            <p:cNvSpPr>
              <a:spLocks noChangeArrowheads="1"/>
            </p:cNvSpPr>
            <p:nvPr/>
          </p:nvSpPr>
          <p:spPr bwMode="auto">
            <a:xfrm>
              <a:off x="219" y="1971"/>
              <a:ext cx="1401" cy="950"/>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72" name="Rectangle 19"/>
          <p:cNvSpPr>
            <a:spLocks noChangeArrowheads="1"/>
          </p:cNvSpPr>
          <p:nvPr/>
        </p:nvSpPr>
        <p:spPr bwMode="auto">
          <a:xfrm>
            <a:off x="863600" y="3208338"/>
            <a:ext cx="162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Data integrity</a:t>
            </a:r>
            <a:endParaRPr lang="en-CA" altLang="en-US"/>
          </a:p>
        </p:txBody>
      </p:sp>
      <p:grpSp>
        <p:nvGrpSpPr>
          <p:cNvPr id="11273" name="Group 23"/>
          <p:cNvGrpSpPr>
            <a:grpSpLocks/>
          </p:cNvGrpSpPr>
          <p:nvPr/>
        </p:nvGrpSpPr>
        <p:grpSpPr bwMode="auto">
          <a:xfrm rot="-1608834">
            <a:off x="1446213" y="4216400"/>
            <a:ext cx="1866900" cy="984250"/>
            <a:chOff x="834" y="2979"/>
            <a:chExt cx="1400" cy="951"/>
          </a:xfrm>
        </p:grpSpPr>
        <p:sp>
          <p:nvSpPr>
            <p:cNvPr id="11308" name="Oval 21"/>
            <p:cNvSpPr>
              <a:spLocks noChangeArrowheads="1"/>
            </p:cNvSpPr>
            <p:nvPr/>
          </p:nvSpPr>
          <p:spPr bwMode="auto">
            <a:xfrm>
              <a:off x="834" y="2979"/>
              <a:ext cx="1400" cy="951"/>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09" name="Oval 22"/>
            <p:cNvSpPr>
              <a:spLocks noChangeArrowheads="1"/>
            </p:cNvSpPr>
            <p:nvPr/>
          </p:nvSpPr>
          <p:spPr bwMode="auto">
            <a:xfrm>
              <a:off x="834" y="2979"/>
              <a:ext cx="1400" cy="951"/>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74" name="Rectangle 24"/>
          <p:cNvSpPr>
            <a:spLocks noChangeArrowheads="1"/>
          </p:cNvSpPr>
          <p:nvPr/>
        </p:nvSpPr>
        <p:spPr bwMode="auto">
          <a:xfrm rot="-2599171">
            <a:off x="1871663" y="4359275"/>
            <a:ext cx="973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Societal</a:t>
            </a:r>
          </a:p>
          <a:p>
            <a:pPr eaLnBrk="1" hangingPunct="1">
              <a:spcBef>
                <a:spcPct val="0"/>
              </a:spcBef>
              <a:buSzTx/>
              <a:buFontTx/>
              <a:buNone/>
            </a:pPr>
            <a:r>
              <a:rPr lang="en-CA" altLang="en-US" b="1">
                <a:solidFill>
                  <a:srgbClr val="333399"/>
                </a:solidFill>
              </a:rPr>
              <a:t>benefits</a:t>
            </a:r>
            <a:endParaRPr lang="en-CA" altLang="en-US"/>
          </a:p>
        </p:txBody>
      </p:sp>
      <p:grpSp>
        <p:nvGrpSpPr>
          <p:cNvPr id="11275" name="Group 30"/>
          <p:cNvGrpSpPr>
            <a:grpSpLocks/>
          </p:cNvGrpSpPr>
          <p:nvPr/>
        </p:nvGrpSpPr>
        <p:grpSpPr bwMode="auto">
          <a:xfrm>
            <a:off x="3586163" y="4935538"/>
            <a:ext cx="2101850" cy="871537"/>
            <a:chOff x="2319" y="3396"/>
            <a:chExt cx="1401" cy="951"/>
          </a:xfrm>
        </p:grpSpPr>
        <p:sp>
          <p:nvSpPr>
            <p:cNvPr id="11306" name="Oval 28"/>
            <p:cNvSpPr>
              <a:spLocks noChangeArrowheads="1"/>
            </p:cNvSpPr>
            <p:nvPr/>
          </p:nvSpPr>
          <p:spPr bwMode="auto">
            <a:xfrm>
              <a:off x="2319" y="3396"/>
              <a:ext cx="1401" cy="951"/>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07" name="Oval 29"/>
            <p:cNvSpPr>
              <a:spLocks noChangeArrowheads="1"/>
            </p:cNvSpPr>
            <p:nvPr/>
          </p:nvSpPr>
          <p:spPr bwMode="auto">
            <a:xfrm>
              <a:off x="2319" y="3396"/>
              <a:ext cx="1401" cy="951"/>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76" name="Rectangle 31"/>
          <p:cNvSpPr>
            <a:spLocks noChangeArrowheads="1"/>
          </p:cNvSpPr>
          <p:nvPr/>
        </p:nvSpPr>
        <p:spPr bwMode="auto">
          <a:xfrm>
            <a:off x="3800475" y="5224463"/>
            <a:ext cx="162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Ethics review</a:t>
            </a:r>
            <a:endParaRPr lang="en-CA" altLang="en-US"/>
          </a:p>
        </p:txBody>
      </p:sp>
      <p:grpSp>
        <p:nvGrpSpPr>
          <p:cNvPr id="11277" name="Group 35"/>
          <p:cNvGrpSpPr>
            <a:grpSpLocks/>
          </p:cNvGrpSpPr>
          <p:nvPr/>
        </p:nvGrpSpPr>
        <p:grpSpPr bwMode="auto">
          <a:xfrm rot="1366304">
            <a:off x="5761038" y="4432300"/>
            <a:ext cx="1974850" cy="1030288"/>
            <a:chOff x="3805" y="2979"/>
            <a:chExt cx="1400" cy="951"/>
          </a:xfrm>
        </p:grpSpPr>
        <p:sp>
          <p:nvSpPr>
            <p:cNvPr id="11304" name="Oval 33"/>
            <p:cNvSpPr>
              <a:spLocks noChangeArrowheads="1"/>
            </p:cNvSpPr>
            <p:nvPr/>
          </p:nvSpPr>
          <p:spPr bwMode="auto">
            <a:xfrm>
              <a:off x="3805" y="2979"/>
              <a:ext cx="1400" cy="951"/>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05" name="Oval 34"/>
            <p:cNvSpPr>
              <a:spLocks noChangeArrowheads="1"/>
            </p:cNvSpPr>
            <p:nvPr/>
          </p:nvSpPr>
          <p:spPr bwMode="auto">
            <a:xfrm>
              <a:off x="3805" y="2979"/>
              <a:ext cx="1400" cy="951"/>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78" name="Rectangle 38"/>
          <p:cNvSpPr>
            <a:spLocks noChangeArrowheads="1"/>
          </p:cNvSpPr>
          <p:nvPr/>
        </p:nvSpPr>
        <p:spPr bwMode="auto">
          <a:xfrm rot="1480544">
            <a:off x="6121400" y="4648200"/>
            <a:ext cx="12969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Guidelines</a:t>
            </a:r>
          </a:p>
          <a:p>
            <a:pPr eaLnBrk="1" hangingPunct="1">
              <a:spcBef>
                <a:spcPct val="0"/>
              </a:spcBef>
              <a:buSzTx/>
              <a:buFontTx/>
              <a:buNone/>
            </a:pPr>
            <a:r>
              <a:rPr lang="en-CA" altLang="en-US" b="1">
                <a:solidFill>
                  <a:srgbClr val="333399"/>
                </a:solidFill>
              </a:rPr>
              <a:t>(e.g., ICH)</a:t>
            </a:r>
            <a:endParaRPr lang="en-CA" altLang="en-US"/>
          </a:p>
        </p:txBody>
      </p:sp>
      <p:grpSp>
        <p:nvGrpSpPr>
          <p:cNvPr id="11279" name="Group 42"/>
          <p:cNvGrpSpPr>
            <a:grpSpLocks/>
          </p:cNvGrpSpPr>
          <p:nvPr/>
        </p:nvGrpSpPr>
        <p:grpSpPr bwMode="auto">
          <a:xfrm>
            <a:off x="6408738" y="3141663"/>
            <a:ext cx="2016125" cy="901700"/>
            <a:chOff x="4419" y="1971"/>
            <a:chExt cx="1401" cy="950"/>
          </a:xfrm>
        </p:grpSpPr>
        <p:sp>
          <p:nvSpPr>
            <p:cNvPr id="11302" name="Oval 40"/>
            <p:cNvSpPr>
              <a:spLocks noChangeArrowheads="1"/>
            </p:cNvSpPr>
            <p:nvPr/>
          </p:nvSpPr>
          <p:spPr bwMode="auto">
            <a:xfrm>
              <a:off x="4419" y="1971"/>
              <a:ext cx="1401" cy="950"/>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03" name="Oval 41"/>
            <p:cNvSpPr>
              <a:spLocks noChangeArrowheads="1"/>
            </p:cNvSpPr>
            <p:nvPr/>
          </p:nvSpPr>
          <p:spPr bwMode="auto">
            <a:xfrm>
              <a:off x="4419" y="1971"/>
              <a:ext cx="1401" cy="950"/>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80" name="Rectangle 43"/>
          <p:cNvSpPr>
            <a:spLocks noChangeArrowheads="1"/>
          </p:cNvSpPr>
          <p:nvPr/>
        </p:nvSpPr>
        <p:spPr bwMode="auto">
          <a:xfrm>
            <a:off x="6732588" y="3429000"/>
            <a:ext cx="145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Regulations</a:t>
            </a:r>
            <a:endParaRPr lang="en-CA" altLang="en-US"/>
          </a:p>
        </p:txBody>
      </p:sp>
      <p:grpSp>
        <p:nvGrpSpPr>
          <p:cNvPr id="11281" name="Group 47"/>
          <p:cNvGrpSpPr>
            <a:grpSpLocks/>
          </p:cNvGrpSpPr>
          <p:nvPr/>
        </p:nvGrpSpPr>
        <p:grpSpPr bwMode="auto">
          <a:xfrm rot="-363170">
            <a:off x="5940425" y="1643063"/>
            <a:ext cx="2222500" cy="989012"/>
            <a:chOff x="3805" y="963"/>
            <a:chExt cx="1400" cy="950"/>
          </a:xfrm>
        </p:grpSpPr>
        <p:sp>
          <p:nvSpPr>
            <p:cNvPr id="11300" name="Oval 45"/>
            <p:cNvSpPr>
              <a:spLocks noChangeArrowheads="1"/>
            </p:cNvSpPr>
            <p:nvPr/>
          </p:nvSpPr>
          <p:spPr bwMode="auto">
            <a:xfrm>
              <a:off x="3805" y="963"/>
              <a:ext cx="1400" cy="950"/>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301" name="Oval 46"/>
            <p:cNvSpPr>
              <a:spLocks noChangeArrowheads="1"/>
            </p:cNvSpPr>
            <p:nvPr/>
          </p:nvSpPr>
          <p:spPr bwMode="auto">
            <a:xfrm>
              <a:off x="3805" y="963"/>
              <a:ext cx="1400" cy="950"/>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82" name="Rectangle 48"/>
          <p:cNvSpPr>
            <a:spLocks noChangeArrowheads="1"/>
          </p:cNvSpPr>
          <p:nvPr/>
        </p:nvSpPr>
        <p:spPr bwMode="auto">
          <a:xfrm rot="-611583">
            <a:off x="6408738" y="1806575"/>
            <a:ext cx="1312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eaLnBrk="1" hangingPunct="1">
              <a:spcBef>
                <a:spcPct val="0"/>
              </a:spcBef>
              <a:buSzTx/>
              <a:buFontTx/>
              <a:buNone/>
            </a:pPr>
            <a:r>
              <a:rPr lang="en-CA" altLang="en-US" b="1">
                <a:solidFill>
                  <a:srgbClr val="333399"/>
                </a:solidFill>
              </a:rPr>
              <a:t>CMC is</a:t>
            </a:r>
          </a:p>
          <a:p>
            <a:pPr algn="ctr" eaLnBrk="1" hangingPunct="1">
              <a:spcBef>
                <a:spcPct val="0"/>
              </a:spcBef>
              <a:buSzTx/>
              <a:buFontTx/>
              <a:buNone/>
            </a:pPr>
            <a:r>
              <a:rPr lang="en-CA" altLang="en-US" b="1">
                <a:solidFill>
                  <a:srgbClr val="333399"/>
                </a:solidFill>
              </a:rPr>
              <a:t>acceptable</a:t>
            </a:r>
            <a:endParaRPr lang="en-CA" altLang="en-US"/>
          </a:p>
        </p:txBody>
      </p:sp>
      <p:sp>
        <p:nvSpPr>
          <p:cNvPr id="11283" name="Freeform 50"/>
          <p:cNvSpPr>
            <a:spLocks noEditPoints="1"/>
          </p:cNvSpPr>
          <p:nvPr/>
        </p:nvSpPr>
        <p:spPr bwMode="auto">
          <a:xfrm>
            <a:off x="4597400" y="1911350"/>
            <a:ext cx="71438" cy="614363"/>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grpSp>
        <p:nvGrpSpPr>
          <p:cNvPr id="11284" name="Group 53"/>
          <p:cNvGrpSpPr>
            <a:grpSpLocks/>
          </p:cNvGrpSpPr>
          <p:nvPr/>
        </p:nvGrpSpPr>
        <p:grpSpPr bwMode="auto">
          <a:xfrm>
            <a:off x="3529013" y="976313"/>
            <a:ext cx="2224087" cy="860425"/>
            <a:chOff x="2319" y="546"/>
            <a:chExt cx="1401" cy="951"/>
          </a:xfrm>
        </p:grpSpPr>
        <p:sp>
          <p:nvSpPr>
            <p:cNvPr id="11298" name="Oval 51"/>
            <p:cNvSpPr>
              <a:spLocks noChangeArrowheads="1"/>
            </p:cNvSpPr>
            <p:nvPr/>
          </p:nvSpPr>
          <p:spPr bwMode="auto">
            <a:xfrm>
              <a:off x="2319" y="546"/>
              <a:ext cx="1401" cy="951"/>
            </a:xfrm>
            <a:prstGeom prst="ellipse">
              <a:avLst/>
            </a:prstGeom>
            <a:solidFill>
              <a:srgbClr val="BBE0E3"/>
            </a:solidFill>
            <a:ln w="0">
              <a:solidFill>
                <a:srgbClr val="000000"/>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299" name="Oval 52"/>
            <p:cNvSpPr>
              <a:spLocks noChangeArrowheads="1"/>
            </p:cNvSpPr>
            <p:nvPr/>
          </p:nvSpPr>
          <p:spPr bwMode="auto">
            <a:xfrm>
              <a:off x="2319" y="546"/>
              <a:ext cx="1401" cy="951"/>
            </a:xfrm>
            <a:prstGeom prst="ellipse">
              <a:avLst/>
            </a:prstGeom>
            <a:noFill/>
            <a:ln w="2857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85" name="Rectangle 54"/>
          <p:cNvSpPr>
            <a:spLocks noChangeArrowheads="1"/>
          </p:cNvSpPr>
          <p:nvPr/>
        </p:nvSpPr>
        <p:spPr bwMode="auto">
          <a:xfrm>
            <a:off x="4059238" y="1047750"/>
            <a:ext cx="1112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Trial has </a:t>
            </a:r>
            <a:endParaRPr lang="en-CA" altLang="en-US"/>
          </a:p>
        </p:txBody>
      </p:sp>
      <p:sp>
        <p:nvSpPr>
          <p:cNvPr id="11286" name="Rectangle 55"/>
          <p:cNvSpPr>
            <a:spLocks noChangeArrowheads="1"/>
          </p:cNvSpPr>
          <p:nvPr/>
        </p:nvSpPr>
        <p:spPr bwMode="auto">
          <a:xfrm>
            <a:off x="3700463" y="1335088"/>
            <a:ext cx="1816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r>
              <a:rPr lang="en-CA" altLang="en-US" b="1">
                <a:solidFill>
                  <a:srgbClr val="333399"/>
                </a:solidFill>
              </a:rPr>
              <a:t>Scientific merit</a:t>
            </a:r>
            <a:endParaRPr lang="en-CA" altLang="en-US">
              <a:solidFill>
                <a:srgbClr val="333399"/>
              </a:solidFill>
            </a:endParaRPr>
          </a:p>
        </p:txBody>
      </p:sp>
      <p:grpSp>
        <p:nvGrpSpPr>
          <p:cNvPr id="11287" name="Group 58"/>
          <p:cNvGrpSpPr>
            <a:grpSpLocks/>
          </p:cNvGrpSpPr>
          <p:nvPr/>
        </p:nvGrpSpPr>
        <p:grpSpPr bwMode="auto">
          <a:xfrm>
            <a:off x="3514725" y="2559050"/>
            <a:ext cx="2224088" cy="1508125"/>
            <a:chOff x="2319" y="1973"/>
            <a:chExt cx="1401" cy="950"/>
          </a:xfrm>
        </p:grpSpPr>
        <p:sp>
          <p:nvSpPr>
            <p:cNvPr id="11296" name="Oval 56"/>
            <p:cNvSpPr>
              <a:spLocks noChangeArrowheads="1"/>
            </p:cNvSpPr>
            <p:nvPr/>
          </p:nvSpPr>
          <p:spPr bwMode="auto">
            <a:xfrm>
              <a:off x="2319" y="1973"/>
              <a:ext cx="1401" cy="950"/>
            </a:xfrm>
            <a:prstGeom prst="ellipse">
              <a:avLst/>
            </a:prstGeom>
            <a:solidFill>
              <a:srgbClr val="333399"/>
            </a:solidFill>
            <a:ln w="38100">
              <a:solidFill>
                <a:schemeClr val="folHlink"/>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sp>
          <p:nvSpPr>
            <p:cNvPr id="11297" name="Oval 57"/>
            <p:cNvSpPr>
              <a:spLocks noChangeArrowheads="1"/>
            </p:cNvSpPr>
            <p:nvPr/>
          </p:nvSpPr>
          <p:spPr bwMode="auto">
            <a:xfrm>
              <a:off x="2319" y="1973"/>
              <a:ext cx="1401" cy="950"/>
            </a:xfrm>
            <a:prstGeom prst="ellipse">
              <a:avLst/>
            </a:prstGeom>
            <a:solidFill>
              <a:srgbClr val="333399"/>
            </a:solidFill>
            <a:ln w="38100" cap="rnd">
              <a:solidFill>
                <a:schemeClr val="folHlink"/>
              </a:solidFill>
              <a:round/>
              <a:headEnd/>
              <a:tailEnd/>
            </a:ln>
          </p:spPr>
          <p:txBody>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eaLnBrk="1" hangingPunct="1">
                <a:spcBef>
                  <a:spcPct val="0"/>
                </a:spcBef>
                <a:buSzTx/>
                <a:buFontTx/>
                <a:buNone/>
              </a:pPr>
              <a:endParaRPr lang="en-US" altLang="en-US"/>
            </a:p>
          </p:txBody>
        </p:sp>
      </p:grpSp>
      <p:sp>
        <p:nvSpPr>
          <p:cNvPr id="11288" name="Rectangle 59"/>
          <p:cNvSpPr>
            <a:spLocks noChangeArrowheads="1"/>
          </p:cNvSpPr>
          <p:nvPr/>
        </p:nvSpPr>
        <p:spPr bwMode="auto">
          <a:xfrm>
            <a:off x="3835400" y="2847975"/>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30000"/>
              </a:spcBef>
              <a:buSzPct val="110000"/>
              <a:buChar char="•"/>
              <a:defRPr>
                <a:solidFill>
                  <a:schemeClr val="tx1"/>
                </a:solidFill>
                <a:latin typeface="Arial" panose="020B0604020202020204" pitchFamily="34" charset="0"/>
              </a:defRPr>
            </a:lvl1pPr>
            <a:lvl2pPr marL="742950" indent="-285750" eaLnBrk="0" hangingPunct="0">
              <a:spcBef>
                <a:spcPct val="30000"/>
              </a:spcBef>
              <a:buSzPct val="90000"/>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defRPr sz="2000">
                <a:solidFill>
                  <a:schemeClr val="tx1"/>
                </a:solidFill>
                <a:latin typeface="Arial" panose="020B0604020202020204" pitchFamily="34" charset="0"/>
              </a:defRPr>
            </a:lvl4pPr>
            <a:lvl5pPr marL="2057400" indent="-228600" eaLnBrk="0" hangingPunct="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eaLnBrk="1" hangingPunct="1">
              <a:spcBef>
                <a:spcPct val="0"/>
              </a:spcBef>
              <a:buSzTx/>
              <a:buFontTx/>
              <a:buNone/>
            </a:pPr>
            <a:r>
              <a:rPr lang="en-CA" altLang="en-US" b="1">
                <a:solidFill>
                  <a:srgbClr val="FF6600"/>
                </a:solidFill>
              </a:rPr>
              <a:t>Protection of</a:t>
            </a:r>
          </a:p>
          <a:p>
            <a:pPr algn="ctr" eaLnBrk="1" hangingPunct="1">
              <a:spcBef>
                <a:spcPct val="0"/>
              </a:spcBef>
              <a:buSzTx/>
              <a:buFontTx/>
              <a:buNone/>
            </a:pPr>
            <a:r>
              <a:rPr lang="en-CA" altLang="en-US" b="1">
                <a:solidFill>
                  <a:srgbClr val="FF6600"/>
                </a:solidFill>
              </a:rPr>
              <a:t>Clinical trial</a:t>
            </a:r>
          </a:p>
          <a:p>
            <a:pPr algn="ctr" eaLnBrk="1" hangingPunct="1">
              <a:spcBef>
                <a:spcPct val="0"/>
              </a:spcBef>
              <a:buSzTx/>
              <a:buFontTx/>
              <a:buNone/>
            </a:pPr>
            <a:r>
              <a:rPr lang="en-CA" altLang="en-US" b="1">
                <a:solidFill>
                  <a:srgbClr val="FF6600"/>
                </a:solidFill>
              </a:rPr>
              <a:t>subjects</a:t>
            </a:r>
            <a:endParaRPr lang="en-CA" altLang="en-US"/>
          </a:p>
        </p:txBody>
      </p:sp>
      <p:sp>
        <p:nvSpPr>
          <p:cNvPr id="11289" name="Freeform 64"/>
          <p:cNvSpPr>
            <a:spLocks noEditPoints="1"/>
          </p:cNvSpPr>
          <p:nvPr/>
        </p:nvSpPr>
        <p:spPr bwMode="auto">
          <a:xfrm rot="10800000" flipH="1">
            <a:off x="4537075" y="4216400"/>
            <a:ext cx="71438" cy="647700"/>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rgbClr val="FF9900"/>
          </a:solidFill>
          <a:ln w="3175" cap="flat">
            <a:solidFill>
              <a:schemeClr val="folHlink"/>
            </a:solidFill>
            <a:prstDash val="solid"/>
            <a:bevel/>
            <a:headEnd/>
            <a:tailEnd/>
          </a:ln>
        </p:spPr>
        <p:txBody>
          <a:bodyPr/>
          <a:lstStyle/>
          <a:p>
            <a:endParaRPr lang="fr-CA"/>
          </a:p>
        </p:txBody>
      </p:sp>
      <p:sp>
        <p:nvSpPr>
          <p:cNvPr id="11290" name="Freeform 65"/>
          <p:cNvSpPr>
            <a:spLocks noEditPoints="1"/>
          </p:cNvSpPr>
          <p:nvPr/>
        </p:nvSpPr>
        <p:spPr bwMode="auto">
          <a:xfrm rot="3255842">
            <a:off x="5816600" y="2360613"/>
            <a:ext cx="71438" cy="614362"/>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
        <p:nvSpPr>
          <p:cNvPr id="11291" name="Freeform 66"/>
          <p:cNvSpPr>
            <a:spLocks noEditPoints="1"/>
          </p:cNvSpPr>
          <p:nvPr/>
        </p:nvSpPr>
        <p:spPr bwMode="auto">
          <a:xfrm rot="5740140">
            <a:off x="6029325" y="3228976"/>
            <a:ext cx="71437" cy="614362"/>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
        <p:nvSpPr>
          <p:cNvPr id="11292" name="Freeform 67"/>
          <p:cNvSpPr>
            <a:spLocks noEditPoints="1"/>
          </p:cNvSpPr>
          <p:nvPr/>
        </p:nvSpPr>
        <p:spPr bwMode="auto">
          <a:xfrm rot="8397974">
            <a:off x="5527675" y="3873500"/>
            <a:ext cx="71438" cy="614363"/>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
        <p:nvSpPr>
          <p:cNvPr id="11293" name="Freeform 68"/>
          <p:cNvSpPr>
            <a:spLocks noEditPoints="1"/>
          </p:cNvSpPr>
          <p:nvPr/>
        </p:nvSpPr>
        <p:spPr bwMode="auto">
          <a:xfrm rot="-7966794">
            <a:off x="3402013" y="3656012"/>
            <a:ext cx="71438" cy="614363"/>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
        <p:nvSpPr>
          <p:cNvPr id="11294" name="Freeform 69"/>
          <p:cNvSpPr>
            <a:spLocks noEditPoints="1"/>
          </p:cNvSpPr>
          <p:nvPr/>
        </p:nvSpPr>
        <p:spPr bwMode="auto">
          <a:xfrm rot="-5400000">
            <a:off x="3151188" y="3081337"/>
            <a:ext cx="71438" cy="614363"/>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
        <p:nvSpPr>
          <p:cNvPr id="11295" name="Freeform 70"/>
          <p:cNvSpPr>
            <a:spLocks noEditPoints="1"/>
          </p:cNvSpPr>
          <p:nvPr/>
        </p:nvSpPr>
        <p:spPr bwMode="auto">
          <a:xfrm rot="-4198891">
            <a:off x="3402013" y="2360612"/>
            <a:ext cx="71438" cy="614363"/>
          </a:xfrm>
          <a:custGeom>
            <a:avLst/>
            <a:gdLst>
              <a:gd name="T0" fmla="*/ 2147483647 w 55"/>
              <a:gd name="T1" fmla="*/ 2147483647 h 478"/>
              <a:gd name="T2" fmla="*/ 2147483647 w 55"/>
              <a:gd name="T3" fmla="*/ 0 h 478"/>
              <a:gd name="T4" fmla="*/ 2147483647 w 55"/>
              <a:gd name="T5" fmla="*/ 0 h 478"/>
              <a:gd name="T6" fmla="*/ 2147483647 w 55"/>
              <a:gd name="T7" fmla="*/ 2147483647 h 478"/>
              <a:gd name="T8" fmla="*/ 2147483647 w 55"/>
              <a:gd name="T9" fmla="*/ 2147483647 h 478"/>
              <a:gd name="T10" fmla="*/ 2147483647 w 55"/>
              <a:gd name="T11" fmla="*/ 2147483647 h 478"/>
              <a:gd name="T12" fmla="*/ 2147483647 w 55"/>
              <a:gd name="T13" fmla="*/ 2147483647 h 478"/>
              <a:gd name="T14" fmla="*/ 0 w 55"/>
              <a:gd name="T15" fmla="*/ 2147483647 h 478"/>
              <a:gd name="T16" fmla="*/ 2147483647 w 55"/>
              <a:gd name="T17" fmla="*/ 2147483647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478">
                <a:moveTo>
                  <a:pt x="18" y="431"/>
                </a:moveTo>
                <a:lnTo>
                  <a:pt x="18" y="0"/>
                </a:lnTo>
                <a:lnTo>
                  <a:pt x="37" y="0"/>
                </a:lnTo>
                <a:lnTo>
                  <a:pt x="37" y="431"/>
                </a:lnTo>
                <a:lnTo>
                  <a:pt x="18" y="431"/>
                </a:lnTo>
                <a:close/>
                <a:moveTo>
                  <a:pt x="55" y="422"/>
                </a:moveTo>
                <a:lnTo>
                  <a:pt x="27" y="478"/>
                </a:lnTo>
                <a:lnTo>
                  <a:pt x="0" y="422"/>
                </a:lnTo>
                <a:lnTo>
                  <a:pt x="55" y="422"/>
                </a:lnTo>
                <a:close/>
              </a:path>
            </a:pathLst>
          </a:custGeom>
          <a:solidFill>
            <a:schemeClr val="folHlink"/>
          </a:solidFill>
          <a:ln w="3175" cap="flat">
            <a:solidFill>
              <a:schemeClr val="folHlink"/>
            </a:solidFill>
            <a:prstDash val="solid"/>
            <a:bevel/>
            <a:headEnd/>
            <a:tailEnd/>
          </a:ln>
        </p:spPr>
        <p:txBody>
          <a:bodyPr/>
          <a:lstStyle/>
          <a:p>
            <a:endParaRPr lang="fr-CA"/>
          </a:p>
        </p:txBody>
      </p:sp>
    </p:spTree>
    <p:extLst>
      <p:ext uri="{BB962C8B-B14F-4D97-AF65-F5344CB8AC3E}">
        <p14:creationId xmlns:p14="http://schemas.microsoft.com/office/powerpoint/2010/main" val="12829466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rugs&amp;Health2622_E">
  <a:themeElements>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rugs&amp;Health2622_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charset="-128"/>
          </a:defRPr>
        </a:defPPr>
      </a:lstStyle>
    </a:lnDef>
  </a:objectDefaults>
  <a:extraClrSchemeLst>
    <a:extraClrScheme>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rugs&amp;Health2622_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rugs&amp;Health2622_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rugs&amp;Health2622_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rugs&amp;Health2622_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rugs&amp;Health2622_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rugs&amp;Health2622_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rugs&amp;Health2622_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rugs&amp;Health2622_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rugs&amp;Health2622_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rugs&amp;Health2622_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rugs&amp;Health2622_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rugs&amp;Health2622_E">
  <a:themeElements>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pitchFamily="34" charset="-128"/>
          </a:defRPr>
        </a:defPPr>
      </a:lstStyle>
    </a:lnDef>
  </a:objectDefaults>
  <a:extraClrSchemeLst>
    <a:extraClrScheme>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rugs&amp;Health2622_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rugs&amp;Health2622_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rugs&amp;Health2622_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rugs&amp;Health2622_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rugs&amp;Health2622_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rugs&amp;Health2622_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rugs&amp;Health2622_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rugs&amp;Health2622_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rugs&amp;Health2622_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rugs&amp;Health2622_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rugs&amp;Health2622_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rugs&amp;Health2622_E">
  <a:themeElements>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rugs&amp;Health2622_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2"/>
            </a:solidFill>
            <a:effectLst/>
            <a:latin typeface="Times New Roman" pitchFamily="18" charset="0"/>
            <a:ea typeface="ＭＳ Ｐゴシック"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2"/>
            </a:solidFill>
            <a:effectLst/>
            <a:latin typeface="Times New Roman" pitchFamily="18" charset="0"/>
            <a:ea typeface="ＭＳ Ｐゴシック" pitchFamily="34" charset="-128"/>
          </a:defRPr>
        </a:defPPr>
      </a:lstStyle>
    </a:lnDef>
  </a:objectDefaults>
  <a:extraClrSchemeLst>
    <a:extraClrScheme>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rugs&amp;Health2622_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rugs&amp;Health2622_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rugs&amp;Health2622_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rugs&amp;Health2622_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rugs&amp;Health2622_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rugs&amp;Health2622_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rugs&amp;Health2622_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rugs&amp;Health2622_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rugs&amp;Health2622_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rugs&amp;Health2622_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rugs&amp;Health2622_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rporate_english">
  <a:themeElements>
    <a:clrScheme name="3_corporate_english 1">
      <a:dk1>
        <a:srgbClr val="000000"/>
      </a:dk1>
      <a:lt1>
        <a:srgbClr val="FFFFFF"/>
      </a:lt1>
      <a:dk2>
        <a:srgbClr val="000000"/>
      </a:dk2>
      <a:lt2>
        <a:srgbClr val="808080"/>
      </a:lt2>
      <a:accent1>
        <a:srgbClr val="7DA42F"/>
      </a:accent1>
      <a:accent2>
        <a:srgbClr val="1C659A"/>
      </a:accent2>
      <a:accent3>
        <a:srgbClr val="FFFFFF"/>
      </a:accent3>
      <a:accent4>
        <a:srgbClr val="000000"/>
      </a:accent4>
      <a:accent5>
        <a:srgbClr val="BFCFAD"/>
      </a:accent5>
      <a:accent6>
        <a:srgbClr val="185B8B"/>
      </a:accent6>
      <a:hlink>
        <a:srgbClr val="996633"/>
      </a:hlink>
      <a:folHlink>
        <a:srgbClr val="FF9900"/>
      </a:folHlink>
    </a:clrScheme>
    <a:fontScheme name="3_corporate_englis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orporate_english 1">
        <a:dk1>
          <a:srgbClr val="000000"/>
        </a:dk1>
        <a:lt1>
          <a:srgbClr val="FFFFFF"/>
        </a:lt1>
        <a:dk2>
          <a:srgbClr val="000000"/>
        </a:dk2>
        <a:lt2>
          <a:srgbClr val="808080"/>
        </a:lt2>
        <a:accent1>
          <a:srgbClr val="7DA42F"/>
        </a:accent1>
        <a:accent2>
          <a:srgbClr val="1C659A"/>
        </a:accent2>
        <a:accent3>
          <a:srgbClr val="FFFFFF"/>
        </a:accent3>
        <a:accent4>
          <a:srgbClr val="000000"/>
        </a:accent4>
        <a:accent5>
          <a:srgbClr val="BFCFAD"/>
        </a:accent5>
        <a:accent6>
          <a:srgbClr val="185B8B"/>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HPFB">
  <a:themeElements>
    <a:clrScheme name="">
      <a:dk1>
        <a:srgbClr val="FFFFFF"/>
      </a:dk1>
      <a:lt1>
        <a:srgbClr val="FFFFFF"/>
      </a:lt1>
      <a:dk2>
        <a:srgbClr val="CCFFFF"/>
      </a:dk2>
      <a:lt2>
        <a:srgbClr val="001932"/>
      </a:lt2>
      <a:accent1>
        <a:srgbClr val="99FFCC"/>
      </a:accent1>
      <a:accent2>
        <a:srgbClr val="01B0FF"/>
      </a:accent2>
      <a:accent3>
        <a:srgbClr val="FFFFFF"/>
      </a:accent3>
      <a:accent4>
        <a:srgbClr val="DADADA"/>
      </a:accent4>
      <a:accent5>
        <a:srgbClr val="CAFFE2"/>
      </a:accent5>
      <a:accent6>
        <a:srgbClr val="019FE7"/>
      </a:accent6>
      <a:hlink>
        <a:srgbClr val="6666FF"/>
      </a:hlink>
      <a:folHlink>
        <a:srgbClr val="1C6D9A"/>
      </a:folHlink>
    </a:clrScheme>
    <a:fontScheme name="HPFB">
      <a:majorFont>
        <a:latin typeface="Impact"/>
        <a:ea typeface=""/>
        <a:cs typeface=""/>
      </a:majorFont>
      <a:minorFont>
        <a:latin typeface="Impac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bg2"/>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bg2"/>
            </a:solidFill>
            <a:effectLst/>
            <a:latin typeface="Arial Narrow" pitchFamily="34" charset="0"/>
          </a:defRPr>
        </a:defPPr>
      </a:lstStyle>
    </a:lnDef>
  </a:objectDefaults>
  <a:extraClrSchemeLst>
    <a:extraClrScheme>
      <a:clrScheme name="HPFB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PFB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PFB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PFB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PFB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PFB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PFB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HPFB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ranch Template">
  <a:themeElements>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rugs&amp;Health2622_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1" i="0" u="none" strike="noStrike" cap="none" normalizeH="0" baseline="0" smtClean="0">
            <a:ln>
              <a:noFill/>
            </a:ln>
            <a:solidFill>
              <a:schemeClr val="tx2"/>
            </a:solidFill>
            <a:effectLst/>
            <a:latin typeface="Arial" charset="0"/>
            <a:ea typeface="ＭＳ Ｐゴシック" pitchFamily="1" charset="-128"/>
          </a:defRPr>
        </a:defPPr>
      </a:lstStyle>
    </a:lnDef>
  </a:objectDefaults>
  <a:extraClrSchemeLst>
    <a:extraClrScheme>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rugs&amp;Health2622_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rugs&amp;Health2622_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rugs&amp;Health2622_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rugs&amp;Health2622_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rugs&amp;Health2622_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rugs&amp;Health2622_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rugs&amp;Health2622_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rugs&amp;Health2622_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rugs&amp;Health2622_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rugs&amp;Health2622_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rugs&amp;Health2622_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rugs&amp;Health2622_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533</TotalTime>
  <Words>1608</Words>
  <Application>Microsoft Macintosh PowerPoint</Application>
  <PresentationFormat>On-screen Show (4:3)</PresentationFormat>
  <Paragraphs>373</Paragraphs>
  <Slides>30</Slides>
  <Notes>20</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30</vt:i4>
      </vt:variant>
    </vt:vector>
  </HeadingPairs>
  <TitlesOfParts>
    <vt:vector size="38" baseType="lpstr">
      <vt:lpstr>Drugs&amp;Health2622_E</vt:lpstr>
      <vt:lpstr>1_Drugs&amp;Health2622_E</vt:lpstr>
      <vt:lpstr>2_Drugs&amp;Health2622_E</vt:lpstr>
      <vt:lpstr>3_corporate_english</vt:lpstr>
      <vt:lpstr>HPFB</vt:lpstr>
      <vt:lpstr>Branch Template</vt:lpstr>
      <vt:lpstr>Drawing</vt:lpstr>
      <vt:lpstr>Slide</vt:lpstr>
      <vt:lpstr>Overview of Drugs and Biologics</vt:lpstr>
      <vt:lpstr>Health Products and Food Branch Mandate:  Manage the health-related risks and benefits of health products</vt:lpstr>
      <vt:lpstr>Lifecycle of a Drug</vt:lpstr>
      <vt:lpstr>Pre-clinical Studies</vt:lpstr>
      <vt:lpstr>Pre-clinical Studies</vt:lpstr>
      <vt:lpstr>Pre-clinical Studies</vt:lpstr>
      <vt:lpstr>CLINICAL TRIALS</vt:lpstr>
      <vt:lpstr>Lifecycle of a Drug</vt:lpstr>
      <vt:lpstr>PowerPoint Presentation</vt:lpstr>
      <vt:lpstr>PowerPoint Presentation</vt:lpstr>
      <vt:lpstr>PowerPoint Presentation</vt:lpstr>
      <vt:lpstr>Division 5 (Cont’d) </vt:lpstr>
      <vt:lpstr>Authorization Requirements</vt:lpstr>
      <vt:lpstr>Statistics for CTs (pharmaceuticals)</vt:lpstr>
      <vt:lpstr>GOOD CLINICAL PRACTICES</vt:lpstr>
      <vt:lpstr>GOOD CLINICAL PRACTICES (Cont’d)</vt:lpstr>
      <vt:lpstr>Inspection Program</vt:lpstr>
      <vt:lpstr>PowerPoint Presentation</vt:lpstr>
      <vt:lpstr>References</vt:lpstr>
      <vt:lpstr>Lifecycle of a Drug</vt:lpstr>
      <vt:lpstr>Pre-submission Meetings</vt:lpstr>
      <vt:lpstr>Submission Process – Major Steps</vt:lpstr>
      <vt:lpstr>PowerPoint Presentation</vt:lpstr>
      <vt:lpstr>PowerPoint Presentation</vt:lpstr>
      <vt:lpstr>Lot Release Program: Legislative Authority</vt:lpstr>
      <vt:lpstr>Lot Release: Life Cycle Approach</vt:lpstr>
      <vt:lpstr>Evaluation Groups</vt:lpstr>
      <vt:lpstr>Lot Release: Risk-Based Oversight</vt:lpstr>
      <vt:lpstr>Lifecycle of a Drug</vt:lpstr>
      <vt:lpstr> QUESTIONS??? </vt:lpstr>
    </vt:vector>
  </TitlesOfParts>
  <Company>Health Canada - Santé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Products and Food Branch Mandate:  Manage the health-related risks and benefits of health products</dc:title>
  <dc:creator>Omar Tounekti</dc:creator>
  <cp:lastModifiedBy>Velocity Programs Assistant</cp:lastModifiedBy>
  <cp:revision>39</cp:revision>
  <dcterms:created xsi:type="dcterms:W3CDTF">2015-11-12T14:57:52Z</dcterms:created>
  <dcterms:modified xsi:type="dcterms:W3CDTF">2015-12-04T14:37:06Z</dcterms:modified>
</cp:coreProperties>
</file>