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58" r:id="rId6"/>
    <p:sldMasterId id="2147483671" r:id="rId7"/>
  </p:sldMasterIdLst>
  <p:notesMasterIdLst>
    <p:notesMasterId r:id="rId65"/>
  </p:notesMasterIdLst>
  <p:handoutMasterIdLst>
    <p:handoutMasterId r:id="rId66"/>
  </p:handoutMasterIdLst>
  <p:sldIdLst>
    <p:sldId id="472" r:id="rId8"/>
    <p:sldId id="610" r:id="rId9"/>
    <p:sldId id="503" r:id="rId10"/>
    <p:sldId id="519" r:id="rId11"/>
    <p:sldId id="520" r:id="rId12"/>
    <p:sldId id="608" r:id="rId13"/>
    <p:sldId id="570" r:id="rId14"/>
    <p:sldId id="532" r:id="rId15"/>
    <p:sldId id="571" r:id="rId16"/>
    <p:sldId id="521" r:id="rId17"/>
    <p:sldId id="524" r:id="rId18"/>
    <p:sldId id="526" r:id="rId19"/>
    <p:sldId id="560" r:id="rId20"/>
    <p:sldId id="491" r:id="rId21"/>
    <p:sldId id="505" r:id="rId22"/>
    <p:sldId id="546" r:id="rId23"/>
    <p:sldId id="568" r:id="rId24"/>
    <p:sldId id="574" r:id="rId25"/>
    <p:sldId id="581" r:id="rId26"/>
    <p:sldId id="609" r:id="rId27"/>
    <p:sldId id="582" r:id="rId28"/>
    <p:sldId id="573" r:id="rId29"/>
    <p:sldId id="572" r:id="rId30"/>
    <p:sldId id="580" r:id="rId31"/>
    <p:sldId id="583" r:id="rId32"/>
    <p:sldId id="579" r:id="rId33"/>
    <p:sldId id="578" r:id="rId34"/>
    <p:sldId id="584" r:id="rId35"/>
    <p:sldId id="577" r:id="rId36"/>
    <p:sldId id="576" r:id="rId37"/>
    <p:sldId id="575" r:id="rId38"/>
    <p:sldId id="595" r:id="rId39"/>
    <p:sldId id="594" r:id="rId40"/>
    <p:sldId id="596" r:id="rId41"/>
    <p:sldId id="585" r:id="rId42"/>
    <p:sldId id="597" r:id="rId43"/>
    <p:sldId id="593" r:id="rId44"/>
    <p:sldId id="598" r:id="rId45"/>
    <p:sldId id="592" r:id="rId46"/>
    <p:sldId id="599" r:id="rId47"/>
    <p:sldId id="591" r:id="rId48"/>
    <p:sldId id="590" r:id="rId49"/>
    <p:sldId id="589" r:id="rId50"/>
    <p:sldId id="600" r:id="rId51"/>
    <p:sldId id="588" r:id="rId52"/>
    <p:sldId id="606" r:id="rId53"/>
    <p:sldId id="607" r:id="rId54"/>
    <p:sldId id="605" r:id="rId55"/>
    <p:sldId id="604" r:id="rId56"/>
    <p:sldId id="601" r:id="rId57"/>
    <p:sldId id="534" r:id="rId58"/>
    <p:sldId id="535" r:id="rId59"/>
    <p:sldId id="537" r:id="rId60"/>
    <p:sldId id="542" r:id="rId61"/>
    <p:sldId id="540" r:id="rId62"/>
    <p:sldId id="541" r:id="rId63"/>
    <p:sldId id="558" r:id="rId64"/>
  </p:sldIdLst>
  <p:sldSz cx="9144000" cy="6858000" type="screen4x3"/>
  <p:notesSz cx="7086600" cy="9372600"/>
  <p:defaultTextStyle>
    <a:defPPr>
      <a:defRPr lang="en-CA"/>
    </a:defPPr>
    <a:lvl1pPr algn="l" rtl="0" fontAlgn="base">
      <a:spcBef>
        <a:spcPct val="0"/>
      </a:spcBef>
      <a:spcAft>
        <a:spcPct val="0"/>
      </a:spcAft>
      <a:defRPr sz="2400" kern="1200">
        <a:solidFill>
          <a:schemeClr val="tx1"/>
        </a:solidFill>
        <a:latin typeface="Arial" pitchFamily="34" charset="0"/>
        <a:ea typeface="Geneva" charset="-128"/>
        <a:cs typeface="+mn-cs"/>
      </a:defRPr>
    </a:lvl1pPr>
    <a:lvl2pPr marL="457200" algn="l" rtl="0" fontAlgn="base">
      <a:spcBef>
        <a:spcPct val="0"/>
      </a:spcBef>
      <a:spcAft>
        <a:spcPct val="0"/>
      </a:spcAft>
      <a:defRPr sz="2400" kern="1200">
        <a:solidFill>
          <a:schemeClr val="tx1"/>
        </a:solidFill>
        <a:latin typeface="Arial" pitchFamily="34" charset="0"/>
        <a:ea typeface="Geneva" charset="-128"/>
        <a:cs typeface="+mn-cs"/>
      </a:defRPr>
    </a:lvl2pPr>
    <a:lvl3pPr marL="914400" algn="l" rtl="0" fontAlgn="base">
      <a:spcBef>
        <a:spcPct val="0"/>
      </a:spcBef>
      <a:spcAft>
        <a:spcPct val="0"/>
      </a:spcAft>
      <a:defRPr sz="2400" kern="1200">
        <a:solidFill>
          <a:schemeClr val="tx1"/>
        </a:solidFill>
        <a:latin typeface="Arial" pitchFamily="34" charset="0"/>
        <a:ea typeface="Geneva" charset="-128"/>
        <a:cs typeface="+mn-cs"/>
      </a:defRPr>
    </a:lvl3pPr>
    <a:lvl4pPr marL="1371600" algn="l" rtl="0" fontAlgn="base">
      <a:spcBef>
        <a:spcPct val="0"/>
      </a:spcBef>
      <a:spcAft>
        <a:spcPct val="0"/>
      </a:spcAft>
      <a:defRPr sz="2400" kern="1200">
        <a:solidFill>
          <a:schemeClr val="tx1"/>
        </a:solidFill>
        <a:latin typeface="Arial" pitchFamily="34" charset="0"/>
        <a:ea typeface="Geneva" charset="-128"/>
        <a:cs typeface="+mn-cs"/>
      </a:defRPr>
    </a:lvl4pPr>
    <a:lvl5pPr marL="1828800" algn="l" rtl="0" fontAlgn="base">
      <a:spcBef>
        <a:spcPct val="0"/>
      </a:spcBef>
      <a:spcAft>
        <a:spcPct val="0"/>
      </a:spcAft>
      <a:defRPr sz="2400" kern="1200">
        <a:solidFill>
          <a:schemeClr val="tx1"/>
        </a:solidFill>
        <a:latin typeface="Arial" pitchFamily="34" charset="0"/>
        <a:ea typeface="Geneva" charset="-128"/>
        <a:cs typeface="+mn-cs"/>
      </a:defRPr>
    </a:lvl5pPr>
    <a:lvl6pPr marL="2286000" algn="l" defTabSz="914400" rtl="0" eaLnBrk="1" latinLnBrk="0" hangingPunct="1">
      <a:defRPr sz="2400" kern="1200">
        <a:solidFill>
          <a:schemeClr val="tx1"/>
        </a:solidFill>
        <a:latin typeface="Arial" pitchFamily="34" charset="0"/>
        <a:ea typeface="Geneva" charset="-128"/>
        <a:cs typeface="+mn-cs"/>
      </a:defRPr>
    </a:lvl6pPr>
    <a:lvl7pPr marL="2743200" algn="l" defTabSz="914400" rtl="0" eaLnBrk="1" latinLnBrk="0" hangingPunct="1">
      <a:defRPr sz="2400" kern="1200">
        <a:solidFill>
          <a:schemeClr val="tx1"/>
        </a:solidFill>
        <a:latin typeface="Arial" pitchFamily="34" charset="0"/>
        <a:ea typeface="Geneva" charset="-128"/>
        <a:cs typeface="+mn-cs"/>
      </a:defRPr>
    </a:lvl7pPr>
    <a:lvl8pPr marL="3200400" algn="l" defTabSz="914400" rtl="0" eaLnBrk="1" latinLnBrk="0" hangingPunct="1">
      <a:defRPr sz="2400" kern="1200">
        <a:solidFill>
          <a:schemeClr val="tx1"/>
        </a:solidFill>
        <a:latin typeface="Arial" pitchFamily="34" charset="0"/>
        <a:ea typeface="Geneva" charset="-128"/>
        <a:cs typeface="+mn-cs"/>
      </a:defRPr>
    </a:lvl8pPr>
    <a:lvl9pPr marL="3657600" algn="l" defTabSz="914400" rtl="0" eaLnBrk="1" latinLnBrk="0" hangingPunct="1">
      <a:defRPr sz="2400" kern="1200">
        <a:solidFill>
          <a:schemeClr val="tx1"/>
        </a:solidFill>
        <a:latin typeface="Arial" pitchFamily="34" charset="0"/>
        <a:ea typeface="Geneva" charset="-128"/>
        <a:cs typeface="+mn-cs"/>
      </a:defRPr>
    </a:lvl9pPr>
  </p:defaultTextStyle>
  <p:extLst>
    <p:ext uri="{521415D9-36F7-43E2-AB2F-B90AF26B5E84}">
      <p14:sectionLst xmlns:p14="http://schemas.microsoft.com/office/powerpoint/2010/main">
        <p14:section name="Default Section" id="{8DCD228F-921B-AE41-82E8-31FB5C8FF8CD}">
          <p14:sldIdLst>
            <p14:sldId id="472"/>
            <p14:sldId id="610"/>
            <p14:sldId id="503"/>
            <p14:sldId id="519"/>
            <p14:sldId id="520"/>
            <p14:sldId id="608"/>
            <p14:sldId id="570"/>
            <p14:sldId id="532"/>
            <p14:sldId id="571"/>
            <p14:sldId id="521"/>
            <p14:sldId id="524"/>
            <p14:sldId id="526"/>
            <p14:sldId id="560"/>
            <p14:sldId id="491"/>
            <p14:sldId id="505"/>
            <p14:sldId id="546"/>
            <p14:sldId id="568"/>
            <p14:sldId id="574"/>
            <p14:sldId id="581"/>
            <p14:sldId id="609"/>
            <p14:sldId id="582"/>
            <p14:sldId id="573"/>
            <p14:sldId id="572"/>
            <p14:sldId id="580"/>
            <p14:sldId id="583"/>
            <p14:sldId id="579"/>
            <p14:sldId id="578"/>
            <p14:sldId id="584"/>
            <p14:sldId id="577"/>
            <p14:sldId id="576"/>
            <p14:sldId id="575"/>
            <p14:sldId id="595"/>
            <p14:sldId id="594"/>
            <p14:sldId id="596"/>
            <p14:sldId id="585"/>
            <p14:sldId id="597"/>
            <p14:sldId id="593"/>
            <p14:sldId id="598"/>
            <p14:sldId id="592"/>
            <p14:sldId id="599"/>
            <p14:sldId id="591"/>
            <p14:sldId id="590"/>
            <p14:sldId id="589"/>
            <p14:sldId id="600"/>
            <p14:sldId id="588"/>
            <p14:sldId id="606"/>
            <p14:sldId id="607"/>
            <p14:sldId id="605"/>
            <p14:sldId id="604"/>
            <p14:sldId id="601"/>
            <p14:sldId id="534"/>
            <p14:sldId id="535"/>
            <p14:sldId id="537"/>
            <p14:sldId id="542"/>
            <p14:sldId id="540"/>
            <p14:sldId id="541"/>
            <p14:sldId id="558"/>
          </p14:sldIdLst>
        </p14:section>
        <p14:section name="Untitled Section" id="{54327978-6919-6F46-808D-9F1C3C17CC7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01" autoAdjust="0"/>
    <p:restoredTop sz="86435" autoAdjust="0"/>
  </p:normalViewPr>
  <p:slideViewPr>
    <p:cSldViewPr>
      <p:cViewPr>
        <p:scale>
          <a:sx n="110" d="100"/>
          <a:sy n="110" d="100"/>
        </p:scale>
        <p:origin x="-1596" y="-72"/>
      </p:cViewPr>
      <p:guideLst>
        <p:guide orient="horz" pos="2160"/>
        <p:guide pos="2880"/>
      </p:guideLst>
    </p:cSldViewPr>
  </p:slideViewPr>
  <p:outlineViewPr>
    <p:cViewPr>
      <p:scale>
        <a:sx n="33" d="100"/>
        <a:sy n="33" d="100"/>
      </p:scale>
      <p:origin x="0" y="43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225" cy="468313"/>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4014788" y="0"/>
            <a:ext cx="3070225" cy="468313"/>
          </a:xfrm>
          <a:prstGeom prst="rect">
            <a:avLst/>
          </a:prstGeom>
        </p:spPr>
        <p:txBody>
          <a:bodyPr vert="horz" lIns="91440" tIns="45720" rIns="91440" bIns="45720" rtlCol="0"/>
          <a:lstStyle>
            <a:lvl1pPr algn="r">
              <a:defRPr sz="1200"/>
            </a:lvl1pPr>
          </a:lstStyle>
          <a:p>
            <a:fld id="{EA17E42F-9019-409F-AA9B-8FDEEEACECF9}" type="datetimeFigureOut">
              <a:rPr lang="en-CA" smtClean="0"/>
              <a:t>07/01/2014</a:t>
            </a:fld>
            <a:endParaRPr lang="en-CA" dirty="0"/>
          </a:p>
        </p:txBody>
      </p:sp>
      <p:sp>
        <p:nvSpPr>
          <p:cNvPr id="4" name="Footer Placeholder 3"/>
          <p:cNvSpPr>
            <a:spLocks noGrp="1"/>
          </p:cNvSpPr>
          <p:nvPr>
            <p:ph type="ftr" sz="quarter" idx="2"/>
          </p:nvPr>
        </p:nvSpPr>
        <p:spPr>
          <a:xfrm>
            <a:off x="0" y="8902700"/>
            <a:ext cx="3070225" cy="468313"/>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4014788" y="8902700"/>
            <a:ext cx="3070225" cy="468313"/>
          </a:xfrm>
          <a:prstGeom prst="rect">
            <a:avLst/>
          </a:prstGeom>
        </p:spPr>
        <p:txBody>
          <a:bodyPr vert="horz" lIns="91440" tIns="45720" rIns="91440" bIns="45720" rtlCol="0" anchor="b"/>
          <a:lstStyle>
            <a:lvl1pPr algn="r">
              <a:defRPr sz="1200"/>
            </a:lvl1pPr>
          </a:lstStyle>
          <a:p>
            <a:fld id="{5C8A551E-FCDA-4E75-A5E1-191CEBDAE3D4}" type="slidenum">
              <a:rPr lang="en-CA" smtClean="0"/>
              <a:t>‹#›</a:t>
            </a:fld>
            <a:endParaRPr lang="en-CA" dirty="0"/>
          </a:p>
        </p:txBody>
      </p:sp>
    </p:spTree>
    <p:extLst>
      <p:ext uri="{BB962C8B-B14F-4D97-AF65-F5344CB8AC3E}">
        <p14:creationId xmlns:p14="http://schemas.microsoft.com/office/powerpoint/2010/main" val="2916834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0860" cy="46863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defRPr sz="1200">
                <a:latin typeface="Arial" charset="0"/>
                <a:ea typeface="+mn-ea"/>
                <a:cs typeface="+mn-cs"/>
              </a:defRPr>
            </a:lvl1pPr>
          </a:lstStyle>
          <a:p>
            <a:pPr>
              <a:defRPr/>
            </a:pPr>
            <a:endParaRPr lang="en-US" dirty="0"/>
          </a:p>
        </p:txBody>
      </p:sp>
      <p:sp>
        <p:nvSpPr>
          <p:cNvPr id="5123" name="Rectangle 3"/>
          <p:cNvSpPr>
            <a:spLocks noGrp="1" noChangeArrowheads="1"/>
          </p:cNvSpPr>
          <p:nvPr>
            <p:ph type="dt" idx="1"/>
          </p:nvPr>
        </p:nvSpPr>
        <p:spPr bwMode="auto">
          <a:xfrm>
            <a:off x="4014100" y="0"/>
            <a:ext cx="3070860" cy="46863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lgn="r">
              <a:defRPr sz="1200">
                <a:latin typeface="Arial" charset="0"/>
                <a:ea typeface="+mn-ea"/>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200150" y="703263"/>
            <a:ext cx="4686300"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8660" y="4451985"/>
            <a:ext cx="5669280" cy="421767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902343"/>
            <a:ext cx="3070860" cy="468630"/>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defRPr sz="1200">
                <a:latin typeface="Arial" charset="0"/>
                <a:ea typeface="+mn-ea"/>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4014100" y="8902343"/>
            <a:ext cx="3070860" cy="468630"/>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lgn="r">
              <a:defRPr sz="1200" smtClean="0"/>
            </a:lvl1pPr>
          </a:lstStyle>
          <a:p>
            <a:pPr>
              <a:defRPr/>
            </a:pPr>
            <a:fld id="{383804B9-7CCE-4EF6-BB80-44723A4AEC10}" type="slidenum">
              <a:rPr lang="en-US"/>
              <a:pPr>
                <a:defRPr/>
              </a:pPr>
              <a:t>‹#›</a:t>
            </a:fld>
            <a:endParaRPr lang="en-US" dirty="0"/>
          </a:p>
        </p:txBody>
      </p:sp>
    </p:spTree>
    <p:extLst>
      <p:ext uri="{BB962C8B-B14F-4D97-AF65-F5344CB8AC3E}">
        <p14:creationId xmlns:p14="http://schemas.microsoft.com/office/powerpoint/2010/main" val="906227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Geneva" charset="-128"/>
        <a:cs typeface="Geneva" charset="-128"/>
      </a:defRPr>
    </a:lvl1pPr>
    <a:lvl2pPr marL="457200" algn="l" rtl="0" eaLnBrk="0" fontAlgn="base" hangingPunct="0">
      <a:spcBef>
        <a:spcPct val="30000"/>
      </a:spcBef>
      <a:spcAft>
        <a:spcPct val="0"/>
      </a:spcAft>
      <a:defRPr sz="1200" kern="1200">
        <a:solidFill>
          <a:schemeClr val="tx1"/>
        </a:solidFill>
        <a:latin typeface="Arial" charset="0"/>
        <a:ea typeface="Geneva"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Geneva"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Geneva"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Geneva"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383804B9-7CCE-4EF6-BB80-44723A4AEC10}" type="slidenum">
              <a:rPr lang="en-US" smtClean="0"/>
              <a:pPr>
                <a:defRPr/>
              </a:pPr>
              <a:t>1</a:t>
            </a:fld>
            <a:endParaRPr lang="en-US" dirty="0"/>
          </a:p>
        </p:txBody>
      </p:sp>
    </p:spTree>
    <p:extLst>
      <p:ext uri="{BB962C8B-B14F-4D97-AF65-F5344CB8AC3E}">
        <p14:creationId xmlns:p14="http://schemas.microsoft.com/office/powerpoint/2010/main" val="1527313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i="0">
                <a:latin typeface="Gill Sans MT"/>
                <a:cs typeface="Gill Sans MT"/>
              </a:defRPr>
            </a:lvl1pPr>
            <a:lvl2pPr>
              <a:defRPr b="1" i="0">
                <a:latin typeface="Gill Sans MT"/>
                <a:cs typeface="Gill Sans MT"/>
              </a:defRPr>
            </a:lvl2pPr>
            <a:lvl3pPr>
              <a:defRPr b="1" i="0">
                <a:latin typeface="Gill Sans MT"/>
                <a:cs typeface="Gill Sans MT"/>
              </a:defRPr>
            </a:lvl3pPr>
            <a:lvl4pPr>
              <a:defRPr b="1" i="0">
                <a:latin typeface="Gill Sans MT"/>
                <a:cs typeface="Gill Sans MT"/>
              </a:defRPr>
            </a:lvl4pPr>
            <a:lvl5pPr>
              <a:defRPr b="0" i="0">
                <a:latin typeface="Palatino Linotype"/>
                <a:cs typeface="Palatino Linotyp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072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167397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1959860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3235496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906748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1213677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330412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3655856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4202262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2434447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279714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200" b="1" i="0">
                <a:latin typeface="Gill Sans MT"/>
                <a:cs typeface="Gill Sans M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49494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3745309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DD60622-EF93-4860-AC20-678A3214A3D7}" type="datetimeFigureOut">
              <a:rPr lang="en-CA" smtClean="0"/>
              <a:t>07/01/2014</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42D37EFE-34C9-46AD-A385-2F5A4142B005}" type="slidenum">
              <a:rPr lang="en-CA" smtClean="0"/>
              <a:t>‹#›</a:t>
            </a:fld>
            <a:endParaRPr lang="en-CA" dirty="0"/>
          </a:p>
        </p:txBody>
      </p:sp>
    </p:spTree>
    <p:extLst>
      <p:ext uri="{BB962C8B-B14F-4D97-AF65-F5344CB8AC3E}">
        <p14:creationId xmlns:p14="http://schemas.microsoft.com/office/powerpoint/2010/main" val="3161604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37429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1744295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26152538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34361850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1245486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13486689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1909977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290765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200" b="1" i="0">
                <a:latin typeface="Gill Sans MT"/>
                <a:cs typeface="Gill Sans MT"/>
              </a:defRPr>
            </a:lvl1pPr>
            <a:lvl2pPr>
              <a:defRPr sz="1800"/>
            </a:lvl2pPr>
            <a:lvl3pPr>
              <a:defRPr sz="2000" b="1" i="0">
                <a:latin typeface="Gill Sans MT"/>
                <a:cs typeface="Gill Sans MT"/>
              </a:defRPr>
            </a:lvl3pPr>
            <a:lvl4pPr>
              <a:defRPr sz="1800" b="1" i="0">
                <a:latin typeface="Gill Sans MT"/>
                <a:cs typeface="Gill Sans MT"/>
              </a:defRPr>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200" b="1" i="0">
                <a:latin typeface="Gill Sans MT"/>
                <a:cs typeface="Gill Sans MT"/>
              </a:defRPr>
            </a:lvl1pPr>
            <a:lvl2pPr>
              <a:defRPr sz="1800" b="1" i="0">
                <a:latin typeface="Gill Sans MT"/>
                <a:cs typeface="Gill Sans MT"/>
              </a:defRPr>
            </a:lvl2pPr>
            <a:lvl3pPr>
              <a:defRPr sz="2000" b="1" i="0">
                <a:latin typeface="Gill Sans MT"/>
                <a:cs typeface="Gill Sans MT"/>
              </a:defRPr>
            </a:lvl3pPr>
            <a:lvl4pPr>
              <a:defRPr sz="1600" b="1" i="0">
                <a:latin typeface="Gill Sans MT"/>
                <a:cs typeface="Gill Sans MT"/>
              </a:defRPr>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684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3222118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646244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AEDC783-AED4-492E-8584-74A879B438F3}" type="datetimeFigureOut">
              <a:rPr lang="en-CA" smtClean="0"/>
              <a:t>07/01/2014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426E9733-9F83-4030-85A5-9B95A29CC083}" type="slidenum">
              <a:rPr lang="en-CA" smtClean="0"/>
              <a:t>‹#›</a:t>
            </a:fld>
            <a:endParaRPr lang="en-CA" dirty="0"/>
          </a:p>
        </p:txBody>
      </p:sp>
    </p:spTree>
    <p:extLst>
      <p:ext uri="{BB962C8B-B14F-4D97-AF65-F5344CB8AC3E}">
        <p14:creationId xmlns:p14="http://schemas.microsoft.com/office/powerpoint/2010/main" val="205034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592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98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90601"/>
            <a:ext cx="5111750" cy="4419600"/>
          </a:xfrm>
        </p:spPr>
        <p:txBody>
          <a:bodyPr/>
          <a:lstStyle>
            <a:lvl1pPr>
              <a:buNone/>
              <a:defRPr sz="3600" b="0">
                <a:latin typeface="Gill Sans MT"/>
                <a:cs typeface="Gill Sans MT"/>
              </a:defRPr>
            </a:lvl1pPr>
            <a:lvl2pPr>
              <a:defRPr sz="2200"/>
            </a:lvl2pPr>
            <a:lvl3pPr>
              <a:defRPr sz="2400" b="1" i="0">
                <a:latin typeface="Gill Sans MT"/>
                <a:cs typeface="Gill Sans MT"/>
              </a:defRPr>
            </a:lvl3pPr>
            <a:lvl4pPr>
              <a:defRPr sz="1800" b="1" i="0">
                <a:latin typeface="Gill Sans MT"/>
                <a:cs typeface="Gill Sans MT"/>
              </a:defRPr>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057399"/>
            <a:ext cx="3008313" cy="3352801"/>
          </a:xfrm>
        </p:spPr>
        <p:txBody>
          <a:bodyPr/>
          <a:lstStyle>
            <a:lvl1pPr marL="0" indent="0">
              <a:buNone/>
              <a:defRPr sz="1400">
                <a:latin typeface="Palatino Linotype"/>
                <a:cs typeface="Palatino Linotyp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28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19600"/>
            <a:ext cx="5486400" cy="642938"/>
          </a:xfrm>
        </p:spPr>
        <p:txBody>
          <a:bodyPr anchor="b"/>
          <a:lstStyle>
            <a:lvl1pPr algn="l">
              <a:defRPr sz="22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219201"/>
            <a:ext cx="5486400" cy="327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062538"/>
            <a:ext cx="5486400" cy="804862"/>
          </a:xfrm>
        </p:spPr>
        <p:txBody>
          <a:bodyPr/>
          <a:lstStyle>
            <a:lvl1pPr marL="0" indent="0">
              <a:buNone/>
              <a:defRPr sz="1600" b="1" i="0">
                <a:latin typeface="Gill Sans MT"/>
                <a:cs typeface="Gill Sans M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934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874837"/>
            <a:ext cx="8229600" cy="3535363"/>
          </a:xfrm>
        </p:spPr>
        <p:txBody>
          <a:bodyPr vert="eaVert"/>
          <a:lstStyle>
            <a:lvl1pPr>
              <a:defRPr sz="2200" b="1" i="0">
                <a:latin typeface="Gill Sans MT"/>
                <a:cs typeface="Gill Sans MT"/>
              </a:defRPr>
            </a:lvl1pPr>
            <a:lvl2pPr>
              <a:defRPr b="1" i="0">
                <a:latin typeface="Gill Sans MT"/>
                <a:cs typeface="Gill Sans MT"/>
              </a:defRPr>
            </a:lvl2pPr>
            <a:lvl3pPr>
              <a:defRPr b="1" i="0">
                <a:latin typeface="Gill Sans MT"/>
                <a:cs typeface="Gill Sans MT"/>
              </a:defRPr>
            </a:lvl3pPr>
            <a:lvl4pPr>
              <a:defRPr b="1" i="0">
                <a:latin typeface="Gill Sans MT"/>
                <a:cs typeface="Gill Sans MT"/>
              </a:defRPr>
            </a:lvl4pPr>
            <a:lvl5pPr>
              <a:defRPr b="1" i="0">
                <a:latin typeface="Gill Sans MT"/>
                <a:cs typeface="Gill Sans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427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191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219200"/>
            <a:ext cx="6019800" cy="4191000"/>
          </a:xfrm>
        </p:spPr>
        <p:txBody>
          <a:bodyPr vert="eaVert"/>
          <a:lstStyle>
            <a:lvl1pPr>
              <a:defRPr b="1" i="0">
                <a:latin typeface="Gill Sans MT"/>
                <a:cs typeface="Gill Sans MT"/>
              </a:defRPr>
            </a:lvl1pPr>
            <a:lvl2pPr>
              <a:defRPr b="1" i="0">
                <a:latin typeface="Gill Sans MT"/>
                <a:cs typeface="Gill Sans MT"/>
              </a:defRPr>
            </a:lvl2pPr>
            <a:lvl3pPr>
              <a:defRPr b="1" i="0">
                <a:latin typeface="Gill Sans MT"/>
                <a:cs typeface="Gill Sans MT"/>
              </a:defRPr>
            </a:lvl3pPr>
            <a:lvl4pPr>
              <a:defRPr b="1" i="0">
                <a:latin typeface="Gill Sans MT"/>
                <a:cs typeface="Gill Sans MT"/>
              </a:defRPr>
            </a:lvl4pPr>
            <a:lvl5pPr>
              <a:defRPr b="1" i="0">
                <a:latin typeface="Gill Sans MT"/>
                <a:cs typeface="Gill Sans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689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528" y="33265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dirty="0" smtClean="0"/>
              <a:t>Agenda – Title goes here </a:t>
            </a:r>
          </a:p>
        </p:txBody>
      </p:sp>
      <p:sp>
        <p:nvSpPr>
          <p:cNvPr id="1027" name="Rectangle 3"/>
          <p:cNvSpPr>
            <a:spLocks noGrp="1" noChangeArrowheads="1"/>
          </p:cNvSpPr>
          <p:nvPr>
            <p:ph type="body" idx="1"/>
          </p:nvPr>
        </p:nvSpPr>
        <p:spPr bwMode="auto">
          <a:xfrm>
            <a:off x="323528" y="134076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en-CA" dirty="0" smtClean="0"/>
              <a:t>Bullet One</a:t>
            </a:r>
          </a:p>
          <a:p>
            <a:pPr lvl="1"/>
            <a:r>
              <a:rPr lang="en-CA" dirty="0" smtClean="0"/>
              <a:t>Bullet Two</a:t>
            </a:r>
          </a:p>
          <a:p>
            <a:pPr lvl="1"/>
            <a:r>
              <a:rPr lang="en-CA" dirty="0" smtClean="0"/>
              <a:t>Bullet Three</a:t>
            </a:r>
          </a:p>
          <a:p>
            <a:pPr lvl="3"/>
            <a:r>
              <a:rPr lang="en-CA" dirty="0" smtClean="0"/>
              <a:t>Sub Bullet One</a:t>
            </a:r>
          </a:p>
          <a:p>
            <a:pPr lvl="3"/>
            <a:r>
              <a:rPr lang="en-CA" dirty="0" smtClean="0"/>
              <a:t>Sub Bullet Two</a:t>
            </a:r>
          </a:p>
          <a:p>
            <a:pPr lvl="3"/>
            <a:r>
              <a:rPr lang="en-CA" dirty="0" smtClean="0"/>
              <a:t>Sub Bullet Three</a:t>
            </a:r>
          </a:p>
          <a:p>
            <a:pPr lvl="3"/>
            <a:endParaRPr lang="en-CA" dirty="0" smtClean="0"/>
          </a:p>
          <a:p>
            <a:pPr lvl="4"/>
            <a:r>
              <a:rPr lang="en-CA" dirty="0" smtClean="0"/>
              <a:t>Page Body Style – Palatino LT </a:t>
            </a:r>
            <a:r>
              <a:rPr lang="en-CA" dirty="0" err="1" smtClean="0"/>
              <a:t>Std</a:t>
            </a:r>
            <a:endParaRPr lang="en-CA" dirty="0" smtClean="0"/>
          </a:p>
          <a:p>
            <a:pPr lvl="4"/>
            <a:endParaRPr lang="en-CA" dirty="0" smtClean="0"/>
          </a:p>
        </p:txBody>
      </p:sp>
      <p:sp>
        <p:nvSpPr>
          <p:cNvPr id="3" name="Slide Number Placeholder 2"/>
          <p:cNvSpPr>
            <a:spLocks noGrp="1"/>
          </p:cNvSpPr>
          <p:nvPr>
            <p:ph type="sldNum" sz="quarter" idx="4"/>
          </p:nvPr>
        </p:nvSpPr>
        <p:spPr>
          <a:xfrm>
            <a:off x="3275856" y="638132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62EA0-83E9-A94D-83ED-7A57CB17C2CA}" type="slidenum">
              <a:rPr lang="en-US" smtClean="0"/>
              <a:t>‹#›</a:t>
            </a:fld>
            <a:endParaRPr lang="en-US" dirty="0"/>
          </a:p>
        </p:txBody>
      </p:sp>
      <p:sp>
        <p:nvSpPr>
          <p:cNvPr id="6" name="Text Box 1"/>
          <p:cNvSpPr txBox="1"/>
          <p:nvPr userDrawn="1"/>
        </p:nvSpPr>
        <p:spPr>
          <a:xfrm>
            <a:off x="6948264" y="5733256"/>
            <a:ext cx="2514600" cy="1282700"/>
          </a:xfrm>
          <a:prstGeom prst="rect">
            <a:avLst/>
          </a:prstGeom>
          <a:solidFill>
            <a:schemeClr val="bg1"/>
          </a:solid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fontAlgn="base">
              <a:spcAft>
                <a:spcPts val="0"/>
              </a:spcAft>
            </a:pPr>
            <a:r>
              <a:rPr lang="en-US" sz="2200" b="1" i="1" kern="1200" dirty="0" smtClean="0">
                <a:solidFill>
                  <a:srgbClr val="FF0000"/>
                </a:solidFill>
                <a:effectLst/>
                <a:latin typeface="Arial Black"/>
                <a:ea typeface="ＭＳ 明朝"/>
                <a:cs typeface="Arial Black"/>
              </a:rPr>
              <a:t>CTFF</a:t>
            </a:r>
            <a:endParaRPr lang="en-US" sz="1000" dirty="0">
              <a:effectLst/>
              <a:latin typeface="Times"/>
              <a:ea typeface="ＭＳ 明朝"/>
              <a:cs typeface="Times New Roman"/>
            </a:endParaRPr>
          </a:p>
          <a:p>
            <a:pPr fontAlgn="base">
              <a:spcAft>
                <a:spcPts val="0"/>
              </a:spcAft>
            </a:pPr>
            <a:r>
              <a:rPr lang="en-US" sz="1000" kern="1200" dirty="0">
                <a:solidFill>
                  <a:srgbClr val="000000"/>
                </a:solidFill>
                <a:effectLst/>
                <a:latin typeface="Arial"/>
                <a:ea typeface="ＭＳ 明朝"/>
                <a:cs typeface="Times New Roman"/>
              </a:rPr>
              <a:t>at the</a:t>
            </a:r>
            <a:r>
              <a:rPr lang="en-US" sz="1100" kern="1200" dirty="0">
                <a:solidFill>
                  <a:srgbClr val="000000"/>
                </a:solidFill>
                <a:effectLst/>
                <a:latin typeface="Arial"/>
                <a:ea typeface="ＭＳ 明朝"/>
                <a:cs typeface="Times New Roman"/>
              </a:rPr>
              <a:t> </a:t>
            </a:r>
            <a:r>
              <a:rPr lang="en-US" sz="1200" b="1" kern="1200" dirty="0">
                <a:solidFill>
                  <a:srgbClr val="548DD4"/>
                </a:solidFill>
                <a:effectLst/>
                <a:latin typeface="Helvetica"/>
                <a:ea typeface="ＭＳ 明朝"/>
                <a:cs typeface="Times New Roman"/>
              </a:rPr>
              <a:t>accelerator </a:t>
            </a:r>
            <a:r>
              <a:rPr lang="en-US" sz="1200" kern="1200" dirty="0">
                <a:solidFill>
                  <a:srgbClr val="548DD4"/>
                </a:solidFill>
                <a:effectLst/>
                <a:latin typeface="Helvetica"/>
                <a:ea typeface="ＭＳ 明朝"/>
                <a:cs typeface="Times New Roman"/>
              </a:rPr>
              <a:t>centre</a:t>
            </a:r>
            <a:endParaRPr lang="en-US" sz="1000" dirty="0">
              <a:effectLst/>
              <a:latin typeface="Times"/>
              <a:ea typeface="ＭＳ 明朝"/>
              <a:cs typeface="Times New Roman"/>
            </a:endParaRPr>
          </a:p>
        </p:txBody>
      </p:sp>
      <p:pic>
        <p:nvPicPr>
          <p:cNvPr id="7" name="Picture 2" descr="http://www.startupcommunities.ca/wp-content/uploads/2013/04/Accelerator-Centre.png"/>
          <p:cNvPicPr>
            <a:picLocks noChangeAspect="1" noChangeArrowheads="1"/>
          </p:cNvPicPr>
          <p:nvPr userDrawn="1"/>
        </p:nvPicPr>
        <p:blipFill rotWithShape="1">
          <a:blip r:embed="rId12" cstate="print">
            <a:extLst>
              <a:ext uri="{28A0092B-C50C-407E-A947-70E740481C1C}">
                <a14:useLocalDpi xmlns:a14="http://schemas.microsoft.com/office/drawing/2010/main" val="0"/>
              </a:ext>
            </a:extLst>
          </a:blip>
          <a:srcRect t="38123" b="37877"/>
          <a:stretch/>
        </p:blipFill>
        <p:spPr bwMode="auto">
          <a:xfrm>
            <a:off x="539552" y="5949280"/>
            <a:ext cx="1821239" cy="4370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Region_of_Waterloo_Logo.jp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707904" y="5661248"/>
            <a:ext cx="1224136" cy="10363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fontAlgn="base" hangingPunct="1">
        <a:spcBef>
          <a:spcPct val="0"/>
        </a:spcBef>
        <a:spcAft>
          <a:spcPct val="0"/>
        </a:spcAft>
        <a:defRPr sz="2800">
          <a:solidFill>
            <a:schemeClr val="tx2"/>
          </a:solidFill>
          <a:latin typeface="Arial Black"/>
          <a:ea typeface="Geneva" charset="-128"/>
          <a:cs typeface="Gill Sans MT"/>
        </a:defRPr>
      </a:lvl1pPr>
      <a:lvl2pPr algn="l" rtl="0" eaLnBrk="1" fontAlgn="base" hangingPunct="1">
        <a:spcBef>
          <a:spcPct val="0"/>
        </a:spcBef>
        <a:spcAft>
          <a:spcPct val="0"/>
        </a:spcAft>
        <a:defRPr sz="3600">
          <a:solidFill>
            <a:schemeClr val="tx2"/>
          </a:solidFill>
          <a:latin typeface="Gill Sans MT" charset="0"/>
          <a:ea typeface="Geneva" charset="-128"/>
          <a:cs typeface="Gill Sans MT" pitchFamily="34" charset="0"/>
        </a:defRPr>
      </a:lvl2pPr>
      <a:lvl3pPr algn="l" rtl="0" eaLnBrk="1" fontAlgn="base" hangingPunct="1">
        <a:spcBef>
          <a:spcPct val="0"/>
        </a:spcBef>
        <a:spcAft>
          <a:spcPct val="0"/>
        </a:spcAft>
        <a:defRPr sz="3600">
          <a:solidFill>
            <a:schemeClr val="tx2"/>
          </a:solidFill>
          <a:latin typeface="Gill Sans MT" charset="0"/>
          <a:ea typeface="Geneva" charset="-128"/>
          <a:cs typeface="Gill Sans MT" pitchFamily="34" charset="0"/>
        </a:defRPr>
      </a:lvl3pPr>
      <a:lvl4pPr algn="l" rtl="0" eaLnBrk="1" fontAlgn="base" hangingPunct="1">
        <a:spcBef>
          <a:spcPct val="0"/>
        </a:spcBef>
        <a:spcAft>
          <a:spcPct val="0"/>
        </a:spcAft>
        <a:defRPr sz="3600">
          <a:solidFill>
            <a:schemeClr val="tx2"/>
          </a:solidFill>
          <a:latin typeface="Gill Sans MT" charset="0"/>
          <a:ea typeface="Geneva" charset="-128"/>
          <a:cs typeface="Gill Sans MT" pitchFamily="34" charset="0"/>
        </a:defRPr>
      </a:lvl4pPr>
      <a:lvl5pPr algn="l" rtl="0" eaLnBrk="1" fontAlgn="base" hangingPunct="1">
        <a:spcBef>
          <a:spcPct val="0"/>
        </a:spcBef>
        <a:spcAft>
          <a:spcPct val="0"/>
        </a:spcAft>
        <a:defRPr sz="3600">
          <a:solidFill>
            <a:schemeClr val="tx2"/>
          </a:solidFill>
          <a:latin typeface="Gill Sans MT" charset="0"/>
          <a:ea typeface="Geneva" charset="-128"/>
          <a:cs typeface="Gill Sans MT" pitchFamily="34" charset="0"/>
        </a:defRPr>
      </a:lvl5pPr>
      <a:lvl6pPr marL="457200" algn="l" rtl="0" eaLnBrk="1" fontAlgn="base" hangingPunct="1">
        <a:spcBef>
          <a:spcPct val="0"/>
        </a:spcBef>
        <a:spcAft>
          <a:spcPct val="0"/>
        </a:spcAft>
        <a:defRPr sz="3600">
          <a:solidFill>
            <a:schemeClr val="tx2"/>
          </a:solidFill>
          <a:latin typeface="Gill Sans Std" pitchFamily="34" charset="0"/>
        </a:defRPr>
      </a:lvl6pPr>
      <a:lvl7pPr marL="914400" algn="l" rtl="0" eaLnBrk="1" fontAlgn="base" hangingPunct="1">
        <a:spcBef>
          <a:spcPct val="0"/>
        </a:spcBef>
        <a:spcAft>
          <a:spcPct val="0"/>
        </a:spcAft>
        <a:defRPr sz="3600">
          <a:solidFill>
            <a:schemeClr val="tx2"/>
          </a:solidFill>
          <a:latin typeface="Gill Sans Std" pitchFamily="34" charset="0"/>
        </a:defRPr>
      </a:lvl7pPr>
      <a:lvl8pPr marL="1371600" algn="l" rtl="0" eaLnBrk="1" fontAlgn="base" hangingPunct="1">
        <a:spcBef>
          <a:spcPct val="0"/>
        </a:spcBef>
        <a:spcAft>
          <a:spcPct val="0"/>
        </a:spcAft>
        <a:defRPr sz="3600">
          <a:solidFill>
            <a:schemeClr val="tx2"/>
          </a:solidFill>
          <a:latin typeface="Gill Sans Std" pitchFamily="34" charset="0"/>
        </a:defRPr>
      </a:lvl8pPr>
      <a:lvl9pPr marL="1828800" algn="l" rtl="0" eaLnBrk="1" fontAlgn="base" hangingPunct="1">
        <a:spcBef>
          <a:spcPct val="0"/>
        </a:spcBef>
        <a:spcAft>
          <a:spcPct val="0"/>
        </a:spcAft>
        <a:defRPr sz="3600">
          <a:solidFill>
            <a:schemeClr val="tx2"/>
          </a:solidFill>
          <a:latin typeface="Gill Sans Std" pitchFamily="34" charset="0"/>
        </a:defRPr>
      </a:lvl9pPr>
    </p:titleStyle>
    <p:bodyStyle>
      <a:lvl1pPr marL="342900" indent="-342900" algn="l" rtl="0" eaLnBrk="1" fontAlgn="base" hangingPunct="1">
        <a:spcBef>
          <a:spcPct val="20000"/>
        </a:spcBef>
        <a:spcAft>
          <a:spcPct val="0"/>
        </a:spcAft>
        <a:buChar char="•"/>
        <a:defRPr sz="2400" b="1">
          <a:solidFill>
            <a:schemeClr val="tx1"/>
          </a:solidFill>
          <a:latin typeface="+mn-lt"/>
          <a:ea typeface="Geneva" charset="-128"/>
          <a:cs typeface="Geneva" charset="-128"/>
        </a:defRPr>
      </a:lvl1pPr>
      <a:lvl2pPr marL="742950" indent="-285750" algn="l" rtl="0" eaLnBrk="1" fontAlgn="base" hangingPunct="1">
        <a:spcBef>
          <a:spcPct val="20000"/>
        </a:spcBef>
        <a:spcAft>
          <a:spcPct val="0"/>
        </a:spcAft>
        <a:buChar char="–"/>
        <a:defRPr sz="2200" b="1">
          <a:solidFill>
            <a:schemeClr val="tx1"/>
          </a:solidFill>
          <a:latin typeface="Arial"/>
          <a:ea typeface="Geneva" charset="0"/>
          <a:cs typeface="Gill Sans MT"/>
        </a:defRPr>
      </a:lvl2pPr>
      <a:lvl3pPr marL="1143000" indent="-228600" algn="l" rtl="0" eaLnBrk="1" fontAlgn="base" hangingPunct="1">
        <a:spcBef>
          <a:spcPct val="20000"/>
        </a:spcBef>
        <a:spcAft>
          <a:spcPct val="0"/>
        </a:spcAft>
        <a:defRPr sz="2000" b="1">
          <a:solidFill>
            <a:schemeClr val="tx1"/>
          </a:solidFill>
          <a:latin typeface="+mn-lt"/>
          <a:ea typeface="Geneva" charset="-128"/>
          <a:cs typeface="Geneva" charset="0"/>
        </a:defRPr>
      </a:lvl3pPr>
      <a:lvl4pPr marL="1600200" indent="-228600" algn="l" rtl="0" eaLnBrk="1" fontAlgn="base" hangingPunct="1">
        <a:spcBef>
          <a:spcPct val="20000"/>
        </a:spcBef>
        <a:spcAft>
          <a:spcPct val="0"/>
        </a:spcAft>
        <a:defRPr b="1">
          <a:solidFill>
            <a:schemeClr val="tx1"/>
          </a:solidFill>
          <a:latin typeface="Gill Sans"/>
          <a:ea typeface="Geneva" charset="0"/>
          <a:cs typeface="Gill Sans"/>
        </a:defRPr>
      </a:lvl4pPr>
      <a:lvl5pPr marL="2057400" indent="-228600" algn="l" rtl="0" eaLnBrk="1" fontAlgn="base" hangingPunct="1">
        <a:spcBef>
          <a:spcPct val="20000"/>
        </a:spcBef>
        <a:spcAft>
          <a:spcPct val="0"/>
        </a:spcAft>
        <a:defRPr sz="1400">
          <a:solidFill>
            <a:schemeClr val="tx1"/>
          </a:solidFill>
          <a:latin typeface="Arial"/>
          <a:ea typeface="Geneva" charset="0"/>
          <a:cs typeface="Palatino Linotype"/>
        </a:defRPr>
      </a:lvl5pPr>
      <a:lvl6pPr marL="2514600" indent="-228600" algn="l" rtl="0" eaLnBrk="1" fontAlgn="base" hangingPunct="1">
        <a:spcBef>
          <a:spcPct val="20000"/>
        </a:spcBef>
        <a:spcAft>
          <a:spcPct val="0"/>
        </a:spcAft>
        <a:defRPr sz="1400">
          <a:solidFill>
            <a:schemeClr val="tx1"/>
          </a:solidFill>
          <a:latin typeface="+mn-lt"/>
        </a:defRPr>
      </a:lvl6pPr>
      <a:lvl7pPr marL="2971800" indent="-228600" algn="l" rtl="0" eaLnBrk="1" fontAlgn="base" hangingPunct="1">
        <a:spcBef>
          <a:spcPct val="20000"/>
        </a:spcBef>
        <a:spcAft>
          <a:spcPct val="0"/>
        </a:spcAft>
        <a:defRPr sz="1400">
          <a:solidFill>
            <a:schemeClr val="tx1"/>
          </a:solidFill>
          <a:latin typeface="+mn-lt"/>
        </a:defRPr>
      </a:lvl7pPr>
      <a:lvl8pPr marL="3429000" indent="-228600" algn="l" rtl="0" eaLnBrk="1" fontAlgn="base" hangingPunct="1">
        <a:spcBef>
          <a:spcPct val="20000"/>
        </a:spcBef>
        <a:spcAft>
          <a:spcPct val="0"/>
        </a:spcAft>
        <a:defRPr sz="1400">
          <a:solidFill>
            <a:schemeClr val="tx1"/>
          </a:solidFill>
          <a:latin typeface="+mn-lt"/>
        </a:defRPr>
      </a:lvl8pPr>
      <a:lvl9pPr marL="3886200" indent="-228600" algn="l" rtl="0" eaLnBrk="1" fontAlgn="base" hangingPunct="1">
        <a:spcBef>
          <a:spcPct val="20000"/>
        </a:spcBef>
        <a:spcAft>
          <a:spcPct val="0"/>
        </a:spcAft>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60622-EF93-4860-AC20-678A3214A3D7}" type="datetimeFigureOut">
              <a:rPr lang="en-CA" smtClean="0"/>
              <a:t>07/01/2014</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37EFE-34C9-46AD-A385-2F5A4142B005}" type="slidenum">
              <a:rPr lang="en-CA" smtClean="0"/>
              <a:t>‹#›</a:t>
            </a:fld>
            <a:endParaRPr lang="en-CA" dirty="0"/>
          </a:p>
        </p:txBody>
      </p:sp>
    </p:spTree>
    <p:extLst>
      <p:ext uri="{BB962C8B-B14F-4D97-AF65-F5344CB8AC3E}">
        <p14:creationId xmlns:p14="http://schemas.microsoft.com/office/powerpoint/2010/main" val="1672730813"/>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DC783-AED4-492E-8584-74A879B438F3}" type="datetimeFigureOut">
              <a:rPr lang="en-CA" smtClean="0"/>
              <a:t>07/01/2014</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E9733-9F83-4030-85A5-9B95A29CC083}" type="slidenum">
              <a:rPr lang="en-CA" smtClean="0"/>
              <a:t>‹#›</a:t>
            </a:fld>
            <a:endParaRPr lang="en-CA" dirty="0"/>
          </a:p>
        </p:txBody>
      </p:sp>
    </p:spTree>
    <p:extLst>
      <p:ext uri="{BB962C8B-B14F-4D97-AF65-F5344CB8AC3E}">
        <p14:creationId xmlns:p14="http://schemas.microsoft.com/office/powerpoint/2010/main" val="12633800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p:cNvSpPr txBox="1"/>
          <p:nvPr/>
        </p:nvSpPr>
        <p:spPr>
          <a:xfrm>
            <a:off x="755576" y="764704"/>
            <a:ext cx="6984776" cy="3377654"/>
          </a:xfrm>
          <a:prstGeom prst="rect">
            <a:avLst/>
          </a:prstGeom>
          <a:solidFill>
            <a:schemeClr val="bg1"/>
          </a:solid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fontAlgn="base">
              <a:spcAft>
                <a:spcPts val="0"/>
              </a:spcAft>
            </a:pPr>
            <a:r>
              <a:rPr lang="en-US" sz="3600" b="1" kern="1200" dirty="0">
                <a:solidFill>
                  <a:srgbClr val="000000"/>
                </a:solidFill>
                <a:effectLst/>
                <a:latin typeface="Arial"/>
                <a:ea typeface="ＭＳ 明朝"/>
                <a:cs typeface="Times New Roman"/>
              </a:rPr>
              <a:t>Canada’s Technology for Food</a:t>
            </a:r>
            <a:endParaRPr lang="en-US" sz="3600" dirty="0">
              <a:effectLst/>
              <a:latin typeface="Times"/>
              <a:ea typeface="ＭＳ 明朝"/>
              <a:cs typeface="Times New Roman"/>
            </a:endParaRPr>
          </a:p>
          <a:p>
            <a:pPr fontAlgn="base">
              <a:spcAft>
                <a:spcPts val="0"/>
              </a:spcAft>
            </a:pPr>
            <a:r>
              <a:rPr lang="en-US" sz="5400" b="1" i="1" kern="1200" dirty="0">
                <a:solidFill>
                  <a:srgbClr val="FF0000"/>
                </a:solidFill>
                <a:effectLst/>
                <a:latin typeface="Arial Black"/>
                <a:ea typeface="ＭＳ 明朝"/>
                <a:cs typeface="Arial Black"/>
              </a:rPr>
              <a:t>CTFF</a:t>
            </a:r>
            <a:endParaRPr lang="en-US" sz="5400" dirty="0">
              <a:effectLst/>
              <a:latin typeface="Times"/>
              <a:ea typeface="ＭＳ 明朝"/>
              <a:cs typeface="Times New Roman"/>
            </a:endParaRPr>
          </a:p>
          <a:p>
            <a:pPr fontAlgn="base">
              <a:spcAft>
                <a:spcPts val="0"/>
              </a:spcAft>
            </a:pPr>
            <a:r>
              <a:rPr lang="en-US" sz="3200" kern="1200" dirty="0">
                <a:solidFill>
                  <a:srgbClr val="000000"/>
                </a:solidFill>
                <a:effectLst/>
                <a:latin typeface="Arial"/>
                <a:ea typeface="ＭＳ 明朝"/>
                <a:cs typeface="Times New Roman"/>
              </a:rPr>
              <a:t>at the </a:t>
            </a:r>
            <a:r>
              <a:rPr lang="en-US" sz="3200" b="1" kern="1200" dirty="0">
                <a:solidFill>
                  <a:srgbClr val="548DD4"/>
                </a:solidFill>
                <a:effectLst/>
                <a:latin typeface="Helvetica"/>
                <a:ea typeface="ＭＳ 明朝"/>
                <a:cs typeface="Times New Roman"/>
              </a:rPr>
              <a:t>accelerator </a:t>
            </a:r>
            <a:r>
              <a:rPr lang="en-US" sz="3200" kern="1200" dirty="0">
                <a:solidFill>
                  <a:srgbClr val="548DD4"/>
                </a:solidFill>
                <a:effectLst/>
                <a:latin typeface="Helvetica"/>
                <a:ea typeface="ＭＳ 明朝"/>
                <a:cs typeface="Times New Roman"/>
              </a:rPr>
              <a:t>centre</a:t>
            </a:r>
            <a:endParaRPr lang="en-US" sz="3200" dirty="0">
              <a:effectLst/>
              <a:latin typeface="Times"/>
              <a:ea typeface="ＭＳ 明朝"/>
              <a:cs typeface="Times New Roman"/>
            </a:endParaRPr>
          </a:p>
        </p:txBody>
      </p:sp>
      <p:sp>
        <p:nvSpPr>
          <p:cNvPr id="4" name="Title 3"/>
          <p:cNvSpPr>
            <a:spLocks noGrp="1"/>
          </p:cNvSpPr>
          <p:nvPr>
            <p:ph type="title"/>
          </p:nvPr>
        </p:nvSpPr>
        <p:spPr>
          <a:xfrm>
            <a:off x="899592" y="4509120"/>
            <a:ext cx="6912768" cy="1728192"/>
          </a:xfrm>
        </p:spPr>
        <p:txBody>
          <a:bodyPr/>
          <a:lstStyle/>
          <a:p>
            <a:pPr algn="ctr"/>
            <a:r>
              <a:rPr lang="en-US" sz="2800" dirty="0" smtClean="0"/>
              <a:t/>
            </a:r>
            <a:br>
              <a:rPr lang="en-US" sz="2800" dirty="0" smtClean="0"/>
            </a:br>
            <a:r>
              <a:rPr lang="en-US" sz="2800" b="1" dirty="0" smtClean="0">
                <a:latin typeface="Arial"/>
                <a:cs typeface="Arial"/>
              </a:rPr>
              <a:t>CTFF </a:t>
            </a:r>
            <a:br>
              <a:rPr lang="en-US" sz="2800" b="1" dirty="0" smtClean="0">
                <a:latin typeface="Arial"/>
                <a:cs typeface="Arial"/>
              </a:rPr>
            </a:br>
            <a:r>
              <a:rPr lang="en-US" sz="2800" b="1" dirty="0">
                <a:latin typeface="Arial"/>
                <a:cs typeface="Arial"/>
              </a:rPr>
              <a:t/>
            </a:r>
            <a:br>
              <a:rPr lang="en-US" sz="2800" b="1" dirty="0">
                <a:latin typeface="Arial"/>
                <a:cs typeface="Arial"/>
              </a:rPr>
            </a:br>
            <a:r>
              <a:rPr lang="en-US" sz="2800" b="1" dirty="0" smtClean="0">
                <a:latin typeface="Arial"/>
                <a:cs typeface="Arial"/>
              </a:rPr>
              <a:t/>
            </a:r>
            <a:br>
              <a:rPr lang="en-US" sz="2800" b="1" dirty="0" smtClean="0">
                <a:latin typeface="Arial"/>
                <a:cs typeface="Arial"/>
              </a:rPr>
            </a:br>
            <a:r>
              <a:rPr lang="en-US" sz="2800" b="1" dirty="0" smtClean="0">
                <a:latin typeface="Arial"/>
                <a:cs typeface="Arial"/>
              </a:rPr>
              <a:t/>
            </a:r>
            <a:br>
              <a:rPr lang="en-US" sz="2800" b="1" dirty="0" smtClean="0">
                <a:latin typeface="Arial"/>
                <a:cs typeface="Arial"/>
              </a:rPr>
            </a:br>
            <a:r>
              <a:rPr lang="en-US" sz="2800" b="1" dirty="0" smtClean="0">
                <a:latin typeface="Arial"/>
                <a:cs typeface="Arial"/>
              </a:rPr>
              <a:t/>
            </a:r>
            <a:br>
              <a:rPr lang="en-US" sz="2800" b="1" dirty="0" smtClean="0">
                <a:latin typeface="Arial"/>
                <a:cs typeface="Arial"/>
              </a:rPr>
            </a:br>
            <a:endParaRPr lang="en-US" sz="2400" b="1" dirty="0">
              <a:latin typeface="Arial"/>
              <a:cs typeface="Arial"/>
            </a:endParaRPr>
          </a:p>
        </p:txBody>
      </p:sp>
      <p:sp>
        <p:nvSpPr>
          <p:cNvPr id="6" name="TextBox 5"/>
          <p:cNvSpPr txBox="1"/>
          <p:nvPr/>
        </p:nvSpPr>
        <p:spPr>
          <a:xfrm>
            <a:off x="1259632" y="2924944"/>
            <a:ext cx="5832648" cy="830997"/>
          </a:xfrm>
          <a:prstGeom prst="rect">
            <a:avLst/>
          </a:prstGeom>
          <a:noFill/>
        </p:spPr>
        <p:txBody>
          <a:bodyPr wrap="square" rtlCol="0">
            <a:spAutoFit/>
          </a:bodyPr>
          <a:lstStyle/>
          <a:p>
            <a:pPr algn="ctr"/>
            <a:r>
              <a:rPr lang="en-US" b="1" i="1" dirty="0" smtClean="0"/>
              <a:t>Canadian Technology Solving</a:t>
            </a:r>
          </a:p>
          <a:p>
            <a:pPr algn="ctr"/>
            <a:r>
              <a:rPr lang="en-US" b="1" i="1" dirty="0" smtClean="0"/>
              <a:t>Food Industry Challenges</a:t>
            </a:r>
            <a:endParaRPr lang="en-US" b="1" i="1" dirty="0"/>
          </a:p>
        </p:txBody>
      </p:sp>
      <p:sp>
        <p:nvSpPr>
          <p:cNvPr id="2" name="Content Placeholder 1"/>
          <p:cNvSpPr>
            <a:spLocks noGrp="1"/>
          </p:cNvSpPr>
          <p:nvPr>
            <p:ph idx="1"/>
          </p:nvPr>
        </p:nvSpPr>
        <p:spPr>
          <a:xfrm>
            <a:off x="323528" y="4941168"/>
            <a:ext cx="8229600" cy="925562"/>
          </a:xfrm>
        </p:spPr>
        <p:txBody>
          <a:bodyPr/>
          <a:lstStyle/>
          <a:p>
            <a:pPr marL="0" indent="0">
              <a:buNone/>
            </a:pPr>
            <a:r>
              <a:rPr lang="en-CA" dirty="0" smtClean="0"/>
              <a:t>		    Velocity Problem Solving</a:t>
            </a:r>
            <a:endParaRPr lang="en-CA" dirty="0"/>
          </a:p>
        </p:txBody>
      </p:sp>
    </p:spTree>
    <p:extLst>
      <p:ext uri="{BB962C8B-B14F-4D97-AF65-F5344CB8AC3E}">
        <p14:creationId xmlns:p14="http://schemas.microsoft.com/office/powerpoint/2010/main" val="3333492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lstStyle/>
          <a:p>
            <a:r>
              <a:rPr lang="en-CA" dirty="0"/>
              <a:t>Food and beverage industry executives see technology as the greatest driver of future growth…(KPMG LLP’s 2013 FBIO)…</a:t>
            </a:r>
          </a:p>
          <a:p>
            <a:endParaRPr lang="en-CA" dirty="0"/>
          </a:p>
          <a:p>
            <a:endParaRPr lang="en-CA" dirty="0"/>
          </a:p>
          <a:p>
            <a:r>
              <a:rPr lang="en-CA" dirty="0"/>
              <a:t>Companies that adopt and utilize Technology tools most effectively are positioned to capitalize on improving business conditions….(KPMG 2013)…</a:t>
            </a:r>
          </a:p>
        </p:txBody>
      </p:sp>
    </p:spTree>
    <p:extLst>
      <p:ext uri="{BB962C8B-B14F-4D97-AF65-F5344CB8AC3E}">
        <p14:creationId xmlns:p14="http://schemas.microsoft.com/office/powerpoint/2010/main" val="75471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lstStyle/>
          <a:p>
            <a:r>
              <a:rPr lang="en-CA" dirty="0"/>
              <a:t>The Canadian Food/Beverage processing Industry generated $100 Billion in economic activity annually &amp; directly employs 300,000 Canadians…</a:t>
            </a:r>
          </a:p>
          <a:p>
            <a:endParaRPr lang="en-CA" dirty="0"/>
          </a:p>
          <a:p>
            <a:endParaRPr lang="en-CA" dirty="0"/>
          </a:p>
          <a:p>
            <a:r>
              <a:rPr lang="en-CA" dirty="0"/>
              <a:t>The Ontario Food/Beverage processing Industry generated $39 Billion in economic activity annually &amp; directly employs 125,000 Ontarians…</a:t>
            </a:r>
          </a:p>
          <a:p>
            <a:endParaRPr lang="en-CA" dirty="0"/>
          </a:p>
          <a:p>
            <a:endParaRPr lang="en-CA" dirty="0"/>
          </a:p>
          <a:p>
            <a:r>
              <a:rPr lang="en-CA" dirty="0"/>
              <a:t>These are the 2ND largest manufacturing sectors in Canada &amp; Ontario…</a:t>
            </a:r>
          </a:p>
        </p:txBody>
      </p:sp>
    </p:spTree>
    <p:extLst>
      <p:ext uri="{BB962C8B-B14F-4D97-AF65-F5344CB8AC3E}">
        <p14:creationId xmlns:p14="http://schemas.microsoft.com/office/powerpoint/2010/main" val="138783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lstStyle/>
          <a:p>
            <a:r>
              <a:rPr lang="en-CA" dirty="0"/>
              <a:t>Ontario Producer vs. Ontario Processor …</a:t>
            </a:r>
          </a:p>
          <a:p>
            <a:endParaRPr lang="en-CA" dirty="0"/>
          </a:p>
          <a:p>
            <a:r>
              <a:rPr lang="en-CA" dirty="0"/>
              <a:t>Producer $8 Billion Revenue…</a:t>
            </a:r>
          </a:p>
          <a:p>
            <a:pPr lvl="1"/>
            <a:r>
              <a:rPr lang="en-CA" dirty="0"/>
              <a:t>20% of Revenue…&gt;50% of Funding…</a:t>
            </a:r>
          </a:p>
          <a:p>
            <a:pPr lvl="1"/>
            <a:r>
              <a:rPr lang="en-CA" dirty="0"/>
              <a:t>Strong Lobby…</a:t>
            </a:r>
          </a:p>
          <a:p>
            <a:endParaRPr lang="en-CA" dirty="0"/>
          </a:p>
          <a:p>
            <a:r>
              <a:rPr lang="en-CA" dirty="0"/>
              <a:t>Processor $32 Billion Revenue…</a:t>
            </a:r>
          </a:p>
          <a:p>
            <a:pPr lvl="1"/>
            <a:r>
              <a:rPr lang="en-CA" dirty="0"/>
              <a:t>60% of Producer product purchased by Food Processors…</a:t>
            </a:r>
          </a:p>
          <a:p>
            <a:pPr lvl="1"/>
            <a:r>
              <a:rPr lang="en-CA" dirty="0"/>
              <a:t>80% of Revenue…&lt;50% of Funding…</a:t>
            </a:r>
          </a:p>
          <a:p>
            <a:pPr lvl="1"/>
            <a:r>
              <a:rPr lang="en-CA" dirty="0"/>
              <a:t>Weak Lobby…</a:t>
            </a:r>
          </a:p>
          <a:p>
            <a:endParaRPr lang="en-CA" dirty="0"/>
          </a:p>
        </p:txBody>
      </p:sp>
    </p:spTree>
    <p:extLst>
      <p:ext uri="{BB962C8B-B14F-4D97-AF65-F5344CB8AC3E}">
        <p14:creationId xmlns:p14="http://schemas.microsoft.com/office/powerpoint/2010/main" val="346120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399083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 Solving In The Food Business</a:t>
            </a:r>
            <a:endParaRPr lang="en-CA" dirty="0"/>
          </a:p>
        </p:txBody>
      </p:sp>
      <p:sp>
        <p:nvSpPr>
          <p:cNvPr id="3" name="Content Placeholder 2"/>
          <p:cNvSpPr>
            <a:spLocks noGrp="1"/>
          </p:cNvSpPr>
          <p:nvPr>
            <p:ph idx="1"/>
          </p:nvPr>
        </p:nvSpPr>
        <p:spPr/>
        <p:txBody>
          <a:bodyPr/>
          <a:lstStyle/>
          <a:p>
            <a:r>
              <a:rPr lang="en-CA" dirty="0" smtClean="0"/>
              <a:t>**Food Safety &amp; Traceability Requirements…SMES…</a:t>
            </a:r>
          </a:p>
          <a:p>
            <a:pPr lvl="1"/>
            <a:r>
              <a:rPr lang="en-CA" dirty="0" smtClean="0"/>
              <a:t>Global Food Safety Standards established…</a:t>
            </a:r>
          </a:p>
          <a:p>
            <a:pPr lvl="1"/>
            <a:endParaRPr lang="en-CA" dirty="0" smtClean="0"/>
          </a:p>
          <a:p>
            <a:pPr lvl="1"/>
            <a:r>
              <a:rPr lang="en-CA" dirty="0" smtClean="0"/>
              <a:t>Retailers Globally have bought into GFSI Certification Standards…January 2015…</a:t>
            </a:r>
          </a:p>
          <a:p>
            <a:pPr lvl="1"/>
            <a:endParaRPr lang="en-CA" dirty="0" smtClean="0"/>
          </a:p>
          <a:p>
            <a:pPr lvl="1"/>
            <a:r>
              <a:rPr lang="en-CA" dirty="0" smtClean="0"/>
              <a:t>SMES are not moving forward on this initiative due to cost…Process &amp; Infrastructure…</a:t>
            </a:r>
          </a:p>
          <a:p>
            <a:pPr lvl="1"/>
            <a:endParaRPr lang="en-CA" dirty="0" smtClean="0"/>
          </a:p>
          <a:p>
            <a:pPr lvl="1"/>
            <a:r>
              <a:rPr lang="en-CA" dirty="0" smtClean="0"/>
              <a:t>8,000 SMES in Canada...3500 in Ontario…</a:t>
            </a:r>
          </a:p>
          <a:p>
            <a:pPr lvl="1"/>
            <a:endParaRPr lang="en-CA" dirty="0" smtClean="0"/>
          </a:p>
          <a:p>
            <a:pPr lvl="1"/>
            <a:r>
              <a:rPr lang="en-CA" dirty="0" smtClean="0"/>
              <a:t>Consolidation or Bankruptcy could be the result…</a:t>
            </a:r>
            <a:endParaRPr lang="en-CA" dirty="0"/>
          </a:p>
        </p:txBody>
      </p:sp>
    </p:spTree>
    <p:extLst>
      <p:ext uri="{BB962C8B-B14F-4D97-AF65-F5344CB8AC3E}">
        <p14:creationId xmlns:p14="http://schemas.microsoft.com/office/powerpoint/2010/main" val="1965775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dirty="0"/>
              <a:t>**Food Safety &amp; Traceability </a:t>
            </a:r>
            <a:r>
              <a:rPr lang="en-CA" dirty="0" smtClean="0"/>
              <a:t>Requirements…SMES…</a:t>
            </a:r>
            <a:endParaRPr lang="en-CA" dirty="0"/>
          </a:p>
          <a:p>
            <a:pPr lvl="1"/>
            <a:r>
              <a:rPr lang="en-CA" sz="2000" dirty="0" smtClean="0"/>
              <a:t>The cost of GFSI Certification for SMES precludes them from moving forward…</a:t>
            </a:r>
          </a:p>
          <a:p>
            <a:pPr lvl="1"/>
            <a:endParaRPr lang="en-CA" sz="2000" dirty="0" smtClean="0"/>
          </a:p>
          <a:p>
            <a:pPr lvl="1"/>
            <a:r>
              <a:rPr lang="en-CA" sz="2000" dirty="0" smtClean="0"/>
              <a:t>Large firms see GFSI Certification as a must to compete…</a:t>
            </a:r>
          </a:p>
          <a:p>
            <a:pPr lvl="1"/>
            <a:endParaRPr lang="en-CA" sz="2000" dirty="0"/>
          </a:p>
          <a:p>
            <a:pPr lvl="1"/>
            <a:r>
              <a:rPr lang="en-CA" sz="2000" dirty="0" smtClean="0"/>
              <a:t>SMES see GFSI Certification as an additional cost to their business…</a:t>
            </a:r>
          </a:p>
          <a:p>
            <a:pPr lvl="1"/>
            <a:endParaRPr lang="en-CA" sz="2000" dirty="0"/>
          </a:p>
          <a:p>
            <a:pPr lvl="1"/>
            <a:r>
              <a:rPr lang="en-CA" sz="2000" dirty="0" smtClean="0"/>
              <a:t>There are 8,000 SMES in Canada…</a:t>
            </a:r>
          </a:p>
          <a:p>
            <a:pPr lvl="1"/>
            <a:endParaRPr lang="en-CA" sz="2000" dirty="0"/>
          </a:p>
          <a:p>
            <a:pPr lvl="1"/>
            <a:r>
              <a:rPr lang="en-CA" sz="2000" dirty="0" smtClean="0"/>
              <a:t>A limited number are moving forward on GFSI Certification…</a:t>
            </a:r>
            <a:endParaRPr lang="en-CA" sz="2000" dirty="0"/>
          </a:p>
        </p:txBody>
      </p:sp>
    </p:spTree>
    <p:extLst>
      <p:ext uri="{BB962C8B-B14F-4D97-AF65-F5344CB8AC3E}">
        <p14:creationId xmlns:p14="http://schemas.microsoft.com/office/powerpoint/2010/main" val="4005063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 Solving In The Food Business</a:t>
            </a:r>
            <a:endParaRPr lang="en-CA" dirty="0"/>
          </a:p>
        </p:txBody>
      </p:sp>
      <p:sp>
        <p:nvSpPr>
          <p:cNvPr id="3" name="Content Placeholder 2"/>
          <p:cNvSpPr>
            <a:spLocks noGrp="1"/>
          </p:cNvSpPr>
          <p:nvPr>
            <p:ph idx="1"/>
          </p:nvPr>
        </p:nvSpPr>
        <p:spPr/>
        <p:txBody>
          <a:bodyPr/>
          <a:lstStyle/>
          <a:p>
            <a:r>
              <a:rPr lang="en-CA" dirty="0" smtClean="0"/>
              <a:t>**Food Safety &amp; Traceability Requirements…SMES…</a:t>
            </a:r>
          </a:p>
          <a:p>
            <a:endParaRPr lang="en-CA" dirty="0" smtClean="0"/>
          </a:p>
          <a:p>
            <a:pPr lvl="1"/>
            <a:r>
              <a:rPr lang="en-CA" dirty="0" smtClean="0"/>
              <a:t>An integrated Food Safety &amp; Traceability system that is efficient...low cost…effective…input raw materials to DC…for SMES…</a:t>
            </a:r>
          </a:p>
          <a:p>
            <a:pPr lvl="1"/>
            <a:endParaRPr lang="en-CA" dirty="0" smtClean="0"/>
          </a:p>
          <a:p>
            <a:pPr lvl="1"/>
            <a:r>
              <a:rPr lang="en-CA" dirty="0" smtClean="0"/>
              <a:t>Use of Technology…</a:t>
            </a:r>
            <a:endParaRPr lang="en-CA" dirty="0"/>
          </a:p>
        </p:txBody>
      </p:sp>
    </p:spTree>
    <p:extLst>
      <p:ext uri="{BB962C8B-B14F-4D97-AF65-F5344CB8AC3E}">
        <p14:creationId xmlns:p14="http://schemas.microsoft.com/office/powerpoint/2010/main" val="295524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3321884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a:xfrm>
            <a:off x="683568" y="764704"/>
            <a:ext cx="8229600" cy="5174034"/>
          </a:xfrm>
        </p:spPr>
        <p:txBody>
          <a:bodyPr/>
          <a:lstStyle/>
          <a:p>
            <a:endParaRPr lang="en-CA" dirty="0"/>
          </a:p>
          <a:p>
            <a:r>
              <a:rPr lang="en-CA" sz="1800" dirty="0"/>
              <a:t>THE PRODUCT…</a:t>
            </a:r>
          </a:p>
          <a:p>
            <a:pPr lvl="1"/>
            <a:r>
              <a:rPr lang="en-CA" sz="1800" dirty="0"/>
              <a:t>Pork Side Rib</a:t>
            </a:r>
            <a:r>
              <a:rPr lang="en-CA" sz="1800" dirty="0" smtClean="0"/>
              <a:t>…</a:t>
            </a:r>
          </a:p>
          <a:p>
            <a:pPr lvl="1"/>
            <a:endParaRPr lang="en-CA" sz="1800" dirty="0"/>
          </a:p>
          <a:p>
            <a:r>
              <a:rPr lang="en-CA" sz="1800" dirty="0" smtClean="0"/>
              <a:t>THE PROJECT…</a:t>
            </a:r>
          </a:p>
          <a:p>
            <a:pPr lvl="1"/>
            <a:r>
              <a:rPr lang="en-CA" sz="1800" dirty="0" smtClean="0"/>
              <a:t>Remove </a:t>
            </a:r>
            <a:r>
              <a:rPr lang="en-CA" sz="1800" dirty="0"/>
              <a:t>side rib from Pork Belly…</a:t>
            </a:r>
          </a:p>
          <a:p>
            <a:pPr lvl="1"/>
            <a:r>
              <a:rPr lang="en-CA" sz="1800" dirty="0" smtClean="0"/>
              <a:t>Labour </a:t>
            </a:r>
            <a:r>
              <a:rPr lang="en-CA" sz="1800" dirty="0"/>
              <a:t>&amp; Yield opportunities</a:t>
            </a:r>
            <a:r>
              <a:rPr lang="en-CA" sz="1800" dirty="0" smtClean="0"/>
              <a:t>…</a:t>
            </a:r>
          </a:p>
          <a:p>
            <a:pPr lvl="1"/>
            <a:endParaRPr lang="en-CA" sz="1800" dirty="0" smtClean="0"/>
          </a:p>
          <a:p>
            <a:r>
              <a:rPr lang="en-CA" sz="1800" dirty="0"/>
              <a:t>THE PROCESS CHALLENGE</a:t>
            </a:r>
          </a:p>
          <a:p>
            <a:pPr lvl="1"/>
            <a:r>
              <a:rPr lang="en-CA" sz="1800" dirty="0" smtClean="0"/>
              <a:t>Removing </a:t>
            </a:r>
            <a:r>
              <a:rPr lang="en-CA" sz="1800" dirty="0"/>
              <a:t>Side Rib from Pork Belly</a:t>
            </a:r>
          </a:p>
          <a:p>
            <a:pPr lvl="1"/>
            <a:r>
              <a:rPr lang="en-CA" sz="1800" dirty="0" smtClean="0"/>
              <a:t>Cutting </a:t>
            </a:r>
            <a:r>
              <a:rPr lang="en-CA" sz="1800" dirty="0"/>
              <a:t>Side Rib from Pork Belly..</a:t>
            </a:r>
          </a:p>
          <a:p>
            <a:pPr lvl="1"/>
            <a:r>
              <a:rPr lang="en-CA" sz="1800" dirty="0" smtClean="0"/>
              <a:t>Highly </a:t>
            </a:r>
            <a:r>
              <a:rPr lang="en-CA" sz="1800" dirty="0"/>
              <a:t>Skilled Labour…Prone to repetitive injuries…</a:t>
            </a:r>
          </a:p>
          <a:p>
            <a:pPr lvl="1"/>
            <a:r>
              <a:rPr lang="en-CA" sz="1800" dirty="0" smtClean="0"/>
              <a:t>2 </a:t>
            </a:r>
            <a:r>
              <a:rPr lang="en-CA" sz="1800" dirty="0"/>
              <a:t>People per shift…Yield &amp; Labour…</a:t>
            </a:r>
          </a:p>
          <a:p>
            <a:pPr lvl="1"/>
            <a:r>
              <a:rPr lang="en-CA" sz="1800" dirty="0" smtClean="0"/>
              <a:t>Currently </a:t>
            </a:r>
            <a:r>
              <a:rPr lang="en-CA" sz="1800" dirty="0"/>
              <a:t>a completely manual </a:t>
            </a:r>
            <a:r>
              <a:rPr lang="en-CA" sz="1800" dirty="0" smtClean="0"/>
              <a:t>process</a:t>
            </a:r>
            <a:endParaRPr lang="en-CA" sz="1800" dirty="0"/>
          </a:p>
        </p:txBody>
      </p:sp>
    </p:spTree>
    <p:extLst>
      <p:ext uri="{BB962C8B-B14F-4D97-AF65-F5344CB8AC3E}">
        <p14:creationId xmlns:p14="http://schemas.microsoft.com/office/powerpoint/2010/main" val="4162192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a:xfrm>
            <a:off x="683568" y="764704"/>
            <a:ext cx="8229600" cy="5174034"/>
          </a:xfrm>
        </p:spPr>
        <p:txBody>
          <a:bodyPr/>
          <a:lstStyle/>
          <a:p>
            <a:endParaRPr lang="en-CA" dirty="0"/>
          </a:p>
          <a:p>
            <a:r>
              <a:rPr lang="en-CA" sz="1800" dirty="0" smtClean="0"/>
              <a:t>THE </a:t>
            </a:r>
            <a:r>
              <a:rPr lang="en-CA" sz="1800" dirty="0"/>
              <a:t>PROCESS CHALLENGE</a:t>
            </a:r>
          </a:p>
          <a:p>
            <a:pPr lvl="1"/>
            <a:r>
              <a:rPr lang="en-CA" sz="1800" dirty="0" smtClean="0"/>
              <a:t>Difficult </a:t>
            </a:r>
            <a:r>
              <a:rPr lang="en-CA" sz="1800" dirty="0"/>
              <a:t>work and difficult to train </a:t>
            </a:r>
            <a:r>
              <a:rPr lang="en-CA" sz="1800" dirty="0" smtClean="0"/>
              <a:t>…</a:t>
            </a:r>
            <a:endParaRPr lang="en-CA" sz="1800" dirty="0"/>
          </a:p>
          <a:p>
            <a:pPr lvl="1"/>
            <a:r>
              <a:rPr lang="en-CA" sz="1800" dirty="0" smtClean="0"/>
              <a:t>Important </a:t>
            </a:r>
            <a:r>
              <a:rPr lang="en-CA" sz="1800" dirty="0"/>
              <a:t>that it is done properly to maximize the yield of each of the parts</a:t>
            </a:r>
          </a:p>
          <a:p>
            <a:pPr lvl="1"/>
            <a:r>
              <a:rPr lang="en-CA" sz="1800" dirty="0" smtClean="0"/>
              <a:t>Currently </a:t>
            </a:r>
            <a:r>
              <a:rPr lang="en-CA" sz="1800" dirty="0"/>
              <a:t>have two – four  individuals each doing 450 pieces per hour</a:t>
            </a:r>
          </a:p>
          <a:p>
            <a:pPr lvl="1"/>
            <a:r>
              <a:rPr lang="en-CA" sz="1800" dirty="0" smtClean="0"/>
              <a:t>Need </a:t>
            </a:r>
            <a:r>
              <a:rPr lang="en-CA" sz="1800" dirty="0"/>
              <a:t>to be able to do the left side of the hog and the right side of the </a:t>
            </a:r>
            <a:r>
              <a:rPr lang="en-CA" sz="1800" dirty="0" smtClean="0"/>
              <a:t>hog…</a:t>
            </a:r>
            <a:endParaRPr lang="en-CA" sz="1800" dirty="0"/>
          </a:p>
          <a:p>
            <a:pPr lvl="1"/>
            <a:r>
              <a:rPr lang="en-CA" sz="1800" dirty="0" smtClean="0"/>
              <a:t>Annual </a:t>
            </a:r>
            <a:r>
              <a:rPr lang="en-CA" sz="1800" dirty="0"/>
              <a:t>labour costs to </a:t>
            </a:r>
            <a:r>
              <a:rPr lang="en-CA" sz="1800" dirty="0" smtClean="0"/>
              <a:t>be eliminated (fully </a:t>
            </a:r>
            <a:r>
              <a:rPr lang="en-CA" sz="1800" dirty="0"/>
              <a:t>loaded including benefits) = $130,000 -$260,000</a:t>
            </a:r>
          </a:p>
          <a:p>
            <a:pPr lvl="1"/>
            <a:r>
              <a:rPr lang="en-CA" sz="1800" dirty="0" smtClean="0"/>
              <a:t>Also </a:t>
            </a:r>
            <a:r>
              <a:rPr lang="en-CA" sz="1800" dirty="0"/>
              <a:t>would have ergonomic </a:t>
            </a:r>
            <a:r>
              <a:rPr lang="en-CA" sz="1800" dirty="0" smtClean="0"/>
              <a:t>benefit</a:t>
            </a:r>
          </a:p>
          <a:p>
            <a:pPr lvl="1"/>
            <a:endParaRPr lang="en-CA" sz="1400" dirty="0" smtClean="0"/>
          </a:p>
          <a:p>
            <a:pPr lvl="1"/>
            <a:endParaRPr lang="en-CA" sz="1400" dirty="0"/>
          </a:p>
          <a:p>
            <a:endParaRPr lang="en-CA" sz="1400" dirty="0"/>
          </a:p>
          <a:p>
            <a:endParaRPr lang="en-CA" sz="1400" dirty="0"/>
          </a:p>
          <a:p>
            <a:endParaRPr lang="en-CA" sz="1400" dirty="0"/>
          </a:p>
          <a:p>
            <a:pPr marL="0" indent="0">
              <a:buNone/>
            </a:pPr>
            <a:endParaRPr lang="en-CA" sz="1400" dirty="0"/>
          </a:p>
          <a:p>
            <a:endParaRPr lang="en-CA" sz="1400" dirty="0"/>
          </a:p>
        </p:txBody>
      </p:sp>
    </p:spTree>
    <p:extLst>
      <p:ext uri="{BB962C8B-B14F-4D97-AF65-F5344CB8AC3E}">
        <p14:creationId xmlns:p14="http://schemas.microsoft.com/office/powerpoint/2010/main" val="319503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Ted </a:t>
            </a:r>
            <a:r>
              <a:rPr lang="en-CA" dirty="0" err="1" smtClean="0"/>
              <a:t>Mckechnie</a:t>
            </a:r>
            <a:endParaRPr lang="en-CA" dirty="0"/>
          </a:p>
        </p:txBody>
      </p:sp>
      <p:sp>
        <p:nvSpPr>
          <p:cNvPr id="3" name="Content Placeholder 2"/>
          <p:cNvSpPr>
            <a:spLocks noGrp="1"/>
          </p:cNvSpPr>
          <p:nvPr>
            <p:ph idx="1"/>
          </p:nvPr>
        </p:nvSpPr>
        <p:spPr/>
        <p:txBody>
          <a:bodyPr/>
          <a:lstStyle/>
          <a:p>
            <a:r>
              <a:rPr lang="en-CA" dirty="0" smtClean="0"/>
              <a:t>Chairman/CEO/Founder…Canada’s Technology For Food…2011- Current…</a:t>
            </a:r>
          </a:p>
          <a:p>
            <a:r>
              <a:rPr lang="en-CA" dirty="0" smtClean="0"/>
              <a:t>Chairman/CEO/Owner…The Davies Group Of Companies…2000 –Present…</a:t>
            </a:r>
          </a:p>
          <a:p>
            <a:r>
              <a:rPr lang="en-CA" dirty="0" smtClean="0"/>
              <a:t>President/CEO/Owner…Ethnic Food Group International Inc.,…2009-2012…</a:t>
            </a:r>
          </a:p>
          <a:p>
            <a:r>
              <a:rPr lang="en-CA" dirty="0" smtClean="0"/>
              <a:t>President/COO/Owner…Humpty Dumpty Foods…</a:t>
            </a:r>
          </a:p>
          <a:p>
            <a:r>
              <a:rPr lang="en-CA" dirty="0" smtClean="0"/>
              <a:t>President/COO…Maple Leaf Foods…</a:t>
            </a:r>
          </a:p>
          <a:p>
            <a:r>
              <a:rPr lang="en-CA" dirty="0" smtClean="0"/>
              <a:t>Executive VP Marketing/Sales…PepsiCo…Kraft…General Foods…Philip Morris…</a:t>
            </a:r>
            <a:endParaRPr lang="en-CA" dirty="0"/>
          </a:p>
        </p:txBody>
      </p:sp>
    </p:spTree>
    <p:extLst>
      <p:ext uri="{BB962C8B-B14F-4D97-AF65-F5344CB8AC3E}">
        <p14:creationId xmlns:p14="http://schemas.microsoft.com/office/powerpoint/2010/main" val="4148722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a:xfrm>
            <a:off x="683568" y="764704"/>
            <a:ext cx="8229600" cy="5174034"/>
          </a:xfrm>
        </p:spPr>
        <p:txBody>
          <a:bodyPr/>
          <a:lstStyle/>
          <a:p>
            <a:endParaRPr lang="en-CA" dirty="0"/>
          </a:p>
          <a:p>
            <a:r>
              <a:rPr lang="en-CA" sz="1800" dirty="0" smtClean="0"/>
              <a:t>PRODUCTIVITY </a:t>
            </a:r>
            <a:r>
              <a:rPr lang="en-CA" sz="1800" dirty="0"/>
              <a:t>IMPACTS ($ Savings)</a:t>
            </a:r>
          </a:p>
          <a:p>
            <a:pPr lvl="1"/>
            <a:r>
              <a:rPr lang="en-CA" sz="1800" dirty="0" smtClean="0"/>
              <a:t>Automation</a:t>
            </a:r>
            <a:r>
              <a:rPr lang="en-CA" sz="1800" dirty="0"/>
              <a:t>…$200,000-$250,000 annually in Labour &amp; </a:t>
            </a:r>
            <a:r>
              <a:rPr lang="en-CA" sz="1800" dirty="0" smtClean="0"/>
              <a:t>Yield…per shift…</a:t>
            </a:r>
          </a:p>
          <a:p>
            <a:pPr lvl="1"/>
            <a:endParaRPr lang="en-CA" sz="1800" dirty="0"/>
          </a:p>
          <a:p>
            <a:pPr lvl="1"/>
            <a:endParaRPr lang="en-CA" sz="1800" dirty="0"/>
          </a:p>
          <a:p>
            <a:r>
              <a:rPr lang="en-CA" sz="1800" dirty="0"/>
              <a:t>INDUSTRY PRODUCTIVITY IMPACTS ($ Savings)</a:t>
            </a:r>
          </a:p>
          <a:p>
            <a:pPr lvl="1"/>
            <a:r>
              <a:rPr lang="en-CA" sz="1800" dirty="0" smtClean="0"/>
              <a:t>Machine </a:t>
            </a:r>
            <a:r>
              <a:rPr lang="en-CA" sz="1800" dirty="0"/>
              <a:t>Wrapping…Assuming </a:t>
            </a:r>
            <a:r>
              <a:rPr lang="en-CA" sz="1800" dirty="0" smtClean="0"/>
              <a:t>30 </a:t>
            </a:r>
            <a:r>
              <a:rPr lang="en-CA" sz="1800" dirty="0"/>
              <a:t>Manufacturers Canada wide = $6 Million-$7.5 </a:t>
            </a:r>
            <a:r>
              <a:rPr lang="en-CA" sz="1800" dirty="0" smtClean="0"/>
              <a:t>Million…3 shifts = $18 Million - $22.5 Million…</a:t>
            </a:r>
          </a:p>
          <a:p>
            <a:pPr lvl="1"/>
            <a:endParaRPr lang="en-CA" sz="1800" dirty="0"/>
          </a:p>
          <a:p>
            <a:pPr lvl="1"/>
            <a:r>
              <a:rPr lang="en-CA" sz="1800" dirty="0" smtClean="0"/>
              <a:t>US…10 X = $180- $225 Million…</a:t>
            </a:r>
            <a:endParaRPr lang="en-CA" sz="1800" dirty="0"/>
          </a:p>
          <a:p>
            <a:pPr lvl="1"/>
            <a:endParaRPr lang="en-CA" sz="1400" dirty="0" smtClean="0"/>
          </a:p>
          <a:p>
            <a:pPr lvl="1"/>
            <a:endParaRPr lang="en-CA" sz="1400" dirty="0"/>
          </a:p>
          <a:p>
            <a:endParaRPr lang="en-CA" sz="1400" dirty="0"/>
          </a:p>
          <a:p>
            <a:endParaRPr lang="en-CA" sz="1400" dirty="0"/>
          </a:p>
          <a:p>
            <a:endParaRPr lang="en-CA" sz="1400" dirty="0"/>
          </a:p>
          <a:p>
            <a:pPr marL="0" indent="0">
              <a:buNone/>
            </a:pPr>
            <a:endParaRPr lang="en-CA" sz="1400" dirty="0"/>
          </a:p>
          <a:p>
            <a:endParaRPr lang="en-CA" sz="1400" dirty="0"/>
          </a:p>
        </p:txBody>
      </p:sp>
    </p:spTree>
    <p:extLst>
      <p:ext uri="{BB962C8B-B14F-4D97-AF65-F5344CB8AC3E}">
        <p14:creationId xmlns:p14="http://schemas.microsoft.com/office/powerpoint/2010/main" val="54485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2564641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a:t>THE </a:t>
            </a:r>
            <a:r>
              <a:rPr lang="en-CA" sz="1800" dirty="0" smtClean="0"/>
              <a:t>PRODUCT</a:t>
            </a:r>
          </a:p>
          <a:p>
            <a:endParaRPr lang="en-CA" sz="1800" dirty="0"/>
          </a:p>
          <a:p>
            <a:pPr lvl="1"/>
            <a:r>
              <a:rPr lang="en-CA" sz="1800" dirty="0" smtClean="0"/>
              <a:t>Frozen </a:t>
            </a:r>
            <a:r>
              <a:rPr lang="en-CA" sz="1800" dirty="0"/>
              <a:t>Stuffed Cabbage Rolls……</a:t>
            </a:r>
          </a:p>
          <a:p>
            <a:pPr lvl="1"/>
            <a:r>
              <a:rPr lang="en-CA" sz="1800" dirty="0" smtClean="0"/>
              <a:t>Current </a:t>
            </a:r>
            <a:r>
              <a:rPr lang="en-CA" sz="1800" dirty="0"/>
              <a:t>Cabbage source from California……</a:t>
            </a:r>
          </a:p>
          <a:p>
            <a:pPr lvl="1"/>
            <a:r>
              <a:rPr lang="en-CA" sz="1800" dirty="0" smtClean="0"/>
              <a:t>Cabbage </a:t>
            </a:r>
            <a:r>
              <a:rPr lang="en-CA" sz="1800" dirty="0"/>
              <a:t>Rolls are hand rolled……</a:t>
            </a:r>
          </a:p>
          <a:p>
            <a:pPr lvl="1"/>
            <a:r>
              <a:rPr lang="en-CA" sz="1800" dirty="0" smtClean="0"/>
              <a:t>There </a:t>
            </a:r>
            <a:r>
              <a:rPr lang="en-CA" sz="1800" dirty="0"/>
              <a:t>is significant Variety on Fillings…</a:t>
            </a:r>
          </a:p>
          <a:p>
            <a:pPr lvl="1"/>
            <a:r>
              <a:rPr lang="en-CA" sz="1800" dirty="0" smtClean="0"/>
              <a:t>A </a:t>
            </a:r>
            <a:r>
              <a:rPr lang="en-CA" sz="1800" dirty="0"/>
              <a:t>cabbage roll is a dish consisting of cooked cabbage leaves wrapped around a variety of fillings. It is common to the ethnic cuisines of the Balkans and parts of Europe and the Middle East as well as Finland and Sweden…</a:t>
            </a:r>
          </a:p>
          <a:p>
            <a:pPr lvl="1"/>
            <a:r>
              <a:rPr lang="en-CA" sz="1800" dirty="0" smtClean="0"/>
              <a:t>Cabbage </a:t>
            </a:r>
            <a:r>
              <a:rPr lang="en-CA" sz="1800" dirty="0"/>
              <a:t>leaves are stuffed with the filling which are then baked, simmered or steamed and generally eaten warm, often accompanied with a sauce. The sauce varies widely by cuisine.</a:t>
            </a:r>
          </a:p>
          <a:p>
            <a:endParaRPr lang="en-CA" dirty="0"/>
          </a:p>
        </p:txBody>
      </p:sp>
    </p:spTree>
    <p:extLst>
      <p:ext uri="{BB962C8B-B14F-4D97-AF65-F5344CB8AC3E}">
        <p14:creationId xmlns:p14="http://schemas.microsoft.com/office/powerpoint/2010/main" val="286694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a:t>THE PROJECT</a:t>
            </a:r>
          </a:p>
          <a:p>
            <a:pPr lvl="1"/>
            <a:r>
              <a:rPr lang="en-CA" sz="1800" dirty="0" smtClean="0"/>
              <a:t>Source </a:t>
            </a:r>
            <a:r>
              <a:rPr lang="en-CA" sz="1800" dirty="0"/>
              <a:t>Prepared Cabbage at lower cost…Ideally sources in Canada &amp; prepared at Processor…</a:t>
            </a:r>
          </a:p>
          <a:p>
            <a:pPr lvl="1"/>
            <a:r>
              <a:rPr lang="en-CA" sz="1800" dirty="0" smtClean="0"/>
              <a:t>Machine </a:t>
            </a:r>
            <a:r>
              <a:rPr lang="en-CA" sz="1800" dirty="0"/>
              <a:t>Wrap vs. </a:t>
            </a:r>
            <a:r>
              <a:rPr lang="en-CA" sz="1800" dirty="0" smtClean="0"/>
              <a:t>Hand Wrap Cabbage…All </a:t>
            </a:r>
            <a:r>
              <a:rPr lang="en-CA" sz="1800" dirty="0"/>
              <a:t>other components are automated</a:t>
            </a:r>
            <a:r>
              <a:rPr lang="en-CA" sz="1800" dirty="0" smtClean="0"/>
              <a:t>…</a:t>
            </a:r>
          </a:p>
          <a:p>
            <a:pPr lvl="1"/>
            <a:endParaRPr lang="en-CA" sz="1800" dirty="0"/>
          </a:p>
          <a:p>
            <a:pPr lvl="1"/>
            <a:endParaRPr lang="en-CA" sz="1800" dirty="0" smtClean="0"/>
          </a:p>
          <a:p>
            <a:r>
              <a:rPr lang="en-CA" sz="1800" dirty="0"/>
              <a:t>THE CHALLENGE</a:t>
            </a:r>
          </a:p>
          <a:p>
            <a:pPr lvl="1"/>
            <a:r>
              <a:rPr lang="en-CA" sz="1800" dirty="0" smtClean="0"/>
              <a:t>Two </a:t>
            </a:r>
            <a:r>
              <a:rPr lang="en-CA" sz="1800" dirty="0"/>
              <a:t>Components…</a:t>
            </a:r>
          </a:p>
          <a:p>
            <a:pPr lvl="1"/>
            <a:r>
              <a:rPr lang="en-CA" sz="1800" dirty="0" smtClean="0"/>
              <a:t>Source </a:t>
            </a:r>
            <a:r>
              <a:rPr lang="en-CA" sz="1800" dirty="0"/>
              <a:t>fully prepared cabbage at a lower cost, at the same /higher quality ,preferably in Canada…Gregorian </a:t>
            </a:r>
            <a:r>
              <a:rPr lang="en-CA" sz="1800" dirty="0" smtClean="0"/>
              <a:t>Variety. In </a:t>
            </a:r>
            <a:r>
              <a:rPr lang="en-CA" sz="1800" dirty="0"/>
              <a:t>California they clean… blanch… freeze the leaves.</a:t>
            </a:r>
          </a:p>
          <a:p>
            <a:pPr lvl="1"/>
            <a:r>
              <a:rPr lang="en-CA" sz="1800" dirty="0"/>
              <a:t> </a:t>
            </a:r>
            <a:r>
              <a:rPr lang="en-CA" sz="1800" dirty="0" smtClean="0"/>
              <a:t>Move </a:t>
            </a:r>
            <a:r>
              <a:rPr lang="en-CA" sz="1800" dirty="0"/>
              <a:t>from Hand wrapping  to Machine wrapping delivering the same or improved quality… </a:t>
            </a:r>
          </a:p>
          <a:p>
            <a:endParaRPr lang="en-CA" dirty="0"/>
          </a:p>
          <a:p>
            <a:endParaRPr lang="en-CA" dirty="0"/>
          </a:p>
        </p:txBody>
      </p:sp>
    </p:spTree>
    <p:extLst>
      <p:ext uri="{BB962C8B-B14F-4D97-AF65-F5344CB8AC3E}">
        <p14:creationId xmlns:p14="http://schemas.microsoft.com/office/powerpoint/2010/main" val="1018993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smtClean="0"/>
              <a:t>PRODUCTIVITY </a:t>
            </a:r>
            <a:r>
              <a:rPr lang="en-CA" sz="1800" dirty="0"/>
              <a:t>IMPACTS ($ Savings)</a:t>
            </a:r>
          </a:p>
          <a:p>
            <a:pPr lvl="1"/>
            <a:r>
              <a:rPr lang="en-CA" sz="1800" dirty="0" smtClean="0"/>
              <a:t>Sourcing</a:t>
            </a:r>
            <a:r>
              <a:rPr lang="en-CA" sz="1800" dirty="0"/>
              <a:t>…$200,000 in shipping alone</a:t>
            </a:r>
          </a:p>
          <a:p>
            <a:pPr lvl="1"/>
            <a:r>
              <a:rPr lang="en-CA" sz="1800" dirty="0" smtClean="0"/>
              <a:t>Machine </a:t>
            </a:r>
            <a:r>
              <a:rPr lang="en-CA" sz="1800" dirty="0"/>
              <a:t>Wrapping…$200,000-$400,000 per shift if we could automate Cutting and double that if we could automate the whole process.</a:t>
            </a:r>
          </a:p>
          <a:p>
            <a:pPr lvl="1"/>
            <a:r>
              <a:rPr lang="en-CA" sz="1800" dirty="0" smtClean="0"/>
              <a:t>3 </a:t>
            </a:r>
            <a:r>
              <a:rPr lang="en-CA" sz="1800" dirty="0"/>
              <a:t>shifts = $600,000-$1,200,000</a:t>
            </a:r>
            <a:r>
              <a:rPr lang="en-CA" sz="1800" dirty="0" smtClean="0"/>
              <a:t>…</a:t>
            </a:r>
          </a:p>
          <a:p>
            <a:pPr lvl="1"/>
            <a:endParaRPr lang="en-CA" sz="1800" dirty="0" smtClean="0"/>
          </a:p>
          <a:p>
            <a:pPr lvl="1"/>
            <a:endParaRPr lang="en-CA" sz="1800" dirty="0"/>
          </a:p>
          <a:p>
            <a:r>
              <a:rPr lang="en-CA" sz="1800" dirty="0" smtClean="0"/>
              <a:t>INDUSTRY PRODUCTIVITY IMPACTS($Savings)</a:t>
            </a:r>
          </a:p>
          <a:p>
            <a:pPr lvl="1"/>
            <a:r>
              <a:rPr lang="en-CA" sz="1800" dirty="0" smtClean="0"/>
              <a:t>Canada…30 Businesses = 30 X $600,000-$1,200,000 =$18 Million -$36 Million…</a:t>
            </a:r>
          </a:p>
          <a:p>
            <a:pPr lvl="1"/>
            <a:r>
              <a:rPr lang="en-CA" sz="1800" dirty="0" smtClean="0"/>
              <a:t>US…10 X $18-$36 = $180 Million - $360 Million…</a:t>
            </a:r>
            <a:endParaRPr lang="en-CA" sz="1800" dirty="0"/>
          </a:p>
          <a:p>
            <a:endParaRPr lang="en-CA" dirty="0"/>
          </a:p>
        </p:txBody>
      </p:sp>
    </p:spTree>
    <p:extLst>
      <p:ext uri="{BB962C8B-B14F-4D97-AF65-F5344CB8AC3E}">
        <p14:creationId xmlns:p14="http://schemas.microsoft.com/office/powerpoint/2010/main" val="335000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3875989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a:t>THE PRODUCT</a:t>
            </a:r>
          </a:p>
          <a:p>
            <a:pPr lvl="1"/>
            <a:r>
              <a:rPr lang="en-CA" sz="1800" dirty="0" smtClean="0"/>
              <a:t>FROZEN </a:t>
            </a:r>
            <a:r>
              <a:rPr lang="en-CA" sz="1800" dirty="0"/>
              <a:t>Lasagne </a:t>
            </a:r>
            <a:r>
              <a:rPr lang="en-CA" sz="1800" dirty="0" smtClean="0"/>
              <a:t>i.e.…</a:t>
            </a:r>
            <a:r>
              <a:rPr lang="en-CA" sz="1800" dirty="0"/>
              <a:t>Meat…Cheese...Veg…etc……</a:t>
            </a:r>
          </a:p>
          <a:p>
            <a:pPr lvl="1"/>
            <a:r>
              <a:rPr lang="en-CA" sz="1800" dirty="0" smtClean="0"/>
              <a:t>Most </a:t>
            </a:r>
            <a:r>
              <a:rPr lang="en-CA" sz="1800" dirty="0"/>
              <a:t>Noodles are hand layered vs. machine layered</a:t>
            </a:r>
            <a:r>
              <a:rPr lang="en-CA" sz="1800" dirty="0" smtClean="0"/>
              <a:t>…</a:t>
            </a:r>
          </a:p>
          <a:p>
            <a:r>
              <a:rPr lang="en-CA" sz="1800" dirty="0"/>
              <a:t>THE PROJECT</a:t>
            </a:r>
          </a:p>
          <a:p>
            <a:pPr lvl="1"/>
            <a:r>
              <a:rPr lang="en-CA" sz="1800" dirty="0" smtClean="0"/>
              <a:t>Machine </a:t>
            </a:r>
            <a:r>
              <a:rPr lang="en-CA" sz="1800" dirty="0"/>
              <a:t>Layered Noodles vs. hand layered…multiple thicknesses…sizes</a:t>
            </a:r>
            <a:r>
              <a:rPr lang="en-CA" sz="1800" dirty="0" smtClean="0"/>
              <a:t>…</a:t>
            </a:r>
            <a:endParaRPr lang="en-CA" sz="1800" dirty="0"/>
          </a:p>
          <a:p>
            <a:pPr lvl="1"/>
            <a:r>
              <a:rPr lang="en-CA" sz="1800" dirty="0" smtClean="0"/>
              <a:t>This </a:t>
            </a:r>
            <a:r>
              <a:rPr lang="en-CA" sz="1800" dirty="0"/>
              <a:t>project is a single component…Automating the Processing element</a:t>
            </a:r>
            <a:r>
              <a:rPr lang="en-CA" sz="1800" dirty="0" smtClean="0"/>
              <a:t>…</a:t>
            </a:r>
          </a:p>
          <a:p>
            <a:r>
              <a:rPr lang="en-CA" sz="1800" dirty="0"/>
              <a:t>THE </a:t>
            </a:r>
            <a:r>
              <a:rPr lang="en-CA" sz="1800" dirty="0" smtClean="0"/>
              <a:t>PROCESS CHALLENGE</a:t>
            </a:r>
            <a:endParaRPr lang="en-CA" sz="1800" dirty="0"/>
          </a:p>
          <a:p>
            <a:pPr lvl="1"/>
            <a:r>
              <a:rPr lang="en-CA" sz="1800" dirty="0" smtClean="0"/>
              <a:t>A </a:t>
            </a:r>
            <a:r>
              <a:rPr lang="en-CA" sz="1800" dirty="0"/>
              <a:t>variety of size &amp; thickness of Noodles are layered by hand</a:t>
            </a:r>
            <a:r>
              <a:rPr lang="en-CA" sz="1800" dirty="0" smtClean="0"/>
              <a:t>…</a:t>
            </a:r>
            <a:endParaRPr lang="en-CA" sz="1800" dirty="0"/>
          </a:p>
          <a:p>
            <a:pPr lvl="1"/>
            <a:r>
              <a:rPr lang="en-CA" sz="1800" dirty="0" smtClean="0"/>
              <a:t>One </a:t>
            </a:r>
            <a:r>
              <a:rPr lang="en-CA" sz="1800" dirty="0"/>
              <a:t>Component…</a:t>
            </a:r>
          </a:p>
          <a:p>
            <a:pPr lvl="1"/>
            <a:r>
              <a:rPr lang="en-CA" sz="1800" dirty="0" smtClean="0"/>
              <a:t>Convert </a:t>
            </a:r>
            <a:r>
              <a:rPr lang="en-CA" sz="1800" dirty="0"/>
              <a:t>from Hand Layering to Machine Layering delivering the same or improved quality …</a:t>
            </a:r>
          </a:p>
          <a:p>
            <a:endParaRPr lang="en-CA" dirty="0"/>
          </a:p>
          <a:p>
            <a:endParaRPr lang="en-CA" dirty="0"/>
          </a:p>
          <a:p>
            <a:endParaRPr lang="en-CA" dirty="0"/>
          </a:p>
        </p:txBody>
      </p:sp>
    </p:spTree>
    <p:extLst>
      <p:ext uri="{BB962C8B-B14F-4D97-AF65-F5344CB8AC3E}">
        <p14:creationId xmlns:p14="http://schemas.microsoft.com/office/powerpoint/2010/main" val="3565373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smtClean="0"/>
              <a:t>PRODUCTIVITY </a:t>
            </a:r>
            <a:r>
              <a:rPr lang="en-CA" sz="1800" dirty="0"/>
              <a:t>IMPACTS ($ Savings)</a:t>
            </a:r>
          </a:p>
          <a:p>
            <a:pPr lvl="1"/>
            <a:r>
              <a:rPr lang="en-CA" sz="1800" dirty="0" smtClean="0"/>
              <a:t>Machine </a:t>
            </a:r>
            <a:r>
              <a:rPr lang="en-CA" sz="1800" dirty="0"/>
              <a:t>application of pasta…$120,000 1 shift…3 shifts = $360,000</a:t>
            </a:r>
            <a:r>
              <a:rPr lang="en-CA" sz="1800" dirty="0" smtClean="0"/>
              <a:t>…</a:t>
            </a:r>
          </a:p>
          <a:p>
            <a:pPr lvl="1"/>
            <a:endParaRPr lang="en-CA" sz="1800" dirty="0"/>
          </a:p>
          <a:p>
            <a:endParaRPr lang="en-CA" sz="1800" dirty="0"/>
          </a:p>
          <a:p>
            <a:r>
              <a:rPr lang="en-CA" sz="1800" dirty="0"/>
              <a:t>INDUSTRY PRODUCTIVITY IMPACTS ($ Savings)</a:t>
            </a:r>
          </a:p>
          <a:p>
            <a:pPr lvl="1"/>
            <a:r>
              <a:rPr lang="en-CA" sz="1800" dirty="0" smtClean="0"/>
              <a:t>Canada </a:t>
            </a:r>
            <a:r>
              <a:rPr lang="en-CA" sz="1800" dirty="0"/>
              <a:t>Machine application of pasta…30 duplicate businesses  = $10.8 Million…</a:t>
            </a:r>
          </a:p>
          <a:p>
            <a:pPr lvl="1"/>
            <a:r>
              <a:rPr lang="en-CA" sz="1800" dirty="0" smtClean="0"/>
              <a:t>US </a:t>
            </a:r>
            <a:r>
              <a:rPr lang="en-CA" sz="1800" dirty="0"/>
              <a:t>…300 = $108 Million…</a:t>
            </a:r>
          </a:p>
          <a:p>
            <a:endParaRPr lang="en-CA" dirty="0"/>
          </a:p>
        </p:txBody>
      </p:sp>
    </p:spTree>
    <p:extLst>
      <p:ext uri="{BB962C8B-B14F-4D97-AF65-F5344CB8AC3E}">
        <p14:creationId xmlns:p14="http://schemas.microsoft.com/office/powerpoint/2010/main" val="1038253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73869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a:t>THE PRODUCT</a:t>
            </a:r>
          </a:p>
          <a:p>
            <a:pPr lvl="1"/>
            <a:r>
              <a:rPr lang="en-CA" sz="1800" dirty="0" smtClean="0"/>
              <a:t> </a:t>
            </a:r>
            <a:r>
              <a:rPr lang="en-CA" sz="1800" dirty="0"/>
              <a:t>Stuffed chicken breast…finished weight 142 grams after breading, 105 grams before breading…</a:t>
            </a:r>
          </a:p>
          <a:p>
            <a:pPr lvl="1"/>
            <a:r>
              <a:rPr lang="en-CA" sz="1800" dirty="0" smtClean="0"/>
              <a:t>-A </a:t>
            </a:r>
            <a:r>
              <a:rPr lang="en-CA" sz="1800" dirty="0"/>
              <a:t>layer of chicken surrounding a filling.   The fillings include such things as ham and cheese, butter logs, and broccoli and cheese logs. The entire portion is then covered with a layer of batter and </a:t>
            </a:r>
            <a:r>
              <a:rPr lang="en-CA" sz="1800" dirty="0" smtClean="0"/>
              <a:t>breading….</a:t>
            </a:r>
          </a:p>
          <a:p>
            <a:pPr marL="0" indent="0">
              <a:buNone/>
            </a:pPr>
            <a:endParaRPr lang="en-CA" sz="1800" dirty="0"/>
          </a:p>
          <a:p>
            <a:r>
              <a:rPr lang="en-CA" sz="1800" dirty="0"/>
              <a:t>THE PROJECT</a:t>
            </a:r>
          </a:p>
          <a:p>
            <a:pPr lvl="1"/>
            <a:r>
              <a:rPr lang="en-CA" sz="1800" dirty="0" smtClean="0"/>
              <a:t>-Automate </a:t>
            </a:r>
            <a:r>
              <a:rPr lang="en-CA" sz="1800" dirty="0"/>
              <a:t>the Stuffing &amp; Wrapping  of Chkn breasts...</a:t>
            </a:r>
          </a:p>
        </p:txBody>
      </p:sp>
    </p:spTree>
    <p:extLst>
      <p:ext uri="{BB962C8B-B14F-4D97-AF65-F5344CB8AC3E}">
        <p14:creationId xmlns:p14="http://schemas.microsoft.com/office/powerpoint/2010/main" val="272566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lstStyle/>
          <a:p>
            <a:r>
              <a:rPr lang="en-CA" dirty="0" smtClean="0"/>
              <a:t>Food /Beverage Industry has multiple sectors…</a:t>
            </a:r>
            <a:endParaRPr lang="en-CA" dirty="0"/>
          </a:p>
          <a:p>
            <a:pPr lvl="1"/>
            <a:r>
              <a:rPr lang="en-CA" dirty="0" smtClean="0"/>
              <a:t>Produce…</a:t>
            </a:r>
          </a:p>
          <a:p>
            <a:pPr lvl="1"/>
            <a:r>
              <a:rPr lang="en-CA" dirty="0" smtClean="0"/>
              <a:t>Dairy…</a:t>
            </a:r>
          </a:p>
          <a:p>
            <a:pPr lvl="1"/>
            <a:r>
              <a:rPr lang="en-CA" dirty="0"/>
              <a:t>M</a:t>
            </a:r>
            <a:r>
              <a:rPr lang="en-CA" dirty="0" smtClean="0"/>
              <a:t>eat </a:t>
            </a:r>
            <a:r>
              <a:rPr lang="en-CA" dirty="0"/>
              <a:t>and meat </a:t>
            </a:r>
            <a:r>
              <a:rPr lang="en-CA" dirty="0" smtClean="0"/>
              <a:t>products…</a:t>
            </a:r>
          </a:p>
          <a:p>
            <a:pPr lvl="1"/>
            <a:r>
              <a:rPr lang="en-CA" dirty="0" smtClean="0"/>
              <a:t>Beverage …</a:t>
            </a:r>
          </a:p>
          <a:p>
            <a:pPr lvl="1"/>
            <a:r>
              <a:rPr lang="en-CA" dirty="0" smtClean="0"/>
              <a:t>Sugar </a:t>
            </a:r>
            <a:r>
              <a:rPr lang="en-CA" dirty="0"/>
              <a:t>and </a:t>
            </a:r>
            <a:r>
              <a:rPr lang="en-CA" dirty="0" smtClean="0"/>
              <a:t>Confectionery products…</a:t>
            </a:r>
          </a:p>
          <a:p>
            <a:pPr lvl="1"/>
            <a:r>
              <a:rPr lang="en-CA" dirty="0" smtClean="0"/>
              <a:t>Retail </a:t>
            </a:r>
            <a:r>
              <a:rPr lang="en-CA" dirty="0"/>
              <a:t>and </a:t>
            </a:r>
            <a:r>
              <a:rPr lang="en-CA" dirty="0" smtClean="0"/>
              <a:t>Commercial bakeries…</a:t>
            </a:r>
          </a:p>
          <a:p>
            <a:pPr lvl="1"/>
            <a:r>
              <a:rPr lang="en-CA" dirty="0" smtClean="0"/>
              <a:t>Food/Beverage </a:t>
            </a:r>
            <a:r>
              <a:rPr lang="en-CA" dirty="0"/>
              <a:t>wholesalers </a:t>
            </a:r>
            <a:r>
              <a:rPr lang="en-CA" dirty="0" smtClean="0"/>
              <a:t>&amp; distributors…</a:t>
            </a:r>
          </a:p>
          <a:p>
            <a:pPr lvl="1"/>
            <a:r>
              <a:rPr lang="en-CA" dirty="0" smtClean="0"/>
              <a:t>Grocery/Food </a:t>
            </a:r>
            <a:r>
              <a:rPr lang="en-CA" dirty="0"/>
              <a:t>specialty </a:t>
            </a:r>
            <a:r>
              <a:rPr lang="en-CA" dirty="0" smtClean="0"/>
              <a:t>stores…</a:t>
            </a:r>
          </a:p>
          <a:p>
            <a:pPr lvl="1"/>
            <a:r>
              <a:rPr lang="en-CA" dirty="0" smtClean="0"/>
              <a:t>Food/Beverage Restaurants…</a:t>
            </a:r>
            <a:endParaRPr lang="en-CA" dirty="0"/>
          </a:p>
        </p:txBody>
      </p:sp>
    </p:spTree>
    <p:extLst>
      <p:ext uri="{BB962C8B-B14F-4D97-AF65-F5344CB8AC3E}">
        <p14:creationId xmlns:p14="http://schemas.microsoft.com/office/powerpoint/2010/main" val="1670365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a:t>THE PROCESS CHALLENGE </a:t>
            </a:r>
            <a:endParaRPr lang="en-CA" sz="1800" dirty="0" smtClean="0"/>
          </a:p>
          <a:p>
            <a:pPr lvl="1"/>
            <a:r>
              <a:rPr lang="en-CA" sz="1800" dirty="0" smtClean="0"/>
              <a:t>Design </a:t>
            </a:r>
            <a:r>
              <a:rPr lang="en-CA" sz="1800" dirty="0"/>
              <a:t>a piece of equipment that will substitute for the manual handling of the chicken breast portions, but will maintain the handmade shape which adds significant perceived value to the </a:t>
            </a:r>
            <a:r>
              <a:rPr lang="en-CA" sz="1800" dirty="0" smtClean="0"/>
              <a:t>product…</a:t>
            </a:r>
          </a:p>
          <a:p>
            <a:pPr lvl="1"/>
            <a:endParaRPr lang="en-CA" sz="1800" dirty="0"/>
          </a:p>
          <a:p>
            <a:pPr lvl="1"/>
            <a:r>
              <a:rPr lang="en-CA" sz="1800" dirty="0"/>
              <a:t>A</a:t>
            </a:r>
            <a:r>
              <a:rPr lang="en-CA" sz="1800" dirty="0" smtClean="0"/>
              <a:t>lso </a:t>
            </a:r>
            <a:r>
              <a:rPr lang="en-CA" sz="1800" dirty="0"/>
              <a:t>makes a line of the uniform co-ex formed products, which is required by certain customers.  Because the inner filling is deposited using sausage stuffer type equipment, only uniform fillings that can be pumped can be added to these </a:t>
            </a:r>
            <a:r>
              <a:rPr lang="en-CA" sz="1800" dirty="0" smtClean="0"/>
              <a:t>products…</a:t>
            </a:r>
          </a:p>
          <a:p>
            <a:pPr lvl="1"/>
            <a:endParaRPr lang="en-CA" sz="1800" dirty="0" smtClean="0"/>
          </a:p>
          <a:p>
            <a:pPr lvl="1"/>
            <a:r>
              <a:rPr lang="en-CA" sz="1800" dirty="0" smtClean="0"/>
              <a:t>  </a:t>
            </a:r>
            <a:r>
              <a:rPr lang="en-CA" sz="1800" dirty="0"/>
              <a:t>This precludes making products with whole pieces of ham, such as we add to the hand made products. So the challenge is to find a way to add whole pieces of ham or other fillings to the co-ex </a:t>
            </a:r>
            <a:r>
              <a:rPr lang="en-CA" sz="1800" dirty="0" smtClean="0"/>
              <a:t>product…</a:t>
            </a:r>
            <a:endParaRPr lang="en-CA" sz="1800" dirty="0"/>
          </a:p>
          <a:p>
            <a:endParaRPr lang="en-CA" dirty="0"/>
          </a:p>
        </p:txBody>
      </p:sp>
    </p:spTree>
    <p:extLst>
      <p:ext uri="{BB962C8B-B14F-4D97-AF65-F5344CB8AC3E}">
        <p14:creationId xmlns:p14="http://schemas.microsoft.com/office/powerpoint/2010/main" val="3203810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smtClean="0"/>
              <a:t>PRODUCTIVITY </a:t>
            </a:r>
            <a:r>
              <a:rPr lang="en-CA" sz="1800" dirty="0"/>
              <a:t>IMPACTS ($ Savings)</a:t>
            </a:r>
          </a:p>
          <a:p>
            <a:pPr lvl="1"/>
            <a:r>
              <a:rPr lang="en-CA" sz="1800" dirty="0" smtClean="0"/>
              <a:t>Wrapping</a:t>
            </a:r>
            <a:r>
              <a:rPr lang="en-CA" sz="1800" dirty="0"/>
              <a:t>…$600,000…2 Shifts</a:t>
            </a:r>
            <a:r>
              <a:rPr lang="en-CA" sz="1800" dirty="0" smtClean="0"/>
              <a:t>…</a:t>
            </a:r>
          </a:p>
          <a:p>
            <a:pPr lvl="1"/>
            <a:endParaRPr lang="en-CA" sz="1800" dirty="0"/>
          </a:p>
          <a:p>
            <a:endParaRPr lang="en-CA" sz="1800" dirty="0"/>
          </a:p>
          <a:p>
            <a:r>
              <a:rPr lang="en-CA" sz="1800" dirty="0"/>
              <a:t>INDUSTRY PRODUCTIVITY IMPACTS ($ Savings)</a:t>
            </a:r>
          </a:p>
          <a:p>
            <a:pPr lvl="1"/>
            <a:r>
              <a:rPr lang="en-CA" sz="1800" dirty="0" smtClean="0"/>
              <a:t>Wrapping…30 </a:t>
            </a:r>
            <a:r>
              <a:rPr lang="en-CA" sz="1800" dirty="0"/>
              <a:t>businesses x $600,000 = $18 million…</a:t>
            </a:r>
          </a:p>
          <a:p>
            <a:endParaRPr lang="en-CA" dirty="0"/>
          </a:p>
        </p:txBody>
      </p:sp>
    </p:spTree>
    <p:extLst>
      <p:ext uri="{BB962C8B-B14F-4D97-AF65-F5344CB8AC3E}">
        <p14:creationId xmlns:p14="http://schemas.microsoft.com/office/powerpoint/2010/main" val="111218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2067792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smtClean="0"/>
              <a:t>PRODUCT</a:t>
            </a:r>
          </a:p>
          <a:p>
            <a:pPr lvl="1"/>
            <a:r>
              <a:rPr lang="en-CA" sz="1800" dirty="0" smtClean="0"/>
              <a:t>Premium Beer…</a:t>
            </a:r>
          </a:p>
          <a:p>
            <a:pPr lvl="1"/>
            <a:endParaRPr lang="en-CA" sz="1800" dirty="0"/>
          </a:p>
          <a:p>
            <a:r>
              <a:rPr lang="en-CA" sz="1800" dirty="0"/>
              <a:t>THE PROJECT</a:t>
            </a:r>
          </a:p>
          <a:p>
            <a:pPr lvl="1"/>
            <a:r>
              <a:rPr lang="en-CA" sz="1800" dirty="0" smtClean="0"/>
              <a:t>Recovering  </a:t>
            </a:r>
            <a:r>
              <a:rPr lang="en-CA" sz="1800" dirty="0"/>
              <a:t>saleable Beer  &amp; Water Recycling before  the  yeast is disposed.</a:t>
            </a:r>
          </a:p>
          <a:p>
            <a:pPr lvl="1"/>
            <a:r>
              <a:rPr lang="en-CA" sz="1800" dirty="0" smtClean="0"/>
              <a:t>Beer </a:t>
            </a:r>
            <a:r>
              <a:rPr lang="en-CA" sz="1800" dirty="0"/>
              <a:t>Recovery </a:t>
            </a:r>
            <a:r>
              <a:rPr lang="en-CA" sz="1800" dirty="0" smtClean="0"/>
              <a:t>System…</a:t>
            </a:r>
          </a:p>
          <a:p>
            <a:pPr lvl="1"/>
            <a:endParaRPr lang="en-CA" sz="1800" dirty="0" smtClean="0"/>
          </a:p>
          <a:p>
            <a:r>
              <a:rPr lang="en-CA" sz="1800" dirty="0"/>
              <a:t>THE PROCESS CHALLENGE</a:t>
            </a:r>
          </a:p>
          <a:p>
            <a:pPr lvl="1"/>
            <a:r>
              <a:rPr lang="en-CA" sz="1800" dirty="0" smtClean="0"/>
              <a:t>Brick </a:t>
            </a:r>
            <a:r>
              <a:rPr lang="en-CA" sz="1800" dirty="0"/>
              <a:t>tankers out for disposal 330 hL of waste yeast per week. The average solids is 20%, with the balance of the volume being concentrated beer (at 8.0 v/o) being </a:t>
            </a:r>
            <a:r>
              <a:rPr lang="en-CA" sz="1800" dirty="0" smtClean="0"/>
              <a:t>lost…</a:t>
            </a:r>
          </a:p>
        </p:txBody>
      </p:sp>
    </p:spTree>
    <p:extLst>
      <p:ext uri="{BB962C8B-B14F-4D97-AF65-F5344CB8AC3E}">
        <p14:creationId xmlns:p14="http://schemas.microsoft.com/office/powerpoint/2010/main" val="2511357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smtClean="0"/>
              <a:t>THE </a:t>
            </a:r>
            <a:r>
              <a:rPr lang="en-CA" sz="1800" dirty="0"/>
              <a:t>PROCESS CHALLENGE</a:t>
            </a:r>
          </a:p>
          <a:p>
            <a:pPr lvl="1"/>
            <a:r>
              <a:rPr lang="en-CA" sz="1800" dirty="0" smtClean="0"/>
              <a:t>A </a:t>
            </a:r>
            <a:r>
              <a:rPr lang="en-CA" sz="1800" dirty="0"/>
              <a:t>cost-effective, sanitary method of concentrating the yeast stream would yield significant savings. If we were to double the solids concentration, that would equate to approx. 100 hL of recovered beer at value of $25/ </a:t>
            </a:r>
            <a:r>
              <a:rPr lang="en-CA" sz="1800" dirty="0" smtClean="0"/>
              <a:t>hL…</a:t>
            </a:r>
          </a:p>
          <a:p>
            <a:pPr lvl="1"/>
            <a:endParaRPr lang="en-CA" sz="1800" dirty="0" smtClean="0"/>
          </a:p>
          <a:p>
            <a:pPr lvl="1"/>
            <a:r>
              <a:rPr lang="en-CA" sz="1800" dirty="0" smtClean="0"/>
              <a:t> </a:t>
            </a:r>
            <a:r>
              <a:rPr lang="en-CA" sz="1800" dirty="0"/>
              <a:t>Annual savings would be estimated  $150,000 at 40%...$300,000 at 60% &amp; $500,000 at 80</a:t>
            </a:r>
            <a:r>
              <a:rPr lang="en-CA" sz="1800" dirty="0" smtClean="0"/>
              <a:t>%...</a:t>
            </a:r>
          </a:p>
          <a:p>
            <a:pPr lvl="1"/>
            <a:endParaRPr lang="en-CA" sz="1800" dirty="0"/>
          </a:p>
          <a:p>
            <a:pPr lvl="1"/>
            <a:r>
              <a:rPr lang="en-CA" sz="1800" dirty="0" smtClean="0"/>
              <a:t>Large </a:t>
            </a:r>
            <a:r>
              <a:rPr lang="en-CA" sz="1800" dirty="0"/>
              <a:t>beer companies use centrifuges  at a cost of $500,000 each. This is simply too costly for smaller Craft Brewers. Almost 80% of Waste Yeast Processing liquid is </a:t>
            </a:r>
            <a:r>
              <a:rPr lang="en-CA" sz="1800" dirty="0" smtClean="0"/>
              <a:t>beer...</a:t>
            </a:r>
            <a:endParaRPr lang="en-CA" sz="1800" dirty="0"/>
          </a:p>
          <a:p>
            <a:endParaRPr lang="en-CA" dirty="0"/>
          </a:p>
          <a:p>
            <a:endParaRPr lang="en-CA" dirty="0"/>
          </a:p>
        </p:txBody>
      </p:sp>
    </p:spTree>
    <p:extLst>
      <p:ext uri="{BB962C8B-B14F-4D97-AF65-F5344CB8AC3E}">
        <p14:creationId xmlns:p14="http://schemas.microsoft.com/office/powerpoint/2010/main" val="348518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a:xfrm>
            <a:off x="323528" y="1124744"/>
            <a:ext cx="8229600" cy="4741986"/>
          </a:xfrm>
        </p:spPr>
        <p:txBody>
          <a:bodyPr/>
          <a:lstStyle/>
          <a:p>
            <a:endParaRPr lang="en-CA" dirty="0"/>
          </a:p>
          <a:p>
            <a:r>
              <a:rPr lang="en-CA" sz="1800" dirty="0" smtClean="0"/>
              <a:t>PRODUCTIVITY </a:t>
            </a:r>
            <a:r>
              <a:rPr lang="en-CA" sz="1800" dirty="0"/>
              <a:t>IMPACTS ($ Savings)</a:t>
            </a:r>
          </a:p>
          <a:p>
            <a:pPr lvl="1"/>
            <a:r>
              <a:rPr lang="en-CA" sz="1800" dirty="0" smtClean="0"/>
              <a:t>Annual </a:t>
            </a:r>
            <a:r>
              <a:rPr lang="en-CA" sz="1800" dirty="0"/>
              <a:t>savings would be estimated  $210,000 at 40%...$280,000 at 60% &amp; $315,000 at 80</a:t>
            </a:r>
            <a:r>
              <a:rPr lang="en-CA" sz="1800" dirty="0" smtClean="0"/>
              <a:t>%...</a:t>
            </a:r>
          </a:p>
          <a:p>
            <a:pPr lvl="1"/>
            <a:endParaRPr lang="en-CA" sz="1800" dirty="0" smtClean="0"/>
          </a:p>
          <a:p>
            <a:pPr lvl="1"/>
            <a:endParaRPr lang="en-CA" sz="1800" dirty="0"/>
          </a:p>
          <a:p>
            <a:r>
              <a:rPr lang="en-CA" sz="1800" dirty="0"/>
              <a:t>INDUSTRY PRODUCTIVITY IMPACTS ($ Savings)</a:t>
            </a:r>
          </a:p>
          <a:p>
            <a:pPr lvl="1"/>
            <a:r>
              <a:rPr lang="en-CA" sz="1800" dirty="0" smtClean="0"/>
              <a:t>In </a:t>
            </a:r>
            <a:r>
              <a:rPr lang="en-CA" sz="1800" dirty="0"/>
              <a:t>Canada, there are estimated 40 Craft Breweries…Savings at 40% = $9 Million…60% = $11 Million…80% = $13 Million. </a:t>
            </a:r>
          </a:p>
          <a:p>
            <a:pPr lvl="1"/>
            <a:r>
              <a:rPr lang="en-CA" sz="1800" dirty="0" smtClean="0"/>
              <a:t>In </a:t>
            </a:r>
            <a:r>
              <a:rPr lang="en-CA" sz="1800" dirty="0"/>
              <a:t>the US...</a:t>
            </a:r>
            <a:r>
              <a:rPr lang="en-CA" sz="1800" dirty="0" smtClean="0"/>
              <a:t>400-800 </a:t>
            </a:r>
            <a:r>
              <a:rPr lang="en-CA" sz="1800" dirty="0"/>
              <a:t>Craft </a:t>
            </a:r>
            <a:r>
              <a:rPr lang="en-CA" sz="1800" dirty="0" smtClean="0"/>
              <a:t>Brewers….Savings </a:t>
            </a:r>
            <a:r>
              <a:rPr lang="en-CA" sz="1800" dirty="0"/>
              <a:t>estimated 40% = $86 Million…60% = $112 Million…80% = $126 Million…</a:t>
            </a:r>
          </a:p>
        </p:txBody>
      </p:sp>
    </p:spTree>
    <p:extLst>
      <p:ext uri="{BB962C8B-B14F-4D97-AF65-F5344CB8AC3E}">
        <p14:creationId xmlns:p14="http://schemas.microsoft.com/office/powerpoint/2010/main" val="482224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3462037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a:xfrm>
            <a:off x="323528" y="980728"/>
            <a:ext cx="8229600" cy="4886002"/>
          </a:xfrm>
        </p:spPr>
        <p:txBody>
          <a:bodyPr/>
          <a:lstStyle/>
          <a:p>
            <a:endParaRPr lang="en-CA" sz="1800" dirty="0"/>
          </a:p>
          <a:p>
            <a:r>
              <a:rPr lang="en-CA" sz="1800" dirty="0"/>
              <a:t>THE PRODUCT</a:t>
            </a:r>
          </a:p>
          <a:p>
            <a:pPr lvl="1"/>
            <a:r>
              <a:rPr lang="en-CA" sz="1800" dirty="0" smtClean="0"/>
              <a:t>Fresh </a:t>
            </a:r>
            <a:r>
              <a:rPr lang="en-CA" sz="1800" dirty="0"/>
              <a:t>Citrus  Fruit…</a:t>
            </a:r>
          </a:p>
          <a:p>
            <a:pPr lvl="1"/>
            <a:r>
              <a:rPr lang="en-CA" sz="1800" dirty="0" smtClean="0"/>
              <a:t>Defined </a:t>
            </a:r>
            <a:r>
              <a:rPr lang="en-CA" sz="1800" dirty="0"/>
              <a:t>as Oranges &amp; </a:t>
            </a:r>
            <a:r>
              <a:rPr lang="en-CA" sz="1800" dirty="0" smtClean="0"/>
              <a:t>Grapefruit…</a:t>
            </a:r>
          </a:p>
          <a:p>
            <a:pPr lvl="1"/>
            <a:endParaRPr lang="en-CA" sz="1800" dirty="0" smtClean="0"/>
          </a:p>
          <a:p>
            <a:r>
              <a:rPr lang="en-CA" sz="1800" dirty="0"/>
              <a:t>THE PROJECT</a:t>
            </a:r>
          </a:p>
          <a:p>
            <a:pPr lvl="1"/>
            <a:r>
              <a:rPr lang="en-CA" sz="1800" dirty="0" smtClean="0"/>
              <a:t>Pealing </a:t>
            </a:r>
            <a:r>
              <a:rPr lang="en-CA" sz="1800" dirty="0"/>
              <a:t>&amp; sectioning varieties of Fresh Citrus Fruit with improved speed &amp; </a:t>
            </a:r>
            <a:r>
              <a:rPr lang="en-CA" sz="1800" dirty="0" smtClean="0"/>
              <a:t>yield…</a:t>
            </a:r>
          </a:p>
          <a:p>
            <a:pPr lvl="1"/>
            <a:endParaRPr lang="en-CA" sz="1800" dirty="0" smtClean="0"/>
          </a:p>
          <a:p>
            <a:r>
              <a:rPr lang="en-CA" sz="1800" dirty="0"/>
              <a:t>THE PROCESS  CHALLENGE</a:t>
            </a:r>
          </a:p>
          <a:p>
            <a:pPr lvl="1"/>
            <a:r>
              <a:rPr lang="en-CA" sz="1800" dirty="0" smtClean="0"/>
              <a:t>Citrus </a:t>
            </a:r>
            <a:r>
              <a:rPr lang="en-CA" sz="1800" dirty="0"/>
              <a:t>( oranges and grapefruit) sectioning equipment:</a:t>
            </a:r>
          </a:p>
          <a:p>
            <a:pPr lvl="1"/>
            <a:r>
              <a:rPr lang="en-CA" sz="1800" dirty="0" smtClean="0"/>
              <a:t>Current </a:t>
            </a:r>
            <a:r>
              <a:rPr lang="en-CA" sz="1800" dirty="0"/>
              <a:t>process is manual with high labour input delivering high quality finished outputs at 1/3 the rate that we can generate out of balance of fruit ( honeydew, cantaloupe, pineapple ) that we </a:t>
            </a:r>
            <a:r>
              <a:rPr lang="en-CA" sz="1800" dirty="0" smtClean="0"/>
              <a:t>process. Ability </a:t>
            </a:r>
            <a:r>
              <a:rPr lang="en-CA" sz="1800" dirty="0"/>
              <a:t>to remove skin of fruit &amp; cut with the right speed &amp; yield</a:t>
            </a:r>
            <a:r>
              <a:rPr lang="en-CA" sz="1800" dirty="0" smtClean="0"/>
              <a:t>.</a:t>
            </a:r>
            <a:endParaRPr lang="en-CA" sz="1800" dirty="0"/>
          </a:p>
        </p:txBody>
      </p:sp>
    </p:spTree>
    <p:extLst>
      <p:ext uri="{BB962C8B-B14F-4D97-AF65-F5344CB8AC3E}">
        <p14:creationId xmlns:p14="http://schemas.microsoft.com/office/powerpoint/2010/main" val="3995181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a:xfrm>
            <a:off x="323528" y="908720"/>
            <a:ext cx="8229600" cy="5174034"/>
          </a:xfrm>
        </p:spPr>
        <p:txBody>
          <a:bodyPr/>
          <a:lstStyle/>
          <a:p>
            <a:endParaRPr lang="en-CA" sz="1800" dirty="0"/>
          </a:p>
          <a:p>
            <a:r>
              <a:rPr lang="en-CA" sz="1800" dirty="0" smtClean="0"/>
              <a:t>THE </a:t>
            </a:r>
            <a:r>
              <a:rPr lang="en-CA" sz="1800" dirty="0"/>
              <a:t>PROCESS  CHALLENGE</a:t>
            </a:r>
          </a:p>
          <a:p>
            <a:pPr lvl="1"/>
            <a:r>
              <a:rPr lang="en-CA" sz="1800" dirty="0" smtClean="0"/>
              <a:t>Currently </a:t>
            </a:r>
            <a:r>
              <a:rPr lang="en-CA" sz="1800" dirty="0"/>
              <a:t>completed by hand in Canada. Competes with Mexico where labour is so inexpensive that automation has no payback.</a:t>
            </a:r>
          </a:p>
          <a:p>
            <a:pPr lvl="1"/>
            <a:r>
              <a:rPr lang="en-CA" sz="1800" dirty="0" smtClean="0"/>
              <a:t>Existing </a:t>
            </a:r>
            <a:r>
              <a:rPr lang="en-CA" sz="1800" dirty="0"/>
              <a:t>auto cutters do not have the speed of hand labour &amp; poorly manage raw fruit size variance.</a:t>
            </a:r>
          </a:p>
          <a:p>
            <a:pPr lvl="1"/>
            <a:r>
              <a:rPr lang="en-CA" sz="1800" dirty="0" smtClean="0"/>
              <a:t>Currently </a:t>
            </a:r>
            <a:r>
              <a:rPr lang="en-CA" sz="1800" dirty="0"/>
              <a:t>KBFI does 90 lbs. per hour on traditional fruit &amp; 3 lbs. per hour on citrus &amp; specialty  fruit (Mangos).</a:t>
            </a:r>
          </a:p>
          <a:p>
            <a:pPr lvl="1"/>
            <a:r>
              <a:rPr lang="en-CA" sz="1800" dirty="0" smtClean="0"/>
              <a:t>Automation </a:t>
            </a:r>
            <a:r>
              <a:rPr lang="en-CA" sz="1800" dirty="0"/>
              <a:t>must target minimum of 30 lbs. per hour…ideally significantly </a:t>
            </a:r>
            <a:r>
              <a:rPr lang="en-CA" sz="1800" dirty="0" smtClean="0"/>
              <a:t>higher…</a:t>
            </a:r>
          </a:p>
          <a:p>
            <a:r>
              <a:rPr lang="en-CA" sz="2000" dirty="0" smtClean="0"/>
              <a:t>PRODUCTIVITY </a:t>
            </a:r>
            <a:r>
              <a:rPr lang="en-CA" sz="2000" dirty="0"/>
              <a:t>IMPACTS ($ Savings)</a:t>
            </a:r>
          </a:p>
          <a:p>
            <a:pPr lvl="1"/>
            <a:r>
              <a:rPr lang="en-CA" sz="1800" dirty="0"/>
              <a:t>-We estimate if that process could be automated the potential annual savings in labour cost and food cost would be between $100,000 per shift  per year dependant on product yield rate that automation would deliver ($’s shown represent less than to equal current yield standard).</a:t>
            </a:r>
          </a:p>
          <a:p>
            <a:pPr lvl="1"/>
            <a:r>
              <a:rPr lang="en-CA" sz="1800" dirty="0"/>
              <a:t>-$ 100,000 one shift…3 shifts = $300,000….</a:t>
            </a:r>
          </a:p>
          <a:p>
            <a:endParaRPr lang="en-CA" sz="2000" dirty="0"/>
          </a:p>
          <a:p>
            <a:endParaRPr lang="en-CA" sz="2000" dirty="0"/>
          </a:p>
          <a:p>
            <a:endParaRPr lang="en-CA" sz="2000" dirty="0"/>
          </a:p>
          <a:p>
            <a:endParaRPr lang="en-CA" sz="2000" dirty="0" smtClean="0"/>
          </a:p>
          <a:p>
            <a:pPr lvl="1"/>
            <a:endParaRPr lang="en-CA" sz="1800" dirty="0"/>
          </a:p>
          <a:p>
            <a:endParaRPr lang="en-CA" dirty="0"/>
          </a:p>
          <a:p>
            <a:endParaRPr lang="en-CA" dirty="0"/>
          </a:p>
          <a:p>
            <a:endParaRPr lang="en-CA" dirty="0"/>
          </a:p>
        </p:txBody>
      </p:sp>
    </p:spTree>
    <p:extLst>
      <p:ext uri="{BB962C8B-B14F-4D97-AF65-F5344CB8AC3E}">
        <p14:creationId xmlns:p14="http://schemas.microsoft.com/office/powerpoint/2010/main" val="40251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a:t>INDUSTRY PRODUCTIVITY IMPACTS ($ Savings)</a:t>
            </a:r>
          </a:p>
          <a:p>
            <a:pPr lvl="1"/>
            <a:r>
              <a:rPr lang="en-CA" sz="1800" dirty="0" smtClean="0"/>
              <a:t>Estimated </a:t>
            </a:r>
            <a:r>
              <a:rPr lang="en-CA" sz="1800" dirty="0"/>
              <a:t>Savings based on 30 duplicate industries in Canada =$9 Million</a:t>
            </a:r>
            <a:r>
              <a:rPr lang="en-CA" sz="1800" dirty="0" smtClean="0"/>
              <a:t>…</a:t>
            </a:r>
          </a:p>
          <a:p>
            <a:pPr lvl="1"/>
            <a:r>
              <a:rPr lang="en-CA" sz="1800" dirty="0" smtClean="0"/>
              <a:t>N.A </a:t>
            </a:r>
            <a:r>
              <a:rPr lang="en-CA" sz="1800" dirty="0"/>
              <a:t>= </a:t>
            </a:r>
            <a:r>
              <a:rPr lang="en-CA" sz="1800" dirty="0" smtClean="0"/>
              <a:t>$100 Million…</a:t>
            </a:r>
            <a:endParaRPr lang="en-CA" sz="1800" dirty="0"/>
          </a:p>
          <a:p>
            <a:endParaRPr lang="en-CA" dirty="0"/>
          </a:p>
        </p:txBody>
      </p:sp>
    </p:spTree>
    <p:extLst>
      <p:ext uri="{BB962C8B-B14F-4D97-AF65-F5344CB8AC3E}">
        <p14:creationId xmlns:p14="http://schemas.microsoft.com/office/powerpoint/2010/main" val="374669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lstStyle/>
          <a:p>
            <a:r>
              <a:rPr lang="en-CA" dirty="0"/>
              <a:t>Canada’s agri-food sector is a key component of national, provincial and regional economies within Canada…</a:t>
            </a:r>
          </a:p>
          <a:p>
            <a:r>
              <a:rPr lang="en-CA" dirty="0"/>
              <a:t> Canada’s food manufacturing industry is a critical part of the sector… </a:t>
            </a:r>
          </a:p>
          <a:p>
            <a:pPr lvl="1"/>
            <a:r>
              <a:rPr lang="en-CA" dirty="0"/>
              <a:t>Food and beverage shipments were valued at $92.8 Billion</a:t>
            </a:r>
            <a:r>
              <a:rPr lang="en-CA" dirty="0" smtClean="0"/>
              <a:t>…</a:t>
            </a:r>
          </a:p>
          <a:p>
            <a:pPr lvl="1"/>
            <a:r>
              <a:rPr lang="en-CA" dirty="0"/>
              <a:t>Over 84% of Canadian food and beverage manufacturing establishments had less than 50 employees, but accounted for 17% of total industry shipments…</a:t>
            </a:r>
          </a:p>
          <a:p>
            <a:pPr lvl="1"/>
            <a:endParaRPr lang="en-CA" dirty="0"/>
          </a:p>
        </p:txBody>
      </p:sp>
    </p:spTree>
    <p:extLst>
      <p:ext uri="{BB962C8B-B14F-4D97-AF65-F5344CB8AC3E}">
        <p14:creationId xmlns:p14="http://schemas.microsoft.com/office/powerpoint/2010/main" val="2001574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2622641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smtClean="0"/>
              <a:t>THE PRODUCT</a:t>
            </a:r>
          </a:p>
          <a:p>
            <a:pPr lvl="1"/>
            <a:r>
              <a:rPr lang="en-CA" sz="1800" dirty="0" smtClean="0"/>
              <a:t>Waste Water after production…</a:t>
            </a:r>
          </a:p>
          <a:p>
            <a:pPr lvl="1"/>
            <a:endParaRPr lang="en-CA" sz="1800" dirty="0"/>
          </a:p>
          <a:p>
            <a:r>
              <a:rPr lang="en-CA" sz="1800" dirty="0"/>
              <a:t>THE PROJECT</a:t>
            </a:r>
          </a:p>
          <a:p>
            <a:pPr lvl="1"/>
            <a:r>
              <a:rPr lang="en-CA" sz="1800" dirty="0" smtClean="0"/>
              <a:t>Cost </a:t>
            </a:r>
            <a:r>
              <a:rPr lang="en-CA" sz="1800" dirty="0"/>
              <a:t>effectively recycle/re-employ waste water within the Key Brands Inc. manufacturing operation to reduce </a:t>
            </a:r>
            <a:r>
              <a:rPr lang="en-CA" sz="1800" dirty="0" smtClean="0"/>
              <a:t>costs…</a:t>
            </a:r>
            <a:endParaRPr lang="en-CA" sz="1800" dirty="0"/>
          </a:p>
          <a:p>
            <a:endParaRPr lang="en-CA" dirty="0"/>
          </a:p>
        </p:txBody>
      </p:sp>
    </p:spTree>
    <p:extLst>
      <p:ext uri="{BB962C8B-B14F-4D97-AF65-F5344CB8AC3E}">
        <p14:creationId xmlns:p14="http://schemas.microsoft.com/office/powerpoint/2010/main" val="2289569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a:t>THE PROCESS CHALLENGE</a:t>
            </a:r>
          </a:p>
          <a:p>
            <a:pPr lvl="1"/>
            <a:r>
              <a:rPr lang="en-CA" sz="1600" dirty="0" smtClean="0"/>
              <a:t>To </a:t>
            </a:r>
            <a:r>
              <a:rPr lang="en-CA" sz="1600" dirty="0"/>
              <a:t>cost effectively &amp; efficiently reduce the cost &amp; recycle waste water from operations.</a:t>
            </a:r>
          </a:p>
          <a:p>
            <a:pPr lvl="1"/>
            <a:r>
              <a:rPr lang="en-CA" sz="1600" dirty="0" smtClean="0"/>
              <a:t>Specifically </a:t>
            </a:r>
            <a:r>
              <a:rPr lang="en-CA" sz="1600" dirty="0"/>
              <a:t>, remove starch from hot water used to cook pasta , potatoes , and rice…recover heat from now starched hot water &amp;re-use water that would otherwise go down the drain.</a:t>
            </a:r>
          </a:p>
          <a:p>
            <a:pPr lvl="1"/>
            <a:r>
              <a:rPr lang="en-CA" sz="1600" dirty="0" smtClean="0"/>
              <a:t>The </a:t>
            </a:r>
            <a:r>
              <a:rPr lang="en-CA" sz="1600" dirty="0"/>
              <a:t>process needs to be completed in a small footprint as there is no room for filtration ponds, large separation tanks, etc.</a:t>
            </a:r>
          </a:p>
          <a:p>
            <a:pPr lvl="1"/>
            <a:r>
              <a:rPr lang="en-CA" sz="1600" dirty="0" smtClean="0"/>
              <a:t>Removing </a:t>
            </a:r>
            <a:r>
              <a:rPr lang="en-CA" sz="1600" dirty="0"/>
              <a:t>Starch from Hot and Cold processing water will reduce surcharges as well as allowing for heat recovery from heated cooking water used in our processing environment.</a:t>
            </a:r>
          </a:p>
          <a:p>
            <a:pPr lvl="1"/>
            <a:r>
              <a:rPr lang="en-CA" sz="1600" dirty="0" smtClean="0"/>
              <a:t>This  </a:t>
            </a:r>
            <a:r>
              <a:rPr lang="en-CA" sz="1600" dirty="0"/>
              <a:t>allows re-use of a percentage of treated </a:t>
            </a:r>
            <a:r>
              <a:rPr lang="en-CA" sz="1600" dirty="0" smtClean="0"/>
              <a:t>water…</a:t>
            </a:r>
          </a:p>
          <a:p>
            <a:pPr lvl="1"/>
            <a:r>
              <a:rPr lang="en-CA" sz="1600" dirty="0" smtClean="0"/>
              <a:t>Currently </a:t>
            </a:r>
            <a:r>
              <a:rPr lang="en-CA" sz="1600" dirty="0"/>
              <a:t>no system available that fits into a small footprint ( </a:t>
            </a:r>
            <a:r>
              <a:rPr lang="en-CA" sz="1600" dirty="0" smtClean="0"/>
              <a:t>i.e.: </a:t>
            </a:r>
            <a:r>
              <a:rPr lang="en-CA" sz="1600" dirty="0"/>
              <a:t>does not require large siltation tanks/ponds and separators) for high water volume </a:t>
            </a:r>
            <a:r>
              <a:rPr lang="en-CA" sz="1600" dirty="0" smtClean="0"/>
              <a:t>users who </a:t>
            </a:r>
            <a:r>
              <a:rPr lang="en-CA" sz="1600" dirty="0"/>
              <a:t>cook large amounts of starch based raw materials ( pasta, potatoes, and rice as examples) </a:t>
            </a:r>
            <a:r>
              <a:rPr lang="en-CA" sz="1600" dirty="0" smtClean="0"/>
              <a:t>…</a:t>
            </a:r>
            <a:endParaRPr lang="en-CA" sz="1600" dirty="0"/>
          </a:p>
        </p:txBody>
      </p:sp>
    </p:spTree>
    <p:extLst>
      <p:ext uri="{BB962C8B-B14F-4D97-AF65-F5344CB8AC3E}">
        <p14:creationId xmlns:p14="http://schemas.microsoft.com/office/powerpoint/2010/main" val="1355618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smtClean="0"/>
              <a:t>PRODUCTIVITY </a:t>
            </a:r>
            <a:r>
              <a:rPr lang="en-CA" sz="1800" dirty="0"/>
              <a:t>IMPACTS ($ Savings)</a:t>
            </a:r>
          </a:p>
          <a:p>
            <a:pPr lvl="1"/>
            <a:r>
              <a:rPr lang="en-CA" sz="1800" dirty="0" smtClean="0"/>
              <a:t>$</a:t>
            </a:r>
            <a:r>
              <a:rPr lang="en-CA" sz="1800" dirty="0"/>
              <a:t>250,000 per shift…3 shifts = $</a:t>
            </a:r>
            <a:r>
              <a:rPr lang="en-CA" sz="1800" dirty="0" smtClean="0"/>
              <a:t>750,000…</a:t>
            </a:r>
          </a:p>
          <a:p>
            <a:pPr lvl="1"/>
            <a:endParaRPr lang="en-CA" sz="1800" dirty="0"/>
          </a:p>
          <a:p>
            <a:endParaRPr lang="en-CA" sz="1800" dirty="0"/>
          </a:p>
          <a:p>
            <a:r>
              <a:rPr lang="en-CA" sz="1800" dirty="0"/>
              <a:t>INDUSTRY PRODUCTIVITY IMPACTS ($ Savings)</a:t>
            </a:r>
          </a:p>
          <a:p>
            <a:pPr lvl="1"/>
            <a:r>
              <a:rPr lang="en-CA" sz="1800" dirty="0" smtClean="0"/>
              <a:t>Assuming </a:t>
            </a:r>
            <a:r>
              <a:rPr lang="en-CA" sz="1800" dirty="0"/>
              <a:t>75 duplicate Processors in Canada = $56.3 Million</a:t>
            </a:r>
            <a:r>
              <a:rPr lang="en-CA" sz="1800" dirty="0" smtClean="0"/>
              <a:t>…</a:t>
            </a:r>
          </a:p>
          <a:p>
            <a:pPr lvl="1"/>
            <a:r>
              <a:rPr lang="en-CA" sz="1800" dirty="0" smtClean="0"/>
              <a:t>In </a:t>
            </a:r>
            <a:r>
              <a:rPr lang="en-CA" sz="1800" dirty="0"/>
              <a:t>the US </a:t>
            </a:r>
            <a:r>
              <a:rPr lang="en-CA" sz="1800" dirty="0" smtClean="0"/>
              <a:t>10 X </a:t>
            </a:r>
            <a:r>
              <a:rPr lang="en-CA" sz="1800" dirty="0"/>
              <a:t>= $</a:t>
            </a:r>
            <a:r>
              <a:rPr lang="en-CA" sz="1800" dirty="0" smtClean="0"/>
              <a:t>563 Million</a:t>
            </a:r>
            <a:r>
              <a:rPr lang="en-CA" sz="1800" dirty="0"/>
              <a:t>…</a:t>
            </a:r>
          </a:p>
          <a:p>
            <a:endParaRPr lang="en-CA" dirty="0"/>
          </a:p>
        </p:txBody>
      </p:sp>
    </p:spTree>
    <p:extLst>
      <p:ext uri="{BB962C8B-B14F-4D97-AF65-F5344CB8AC3E}">
        <p14:creationId xmlns:p14="http://schemas.microsoft.com/office/powerpoint/2010/main" val="917271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2384006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a:xfrm>
            <a:off x="323528" y="980728"/>
            <a:ext cx="8229600" cy="4886002"/>
          </a:xfrm>
        </p:spPr>
        <p:txBody>
          <a:bodyPr/>
          <a:lstStyle/>
          <a:p>
            <a:endParaRPr lang="en-CA" dirty="0"/>
          </a:p>
          <a:p>
            <a:r>
              <a:rPr lang="en-CA" sz="1800" dirty="0"/>
              <a:t>THE PRODUCT</a:t>
            </a:r>
          </a:p>
          <a:p>
            <a:pPr lvl="1"/>
            <a:r>
              <a:rPr lang="en-CA" sz="1800" dirty="0" smtClean="0"/>
              <a:t>Pork Butts…</a:t>
            </a:r>
          </a:p>
          <a:p>
            <a:pPr lvl="1"/>
            <a:endParaRPr lang="en-CA" sz="1800" dirty="0"/>
          </a:p>
          <a:p>
            <a:r>
              <a:rPr lang="en-CA" sz="1800" dirty="0"/>
              <a:t>THE PROJECT</a:t>
            </a:r>
          </a:p>
          <a:p>
            <a:pPr lvl="1"/>
            <a:r>
              <a:rPr lang="en-CA" sz="1800" dirty="0" smtClean="0"/>
              <a:t>Twist </a:t>
            </a:r>
            <a:r>
              <a:rPr lang="en-CA" sz="1800" dirty="0"/>
              <a:t>Wrapping Korean Pork Butts…</a:t>
            </a:r>
          </a:p>
          <a:p>
            <a:pPr lvl="1"/>
            <a:r>
              <a:rPr lang="en-CA" sz="1800" dirty="0" smtClean="0"/>
              <a:t>Labour </a:t>
            </a:r>
            <a:r>
              <a:rPr lang="en-CA" sz="1800" dirty="0"/>
              <a:t>&amp; Yield opportunities</a:t>
            </a:r>
            <a:r>
              <a:rPr lang="en-CA" sz="1800" dirty="0" smtClean="0"/>
              <a:t>…</a:t>
            </a:r>
          </a:p>
          <a:p>
            <a:pPr lvl="1"/>
            <a:endParaRPr lang="en-CA" sz="1800" dirty="0"/>
          </a:p>
          <a:p>
            <a:r>
              <a:rPr lang="en-CA" sz="2000" dirty="0"/>
              <a:t>THE PROCESS CHALLENGE</a:t>
            </a:r>
          </a:p>
          <a:p>
            <a:pPr lvl="1"/>
            <a:r>
              <a:rPr lang="en-CA" sz="1800" dirty="0" smtClean="0"/>
              <a:t>Automate </a:t>
            </a:r>
            <a:r>
              <a:rPr lang="en-CA" sz="1800" dirty="0"/>
              <a:t>the Twist  Pkge Wrapping of Pork Butts for Korea…</a:t>
            </a:r>
          </a:p>
          <a:p>
            <a:pPr lvl="1"/>
            <a:r>
              <a:rPr lang="en-CA" sz="1800" dirty="0" smtClean="0"/>
              <a:t>The </a:t>
            </a:r>
            <a:r>
              <a:rPr lang="en-CA" sz="1800" dirty="0"/>
              <a:t>Product is overwrapped , rolled &amp; spun /twisted at both ends by hand.</a:t>
            </a:r>
          </a:p>
          <a:p>
            <a:pPr lvl="1"/>
            <a:r>
              <a:rPr lang="en-CA" sz="1800" dirty="0" smtClean="0"/>
              <a:t>As </a:t>
            </a:r>
            <a:r>
              <a:rPr lang="en-CA" sz="1800" dirty="0"/>
              <a:t>a result the Centre tightens &amp; the ends twisted, similar to a “Candy Kiss”…</a:t>
            </a:r>
          </a:p>
          <a:p>
            <a:endParaRPr lang="en-CA" sz="2000" dirty="0"/>
          </a:p>
          <a:p>
            <a:endParaRPr lang="en-CA" dirty="0"/>
          </a:p>
          <a:p>
            <a:endParaRPr lang="en-CA" dirty="0"/>
          </a:p>
        </p:txBody>
      </p:sp>
    </p:spTree>
    <p:extLst>
      <p:ext uri="{BB962C8B-B14F-4D97-AF65-F5344CB8AC3E}">
        <p14:creationId xmlns:p14="http://schemas.microsoft.com/office/powerpoint/2010/main" val="1215057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a:t>PRODUCTIVITY IMPACTS ($ Savings)</a:t>
            </a:r>
          </a:p>
          <a:p>
            <a:pPr lvl="1"/>
            <a:r>
              <a:rPr lang="en-CA" sz="1800" dirty="0" smtClean="0"/>
              <a:t>$</a:t>
            </a:r>
            <a:r>
              <a:rPr lang="en-CA" sz="1800" dirty="0"/>
              <a:t>100,000-$200,000 annually per shift in Labour &amp; </a:t>
            </a:r>
            <a:r>
              <a:rPr lang="en-CA" sz="1800" dirty="0" smtClean="0"/>
              <a:t>Yield…</a:t>
            </a:r>
          </a:p>
          <a:p>
            <a:pPr lvl="1"/>
            <a:r>
              <a:rPr lang="en-CA" sz="1800" dirty="0" smtClean="0"/>
              <a:t>3 Shifts = $300,000-$600,000…</a:t>
            </a:r>
          </a:p>
          <a:p>
            <a:endParaRPr lang="en-CA" sz="1800" dirty="0"/>
          </a:p>
          <a:p>
            <a:r>
              <a:rPr lang="en-CA" sz="1800" dirty="0" smtClean="0"/>
              <a:t>INDUSTRY </a:t>
            </a:r>
            <a:r>
              <a:rPr lang="en-CA" sz="1800" dirty="0"/>
              <a:t>PRODUCTIVITY IMPACTS ($ Savings)</a:t>
            </a:r>
          </a:p>
          <a:p>
            <a:pPr lvl="1"/>
            <a:r>
              <a:rPr lang="en-CA" sz="1800" dirty="0" smtClean="0"/>
              <a:t>Assuming </a:t>
            </a:r>
            <a:r>
              <a:rPr lang="en-CA" sz="1800" dirty="0"/>
              <a:t>10 Manufacturers Worldwide = </a:t>
            </a:r>
            <a:r>
              <a:rPr lang="en-CA" sz="1800" dirty="0" smtClean="0"/>
              <a:t>$3 </a:t>
            </a:r>
            <a:r>
              <a:rPr lang="en-CA" sz="1800" dirty="0"/>
              <a:t>Million-</a:t>
            </a:r>
            <a:r>
              <a:rPr lang="en-CA" sz="1800" dirty="0" smtClean="0"/>
              <a:t>$6 </a:t>
            </a:r>
            <a:r>
              <a:rPr lang="en-CA" sz="1800" dirty="0"/>
              <a:t>Million</a:t>
            </a:r>
            <a:r>
              <a:rPr lang="en-CA" sz="1800" dirty="0" smtClean="0"/>
              <a:t>…</a:t>
            </a:r>
          </a:p>
          <a:p>
            <a:pPr lvl="1"/>
            <a:r>
              <a:rPr lang="en-CA" sz="1800" dirty="0" smtClean="0"/>
              <a:t>US 10 X = $30 Million - $60 Million…</a:t>
            </a:r>
            <a:endParaRPr lang="en-CA" sz="1800" dirty="0"/>
          </a:p>
          <a:p>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15616274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2406982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smtClean="0"/>
              <a:t>THE PRODUCT</a:t>
            </a:r>
          </a:p>
          <a:p>
            <a:pPr lvl="1"/>
            <a:r>
              <a:rPr lang="en-CA" sz="1800" dirty="0" smtClean="0"/>
              <a:t>Premium Apples…</a:t>
            </a:r>
          </a:p>
          <a:p>
            <a:pPr lvl="1"/>
            <a:endParaRPr lang="en-CA" sz="1800" dirty="0" smtClean="0"/>
          </a:p>
          <a:p>
            <a:pPr lvl="1"/>
            <a:endParaRPr lang="en-CA" sz="1800" dirty="0"/>
          </a:p>
          <a:p>
            <a:r>
              <a:rPr lang="en-CA" sz="1800" dirty="0" smtClean="0"/>
              <a:t>THE PROJECT</a:t>
            </a:r>
          </a:p>
          <a:p>
            <a:pPr lvl="1"/>
            <a:r>
              <a:rPr lang="en-CA" sz="1800" dirty="0" smtClean="0"/>
              <a:t>Develop </a:t>
            </a:r>
            <a:r>
              <a:rPr lang="en-CA" sz="1800" dirty="0"/>
              <a:t>a Robotic System that replaces hand </a:t>
            </a:r>
            <a:r>
              <a:rPr lang="en-CA" sz="1800" dirty="0" smtClean="0"/>
              <a:t>pickers…</a:t>
            </a:r>
          </a:p>
          <a:p>
            <a:pPr lvl="1"/>
            <a:endParaRPr lang="en-CA" sz="1800" dirty="0" smtClean="0"/>
          </a:p>
          <a:p>
            <a:endParaRPr lang="en-CA" sz="1800" dirty="0"/>
          </a:p>
          <a:p>
            <a:r>
              <a:rPr lang="en-CA" sz="1800" dirty="0"/>
              <a:t>THE PROCESS CHALLENGE</a:t>
            </a:r>
          </a:p>
          <a:p>
            <a:pPr lvl="1"/>
            <a:r>
              <a:rPr lang="en-CA" sz="1800" dirty="0" smtClean="0"/>
              <a:t>Create </a:t>
            </a:r>
            <a:r>
              <a:rPr lang="en-CA" sz="1800" dirty="0"/>
              <a:t>&amp; develop a low cost high quality Robotics system that improves yield &amp; quality &amp; eliminates </a:t>
            </a:r>
            <a:r>
              <a:rPr lang="en-CA" sz="1800" dirty="0" smtClean="0"/>
              <a:t>labour…</a:t>
            </a:r>
            <a:endParaRPr lang="en-CA" sz="1800" dirty="0"/>
          </a:p>
          <a:p>
            <a:pPr lvl="1"/>
            <a:r>
              <a:rPr lang="en-CA" sz="1800" dirty="0" smtClean="0"/>
              <a:t>Focus </a:t>
            </a:r>
            <a:r>
              <a:rPr lang="en-CA" sz="1800" dirty="0"/>
              <a:t>on picking vs. dropping from tree due to </a:t>
            </a:r>
            <a:r>
              <a:rPr lang="en-CA" sz="1800" dirty="0" smtClean="0"/>
              <a:t>vibration…</a:t>
            </a:r>
            <a:endParaRPr lang="en-CA" sz="1800" dirty="0"/>
          </a:p>
          <a:p>
            <a:endParaRPr lang="en-CA" dirty="0"/>
          </a:p>
          <a:p>
            <a:pPr lvl="1"/>
            <a:endParaRPr lang="en-CA" dirty="0"/>
          </a:p>
        </p:txBody>
      </p:sp>
    </p:spTree>
    <p:extLst>
      <p:ext uri="{BB962C8B-B14F-4D97-AF65-F5344CB8AC3E}">
        <p14:creationId xmlns:p14="http://schemas.microsoft.com/office/powerpoint/2010/main" val="2492027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p:txBody>
          <a:bodyPr/>
          <a:lstStyle/>
          <a:p>
            <a:r>
              <a:rPr lang="en-CA" sz="1800" dirty="0" smtClean="0"/>
              <a:t>PRODUCTIVITY </a:t>
            </a:r>
            <a:r>
              <a:rPr lang="en-CA" sz="1800" dirty="0"/>
              <a:t>IMPACTS ($ Savings)</a:t>
            </a:r>
          </a:p>
          <a:p>
            <a:pPr lvl="1"/>
            <a:r>
              <a:rPr lang="en-CA" sz="1800" dirty="0" smtClean="0"/>
              <a:t>Savings </a:t>
            </a:r>
            <a:r>
              <a:rPr lang="en-CA" sz="1800" dirty="0"/>
              <a:t>per shift based on $10 Million Annual $’s = </a:t>
            </a:r>
            <a:r>
              <a:rPr lang="en-CA" sz="1800" dirty="0" smtClean="0"/>
              <a:t>$2.5 Million…</a:t>
            </a:r>
          </a:p>
          <a:p>
            <a:pPr lvl="1"/>
            <a:endParaRPr lang="en-CA" sz="1800" dirty="0"/>
          </a:p>
          <a:p>
            <a:pPr lvl="1"/>
            <a:endParaRPr lang="en-CA" sz="1800" dirty="0"/>
          </a:p>
          <a:p>
            <a:endParaRPr lang="en-CA" sz="1800" dirty="0"/>
          </a:p>
          <a:p>
            <a:r>
              <a:rPr lang="en-CA" sz="1800" dirty="0"/>
              <a:t>INDUSTRY PRODUCTIVITY IMPACTS ($ Savings</a:t>
            </a:r>
            <a:r>
              <a:rPr lang="en-CA" sz="1800" dirty="0" smtClean="0"/>
              <a:t>)</a:t>
            </a:r>
          </a:p>
          <a:p>
            <a:pPr lvl="1"/>
            <a:r>
              <a:rPr lang="en-CA" sz="1800" dirty="0" smtClean="0"/>
              <a:t>Canada Apple Business = $1 Billion Revenue = $250 Million Savings…</a:t>
            </a:r>
            <a:endParaRPr lang="en-CA" sz="1800" dirty="0"/>
          </a:p>
          <a:p>
            <a:pPr lvl="1"/>
            <a:r>
              <a:rPr lang="en-CA" sz="1800" dirty="0" smtClean="0"/>
              <a:t>US Apple Business = 20 X = $5 Billion Savings…</a:t>
            </a:r>
          </a:p>
          <a:p>
            <a:pPr lvl="1"/>
            <a:endParaRPr lang="en-CA" dirty="0"/>
          </a:p>
          <a:p>
            <a:endParaRPr lang="en-CA" dirty="0"/>
          </a:p>
        </p:txBody>
      </p:sp>
    </p:spTree>
    <p:extLst>
      <p:ext uri="{BB962C8B-B14F-4D97-AF65-F5344CB8AC3E}">
        <p14:creationId xmlns:p14="http://schemas.microsoft.com/office/powerpoint/2010/main" val="428487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lstStyle/>
          <a:p>
            <a:r>
              <a:rPr lang="en-CA" dirty="0"/>
              <a:t>George Morris Institute…</a:t>
            </a:r>
          </a:p>
          <a:p>
            <a:endParaRPr lang="en-CA" dirty="0"/>
          </a:p>
          <a:p>
            <a:r>
              <a:rPr lang="en-CA" dirty="0"/>
              <a:t>Canada trails US &amp; Global Competition in Productivity…</a:t>
            </a:r>
          </a:p>
          <a:p>
            <a:pPr lvl="1"/>
            <a:r>
              <a:rPr lang="en-CA" dirty="0"/>
              <a:t>Key Factor is level of investment in Technology…</a:t>
            </a:r>
          </a:p>
          <a:p>
            <a:endParaRPr lang="en-CA" dirty="0"/>
          </a:p>
          <a:p>
            <a:r>
              <a:rPr lang="en-CA" dirty="0"/>
              <a:t>Large Food Processors are more productive than smaller ones as a result of…</a:t>
            </a:r>
          </a:p>
          <a:p>
            <a:pPr lvl="1"/>
            <a:r>
              <a:rPr lang="en-CA" dirty="0"/>
              <a:t>More investment in larger facilities…</a:t>
            </a:r>
          </a:p>
          <a:p>
            <a:pPr lvl="1"/>
            <a:r>
              <a:rPr lang="en-CA" dirty="0"/>
              <a:t>Less investment in smaller facilities…</a:t>
            </a:r>
          </a:p>
          <a:p>
            <a:endParaRPr lang="en-CA" dirty="0"/>
          </a:p>
        </p:txBody>
      </p:sp>
    </p:spTree>
    <p:extLst>
      <p:ext uri="{BB962C8B-B14F-4D97-AF65-F5344CB8AC3E}">
        <p14:creationId xmlns:p14="http://schemas.microsoft.com/office/powerpoint/2010/main" val="3295125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534725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a:xfrm>
            <a:off x="323528" y="1124744"/>
            <a:ext cx="8229600" cy="4741986"/>
          </a:xfrm>
        </p:spPr>
        <p:txBody>
          <a:bodyPr/>
          <a:lstStyle/>
          <a:p>
            <a:r>
              <a:rPr lang="en-CA" dirty="0" smtClean="0"/>
              <a:t>***We’re </a:t>
            </a:r>
            <a:r>
              <a:rPr lang="en-CA" dirty="0"/>
              <a:t>wasting food…Food </a:t>
            </a:r>
            <a:r>
              <a:rPr lang="en-CA" dirty="0" smtClean="0"/>
              <a:t>Waste…Key </a:t>
            </a:r>
            <a:r>
              <a:rPr lang="en-CA" dirty="0"/>
              <a:t>To Ending World </a:t>
            </a:r>
            <a:r>
              <a:rPr lang="en-CA" dirty="0" smtClean="0"/>
              <a:t>Hunger…</a:t>
            </a:r>
          </a:p>
          <a:p>
            <a:pPr lvl="1"/>
            <a:r>
              <a:rPr lang="en-CA" sz="2400" dirty="0"/>
              <a:t>A new study by the UN’s Food and Agriculture Organization found that limiting food waste globally could reduce the need to raise more food by 60 </a:t>
            </a:r>
            <a:r>
              <a:rPr lang="en-CA" sz="2400" dirty="0" smtClean="0"/>
              <a:t>percent... </a:t>
            </a:r>
          </a:p>
          <a:p>
            <a:pPr lvl="1"/>
            <a:endParaRPr lang="en-CA" sz="2400" dirty="0" smtClean="0"/>
          </a:p>
          <a:p>
            <a:pPr lvl="1"/>
            <a:r>
              <a:rPr lang="en-CA" sz="2400" dirty="0" smtClean="0"/>
              <a:t> Canada </a:t>
            </a:r>
            <a:r>
              <a:rPr lang="en-CA" sz="2400" dirty="0"/>
              <a:t>tosses 40 per cent of the food we produce each </a:t>
            </a:r>
            <a:r>
              <a:rPr lang="en-CA" sz="2400" dirty="0" smtClean="0"/>
              <a:t>year… </a:t>
            </a:r>
            <a:r>
              <a:rPr lang="en-CA" sz="2400" dirty="0"/>
              <a:t>It's bad for business and bad for the </a:t>
            </a:r>
            <a:r>
              <a:rPr lang="en-CA" sz="2400" dirty="0" smtClean="0"/>
              <a:t>planet…</a:t>
            </a:r>
          </a:p>
          <a:p>
            <a:pPr lvl="1"/>
            <a:endParaRPr lang="en-CA" sz="2400" dirty="0" smtClean="0"/>
          </a:p>
          <a:p>
            <a:pPr lvl="1"/>
            <a:r>
              <a:rPr lang="en-CA" sz="2400" dirty="0" smtClean="0"/>
              <a:t>A </a:t>
            </a:r>
            <a:r>
              <a:rPr lang="en-CA" sz="2400" dirty="0"/>
              <a:t>whopping 40 per cent of what we </a:t>
            </a:r>
            <a:r>
              <a:rPr lang="en-CA" sz="2400" dirty="0" smtClean="0"/>
              <a:t>produce is wasted…</a:t>
            </a:r>
          </a:p>
        </p:txBody>
      </p:sp>
    </p:spTree>
    <p:extLst>
      <p:ext uri="{BB962C8B-B14F-4D97-AF65-F5344CB8AC3E}">
        <p14:creationId xmlns:p14="http://schemas.microsoft.com/office/powerpoint/2010/main" val="2896103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a:xfrm>
            <a:off x="323528" y="1124744"/>
            <a:ext cx="8229600" cy="4741986"/>
          </a:xfrm>
        </p:spPr>
        <p:txBody>
          <a:bodyPr/>
          <a:lstStyle/>
          <a:p>
            <a:r>
              <a:rPr lang="en-CA" dirty="0" smtClean="0"/>
              <a:t>We’re </a:t>
            </a:r>
            <a:r>
              <a:rPr lang="en-CA" dirty="0"/>
              <a:t>wasting food…Food </a:t>
            </a:r>
            <a:r>
              <a:rPr lang="en-CA" dirty="0" smtClean="0"/>
              <a:t>Waste… </a:t>
            </a:r>
            <a:r>
              <a:rPr lang="en-CA" dirty="0"/>
              <a:t>Key To Ending World </a:t>
            </a:r>
            <a:r>
              <a:rPr lang="en-CA" dirty="0" smtClean="0"/>
              <a:t>Hunger…</a:t>
            </a:r>
          </a:p>
          <a:p>
            <a:pPr lvl="1"/>
            <a:r>
              <a:rPr lang="en-CA" sz="2400" dirty="0" smtClean="0"/>
              <a:t>The </a:t>
            </a:r>
            <a:r>
              <a:rPr lang="en-CA" sz="2400" dirty="0"/>
              <a:t>overall value of food in Canada that ends up in garbage cans, compost bins and those big </a:t>
            </a:r>
            <a:r>
              <a:rPr lang="en-CA" sz="2400" dirty="0" smtClean="0"/>
              <a:t>dumpsters…$</a:t>
            </a:r>
            <a:r>
              <a:rPr lang="en-CA" sz="2400" dirty="0"/>
              <a:t>27 </a:t>
            </a:r>
            <a:r>
              <a:rPr lang="en-CA" sz="2400" dirty="0" smtClean="0"/>
              <a:t>billion…</a:t>
            </a:r>
          </a:p>
          <a:p>
            <a:pPr lvl="1"/>
            <a:endParaRPr lang="en-CA" sz="2400" dirty="0" smtClean="0"/>
          </a:p>
          <a:p>
            <a:pPr lvl="1"/>
            <a:r>
              <a:rPr lang="en-CA" sz="2400" dirty="0" smtClean="0"/>
              <a:t>Food </a:t>
            </a:r>
            <a:r>
              <a:rPr lang="en-CA" sz="2400" dirty="0"/>
              <a:t>requires vast amounts of water to grow and energy to harvest, transport and package. When food is thrown out, all those resources are wasted, too…</a:t>
            </a:r>
          </a:p>
          <a:p>
            <a:pPr lvl="1"/>
            <a:endParaRPr lang="en-CA" dirty="0"/>
          </a:p>
          <a:p>
            <a:pPr lvl="1"/>
            <a:endParaRPr lang="en-CA" dirty="0"/>
          </a:p>
        </p:txBody>
      </p:sp>
    </p:spTree>
    <p:extLst>
      <p:ext uri="{BB962C8B-B14F-4D97-AF65-F5344CB8AC3E}">
        <p14:creationId xmlns:p14="http://schemas.microsoft.com/office/powerpoint/2010/main" val="582419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Solving In The Food Business</a:t>
            </a:r>
          </a:p>
        </p:txBody>
      </p:sp>
      <p:sp>
        <p:nvSpPr>
          <p:cNvPr id="3" name="Content Placeholder 2"/>
          <p:cNvSpPr>
            <a:spLocks noGrp="1"/>
          </p:cNvSpPr>
          <p:nvPr>
            <p:ph idx="1"/>
          </p:nvPr>
        </p:nvSpPr>
        <p:spPr>
          <a:xfrm>
            <a:off x="323528" y="1124744"/>
            <a:ext cx="8229600" cy="4741986"/>
          </a:xfrm>
        </p:spPr>
        <p:txBody>
          <a:bodyPr/>
          <a:lstStyle/>
          <a:p>
            <a:r>
              <a:rPr lang="en-CA" dirty="0" smtClean="0"/>
              <a:t>We’re </a:t>
            </a:r>
            <a:r>
              <a:rPr lang="en-CA" dirty="0"/>
              <a:t>wasting food…Food </a:t>
            </a:r>
            <a:r>
              <a:rPr lang="en-CA" dirty="0" smtClean="0"/>
              <a:t>Waste… </a:t>
            </a:r>
            <a:r>
              <a:rPr lang="en-CA" dirty="0"/>
              <a:t>Key To Ending World </a:t>
            </a:r>
            <a:r>
              <a:rPr lang="en-CA" dirty="0" smtClean="0"/>
              <a:t>Hunger…</a:t>
            </a:r>
          </a:p>
          <a:p>
            <a:pPr lvl="1"/>
            <a:r>
              <a:rPr lang="en-CA" dirty="0" smtClean="0"/>
              <a:t>A </a:t>
            </a:r>
            <a:r>
              <a:rPr lang="en-CA" dirty="0"/>
              <a:t>2004 study showed that forty to fifty per cent of all food ready for harvest in </a:t>
            </a:r>
            <a:r>
              <a:rPr lang="en-CA" dirty="0" smtClean="0"/>
              <a:t>N.A. never </a:t>
            </a:r>
            <a:r>
              <a:rPr lang="en-CA" dirty="0"/>
              <a:t>gets </a:t>
            </a:r>
            <a:r>
              <a:rPr lang="en-CA" dirty="0" smtClean="0"/>
              <a:t>eaten…</a:t>
            </a:r>
          </a:p>
          <a:p>
            <a:pPr marL="457200" lvl="1" indent="0">
              <a:buNone/>
            </a:pPr>
            <a:endParaRPr lang="en-CA" dirty="0"/>
          </a:p>
          <a:p>
            <a:pPr lvl="1"/>
            <a:r>
              <a:rPr lang="en-CA" dirty="0"/>
              <a:t>The quantifiable difference in value between what is produced on farms, then processed…distributed…sold every year, compared to what is consumed, exceeds $271 billion…</a:t>
            </a:r>
          </a:p>
          <a:p>
            <a:pPr lvl="1"/>
            <a:endParaRPr lang="en-CA" dirty="0" smtClean="0"/>
          </a:p>
        </p:txBody>
      </p:sp>
    </p:spTree>
    <p:extLst>
      <p:ext uri="{BB962C8B-B14F-4D97-AF65-F5344CB8AC3E}">
        <p14:creationId xmlns:p14="http://schemas.microsoft.com/office/powerpoint/2010/main" val="3760344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We’re wasting food…Food Waste… Key To Ending World Hunger…</a:t>
            </a:r>
          </a:p>
        </p:txBody>
      </p:sp>
      <p:sp>
        <p:nvSpPr>
          <p:cNvPr id="3" name="Content Placeholder 2"/>
          <p:cNvSpPr>
            <a:spLocks noGrp="1"/>
          </p:cNvSpPr>
          <p:nvPr>
            <p:ph idx="1"/>
          </p:nvPr>
        </p:nvSpPr>
        <p:spPr/>
        <p:txBody>
          <a:bodyPr/>
          <a:lstStyle/>
          <a:p>
            <a:r>
              <a:rPr lang="en-CA" dirty="0"/>
              <a:t>% of Food Waste In </a:t>
            </a:r>
            <a:r>
              <a:rPr lang="en-CA" dirty="0" smtClean="0"/>
              <a:t>Canada…</a:t>
            </a:r>
          </a:p>
          <a:p>
            <a:endParaRPr lang="en-CA" dirty="0" smtClean="0"/>
          </a:p>
          <a:p>
            <a:pPr lvl="1"/>
            <a:r>
              <a:rPr lang="en-CA" dirty="0" smtClean="0"/>
              <a:t>Farmers Field </a:t>
            </a:r>
            <a:r>
              <a:rPr lang="en-CA" dirty="0"/>
              <a:t>9</a:t>
            </a:r>
            <a:r>
              <a:rPr lang="en-CA" dirty="0" smtClean="0"/>
              <a:t>%...</a:t>
            </a:r>
          </a:p>
          <a:p>
            <a:pPr lvl="1"/>
            <a:r>
              <a:rPr lang="en-CA" dirty="0" smtClean="0"/>
              <a:t>Packaging </a:t>
            </a:r>
            <a:r>
              <a:rPr lang="en-CA" dirty="0"/>
              <a:t>/ Processing 18</a:t>
            </a:r>
            <a:r>
              <a:rPr lang="en-CA" dirty="0" smtClean="0"/>
              <a:t>%...</a:t>
            </a:r>
          </a:p>
          <a:p>
            <a:pPr lvl="1"/>
            <a:r>
              <a:rPr lang="en-CA" dirty="0" smtClean="0"/>
              <a:t>Transportation </a:t>
            </a:r>
            <a:r>
              <a:rPr lang="en-CA" dirty="0"/>
              <a:t>/ Distribution 3</a:t>
            </a:r>
            <a:r>
              <a:rPr lang="en-CA" dirty="0" smtClean="0"/>
              <a:t>%...</a:t>
            </a:r>
          </a:p>
          <a:p>
            <a:pPr lvl="1"/>
            <a:r>
              <a:rPr lang="en-CA" dirty="0" smtClean="0"/>
              <a:t>Retail </a:t>
            </a:r>
            <a:r>
              <a:rPr lang="en-CA" dirty="0"/>
              <a:t>Stores 11</a:t>
            </a:r>
            <a:r>
              <a:rPr lang="en-CA" dirty="0" smtClean="0"/>
              <a:t>%...</a:t>
            </a:r>
            <a:endParaRPr lang="en-CA" dirty="0"/>
          </a:p>
          <a:p>
            <a:pPr lvl="1"/>
            <a:r>
              <a:rPr lang="en-CA" dirty="0"/>
              <a:t>Food Service / HRI </a:t>
            </a:r>
            <a:r>
              <a:rPr lang="en-CA" dirty="0" smtClean="0"/>
              <a:t>8%...</a:t>
            </a:r>
          </a:p>
          <a:p>
            <a:pPr lvl="1"/>
            <a:r>
              <a:rPr lang="en-CA" dirty="0" smtClean="0"/>
              <a:t>Home </a:t>
            </a:r>
            <a:r>
              <a:rPr lang="en-CA" dirty="0"/>
              <a:t>51</a:t>
            </a:r>
            <a:r>
              <a:rPr lang="en-CA" dirty="0" smtClean="0"/>
              <a:t>%...</a:t>
            </a:r>
          </a:p>
          <a:p>
            <a:endParaRPr lang="en-CA" dirty="0"/>
          </a:p>
          <a:p>
            <a:r>
              <a:rPr lang="en-CA" dirty="0" smtClean="0"/>
              <a:t>Huge Opportunity…</a:t>
            </a:r>
            <a:endParaRPr lang="en-CA" dirty="0"/>
          </a:p>
        </p:txBody>
      </p:sp>
    </p:spTree>
    <p:extLst>
      <p:ext uri="{BB962C8B-B14F-4D97-AF65-F5344CB8AC3E}">
        <p14:creationId xmlns:p14="http://schemas.microsoft.com/office/powerpoint/2010/main" val="31854032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We’re wasting food…Food Waste… Key To Ending World Hunger…</a:t>
            </a:r>
          </a:p>
        </p:txBody>
      </p:sp>
      <p:sp>
        <p:nvSpPr>
          <p:cNvPr id="3" name="Content Placeholder 2"/>
          <p:cNvSpPr>
            <a:spLocks noGrp="1"/>
          </p:cNvSpPr>
          <p:nvPr>
            <p:ph idx="1"/>
          </p:nvPr>
        </p:nvSpPr>
        <p:spPr/>
        <p:txBody>
          <a:bodyPr/>
          <a:lstStyle/>
          <a:p>
            <a:r>
              <a:rPr lang="en-CA" dirty="0" smtClean="0"/>
              <a:t>Reasons For Waste…</a:t>
            </a:r>
          </a:p>
          <a:p>
            <a:pPr lvl="1"/>
            <a:r>
              <a:rPr lang="en-CA" dirty="0" smtClean="0"/>
              <a:t>Overproduction…. </a:t>
            </a:r>
            <a:r>
              <a:rPr lang="en-CA" dirty="0"/>
              <a:t>too much production and/or poor flow of products through the chain, often </a:t>
            </a:r>
            <a:r>
              <a:rPr lang="en-CA" dirty="0" smtClean="0"/>
              <a:t>resulting in </a:t>
            </a:r>
            <a:r>
              <a:rPr lang="en-CA" dirty="0"/>
              <a:t>the need to discount in order to flow products through the system before they </a:t>
            </a:r>
            <a:r>
              <a:rPr lang="en-CA" dirty="0" smtClean="0"/>
              <a:t>spoil…</a:t>
            </a:r>
          </a:p>
          <a:p>
            <a:pPr lvl="1"/>
            <a:r>
              <a:rPr lang="en-CA" dirty="0"/>
              <a:t>Defects </a:t>
            </a:r>
            <a:r>
              <a:rPr lang="en-CA" dirty="0" smtClean="0"/>
              <a:t>in products or equipment…poor </a:t>
            </a:r>
            <a:r>
              <a:rPr lang="en-CA" dirty="0"/>
              <a:t>quality products, poorly operating equipment, communication errors, </a:t>
            </a:r>
            <a:r>
              <a:rPr lang="en-CA" dirty="0" smtClean="0"/>
              <a:t>shortened shelf-life</a:t>
            </a:r>
            <a:r>
              <a:rPr lang="en-CA" dirty="0"/>
              <a:t>, poor </a:t>
            </a:r>
            <a:r>
              <a:rPr lang="en-CA" dirty="0" smtClean="0"/>
              <a:t>delivery…</a:t>
            </a:r>
          </a:p>
          <a:p>
            <a:pPr lvl="1"/>
            <a:r>
              <a:rPr lang="en-CA" dirty="0" smtClean="0"/>
              <a:t>Unnecessary inventory…occurs </a:t>
            </a:r>
            <a:r>
              <a:rPr lang="en-CA" dirty="0"/>
              <a:t>at any point along the chain, including in households; creates </a:t>
            </a:r>
            <a:r>
              <a:rPr lang="en-CA" dirty="0" smtClean="0"/>
              <a:t>excessive delay</a:t>
            </a:r>
            <a:r>
              <a:rPr lang="en-CA" dirty="0"/>
              <a:t>, poor customer service, long cycle times, excessive </a:t>
            </a:r>
            <a:r>
              <a:rPr lang="en-CA" dirty="0" smtClean="0"/>
              <a:t>spoilage…</a:t>
            </a:r>
            <a:endParaRPr lang="en-CA" dirty="0"/>
          </a:p>
        </p:txBody>
      </p:sp>
    </p:spTree>
    <p:extLst>
      <p:ext uri="{BB962C8B-B14F-4D97-AF65-F5344CB8AC3E}">
        <p14:creationId xmlns:p14="http://schemas.microsoft.com/office/powerpoint/2010/main" val="26082550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We’re wasting food…Food Waste… Key To Ending World Hunger…</a:t>
            </a:r>
          </a:p>
        </p:txBody>
      </p:sp>
      <p:sp>
        <p:nvSpPr>
          <p:cNvPr id="3" name="Content Placeholder 2"/>
          <p:cNvSpPr>
            <a:spLocks noGrp="1"/>
          </p:cNvSpPr>
          <p:nvPr>
            <p:ph idx="1"/>
          </p:nvPr>
        </p:nvSpPr>
        <p:spPr/>
        <p:txBody>
          <a:bodyPr/>
          <a:lstStyle/>
          <a:p>
            <a:r>
              <a:rPr lang="en-CA" dirty="0" smtClean="0"/>
              <a:t>Reasons For Waste…</a:t>
            </a:r>
          </a:p>
          <a:p>
            <a:pPr lvl="1"/>
            <a:r>
              <a:rPr lang="en-CA" dirty="0" smtClean="0"/>
              <a:t>Inappropriate processing…incorrect </a:t>
            </a:r>
            <a:r>
              <a:rPr lang="en-CA" dirty="0"/>
              <a:t>procedures or systems, often when simpler approaches would be </a:t>
            </a:r>
            <a:r>
              <a:rPr lang="en-CA" dirty="0" smtClean="0"/>
              <a:t>more effective…</a:t>
            </a:r>
          </a:p>
          <a:p>
            <a:pPr lvl="1"/>
            <a:r>
              <a:rPr lang="en-CA" dirty="0" smtClean="0"/>
              <a:t>Excessive transportation…excessive</a:t>
            </a:r>
            <a:r>
              <a:rPr lang="en-CA" dirty="0"/>
              <a:t>, often complex and costly movements of products or </a:t>
            </a:r>
            <a:r>
              <a:rPr lang="en-CA" dirty="0" smtClean="0"/>
              <a:t>information…</a:t>
            </a:r>
          </a:p>
          <a:p>
            <a:pPr lvl="1"/>
            <a:r>
              <a:rPr lang="en-CA" dirty="0"/>
              <a:t>Waiting </a:t>
            </a:r>
            <a:r>
              <a:rPr lang="en-CA" dirty="0" smtClean="0"/>
              <a:t>…long </a:t>
            </a:r>
            <a:r>
              <a:rPr lang="en-CA" dirty="0"/>
              <a:t>periods of inactivity result in poor materials or information flow, long lead </a:t>
            </a:r>
            <a:r>
              <a:rPr lang="en-CA" dirty="0" smtClean="0"/>
              <a:t>times &amp; </a:t>
            </a:r>
            <a:r>
              <a:rPr lang="en-CA" dirty="0"/>
              <a:t>increased </a:t>
            </a:r>
            <a:r>
              <a:rPr lang="en-CA" dirty="0" smtClean="0"/>
              <a:t>spoilage…</a:t>
            </a:r>
          </a:p>
          <a:p>
            <a:pPr lvl="1"/>
            <a:r>
              <a:rPr lang="en-CA" dirty="0" smtClean="0"/>
              <a:t>Unnecessary motion…poor </a:t>
            </a:r>
            <a:r>
              <a:rPr lang="en-CA" dirty="0"/>
              <a:t>design of any link or workplace along the chain, or the overall chain itself, </a:t>
            </a:r>
            <a:r>
              <a:rPr lang="en-CA" dirty="0" smtClean="0"/>
              <a:t>often leading </a:t>
            </a:r>
            <a:r>
              <a:rPr lang="en-CA" dirty="0"/>
              <a:t>to lost or damaged </a:t>
            </a:r>
            <a:r>
              <a:rPr lang="en-CA" dirty="0" smtClean="0"/>
              <a:t>items…</a:t>
            </a:r>
            <a:endParaRPr lang="en-CA" dirty="0"/>
          </a:p>
        </p:txBody>
      </p:sp>
    </p:spTree>
    <p:extLst>
      <p:ext uri="{BB962C8B-B14F-4D97-AF65-F5344CB8AC3E}">
        <p14:creationId xmlns:p14="http://schemas.microsoft.com/office/powerpoint/2010/main" val="25693090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376854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CTFF Operational Description</a:t>
            </a:r>
            <a:endParaRPr lang="en-CA" dirty="0"/>
          </a:p>
        </p:txBody>
      </p:sp>
      <p:sp>
        <p:nvSpPr>
          <p:cNvPr id="3" name="Content Placeholder 2"/>
          <p:cNvSpPr>
            <a:spLocks noGrp="1"/>
          </p:cNvSpPr>
          <p:nvPr>
            <p:ph idx="1"/>
          </p:nvPr>
        </p:nvSpPr>
        <p:spPr/>
        <p:txBody>
          <a:bodyPr/>
          <a:lstStyle/>
          <a:p>
            <a:r>
              <a:rPr lang="en-CA" sz="2000" dirty="0"/>
              <a:t>Leads &amp; facilitates  a fragmented &amp; disparate National &amp; Regional  Food/Beverage Producing /Processing Industry into a single minded focus on Advanced Manufacturing Technology For Food…</a:t>
            </a:r>
          </a:p>
          <a:p>
            <a:endParaRPr lang="en-CA" sz="2000" dirty="0"/>
          </a:p>
          <a:p>
            <a:r>
              <a:rPr lang="en-CA" sz="2000" dirty="0"/>
              <a:t>Fosters Innovation , Sustainability &amp; Commercialization of Technology For Food within the Canadian Food/Beverage Processing sectors by identifying significant Processing-Packaging-Supply Chain-Data-Food Safety Challenges…</a:t>
            </a:r>
          </a:p>
          <a:p>
            <a:endParaRPr lang="en-CA" sz="2000" dirty="0"/>
          </a:p>
          <a:p>
            <a:r>
              <a:rPr lang="en-CA" sz="2000" dirty="0"/>
              <a:t>Works with individual SME Food/Beverage Processors/Producers Processors to find Industry Solutions through Collaborative Consortia with Fabricators-Technology Integrators-Academic Institutions-Funding Agencies….</a:t>
            </a:r>
          </a:p>
          <a:p>
            <a:endParaRPr lang="en-CA" dirty="0"/>
          </a:p>
        </p:txBody>
      </p:sp>
    </p:spTree>
    <p:extLst>
      <p:ext uri="{BB962C8B-B14F-4D97-AF65-F5344CB8AC3E}">
        <p14:creationId xmlns:p14="http://schemas.microsoft.com/office/powerpoint/2010/main" val="281880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371450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 - Vision</a:t>
            </a:r>
            <a:endParaRPr lang="en-CA" dirty="0"/>
          </a:p>
        </p:txBody>
      </p:sp>
      <p:sp>
        <p:nvSpPr>
          <p:cNvPr id="3" name="Content Placeholder 2"/>
          <p:cNvSpPr>
            <a:spLocks noGrp="1"/>
          </p:cNvSpPr>
          <p:nvPr>
            <p:ph idx="1"/>
          </p:nvPr>
        </p:nvSpPr>
        <p:spPr/>
        <p:txBody>
          <a:bodyPr/>
          <a:lstStyle/>
          <a:p>
            <a:r>
              <a:rPr lang="en-CA" dirty="0"/>
              <a:t>To cultivate , facilitate &amp; develop new “World Class” advanced manufacturing innovative technology solutions for Canadian food/beverage for processors/producers to achieve productivity, innovation, sustainability &amp; commercialization targets.</a:t>
            </a:r>
          </a:p>
          <a:p>
            <a:pPr lvl="1"/>
            <a:r>
              <a:rPr lang="en-CA" sz="1800" dirty="0"/>
              <a:t>Not off the shelf…hidden but existing technology…</a:t>
            </a:r>
          </a:p>
          <a:p>
            <a:pPr lvl="1"/>
            <a:r>
              <a:rPr lang="en-CA" sz="1800" dirty="0"/>
              <a:t>Create and innovate new technologies…</a:t>
            </a:r>
          </a:p>
          <a:p>
            <a:pPr lvl="1"/>
            <a:r>
              <a:rPr lang="en-CA" sz="1800" dirty="0"/>
              <a:t>Lower the cost of existing technologies… </a:t>
            </a:r>
          </a:p>
          <a:p>
            <a:pPr lvl="1"/>
            <a:r>
              <a:rPr lang="en-CA" sz="1800" dirty="0"/>
              <a:t>Integrate existing technology into new working technology…</a:t>
            </a:r>
          </a:p>
          <a:p>
            <a:pPr lvl="1"/>
            <a:r>
              <a:rPr lang="en-CA" sz="1800" dirty="0"/>
              <a:t>Add value to imported technology… </a:t>
            </a:r>
          </a:p>
          <a:p>
            <a:pPr lvl="1"/>
            <a:r>
              <a:rPr lang="en-CA" sz="1800" dirty="0"/>
              <a:t>Enhance best practices &amp; advanced manufacturing concepts…. </a:t>
            </a:r>
          </a:p>
          <a:p>
            <a:endParaRPr lang="en-CA" dirty="0"/>
          </a:p>
        </p:txBody>
      </p:sp>
    </p:spTree>
    <p:extLst>
      <p:ext uri="{BB962C8B-B14F-4D97-AF65-F5344CB8AC3E}">
        <p14:creationId xmlns:p14="http://schemas.microsoft.com/office/powerpoint/2010/main" val="192462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1632920290"/>
      </p:ext>
    </p:extLst>
  </p:cSld>
  <p:clrMapOvr>
    <a:masterClrMapping/>
  </p:clrMapOvr>
</p:sld>
</file>

<file path=ppt/theme/theme1.xml><?xml version="1.0" encoding="utf-8"?>
<a:theme xmlns:a="http://schemas.openxmlformats.org/drawingml/2006/main" name="cow_powerpoint_template">
  <a:themeElements>
    <a:clrScheme name="cow_powerpoint_template_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w_powerpoint_template_2010">
      <a:majorFont>
        <a:latin typeface="Gill Sans Std"/>
        <a:ea typeface=""/>
        <a:cs typeface=""/>
      </a:majorFont>
      <a:minorFont>
        <a:latin typeface="Palatino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w_powerpoint_template_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w_powerpoint_template_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w_powerpoint_template_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w_powerpoint_template_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w_powerpoint_template_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w_powerpoint_template_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w_powerpoint_template_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w_powerpoint_template_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w_powerpoint_template_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w_powerpoint_template_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w_powerpoint_template_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w_powerpoint_template_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Waterloo Template" ma:contentTypeID="0x010100B3DFC19A8EF93141AADCC65CDE3CFC6D0015CCD110E58EC242BC424A4AE7E2A467" ma:contentTypeVersion="3" ma:contentTypeDescription="A Template is a document that is typically re-used or acts as a foundation for new or modified document content." ma:contentTypeScope="" ma:versionID="885716512d105fefa74100838b5a6742">
  <xsd:schema xmlns:xsd="http://www.w3.org/2001/XMLSchema" xmlns:p="http://schemas.microsoft.com/office/2006/metadata/properties" targetNamespace="http://schemas.microsoft.com/office/2006/metadata/properties" ma:root="true" ma:fieldsID="5e639c774f385d4b87e306b837db255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A7ABFA1-510D-401A-BBB7-1186D58AD275}">
  <ds:schemaRefs>
    <ds:schemaRef ds:uri="http://schemas.microsoft.com/sharepoint/v3/contenttype/forms"/>
  </ds:schemaRefs>
</ds:datastoreItem>
</file>

<file path=customXml/itemProps2.xml><?xml version="1.0" encoding="utf-8"?>
<ds:datastoreItem xmlns:ds="http://schemas.openxmlformats.org/officeDocument/2006/customXml" ds:itemID="{3CD8ED41-CCC4-4767-B5C8-77C998226724}">
  <ds:schemaRefs>
    <ds:schemaRef ds:uri="http://schemas.microsoft.com/office/2006/metadata/longProperties"/>
  </ds:schemaRefs>
</ds:datastoreItem>
</file>

<file path=customXml/itemProps3.xml><?xml version="1.0" encoding="utf-8"?>
<ds:datastoreItem xmlns:ds="http://schemas.openxmlformats.org/officeDocument/2006/customXml" ds:itemID="{2D4E03BE-05AD-4FD8-A256-22AA92B75386}">
  <ds:schemaRefs>
    <ds:schemaRef ds:uri="http://www.w3.org/XML/1998/namespace"/>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elements/1.1/"/>
  </ds:schemaRefs>
</ds:datastoreItem>
</file>

<file path=customXml/itemProps4.xml><?xml version="1.0" encoding="utf-8"?>
<ds:datastoreItem xmlns:ds="http://schemas.openxmlformats.org/officeDocument/2006/customXml" ds:itemID="{3973BE88-7D98-4354-98C1-F0F3152DBF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cow_powerpoint_template</Template>
  <TotalTime>107419</TotalTime>
  <Words>3026</Words>
  <Application>Microsoft Office PowerPoint</Application>
  <PresentationFormat>On-screen Show (4:3)</PresentationFormat>
  <Paragraphs>385</Paragraphs>
  <Slides>57</Slides>
  <Notes>1</Notes>
  <HiddenSlides>0</HiddenSlides>
  <MMClips>0</MMClips>
  <ScaleCrop>false</ScaleCrop>
  <HeadingPairs>
    <vt:vector size="4" baseType="variant">
      <vt:variant>
        <vt:lpstr>Theme</vt:lpstr>
      </vt:variant>
      <vt:variant>
        <vt:i4>3</vt:i4>
      </vt:variant>
      <vt:variant>
        <vt:lpstr>Slide Titles</vt:lpstr>
      </vt:variant>
      <vt:variant>
        <vt:i4>57</vt:i4>
      </vt:variant>
    </vt:vector>
  </HeadingPairs>
  <TitlesOfParts>
    <vt:vector size="60" baseType="lpstr">
      <vt:lpstr>cow_powerpoint_template</vt:lpstr>
      <vt:lpstr>Custom Design</vt:lpstr>
      <vt:lpstr>1_Custom Design</vt:lpstr>
      <vt:lpstr> CTFF      </vt:lpstr>
      <vt:lpstr>Ted Mckechnie</vt:lpstr>
      <vt:lpstr>Overview</vt:lpstr>
      <vt:lpstr>Overview</vt:lpstr>
      <vt:lpstr>Overview</vt:lpstr>
      <vt:lpstr>CTFF Operational Description</vt:lpstr>
      <vt:lpstr>PowerPoint Presentation</vt:lpstr>
      <vt:lpstr>Overview - Vision</vt:lpstr>
      <vt:lpstr>PowerPoint Presentation</vt:lpstr>
      <vt:lpstr>Overview</vt:lpstr>
      <vt:lpstr>Overview</vt:lpstr>
      <vt:lpstr>Overview</vt:lpstr>
      <vt:lpstr>PowerPoint Presentation</vt:lpstr>
      <vt:lpstr>Problem Solving In The Food Business</vt:lpstr>
      <vt:lpstr>Problem Solving In The Food Business</vt:lpstr>
      <vt:lpstr>Problem Solving In The Food Business</vt:lpstr>
      <vt:lpstr>PowerPoint Presentation</vt:lpstr>
      <vt:lpstr>Problem Solving In The Food Business</vt:lpstr>
      <vt:lpstr>Problem Solving In The Food Business</vt:lpstr>
      <vt:lpstr>Problem Solving In The Food Business</vt:lpstr>
      <vt:lpstr>PowerPoint Presentation</vt:lpstr>
      <vt:lpstr>Problem Solving In The Food Business</vt:lpstr>
      <vt:lpstr>Problem Solving In The Food Business</vt:lpstr>
      <vt:lpstr>Problem Solving In The Food Business</vt:lpstr>
      <vt:lpstr>PowerPoint Presentation</vt:lpstr>
      <vt:lpstr>Problem Solving In The Food Business</vt:lpstr>
      <vt:lpstr>Problem Solving In The Food Business</vt:lpstr>
      <vt:lpstr>PowerPoint Presentation</vt:lpstr>
      <vt:lpstr>Problem Solving In The Food Business</vt:lpstr>
      <vt:lpstr>Problem Solving In The Food Business</vt:lpstr>
      <vt:lpstr>Problem Solving In The Food Business</vt:lpstr>
      <vt:lpstr>PowerPoint Presentation</vt:lpstr>
      <vt:lpstr>Problem Solving In The Food Business</vt:lpstr>
      <vt:lpstr>Problem Solving In The Food Business</vt:lpstr>
      <vt:lpstr>Problem Solving In The Food Business</vt:lpstr>
      <vt:lpstr>PowerPoint Presentation</vt:lpstr>
      <vt:lpstr>Problem Solving In The Food Business</vt:lpstr>
      <vt:lpstr>Problem Solving In The Food Business</vt:lpstr>
      <vt:lpstr>Problem Solving In The Food Business</vt:lpstr>
      <vt:lpstr>PowerPoint Presentation</vt:lpstr>
      <vt:lpstr>Problem Solving In The Food Business</vt:lpstr>
      <vt:lpstr>Problem Solving In The Food Business</vt:lpstr>
      <vt:lpstr>Problem Solving In The Food Business</vt:lpstr>
      <vt:lpstr>PowerPoint Presentation</vt:lpstr>
      <vt:lpstr>Problem Solving In The Food Business</vt:lpstr>
      <vt:lpstr>Problem Solving In The Food Business</vt:lpstr>
      <vt:lpstr>PowerPoint Presentation</vt:lpstr>
      <vt:lpstr>Problem Solving In The Food Business</vt:lpstr>
      <vt:lpstr>Problem Solving In The Food Business</vt:lpstr>
      <vt:lpstr>PowerPoint Presentation</vt:lpstr>
      <vt:lpstr>Problem Solving In The Food Business</vt:lpstr>
      <vt:lpstr>Problem Solving In The Food Business</vt:lpstr>
      <vt:lpstr>Problem Solving In The Food Business</vt:lpstr>
      <vt:lpstr>We’re wasting food…Food Waste… Key To Ending World Hunger…</vt:lpstr>
      <vt:lpstr>We’re wasting food…Food Waste… Key To Ending World Hunger…</vt:lpstr>
      <vt:lpstr>We’re wasting food…Food Waste… Key To Ending World Hunger…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643</cp:revision>
  <cp:lastPrinted>2014-01-07T20:57:07Z</cp:lastPrinted>
  <dcterms:created xsi:type="dcterms:W3CDTF">2012-09-26T23:06:15Z</dcterms:created>
  <dcterms:modified xsi:type="dcterms:W3CDTF">2014-01-07T20:58:20Z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Waterloo Template</vt:lpwstr>
  </property>
</Properties>
</file>