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59" autoAdjust="0"/>
    <p:restoredTop sz="94660"/>
  </p:normalViewPr>
  <p:slideViewPr>
    <p:cSldViewPr snapToGrid="0">
      <p:cViewPr varScale="1">
        <p:scale>
          <a:sx n="85" d="100"/>
          <a:sy n="85" d="100"/>
        </p:scale>
        <p:origin x="198" y="8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dirty="0"/>
              <a:t>5/7/2020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D862E7-95FA-4FC4-9EC5-DDBFA8DC7417}" type="datetimeFigureOut">
              <a:rPr lang="en-US" dirty="0"/>
              <a:t>5/7/2020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B987F2-A784-4F72-BB57-0E9EACDE722E}" type="datetimeFigureOut">
              <a:rPr lang="en-US" dirty="0"/>
              <a:t>5/7/2020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BBD51E-4B19-444E-85C0-DBD7EB6263F4}" type="datetimeFigureOut">
              <a:rPr lang="en-US" dirty="0"/>
              <a:t>5/7/2020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D7255A-4AD5-4D3E-9A0A-689DA3BA976C}" type="datetimeFigureOut">
              <a:rPr lang="en-US" dirty="0"/>
              <a:t>5/7/2020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EE0AD15-87AC-45B2-9EE5-8D165AF83CD7}" type="datetimeFigureOut">
              <a:rPr lang="en-US" dirty="0"/>
              <a:t>5/7/2020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CC40CCD-F0D6-4CC2-A4C8-2D7D0D875F02}" type="datetimeFigureOut">
              <a:rPr lang="en-US" dirty="0"/>
              <a:t>5/7/2020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CFE2CC-454D-4466-AC55-B86DA0A87BAE}" type="datetimeFigureOut">
              <a:rPr lang="en-US" dirty="0"/>
              <a:t>5/7/2020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47B1BF-4039-460D-A637-65428CBD720E}" type="datetimeFigureOut">
              <a:rPr lang="en-US" dirty="0"/>
              <a:t>5/7/2020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A39ACE-9343-4EBE-B5CA-AEA240A1DC53}" type="datetimeFigureOut">
              <a:rPr lang="en-US" dirty="0"/>
              <a:t>5/7/2020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A00F7B-89C5-4DF7-A309-6263220147D4}" type="datetimeFigureOut">
              <a:rPr lang="en-US" dirty="0"/>
              <a:t>5/7/2020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9C95DE-FD64-4606-AE61-EC1136867CC6}" type="datetimeFigureOut">
              <a:rPr lang="en-US" dirty="0"/>
              <a:t>5/7/2020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EB0BBD-30FE-4CF1-900A-0C45149F8AF8}" type="datetimeFigureOut">
              <a:rPr lang="en-US" dirty="0"/>
              <a:t>5/7/2020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dirty="0"/>
              <a:t>5/7/2020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77ECC86-1672-4627-AEFE-EC5485C73905}" type="datetimeFigureOut">
              <a:rPr lang="en-US" dirty="0"/>
              <a:t>5/7/2020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DCB01F-D966-4C62-B900-0BE008A90C98}" type="datetimeFigureOut">
              <a:rPr lang="en-US" dirty="0"/>
              <a:t>5/7/2020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73A0EA-7DC7-4964-BB97-B173EF3B859A}" type="datetimeFigureOut">
              <a:rPr lang="en-US" dirty="0"/>
              <a:t>5/7/2020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EF52CC-F3D9-41D4-BCE4-C208E61A3F31}" type="datetimeFigureOut">
              <a:rPr lang="en-US" dirty="0"/>
              <a:t>5/7/2020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0BA77-A077-4F55-B99B-EFBC31C5242B}"/>
              </a:ext>
            </a:extLst>
          </p:cNvPr>
          <p:cNvSpPr>
            <a:spLocks noGrp="1"/>
          </p:cNvSpPr>
          <p:nvPr>
            <p:ph type="ctrTitle"/>
          </p:nvPr>
        </p:nvSpPr>
        <p:spPr/>
        <p:txBody>
          <a:bodyPr/>
          <a:lstStyle/>
          <a:p>
            <a:br>
              <a:rPr lang="en-US" dirty="0"/>
            </a:br>
            <a:br>
              <a:rPr lang="en-PK" dirty="0"/>
            </a:br>
            <a:r>
              <a:rPr lang="en-PK" sz="3200" dirty="0">
                <a:latin typeface="Gill Sans MT" panose="020B0502020104020203" pitchFamily="34" charset="0"/>
              </a:rPr>
              <a:t>Infant Mortality Prediction</a:t>
            </a:r>
            <a:r>
              <a:rPr lang="en-US" sz="3200" dirty="0">
                <a:latin typeface="Gill Sans MT" panose="020B0502020104020203" pitchFamily="34" charset="0"/>
              </a:rPr>
              <a:t>Using Pakistan Demographic and Health Survey (2017-2018)</a:t>
            </a:r>
            <a:br>
              <a:rPr lang="en-PK" sz="3200" dirty="0"/>
            </a:br>
            <a:endParaRPr lang="en-PK" sz="3200" dirty="0"/>
          </a:p>
        </p:txBody>
      </p:sp>
      <p:sp>
        <p:nvSpPr>
          <p:cNvPr id="3" name="Subtitle 2">
            <a:extLst>
              <a:ext uri="{FF2B5EF4-FFF2-40B4-BE49-F238E27FC236}">
                <a16:creationId xmlns:a16="http://schemas.microsoft.com/office/drawing/2014/main" id="{C33708C0-9428-4423-94F4-BA4DC5CFFA1D}"/>
              </a:ext>
            </a:extLst>
          </p:cNvPr>
          <p:cNvSpPr>
            <a:spLocks noGrp="1"/>
          </p:cNvSpPr>
          <p:nvPr>
            <p:ph type="subTitle" idx="1"/>
          </p:nvPr>
        </p:nvSpPr>
        <p:spPr>
          <a:xfrm>
            <a:off x="680322" y="4394039"/>
            <a:ext cx="8144134" cy="1117687"/>
          </a:xfrm>
        </p:spPr>
        <p:txBody>
          <a:bodyPr>
            <a:normAutofit/>
          </a:bodyPr>
          <a:lstStyle/>
          <a:p>
            <a:r>
              <a:rPr lang="en-US" dirty="0"/>
              <a:t>MUHAMMAD UZAIR ASLAM</a:t>
            </a:r>
          </a:p>
          <a:p>
            <a:r>
              <a:rPr lang="en-US" dirty="0"/>
              <a:t>18097</a:t>
            </a:r>
          </a:p>
          <a:p>
            <a:endParaRPr lang="en-PK" dirty="0"/>
          </a:p>
        </p:txBody>
      </p:sp>
    </p:spTree>
    <p:custDataLst>
      <p:tags r:id="rId1"/>
    </p:custDataLst>
    <p:extLst>
      <p:ext uri="{BB962C8B-B14F-4D97-AF65-F5344CB8AC3E}">
        <p14:creationId xmlns:p14="http://schemas.microsoft.com/office/powerpoint/2010/main" val="220331214"/>
      </p:ext>
    </p:extLst>
  </p:cSld>
  <p:clrMapOvr>
    <a:masterClrMapping/>
  </p:clrMapOvr>
  <mc:AlternateContent xmlns:mc="http://schemas.openxmlformats.org/markup-compatibility/2006" xmlns:p14="http://schemas.microsoft.com/office/powerpoint/2010/main">
    <mc:Choice Requires="p14">
      <p:transition spd="slow" p14:dur="3400" advTm="14067">
        <p14:reveal/>
      </p:transition>
    </mc:Choice>
    <mc:Fallback xmlns="">
      <p:transition spd="slow" advTm="1406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12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25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2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grpSp>
        <p:nvGrpSpPr>
          <p:cNvPr id="57" name="Group 34">
            <a:extLst>
              <a:ext uri="{FF2B5EF4-FFF2-40B4-BE49-F238E27FC236}">
                <a16:creationId xmlns:a16="http://schemas.microsoft.com/office/drawing/2014/main" id="{92F4B25E-E421-4D1A-B48D-AEDDB332C0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36" name="Rectangle 35">
              <a:extLst>
                <a:ext uri="{FF2B5EF4-FFF2-40B4-BE49-F238E27FC236}">
                  <a16:creationId xmlns:a16="http://schemas.microsoft.com/office/drawing/2014/main" id="{0223A324-0B3C-4E08-AE86-78CBED303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a:extLst>
                <a:ext uri="{FF2B5EF4-FFF2-40B4-BE49-F238E27FC236}">
                  <a16:creationId xmlns:a16="http://schemas.microsoft.com/office/drawing/2014/main" id="{D29A420F-15CD-4ED5-AC4B-6D6E4E9ED21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58" name="Rectangle 38">
            <a:extLst>
              <a:ext uri="{FF2B5EF4-FFF2-40B4-BE49-F238E27FC236}">
                <a16:creationId xmlns:a16="http://schemas.microsoft.com/office/drawing/2014/main" id="{85968896-42A9-4229-A602-D9874B8AB5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0979" y="1"/>
            <a:ext cx="4641022" cy="685799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40">
            <a:extLst>
              <a:ext uri="{FF2B5EF4-FFF2-40B4-BE49-F238E27FC236}">
                <a16:creationId xmlns:a16="http://schemas.microsoft.com/office/drawing/2014/main" id="{8F4995E6-BA9A-457F-BC4E-5425E1B2A2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96704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A5FF428-0003-40E8-AF8B-E706DCEA1FC7}"/>
              </a:ext>
            </a:extLst>
          </p:cNvPr>
          <p:cNvSpPr>
            <a:spLocks noGrp="1"/>
          </p:cNvSpPr>
          <p:nvPr>
            <p:ph type="title"/>
          </p:nvPr>
        </p:nvSpPr>
        <p:spPr>
          <a:xfrm>
            <a:off x="680321" y="753228"/>
            <a:ext cx="7087552" cy="1080938"/>
          </a:xfrm>
        </p:spPr>
        <p:txBody>
          <a:bodyPr>
            <a:normAutofit/>
          </a:bodyPr>
          <a:lstStyle/>
          <a:p>
            <a:r>
              <a:rPr lang="en-US" dirty="0"/>
              <a:t>ROC Curves</a:t>
            </a:r>
            <a:endParaRPr lang="en-PK" dirty="0"/>
          </a:p>
        </p:txBody>
      </p:sp>
      <p:pic>
        <p:nvPicPr>
          <p:cNvPr id="43" name="Picture 42">
            <a:extLst>
              <a:ext uri="{FF2B5EF4-FFF2-40B4-BE49-F238E27FC236}">
                <a16:creationId xmlns:a16="http://schemas.microsoft.com/office/drawing/2014/main" id="{C731E9AB-1EEF-493E-A060-E9B54C1BA3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sp>
        <p:nvSpPr>
          <p:cNvPr id="32" name="Content Placeholder 31">
            <a:extLst>
              <a:ext uri="{FF2B5EF4-FFF2-40B4-BE49-F238E27FC236}">
                <a16:creationId xmlns:a16="http://schemas.microsoft.com/office/drawing/2014/main" id="{C5F35D84-A58E-44A5-A930-9CF6C589E9EB}"/>
              </a:ext>
            </a:extLst>
          </p:cNvPr>
          <p:cNvSpPr>
            <a:spLocks noGrp="1"/>
          </p:cNvSpPr>
          <p:nvPr>
            <p:ph idx="1"/>
          </p:nvPr>
        </p:nvSpPr>
        <p:spPr>
          <a:xfrm>
            <a:off x="680321" y="2336873"/>
            <a:ext cx="6423211" cy="3599316"/>
          </a:xfrm>
        </p:spPr>
        <p:txBody>
          <a:bodyPr>
            <a:noAutofit/>
          </a:bodyPr>
          <a:lstStyle/>
          <a:p>
            <a:r>
              <a:rPr lang="en-US" sz="2800" dirty="0"/>
              <a:t>Figure 1 shows the full plot of ROC curves with their scores.</a:t>
            </a:r>
          </a:p>
          <a:p>
            <a:r>
              <a:rPr lang="en-US" sz="2800" dirty="0"/>
              <a:t>Figure 2 shows the curves zoomed in from top left to get a better idea of the classifiers performance.</a:t>
            </a:r>
          </a:p>
          <a:p>
            <a:r>
              <a:rPr lang="en-US" sz="2800" dirty="0"/>
              <a:t>The Classifier with the best ROC curve is LGBM.</a:t>
            </a:r>
          </a:p>
        </p:txBody>
      </p:sp>
      <p:pic>
        <p:nvPicPr>
          <p:cNvPr id="10" name="Content Placeholder 9" descr="A screenshot of a cell phone&#10;&#10;Description automatically generated">
            <a:extLst>
              <a:ext uri="{FF2B5EF4-FFF2-40B4-BE49-F238E27FC236}">
                <a16:creationId xmlns:a16="http://schemas.microsoft.com/office/drawing/2014/main" id="{6258A8E0-8B42-43DC-9511-83D8755ECFF1}"/>
              </a:ext>
            </a:extLst>
          </p:cNvPr>
          <p:cNvPicPr>
            <a:picLocks noChangeAspect="1"/>
          </p:cNvPicPr>
          <p:nvPr/>
        </p:nvPicPr>
        <p:blipFill>
          <a:blip r:embed="rId4"/>
          <a:stretch>
            <a:fillRect/>
          </a:stretch>
        </p:blipFill>
        <p:spPr>
          <a:xfrm>
            <a:off x="8188212" y="3662496"/>
            <a:ext cx="3360531" cy="22620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Content Placeholder 4" descr="A close up of a map&#10;&#10;Description automatically generated">
            <a:extLst>
              <a:ext uri="{FF2B5EF4-FFF2-40B4-BE49-F238E27FC236}">
                <a16:creationId xmlns:a16="http://schemas.microsoft.com/office/drawing/2014/main" id="{B502F81B-FF62-4A45-A5E3-629645F7D25C}"/>
              </a:ext>
            </a:extLst>
          </p:cNvPr>
          <p:cNvPicPr>
            <a:picLocks noChangeAspect="1"/>
          </p:cNvPicPr>
          <p:nvPr/>
        </p:nvPicPr>
        <p:blipFill>
          <a:blip r:embed="rId5"/>
          <a:stretch>
            <a:fillRect/>
          </a:stretch>
        </p:blipFill>
        <p:spPr>
          <a:xfrm>
            <a:off x="8151149" y="753228"/>
            <a:ext cx="3360530" cy="24202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145640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2">
                                            <p:txEl>
                                              <p:pRg st="0" end="0"/>
                                            </p:txEl>
                                          </p:spTgt>
                                        </p:tgtEl>
                                        <p:attrNameLst>
                                          <p:attrName>style.visibility</p:attrName>
                                        </p:attrNameLst>
                                      </p:cBhvr>
                                      <p:to>
                                        <p:strVal val="visible"/>
                                      </p:to>
                                    </p:set>
                                    <p:animEffect transition="in" filter="circle(in)">
                                      <p:cBhvr>
                                        <p:cTn id="7" dur="2000"/>
                                        <p:tgtEl>
                                          <p:spTgt spid="32">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32">
                                            <p:txEl>
                                              <p:pRg st="1" end="1"/>
                                            </p:txEl>
                                          </p:spTgt>
                                        </p:tgtEl>
                                        <p:attrNameLst>
                                          <p:attrName>style.visibility</p:attrName>
                                        </p:attrNameLst>
                                      </p:cBhvr>
                                      <p:to>
                                        <p:strVal val="visible"/>
                                      </p:to>
                                    </p:set>
                                    <p:animEffect transition="in" filter="circle(in)">
                                      <p:cBhvr>
                                        <p:cTn id="15" dur="2000"/>
                                        <p:tgtEl>
                                          <p:spTgt spid="32">
                                            <p:txEl>
                                              <p:pRg st="1" end="1"/>
                                            </p:txEl>
                                          </p:spTgt>
                                        </p:tgtEl>
                                      </p:cBhvr>
                                    </p:animEffect>
                                  </p:childTnLst>
                                </p:cTn>
                              </p:par>
                              <p:par>
                                <p:cTn id="16" presetID="26"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down)">
                                      <p:cBhvr>
                                        <p:cTn id="18" dur="580">
                                          <p:stCondLst>
                                            <p:cond delay="0"/>
                                          </p:stCondLst>
                                        </p:cTn>
                                        <p:tgtEl>
                                          <p:spTgt spid="10"/>
                                        </p:tgtEl>
                                      </p:cBhvr>
                                    </p:animEffect>
                                    <p:anim calcmode="lin" valueType="num">
                                      <p:cBhvr>
                                        <p:cTn id="19"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20"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21"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22"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23"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24" dur="26">
                                          <p:stCondLst>
                                            <p:cond delay="650"/>
                                          </p:stCondLst>
                                        </p:cTn>
                                        <p:tgtEl>
                                          <p:spTgt spid="10"/>
                                        </p:tgtEl>
                                      </p:cBhvr>
                                      <p:to x="100000" y="60000"/>
                                    </p:animScale>
                                    <p:animScale>
                                      <p:cBhvr>
                                        <p:cTn id="25" dur="166" decel="50000">
                                          <p:stCondLst>
                                            <p:cond delay="676"/>
                                          </p:stCondLst>
                                        </p:cTn>
                                        <p:tgtEl>
                                          <p:spTgt spid="10"/>
                                        </p:tgtEl>
                                      </p:cBhvr>
                                      <p:to x="100000" y="100000"/>
                                    </p:animScale>
                                    <p:animScale>
                                      <p:cBhvr>
                                        <p:cTn id="26" dur="26">
                                          <p:stCondLst>
                                            <p:cond delay="1312"/>
                                          </p:stCondLst>
                                        </p:cTn>
                                        <p:tgtEl>
                                          <p:spTgt spid="10"/>
                                        </p:tgtEl>
                                      </p:cBhvr>
                                      <p:to x="100000" y="80000"/>
                                    </p:animScale>
                                    <p:animScale>
                                      <p:cBhvr>
                                        <p:cTn id="27" dur="166" decel="50000">
                                          <p:stCondLst>
                                            <p:cond delay="1338"/>
                                          </p:stCondLst>
                                        </p:cTn>
                                        <p:tgtEl>
                                          <p:spTgt spid="10"/>
                                        </p:tgtEl>
                                      </p:cBhvr>
                                      <p:to x="100000" y="100000"/>
                                    </p:animScale>
                                    <p:animScale>
                                      <p:cBhvr>
                                        <p:cTn id="28" dur="26">
                                          <p:stCondLst>
                                            <p:cond delay="1642"/>
                                          </p:stCondLst>
                                        </p:cTn>
                                        <p:tgtEl>
                                          <p:spTgt spid="10"/>
                                        </p:tgtEl>
                                      </p:cBhvr>
                                      <p:to x="100000" y="90000"/>
                                    </p:animScale>
                                    <p:animScale>
                                      <p:cBhvr>
                                        <p:cTn id="29" dur="166" decel="50000">
                                          <p:stCondLst>
                                            <p:cond delay="1668"/>
                                          </p:stCondLst>
                                        </p:cTn>
                                        <p:tgtEl>
                                          <p:spTgt spid="10"/>
                                        </p:tgtEl>
                                      </p:cBhvr>
                                      <p:to x="100000" y="100000"/>
                                    </p:animScale>
                                    <p:animScale>
                                      <p:cBhvr>
                                        <p:cTn id="30" dur="26">
                                          <p:stCondLst>
                                            <p:cond delay="1808"/>
                                          </p:stCondLst>
                                        </p:cTn>
                                        <p:tgtEl>
                                          <p:spTgt spid="10"/>
                                        </p:tgtEl>
                                      </p:cBhvr>
                                      <p:to x="100000" y="95000"/>
                                    </p:animScale>
                                    <p:animScale>
                                      <p:cBhvr>
                                        <p:cTn id="31" dur="166" decel="50000">
                                          <p:stCondLst>
                                            <p:cond delay="1834"/>
                                          </p:stCondLst>
                                        </p:cTn>
                                        <p:tgtEl>
                                          <p:spTgt spid="10"/>
                                        </p:tgtEl>
                                      </p:cBhvr>
                                      <p:to x="100000" y="100000"/>
                                    </p:animScale>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nodeType="clickEffect">
                                  <p:stCondLst>
                                    <p:cond delay="0"/>
                                  </p:stCondLst>
                                  <p:childTnLst>
                                    <p:set>
                                      <p:cBhvr>
                                        <p:cTn id="35" dur="1" fill="hold">
                                          <p:stCondLst>
                                            <p:cond delay="0"/>
                                          </p:stCondLst>
                                        </p:cTn>
                                        <p:tgtEl>
                                          <p:spTgt spid="32">
                                            <p:txEl>
                                              <p:pRg st="2" end="2"/>
                                            </p:txEl>
                                          </p:spTgt>
                                        </p:tgtEl>
                                        <p:attrNameLst>
                                          <p:attrName>style.visibility</p:attrName>
                                        </p:attrNameLst>
                                      </p:cBhvr>
                                      <p:to>
                                        <p:strVal val="visible"/>
                                      </p:to>
                                    </p:set>
                                    <p:animEffect transition="in" filter="circle(in)">
                                      <p:cBhvr>
                                        <p:cTn id="36" dur="2000"/>
                                        <p:tgtEl>
                                          <p:spTgt spid="3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51386-DC20-4F61-8493-3DD626B18F60}"/>
              </a:ext>
            </a:extLst>
          </p:cNvPr>
          <p:cNvSpPr>
            <a:spLocks noGrp="1"/>
          </p:cNvSpPr>
          <p:nvPr>
            <p:ph type="title"/>
          </p:nvPr>
        </p:nvSpPr>
        <p:spPr/>
        <p:txBody>
          <a:bodyPr>
            <a:normAutofit/>
          </a:bodyPr>
          <a:lstStyle/>
          <a:p>
            <a:r>
              <a:rPr lang="en-US" sz="2400" dirty="0"/>
              <a:t>These results are reported on 10 best Features. The features were reduced by Simple Sequential Forward Selection (SSFS) from package Mlxtend and using Feature Importance.</a:t>
            </a:r>
            <a:endParaRPr lang="en-PK" sz="2400" dirty="0"/>
          </a:p>
        </p:txBody>
      </p:sp>
      <p:sp>
        <p:nvSpPr>
          <p:cNvPr id="3" name="Content Placeholder 2">
            <a:extLst>
              <a:ext uri="{FF2B5EF4-FFF2-40B4-BE49-F238E27FC236}">
                <a16:creationId xmlns:a16="http://schemas.microsoft.com/office/drawing/2014/main" id="{4E41860E-50E9-4DCA-9CF8-370BE4186F7E}"/>
              </a:ext>
            </a:extLst>
          </p:cNvPr>
          <p:cNvSpPr>
            <a:spLocks noGrp="1"/>
          </p:cNvSpPr>
          <p:nvPr>
            <p:ph idx="1"/>
          </p:nvPr>
        </p:nvSpPr>
        <p:spPr/>
        <p:txBody>
          <a:bodyPr/>
          <a:lstStyle/>
          <a:p>
            <a:pPr marL="0" indent="0">
              <a:buNone/>
            </a:pPr>
            <a:endParaRPr lang="en-PK" dirty="0"/>
          </a:p>
        </p:txBody>
      </p:sp>
      <p:graphicFrame>
        <p:nvGraphicFramePr>
          <p:cNvPr id="4" name="Content Placeholder 3">
            <a:extLst>
              <a:ext uri="{FF2B5EF4-FFF2-40B4-BE49-F238E27FC236}">
                <a16:creationId xmlns:a16="http://schemas.microsoft.com/office/drawing/2014/main" id="{79840B62-0A4A-4F0B-9673-86CC2FDA83AF}"/>
              </a:ext>
            </a:extLst>
          </p:cNvPr>
          <p:cNvGraphicFramePr>
            <a:graphicFrameLocks/>
          </p:cNvGraphicFramePr>
          <p:nvPr>
            <p:extLst>
              <p:ext uri="{D42A27DB-BD31-4B8C-83A1-F6EECF244321}">
                <p14:modId xmlns:p14="http://schemas.microsoft.com/office/powerpoint/2010/main" val="2913811729"/>
              </p:ext>
            </p:extLst>
          </p:nvPr>
        </p:nvGraphicFramePr>
        <p:xfrm>
          <a:off x="680321" y="2384621"/>
          <a:ext cx="8418524" cy="3379607"/>
        </p:xfrm>
        <a:graphic>
          <a:graphicData uri="http://schemas.openxmlformats.org/drawingml/2006/table">
            <a:tbl>
              <a:tblPr firstRow="1" firstCol="1" bandRow="1">
                <a:effectLst>
                  <a:outerShdw blurRad="63500" sx="102000" sy="102000" algn="ctr" rotWithShape="0">
                    <a:prstClr val="black">
                      <a:alpha val="40000"/>
                    </a:prstClr>
                  </a:outerShdw>
                </a:effectLst>
                <a:tableStyleId>{FABFCF23-3B69-468F-B69F-88F6DE6A72F2}</a:tableStyleId>
              </a:tblPr>
              <a:tblGrid>
                <a:gridCol w="1861457">
                  <a:extLst>
                    <a:ext uri="{9D8B030D-6E8A-4147-A177-3AD203B41FA5}">
                      <a16:colId xmlns:a16="http://schemas.microsoft.com/office/drawing/2014/main" val="4063100492"/>
                    </a:ext>
                  </a:extLst>
                </a:gridCol>
                <a:gridCol w="3089050">
                  <a:extLst>
                    <a:ext uri="{9D8B030D-6E8A-4147-A177-3AD203B41FA5}">
                      <a16:colId xmlns:a16="http://schemas.microsoft.com/office/drawing/2014/main" val="4156587648"/>
                    </a:ext>
                  </a:extLst>
                </a:gridCol>
                <a:gridCol w="3468017">
                  <a:extLst>
                    <a:ext uri="{9D8B030D-6E8A-4147-A177-3AD203B41FA5}">
                      <a16:colId xmlns:a16="http://schemas.microsoft.com/office/drawing/2014/main" val="761486277"/>
                    </a:ext>
                  </a:extLst>
                </a:gridCol>
              </a:tblGrid>
              <a:tr h="1439617">
                <a:tc>
                  <a:txBody>
                    <a:bodyPr/>
                    <a:lstStyle/>
                    <a:p>
                      <a:pPr>
                        <a:lnSpc>
                          <a:spcPct val="115000"/>
                        </a:lnSpc>
                        <a:spcAft>
                          <a:spcPts val="0"/>
                        </a:spcAft>
                      </a:pPr>
                      <a:r>
                        <a:rPr lang="en-US" sz="2000" baseline="0" dirty="0">
                          <a:effectLst/>
                        </a:rPr>
                        <a:t>Metric</a:t>
                      </a:r>
                      <a:endParaRPr lang="en-PK" sz="1800" baseline="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116206" marR="116206"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15000"/>
                        </a:lnSpc>
                        <a:spcAft>
                          <a:spcPts val="0"/>
                        </a:spcAft>
                      </a:pPr>
                      <a:r>
                        <a:rPr lang="en-US" sz="2000" baseline="0" dirty="0">
                          <a:effectLst/>
                        </a:rPr>
                        <a:t>Light Gradient Boosting Machine</a:t>
                      </a:r>
                      <a:endParaRPr lang="en-PK" sz="1800" baseline="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116206" marR="116206"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15000"/>
                        </a:lnSpc>
                        <a:spcAft>
                          <a:spcPts val="0"/>
                        </a:spcAft>
                      </a:pPr>
                      <a:r>
                        <a:rPr lang="en-US" sz="1800" baseline="0" dirty="0">
                          <a:effectLst/>
                          <a:latin typeface="Gill Sans MT" panose="020B0502020104020203" pitchFamily="34" charset="0"/>
                          <a:ea typeface="Times New Roman" panose="02020603050405020304" pitchFamily="18" charset="0"/>
                          <a:cs typeface="Times New Roman" panose="02020603050405020304" pitchFamily="18" charset="0"/>
                        </a:rPr>
                        <a:t>Random Forest</a:t>
                      </a:r>
                      <a:endParaRPr lang="en-PK" sz="1800" baseline="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116206" marR="116206"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735907360"/>
                  </a:ext>
                </a:extLst>
              </a:tr>
              <a:tr h="387998">
                <a:tc>
                  <a:txBody>
                    <a:bodyPr/>
                    <a:lstStyle/>
                    <a:p>
                      <a:pPr>
                        <a:lnSpc>
                          <a:spcPct val="115000"/>
                        </a:lnSpc>
                        <a:spcAft>
                          <a:spcPts val="0"/>
                        </a:spcAft>
                      </a:pPr>
                      <a:r>
                        <a:rPr lang="en-US" sz="2000" baseline="0" dirty="0">
                          <a:effectLst/>
                        </a:rPr>
                        <a:t>AUC</a:t>
                      </a:r>
                      <a:endParaRPr lang="en-PK" sz="1800" baseline="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116206" marR="116206"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15000"/>
                        </a:lnSpc>
                        <a:spcAft>
                          <a:spcPts val="0"/>
                        </a:spcAft>
                      </a:pPr>
                      <a:r>
                        <a:rPr lang="en-US" sz="2000" baseline="0" dirty="0">
                          <a:effectLst/>
                        </a:rPr>
                        <a:t>0.979</a:t>
                      </a:r>
                      <a:endParaRPr lang="en-PK" sz="1800" baseline="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116206" marR="116206"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15000"/>
                        </a:lnSpc>
                        <a:spcAft>
                          <a:spcPts val="0"/>
                        </a:spcAft>
                      </a:pPr>
                      <a:r>
                        <a:rPr lang="en-US" sz="1800" baseline="0" dirty="0">
                          <a:effectLst/>
                          <a:latin typeface="Gill Sans MT" panose="020B0502020104020203" pitchFamily="34" charset="0"/>
                          <a:ea typeface="Times New Roman" panose="02020603050405020304" pitchFamily="18" charset="0"/>
                          <a:cs typeface="Times New Roman" panose="02020603050405020304" pitchFamily="18" charset="0"/>
                        </a:rPr>
                        <a:t>0.500</a:t>
                      </a:r>
                    </a:p>
                  </a:txBody>
                  <a:tcPr marL="116206" marR="116206"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77001180"/>
                  </a:ext>
                </a:extLst>
              </a:tr>
              <a:tr h="387998">
                <a:tc>
                  <a:txBody>
                    <a:bodyPr/>
                    <a:lstStyle/>
                    <a:p>
                      <a:pPr>
                        <a:lnSpc>
                          <a:spcPct val="115000"/>
                        </a:lnSpc>
                        <a:spcAft>
                          <a:spcPts val="0"/>
                        </a:spcAft>
                      </a:pPr>
                      <a:r>
                        <a:rPr lang="en-US" sz="2000" baseline="0" dirty="0">
                          <a:effectLst/>
                        </a:rPr>
                        <a:t>Precision</a:t>
                      </a:r>
                      <a:endParaRPr lang="en-PK" sz="1800" baseline="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116206" marR="116206"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15000"/>
                        </a:lnSpc>
                        <a:spcAft>
                          <a:spcPts val="0"/>
                        </a:spcAft>
                      </a:pPr>
                      <a:r>
                        <a:rPr lang="en-US" sz="2000" baseline="0" dirty="0">
                          <a:effectLst/>
                        </a:rPr>
                        <a:t>1.000</a:t>
                      </a:r>
                      <a:endParaRPr lang="en-PK" sz="1800" b="1" baseline="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116206" marR="116206"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15000"/>
                        </a:lnSpc>
                        <a:spcAft>
                          <a:spcPts val="0"/>
                        </a:spcAft>
                      </a:pPr>
                      <a:r>
                        <a:rPr lang="en-US" sz="1800" b="0" baseline="0" dirty="0">
                          <a:effectLst/>
                          <a:latin typeface="Gill Sans MT" panose="020B0502020104020203" pitchFamily="34" charset="0"/>
                          <a:ea typeface="Times New Roman" panose="02020603050405020304" pitchFamily="18" charset="0"/>
                          <a:cs typeface="Times New Roman" panose="02020603050405020304" pitchFamily="18" charset="0"/>
                        </a:rPr>
                        <a:t>0</a:t>
                      </a:r>
                      <a:endParaRPr lang="en-PK" sz="1800" b="0" baseline="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116206" marR="116206"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137721760"/>
                  </a:ext>
                </a:extLst>
              </a:tr>
              <a:tr h="387998">
                <a:tc>
                  <a:txBody>
                    <a:bodyPr/>
                    <a:lstStyle/>
                    <a:p>
                      <a:pPr>
                        <a:lnSpc>
                          <a:spcPct val="115000"/>
                        </a:lnSpc>
                        <a:spcAft>
                          <a:spcPts val="0"/>
                        </a:spcAft>
                      </a:pPr>
                      <a:r>
                        <a:rPr lang="en-US" sz="2000" baseline="0" dirty="0">
                          <a:effectLst/>
                        </a:rPr>
                        <a:t>Recall</a:t>
                      </a:r>
                      <a:endParaRPr lang="en-PK" sz="1800" baseline="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116206" marR="116206"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15000"/>
                        </a:lnSpc>
                        <a:spcAft>
                          <a:spcPts val="0"/>
                        </a:spcAft>
                      </a:pPr>
                      <a:r>
                        <a:rPr lang="en-US" sz="2000" baseline="0" dirty="0">
                          <a:effectLst/>
                        </a:rPr>
                        <a:t>0.958</a:t>
                      </a:r>
                      <a:endParaRPr lang="en-PK" sz="1800" b="1" baseline="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116206" marR="116206"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15000"/>
                        </a:lnSpc>
                        <a:spcAft>
                          <a:spcPts val="0"/>
                        </a:spcAft>
                      </a:pPr>
                      <a:r>
                        <a:rPr lang="en-US" sz="1800" b="0" baseline="0" dirty="0">
                          <a:effectLst/>
                          <a:latin typeface="Gill Sans MT" panose="020B0502020104020203" pitchFamily="34" charset="0"/>
                          <a:ea typeface="Times New Roman" panose="02020603050405020304" pitchFamily="18" charset="0"/>
                          <a:cs typeface="Times New Roman" panose="02020603050405020304" pitchFamily="18" charset="0"/>
                        </a:rPr>
                        <a:t>0</a:t>
                      </a:r>
                      <a:endParaRPr lang="en-PK" sz="1800" b="0" baseline="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116206" marR="116206"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520353481"/>
                  </a:ext>
                </a:extLst>
              </a:tr>
              <a:tr h="387998">
                <a:tc>
                  <a:txBody>
                    <a:bodyPr/>
                    <a:lstStyle/>
                    <a:p>
                      <a:pPr>
                        <a:lnSpc>
                          <a:spcPct val="115000"/>
                        </a:lnSpc>
                        <a:spcAft>
                          <a:spcPts val="0"/>
                        </a:spcAft>
                      </a:pPr>
                      <a:r>
                        <a:rPr lang="en-US" sz="2000" baseline="0">
                          <a:effectLst/>
                        </a:rPr>
                        <a:t>F1</a:t>
                      </a:r>
                      <a:endParaRPr lang="en-PK" sz="1800" baseline="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116206" marR="116206"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15000"/>
                        </a:lnSpc>
                        <a:spcAft>
                          <a:spcPts val="0"/>
                        </a:spcAft>
                      </a:pPr>
                      <a:r>
                        <a:rPr lang="en-US" sz="2000" baseline="0" dirty="0">
                          <a:effectLst/>
                        </a:rPr>
                        <a:t>0.979</a:t>
                      </a:r>
                      <a:endParaRPr lang="en-PK" sz="1800" b="1" baseline="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116206" marR="116206"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15000"/>
                        </a:lnSpc>
                        <a:spcAft>
                          <a:spcPts val="0"/>
                        </a:spcAft>
                      </a:pPr>
                      <a:r>
                        <a:rPr lang="en-US" sz="1800" b="0" baseline="0" dirty="0">
                          <a:effectLst/>
                          <a:latin typeface="Gill Sans MT" panose="020B0502020104020203" pitchFamily="34" charset="0"/>
                          <a:ea typeface="Times New Roman" panose="02020603050405020304" pitchFamily="18" charset="0"/>
                          <a:cs typeface="Times New Roman" panose="02020603050405020304" pitchFamily="18" charset="0"/>
                        </a:rPr>
                        <a:t>0</a:t>
                      </a:r>
                      <a:endParaRPr lang="en-PK" sz="1800" b="0" baseline="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116206" marR="116206"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990758169"/>
                  </a:ext>
                </a:extLst>
              </a:tr>
              <a:tr h="387998">
                <a:tc>
                  <a:txBody>
                    <a:bodyPr/>
                    <a:lstStyle/>
                    <a:p>
                      <a:pPr>
                        <a:lnSpc>
                          <a:spcPct val="115000"/>
                        </a:lnSpc>
                        <a:spcAft>
                          <a:spcPts val="0"/>
                        </a:spcAft>
                      </a:pPr>
                      <a:r>
                        <a:rPr lang="en-US" sz="2000" baseline="0" dirty="0">
                          <a:effectLst/>
                        </a:rPr>
                        <a:t>Accuracy</a:t>
                      </a:r>
                      <a:endParaRPr lang="en-PK" sz="1800" baseline="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116206" marR="116206"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15000"/>
                        </a:lnSpc>
                        <a:spcAft>
                          <a:spcPts val="0"/>
                        </a:spcAft>
                      </a:pPr>
                      <a:r>
                        <a:rPr lang="en-US" sz="2000" baseline="0" dirty="0">
                          <a:effectLst/>
                        </a:rPr>
                        <a:t>0.998</a:t>
                      </a:r>
                      <a:endParaRPr lang="en-PK" sz="1800" b="1" baseline="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116206" marR="116206"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15000"/>
                        </a:lnSpc>
                        <a:spcAft>
                          <a:spcPts val="0"/>
                        </a:spcAft>
                      </a:pPr>
                      <a:r>
                        <a:rPr lang="en-US" sz="1800" b="0" baseline="0" dirty="0">
                          <a:effectLst/>
                          <a:latin typeface="Gill Sans MT" panose="020B0502020104020203" pitchFamily="34" charset="0"/>
                          <a:ea typeface="Times New Roman" panose="02020603050405020304" pitchFamily="18" charset="0"/>
                          <a:cs typeface="Times New Roman" panose="02020603050405020304" pitchFamily="18" charset="0"/>
                        </a:rPr>
                        <a:t>0.994</a:t>
                      </a:r>
                      <a:endParaRPr lang="en-PK" sz="1800" b="0" baseline="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116206" marR="116206"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698235048"/>
                  </a:ext>
                </a:extLst>
              </a:tr>
            </a:tbl>
          </a:graphicData>
        </a:graphic>
      </p:graphicFrame>
      <p:sp>
        <p:nvSpPr>
          <p:cNvPr id="8" name="Oval 7">
            <a:extLst>
              <a:ext uri="{FF2B5EF4-FFF2-40B4-BE49-F238E27FC236}">
                <a16:creationId xmlns:a16="http://schemas.microsoft.com/office/drawing/2014/main" id="{E285602C-7D8F-419F-A9DA-6B78B194385B}"/>
              </a:ext>
            </a:extLst>
          </p:cNvPr>
          <p:cNvSpPr/>
          <p:nvPr/>
        </p:nvSpPr>
        <p:spPr>
          <a:xfrm>
            <a:off x="2500344" y="4279200"/>
            <a:ext cx="901147" cy="369332"/>
          </a:xfrm>
          <a:prstGeom prst="ellipse">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en-PK"/>
          </a:p>
        </p:txBody>
      </p:sp>
      <p:sp>
        <p:nvSpPr>
          <p:cNvPr id="9" name="Oval 8">
            <a:extLst>
              <a:ext uri="{FF2B5EF4-FFF2-40B4-BE49-F238E27FC236}">
                <a16:creationId xmlns:a16="http://schemas.microsoft.com/office/drawing/2014/main" id="{473DA3FD-CDB1-4D13-B89D-825D1A6481E6}"/>
              </a:ext>
            </a:extLst>
          </p:cNvPr>
          <p:cNvSpPr/>
          <p:nvPr/>
        </p:nvSpPr>
        <p:spPr>
          <a:xfrm>
            <a:off x="2606360" y="4682437"/>
            <a:ext cx="689113" cy="369332"/>
          </a:xfrm>
          <a:prstGeom prst="ellipse">
            <a:avLst/>
          </a:prstGeom>
          <a:no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PK"/>
          </a:p>
        </p:txBody>
      </p:sp>
      <p:sp>
        <p:nvSpPr>
          <p:cNvPr id="11" name="Oval 10">
            <a:extLst>
              <a:ext uri="{FF2B5EF4-FFF2-40B4-BE49-F238E27FC236}">
                <a16:creationId xmlns:a16="http://schemas.microsoft.com/office/drawing/2014/main" id="{924819C7-4AA6-444A-8823-1F10CE42B603}"/>
              </a:ext>
            </a:extLst>
          </p:cNvPr>
          <p:cNvSpPr/>
          <p:nvPr/>
        </p:nvSpPr>
        <p:spPr>
          <a:xfrm>
            <a:off x="2508894" y="5051191"/>
            <a:ext cx="901147" cy="348015"/>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PK"/>
          </a:p>
        </p:txBody>
      </p:sp>
      <p:sp>
        <p:nvSpPr>
          <p:cNvPr id="12" name="Oval 11">
            <a:extLst>
              <a:ext uri="{FF2B5EF4-FFF2-40B4-BE49-F238E27FC236}">
                <a16:creationId xmlns:a16="http://schemas.microsoft.com/office/drawing/2014/main" id="{C29E8685-66A0-40EF-9863-DBFB0A24D8A0}"/>
              </a:ext>
            </a:extLst>
          </p:cNvPr>
          <p:cNvSpPr/>
          <p:nvPr/>
        </p:nvSpPr>
        <p:spPr>
          <a:xfrm>
            <a:off x="2606362" y="3900418"/>
            <a:ext cx="689113" cy="348015"/>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PK"/>
          </a:p>
        </p:txBody>
      </p:sp>
      <p:sp>
        <p:nvSpPr>
          <p:cNvPr id="13" name="Oval 12">
            <a:extLst>
              <a:ext uri="{FF2B5EF4-FFF2-40B4-BE49-F238E27FC236}">
                <a16:creationId xmlns:a16="http://schemas.microsoft.com/office/drawing/2014/main" id="{56EC978B-F68A-4459-BEBC-045704BD604A}"/>
              </a:ext>
            </a:extLst>
          </p:cNvPr>
          <p:cNvSpPr/>
          <p:nvPr/>
        </p:nvSpPr>
        <p:spPr>
          <a:xfrm>
            <a:off x="2559976" y="5414012"/>
            <a:ext cx="781879" cy="441950"/>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PK"/>
          </a:p>
        </p:txBody>
      </p:sp>
    </p:spTree>
    <p:extLst>
      <p:ext uri="{BB962C8B-B14F-4D97-AF65-F5344CB8AC3E}">
        <p14:creationId xmlns:p14="http://schemas.microsoft.com/office/powerpoint/2010/main" val="14300785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777D3-BCCC-475E-B221-5CA1CBD8E83B}"/>
              </a:ext>
            </a:extLst>
          </p:cNvPr>
          <p:cNvSpPr>
            <a:spLocks noGrp="1"/>
          </p:cNvSpPr>
          <p:nvPr>
            <p:ph type="title"/>
          </p:nvPr>
        </p:nvSpPr>
        <p:spPr/>
        <p:txBody>
          <a:bodyPr>
            <a:normAutofit/>
          </a:bodyPr>
          <a:lstStyle/>
          <a:p>
            <a:r>
              <a:rPr lang="en-US" sz="2400" b="1" dirty="0"/>
              <a:t>Findings for feature importance:</a:t>
            </a:r>
            <a:br>
              <a:rPr lang="en-PK" sz="2400" b="1" dirty="0"/>
            </a:br>
            <a:r>
              <a:rPr lang="en-US" sz="2400" b="1" dirty="0"/>
              <a:t>Table:3 Feature Importance by LGBM and Random Forest</a:t>
            </a:r>
            <a:endParaRPr lang="en-PK" sz="2400" dirty="0"/>
          </a:p>
        </p:txBody>
      </p:sp>
      <p:graphicFrame>
        <p:nvGraphicFramePr>
          <p:cNvPr id="4" name="Content Placeholder 3">
            <a:extLst>
              <a:ext uri="{FF2B5EF4-FFF2-40B4-BE49-F238E27FC236}">
                <a16:creationId xmlns:a16="http://schemas.microsoft.com/office/drawing/2014/main" id="{4B3517E6-4DA6-4C54-B8B8-089D4388C681}"/>
              </a:ext>
            </a:extLst>
          </p:cNvPr>
          <p:cNvGraphicFramePr>
            <a:graphicFrameLocks noGrp="1"/>
          </p:cNvGraphicFramePr>
          <p:nvPr>
            <p:ph idx="1"/>
            <p:extLst>
              <p:ext uri="{D42A27DB-BD31-4B8C-83A1-F6EECF244321}">
                <p14:modId xmlns:p14="http://schemas.microsoft.com/office/powerpoint/2010/main" val="3446725552"/>
              </p:ext>
            </p:extLst>
          </p:nvPr>
        </p:nvGraphicFramePr>
        <p:xfrm>
          <a:off x="2152138" y="2336800"/>
          <a:ext cx="6442746" cy="4031845"/>
        </p:xfrm>
        <a:graphic>
          <a:graphicData uri="http://schemas.openxmlformats.org/drawingml/2006/table">
            <a:tbl>
              <a:tblPr firstRow="1" bandRow="1">
                <a:tableStyleId>{7DF18680-E054-41AD-8BC1-D1AEF772440D}</a:tableStyleId>
              </a:tblPr>
              <a:tblGrid>
                <a:gridCol w="3221373">
                  <a:extLst>
                    <a:ext uri="{9D8B030D-6E8A-4147-A177-3AD203B41FA5}">
                      <a16:colId xmlns:a16="http://schemas.microsoft.com/office/drawing/2014/main" val="608844869"/>
                    </a:ext>
                  </a:extLst>
                </a:gridCol>
                <a:gridCol w="3221373">
                  <a:extLst>
                    <a:ext uri="{9D8B030D-6E8A-4147-A177-3AD203B41FA5}">
                      <a16:colId xmlns:a16="http://schemas.microsoft.com/office/drawing/2014/main" val="830877987"/>
                    </a:ext>
                  </a:extLst>
                </a:gridCol>
              </a:tblGrid>
              <a:tr h="217268">
                <a:tc>
                  <a:txBody>
                    <a:bodyPr/>
                    <a:lstStyle/>
                    <a:p>
                      <a:pPr>
                        <a:lnSpc>
                          <a:spcPct val="115000"/>
                        </a:lnSpc>
                        <a:spcAft>
                          <a:spcPts val="0"/>
                        </a:spcAft>
                      </a:pPr>
                      <a:r>
                        <a:rPr lang="en-US" sz="1200" dirty="0">
                          <a:effectLst/>
                        </a:rPr>
                        <a:t>LGBM feature importance</a:t>
                      </a:r>
                      <a:endParaRPr lang="en-PK" sz="105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15000"/>
                        </a:lnSpc>
                        <a:spcAft>
                          <a:spcPts val="0"/>
                        </a:spcAft>
                      </a:pPr>
                      <a:r>
                        <a:rPr lang="en-US" sz="1200" dirty="0">
                          <a:effectLst/>
                        </a:rPr>
                        <a:t>Random Forest feature importance</a:t>
                      </a:r>
                      <a:endParaRPr lang="en-PK" sz="105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809168235"/>
                  </a:ext>
                </a:extLst>
              </a:tr>
              <a:tr h="453044">
                <a:tc>
                  <a:txBody>
                    <a:bodyPr/>
                    <a:lstStyle/>
                    <a:p>
                      <a:pPr>
                        <a:lnSpc>
                          <a:spcPct val="115000"/>
                        </a:lnSpc>
                        <a:spcAft>
                          <a:spcPts val="0"/>
                        </a:spcAft>
                      </a:pPr>
                      <a:r>
                        <a:rPr lang="en-US" sz="1200" dirty="0">
                          <a:effectLst/>
                        </a:rPr>
                        <a:t>Women's individual sample weight (6 decimals)</a:t>
                      </a:r>
                      <a:endParaRPr lang="en-PK" sz="105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15000"/>
                        </a:lnSpc>
                        <a:spcAft>
                          <a:spcPts val="0"/>
                        </a:spcAft>
                      </a:pPr>
                      <a:r>
                        <a:rPr lang="en-US" sz="1200">
                          <a:effectLst/>
                        </a:rPr>
                        <a:t>Currently breastfeeding</a:t>
                      </a:r>
                      <a:endParaRPr lang="en-PK" sz="105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814741061"/>
                  </a:ext>
                </a:extLst>
              </a:tr>
              <a:tr h="217268">
                <a:tc>
                  <a:txBody>
                    <a:bodyPr/>
                    <a:lstStyle/>
                    <a:p>
                      <a:pPr>
                        <a:lnSpc>
                          <a:spcPct val="115000"/>
                        </a:lnSpc>
                        <a:spcAft>
                          <a:spcPts val="0"/>
                        </a:spcAft>
                      </a:pPr>
                      <a:r>
                        <a:rPr lang="en-US" sz="1200" dirty="0">
                          <a:effectLst/>
                        </a:rPr>
                        <a:t>Currently breastfeeding</a:t>
                      </a:r>
                      <a:endParaRPr lang="en-PK" sz="105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0"/>
                        </a:spcAft>
                      </a:pPr>
                      <a:r>
                        <a:rPr lang="en-US" sz="1200" dirty="0">
                          <a:effectLst/>
                        </a:rPr>
                        <a:t>Child's weight in kilograms (1 decimal)</a:t>
                      </a:r>
                      <a:endParaRPr lang="en-PK" sz="105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132244959"/>
                  </a:ext>
                </a:extLst>
              </a:tr>
              <a:tr h="444509">
                <a:tc>
                  <a:txBody>
                    <a:bodyPr/>
                    <a:lstStyle/>
                    <a:p>
                      <a:pPr>
                        <a:lnSpc>
                          <a:spcPct val="115000"/>
                        </a:lnSpc>
                        <a:spcAft>
                          <a:spcPts val="0"/>
                        </a:spcAft>
                      </a:pPr>
                      <a:r>
                        <a:rPr lang="en-US" sz="1200" dirty="0">
                          <a:effectLst/>
                        </a:rPr>
                        <a:t>Child's weight in kilograms (1 decimal)</a:t>
                      </a:r>
                      <a:endParaRPr lang="en-PK" sz="105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15000"/>
                        </a:lnSpc>
                        <a:spcAft>
                          <a:spcPts val="0"/>
                        </a:spcAft>
                      </a:pPr>
                      <a:r>
                        <a:rPr lang="en-US" sz="1200" dirty="0">
                          <a:effectLst/>
                        </a:rPr>
                        <a:t>Months of breastfeeding</a:t>
                      </a:r>
                      <a:endParaRPr lang="en-PK" sz="105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706134587"/>
                  </a:ext>
                </a:extLst>
              </a:tr>
              <a:tr h="453044">
                <a:tc>
                  <a:txBody>
                    <a:bodyPr/>
                    <a:lstStyle/>
                    <a:p>
                      <a:pPr>
                        <a:lnSpc>
                          <a:spcPct val="115000"/>
                        </a:lnSpc>
                        <a:spcAft>
                          <a:spcPts val="0"/>
                        </a:spcAft>
                      </a:pPr>
                      <a:r>
                        <a:rPr lang="en-US" sz="1200" dirty="0">
                          <a:effectLst/>
                        </a:rPr>
                        <a:t>Wealth index factor score combined (5 decimals)</a:t>
                      </a:r>
                      <a:endParaRPr lang="en-PK" sz="105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15000"/>
                        </a:lnSpc>
                        <a:spcAft>
                          <a:spcPts val="0"/>
                        </a:spcAft>
                      </a:pPr>
                      <a:r>
                        <a:rPr lang="en-US" sz="1200">
                          <a:effectLst/>
                        </a:rPr>
                        <a:t>Living children + current pregnancy</a:t>
                      </a:r>
                      <a:endParaRPr lang="en-PK" sz="105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764120724"/>
                  </a:ext>
                </a:extLst>
              </a:tr>
              <a:tr h="453044">
                <a:tc>
                  <a:txBody>
                    <a:bodyPr/>
                    <a:lstStyle/>
                    <a:p>
                      <a:pPr>
                        <a:lnSpc>
                          <a:spcPct val="115000"/>
                        </a:lnSpc>
                        <a:spcAft>
                          <a:spcPts val="0"/>
                        </a:spcAft>
                      </a:pPr>
                      <a:r>
                        <a:rPr lang="en-US" sz="1200" dirty="0">
                          <a:effectLst/>
                        </a:rPr>
                        <a:t>Wealth index factor score for urban/rural (5 decimal place)</a:t>
                      </a:r>
                      <a:endParaRPr lang="en-PK" sz="105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15000"/>
                        </a:lnSpc>
                        <a:spcAft>
                          <a:spcPts val="0"/>
                        </a:spcAft>
                      </a:pPr>
                      <a:r>
                        <a:rPr lang="en-US" sz="1200">
                          <a:effectLst/>
                        </a:rPr>
                        <a:t>Sons who have died</a:t>
                      </a:r>
                      <a:endParaRPr lang="en-PK" sz="105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68105179"/>
                  </a:ext>
                </a:extLst>
              </a:tr>
              <a:tr h="453044">
                <a:tc>
                  <a:txBody>
                    <a:bodyPr/>
                    <a:lstStyle/>
                    <a:p>
                      <a:pPr>
                        <a:lnSpc>
                          <a:spcPct val="115000"/>
                        </a:lnSpc>
                        <a:spcAft>
                          <a:spcPts val="0"/>
                        </a:spcAft>
                      </a:pPr>
                      <a:r>
                        <a:rPr lang="en-US" sz="1200">
                          <a:effectLst/>
                        </a:rPr>
                        <a:t>Received POLIO 1</a:t>
                      </a:r>
                      <a:endParaRPr lang="en-PK" sz="105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15000"/>
                        </a:lnSpc>
                        <a:spcAft>
                          <a:spcPts val="0"/>
                        </a:spcAft>
                      </a:pPr>
                      <a:r>
                        <a:rPr lang="en-US" sz="1200" dirty="0">
                          <a:effectLst/>
                        </a:rPr>
                        <a:t>Birth weight in kilograms (3 decimals) of Child</a:t>
                      </a:r>
                      <a:endParaRPr lang="en-PK" sz="105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74933977"/>
                  </a:ext>
                </a:extLst>
              </a:tr>
              <a:tr h="453044">
                <a:tc>
                  <a:txBody>
                    <a:bodyPr/>
                    <a:lstStyle/>
                    <a:p>
                      <a:pPr>
                        <a:lnSpc>
                          <a:spcPct val="115000"/>
                        </a:lnSpc>
                        <a:spcAft>
                          <a:spcPts val="0"/>
                        </a:spcAft>
                      </a:pPr>
                      <a:r>
                        <a:rPr lang="en-US" sz="1200">
                          <a:effectLst/>
                        </a:rPr>
                        <a:t>Marriage to first birth interval (months)</a:t>
                      </a:r>
                      <a:endParaRPr lang="en-PK" sz="105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15000"/>
                        </a:lnSpc>
                        <a:spcAft>
                          <a:spcPts val="0"/>
                        </a:spcAft>
                      </a:pPr>
                      <a:r>
                        <a:rPr lang="en-US" sz="1200">
                          <a:effectLst/>
                        </a:rPr>
                        <a:t>Duration of breastfeeding</a:t>
                      </a:r>
                      <a:endParaRPr lang="en-PK" sz="105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771089692"/>
                  </a:ext>
                </a:extLst>
              </a:tr>
              <a:tr h="217268">
                <a:tc>
                  <a:txBody>
                    <a:bodyPr/>
                    <a:lstStyle/>
                    <a:p>
                      <a:pPr>
                        <a:lnSpc>
                          <a:spcPct val="115000"/>
                        </a:lnSpc>
                        <a:spcAft>
                          <a:spcPts val="0"/>
                        </a:spcAft>
                      </a:pPr>
                      <a:r>
                        <a:rPr lang="en-US" sz="1200">
                          <a:effectLst/>
                        </a:rPr>
                        <a:t>All woman factor - wealth index</a:t>
                      </a:r>
                      <a:endParaRPr lang="en-PK" sz="105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15000"/>
                        </a:lnSpc>
                        <a:spcAft>
                          <a:spcPts val="0"/>
                        </a:spcAft>
                      </a:pPr>
                      <a:r>
                        <a:rPr lang="en-US" sz="1200">
                          <a:effectLst/>
                        </a:rPr>
                        <a:t>Received POLIO 0</a:t>
                      </a:r>
                      <a:endParaRPr lang="en-PK" sz="105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620272378"/>
                  </a:ext>
                </a:extLst>
              </a:tr>
              <a:tr h="217268">
                <a:tc>
                  <a:txBody>
                    <a:bodyPr/>
                    <a:lstStyle/>
                    <a:p>
                      <a:pPr>
                        <a:lnSpc>
                          <a:spcPct val="115000"/>
                        </a:lnSpc>
                        <a:spcAft>
                          <a:spcPts val="0"/>
                        </a:spcAft>
                      </a:pPr>
                      <a:r>
                        <a:rPr lang="en-US" sz="1200">
                          <a:effectLst/>
                        </a:rPr>
                        <a:t>Preceding birth interval (months)</a:t>
                      </a:r>
                      <a:endParaRPr lang="en-PK" sz="105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15000"/>
                        </a:lnSpc>
                        <a:spcAft>
                          <a:spcPts val="0"/>
                        </a:spcAft>
                      </a:pPr>
                      <a:r>
                        <a:rPr lang="en-US" sz="1200">
                          <a:effectLst/>
                        </a:rPr>
                        <a:t>Child's age in months</a:t>
                      </a:r>
                      <a:endParaRPr lang="en-PK" sz="105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160969712"/>
                  </a:ext>
                </a:extLst>
              </a:tr>
              <a:tr h="453044">
                <a:tc>
                  <a:txBody>
                    <a:bodyPr/>
                    <a:lstStyle/>
                    <a:p>
                      <a:pPr>
                        <a:lnSpc>
                          <a:spcPct val="115000"/>
                        </a:lnSpc>
                        <a:spcAft>
                          <a:spcPts val="0"/>
                        </a:spcAft>
                      </a:pPr>
                      <a:r>
                        <a:rPr lang="en-US" sz="1200" dirty="0">
                          <a:effectLst/>
                        </a:rPr>
                        <a:t>Child's height in centimeters (1 decimal)</a:t>
                      </a:r>
                      <a:endParaRPr lang="en-PK" sz="105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15000"/>
                        </a:lnSpc>
                        <a:spcAft>
                          <a:spcPts val="0"/>
                        </a:spcAft>
                      </a:pPr>
                      <a:r>
                        <a:rPr lang="en-US" sz="1200" dirty="0">
                          <a:effectLst/>
                        </a:rPr>
                        <a:t>Daughters who have died</a:t>
                      </a:r>
                      <a:endParaRPr lang="en-PK" sz="105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561471301"/>
                  </a:ext>
                </a:extLst>
              </a:tr>
            </a:tbl>
          </a:graphicData>
        </a:graphic>
      </p:graphicFrame>
      <p:sp>
        <p:nvSpPr>
          <p:cNvPr id="5" name="Rectangle 1">
            <a:extLst>
              <a:ext uri="{FF2B5EF4-FFF2-40B4-BE49-F238E27FC236}">
                <a16:creationId xmlns:a16="http://schemas.microsoft.com/office/drawing/2014/main" id="{FF07CAFC-5216-496F-AC10-9D3CCFFACA67}"/>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PK" altLang="en-PK" sz="1100" b="1" i="0" u="none" strike="noStrike" cap="none" normalizeH="0" baseline="0" dirty="0">
                <a:ln>
                  <a:noFill/>
                </a:ln>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Table 3</a:t>
            </a:r>
            <a:r>
              <a:rPr kumimoji="0" lang="en-US" altLang="en-PK" sz="1100" b="1" i="0" u="none" strike="noStrike" cap="none" normalizeH="0" baseline="0" dirty="0">
                <a:ln>
                  <a:noFill/>
                </a:ln>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 Feature importance by LGBM and Random Forest</a:t>
            </a:r>
            <a:endParaRPr kumimoji="0" lang="en-US" altLang="en-PK" sz="1800" b="0" i="0" u="none" strike="noStrike" cap="none" normalizeH="0" baseline="0" dirty="0">
              <a:ln>
                <a:noFill/>
              </a:ln>
              <a:solidFill>
                <a:schemeClr val="tx1"/>
              </a:solidFill>
              <a:effectLst/>
              <a:latin typeface="Arial" panose="020B0604020202020204" pitchFamily="34" charset="0"/>
            </a:endParaRPr>
          </a:p>
        </p:txBody>
      </p:sp>
      <p:sp>
        <p:nvSpPr>
          <p:cNvPr id="7" name="Oval 6">
            <a:extLst>
              <a:ext uri="{FF2B5EF4-FFF2-40B4-BE49-F238E27FC236}">
                <a16:creationId xmlns:a16="http://schemas.microsoft.com/office/drawing/2014/main" id="{A8B91666-A370-49D2-87DC-C0205B06874D}"/>
              </a:ext>
            </a:extLst>
          </p:cNvPr>
          <p:cNvSpPr/>
          <p:nvPr/>
        </p:nvSpPr>
        <p:spPr>
          <a:xfrm>
            <a:off x="5373511" y="2528712"/>
            <a:ext cx="1772356" cy="25964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9" name="Oval 8">
            <a:extLst>
              <a:ext uri="{FF2B5EF4-FFF2-40B4-BE49-F238E27FC236}">
                <a16:creationId xmlns:a16="http://schemas.microsoft.com/office/drawing/2014/main" id="{8B66CE3C-760D-4DA6-98E6-9112A0DA0565}"/>
              </a:ext>
            </a:extLst>
          </p:cNvPr>
          <p:cNvSpPr/>
          <p:nvPr/>
        </p:nvSpPr>
        <p:spPr>
          <a:xfrm>
            <a:off x="2152138" y="2957690"/>
            <a:ext cx="1798973" cy="2221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0" name="Oval 9">
            <a:extLst>
              <a:ext uri="{FF2B5EF4-FFF2-40B4-BE49-F238E27FC236}">
                <a16:creationId xmlns:a16="http://schemas.microsoft.com/office/drawing/2014/main" id="{69897D41-201B-461D-B1AD-9A12A71DD603}"/>
              </a:ext>
            </a:extLst>
          </p:cNvPr>
          <p:cNvSpPr/>
          <p:nvPr/>
        </p:nvSpPr>
        <p:spPr>
          <a:xfrm>
            <a:off x="2039249" y="3179846"/>
            <a:ext cx="3063329" cy="2935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1" name="Oval 10">
            <a:extLst>
              <a:ext uri="{FF2B5EF4-FFF2-40B4-BE49-F238E27FC236}">
                <a16:creationId xmlns:a16="http://schemas.microsoft.com/office/drawing/2014/main" id="{EB071EC8-26DE-4985-B4A0-526F81D0E286}"/>
              </a:ext>
            </a:extLst>
          </p:cNvPr>
          <p:cNvSpPr/>
          <p:nvPr/>
        </p:nvSpPr>
        <p:spPr>
          <a:xfrm>
            <a:off x="5373511" y="2957690"/>
            <a:ext cx="2980267" cy="2935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12294837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74D7D-6B6F-4ADB-9DA4-C8226854033C}"/>
              </a:ext>
            </a:extLst>
          </p:cNvPr>
          <p:cNvSpPr>
            <a:spLocks noGrp="1"/>
          </p:cNvSpPr>
          <p:nvPr>
            <p:ph type="title"/>
          </p:nvPr>
        </p:nvSpPr>
        <p:spPr/>
        <p:txBody>
          <a:bodyPr/>
          <a:lstStyle/>
          <a:p>
            <a:r>
              <a:rPr lang="en-US" dirty="0"/>
              <a:t>Final Test and Model Deployment</a:t>
            </a:r>
            <a:endParaRPr lang="en-PK" dirty="0"/>
          </a:p>
        </p:txBody>
      </p:sp>
      <p:sp>
        <p:nvSpPr>
          <p:cNvPr id="3" name="Content Placeholder 2">
            <a:extLst>
              <a:ext uri="{FF2B5EF4-FFF2-40B4-BE49-F238E27FC236}">
                <a16:creationId xmlns:a16="http://schemas.microsoft.com/office/drawing/2014/main" id="{93EF73D0-0F3F-4BE0-8477-53231B7BD38B}"/>
              </a:ext>
            </a:extLst>
          </p:cNvPr>
          <p:cNvSpPr>
            <a:spLocks noGrp="1"/>
          </p:cNvSpPr>
          <p:nvPr>
            <p:ph idx="1"/>
          </p:nvPr>
        </p:nvSpPr>
        <p:spPr>
          <a:xfrm>
            <a:off x="248357" y="2133600"/>
            <a:ext cx="11040532" cy="4289778"/>
          </a:xfrm>
        </p:spPr>
        <p:txBody>
          <a:bodyPr/>
          <a:lstStyle/>
          <a:p>
            <a:r>
              <a:rPr lang="en-US" dirty="0"/>
              <a:t>The model was tested on Demographic and Health Survey Nepal(2016).There were 378 samples.</a:t>
            </a:r>
          </a:p>
          <a:p>
            <a:r>
              <a:rPr lang="en-US" dirty="0"/>
              <a:t>The model at the back end was Random Forest which took 10 parameters based on feature importance.</a:t>
            </a:r>
          </a:p>
          <a:p>
            <a:r>
              <a:rPr lang="en-US" dirty="0"/>
              <a:t> It gave 100% accuracy on the test data set.</a:t>
            </a:r>
          </a:p>
          <a:p>
            <a:endParaRPr lang="en-US" dirty="0"/>
          </a:p>
          <a:p>
            <a:r>
              <a:rPr lang="en-US" dirty="0"/>
              <a:t>Finally the model is deployed on Heroku using Flask app.</a:t>
            </a:r>
          </a:p>
          <a:p>
            <a:r>
              <a:rPr lang="en-US" dirty="0"/>
              <a:t>Link: https://infantmortalityapi.herokuapp.com/</a:t>
            </a:r>
            <a:endParaRPr lang="en-PK" dirty="0"/>
          </a:p>
        </p:txBody>
      </p:sp>
      <p:pic>
        <p:nvPicPr>
          <p:cNvPr id="7" name="Picture 6" descr="A screenshot of a cell phone&#10;&#10;Description automatically generated">
            <a:extLst>
              <a:ext uri="{FF2B5EF4-FFF2-40B4-BE49-F238E27FC236}">
                <a16:creationId xmlns:a16="http://schemas.microsoft.com/office/drawing/2014/main" id="{0B9981F0-5428-4848-A557-535158F092B6}"/>
              </a:ext>
            </a:extLst>
          </p:cNvPr>
          <p:cNvPicPr>
            <a:picLocks noChangeAspect="1"/>
          </p:cNvPicPr>
          <p:nvPr/>
        </p:nvPicPr>
        <p:blipFill>
          <a:blip r:embed="rId2"/>
          <a:stretch>
            <a:fillRect/>
          </a:stretch>
        </p:blipFill>
        <p:spPr>
          <a:xfrm>
            <a:off x="6637866" y="3522133"/>
            <a:ext cx="4383649" cy="8805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426511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down)">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circle(in)">
                                      <p:cBhvr>
                                        <p:cTn id="25" dur="2000"/>
                                        <p:tgtEl>
                                          <p:spTgt spid="3">
                                            <p:txEl>
                                              <p:pRg st="4" end="4"/>
                                            </p:txEl>
                                          </p:spTgt>
                                        </p:tgtEl>
                                      </p:cBhvr>
                                    </p:animEffect>
                                  </p:childTnLst>
                                </p:cTn>
                              </p:par>
                              <p:par>
                                <p:cTn id="26" presetID="6" presetClass="entr" presetSubtype="16"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circle(in)">
                                      <p:cBhvr>
                                        <p:cTn id="28"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2D9EC-9910-40B4-93C6-67AB59C86F33}"/>
              </a:ext>
            </a:extLst>
          </p:cNvPr>
          <p:cNvSpPr>
            <a:spLocks noGrp="1"/>
          </p:cNvSpPr>
          <p:nvPr>
            <p:ph type="title"/>
          </p:nvPr>
        </p:nvSpPr>
        <p:spPr/>
        <p:txBody>
          <a:bodyPr>
            <a:normAutofit/>
          </a:bodyPr>
          <a:lstStyle/>
          <a:p>
            <a:r>
              <a:rPr lang="en-US" sz="3200" b="1" dirty="0"/>
              <a:t>Conclusion and Future Work</a:t>
            </a:r>
            <a:br>
              <a:rPr lang="en-PK" sz="3200" b="1" dirty="0"/>
            </a:br>
            <a:endParaRPr lang="en-PK" sz="3200" dirty="0"/>
          </a:p>
        </p:txBody>
      </p:sp>
      <p:sp>
        <p:nvSpPr>
          <p:cNvPr id="3" name="Content Placeholder 2">
            <a:extLst>
              <a:ext uri="{FF2B5EF4-FFF2-40B4-BE49-F238E27FC236}">
                <a16:creationId xmlns:a16="http://schemas.microsoft.com/office/drawing/2014/main" id="{6E32779D-162E-4B3B-A96E-F6F37D625720}"/>
              </a:ext>
            </a:extLst>
          </p:cNvPr>
          <p:cNvSpPr>
            <a:spLocks noGrp="1"/>
          </p:cNvSpPr>
          <p:nvPr>
            <p:ph idx="1"/>
          </p:nvPr>
        </p:nvSpPr>
        <p:spPr/>
        <p:txBody>
          <a:bodyPr>
            <a:normAutofit fontScale="92500" lnSpcReduction="20000"/>
          </a:bodyPr>
          <a:lstStyle/>
          <a:p>
            <a:r>
              <a:rPr lang="en-US" dirty="0"/>
              <a:t>In this study, I tried to solve the problem of infant mortality which is very critical for developing economies such as Pakistan</a:t>
            </a:r>
          </a:p>
          <a:p>
            <a:r>
              <a:rPr lang="en-US" dirty="0"/>
              <a:t>This is a novel idea as previous works have used health cards to predict infant mortality but this is the first time that classification models were built on demographic and health survey data sets. </a:t>
            </a:r>
          </a:p>
          <a:p>
            <a:r>
              <a:rPr lang="en-US" dirty="0"/>
              <a:t>Future work in this field focus on extending my study to: </a:t>
            </a:r>
          </a:p>
          <a:p>
            <a:pPr marL="457200" indent="-457200">
              <a:buFont typeface="+mj-lt"/>
              <a:buAutoNum type="arabicPeriod"/>
            </a:pPr>
            <a:r>
              <a:rPr lang="en-US" dirty="0"/>
              <a:t>more general features such as maternal factors </a:t>
            </a:r>
          </a:p>
          <a:p>
            <a:pPr marL="457200" indent="-457200">
              <a:buFont typeface="+mj-lt"/>
              <a:buAutoNum type="arabicPeriod"/>
            </a:pPr>
            <a:r>
              <a:rPr lang="en-US" dirty="0"/>
              <a:t>household distribution of income is to be connected to the infant mortality predictions.</a:t>
            </a:r>
          </a:p>
          <a:p>
            <a:pPr marL="457200" indent="-457200">
              <a:buFont typeface="+mj-lt"/>
              <a:buAutoNum type="arabicPeriod"/>
            </a:pPr>
            <a:r>
              <a:rPr lang="en-US" dirty="0"/>
              <a:t>Conditions of living in rural areas with infant mortality.</a:t>
            </a:r>
          </a:p>
          <a:p>
            <a:pPr marL="457200" indent="-457200">
              <a:buFont typeface="+mj-lt"/>
              <a:buAutoNum type="arabicPeriod"/>
            </a:pPr>
            <a:r>
              <a:rPr lang="en-US" dirty="0"/>
              <a:t>Link of Poverty and Infant Mortality Predictions</a:t>
            </a:r>
            <a:endParaRPr lang="en-PK" dirty="0"/>
          </a:p>
        </p:txBody>
      </p:sp>
    </p:spTree>
    <p:extLst>
      <p:ext uri="{BB962C8B-B14F-4D97-AF65-F5344CB8AC3E}">
        <p14:creationId xmlns:p14="http://schemas.microsoft.com/office/powerpoint/2010/main" val="31388949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ircle(in)">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ircle(in)">
                                      <p:cBhvr>
                                        <p:cTn id="3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FD0BB-AA7A-4B6B-B0A2-9235C56A7B60}"/>
              </a:ext>
            </a:extLst>
          </p:cNvPr>
          <p:cNvSpPr>
            <a:spLocks noGrp="1"/>
          </p:cNvSpPr>
          <p:nvPr>
            <p:ph type="title"/>
          </p:nvPr>
        </p:nvSpPr>
        <p:spPr/>
        <p:txBody>
          <a:bodyPr/>
          <a:lstStyle/>
          <a:p>
            <a:r>
              <a:rPr lang="en-US" dirty="0"/>
              <a:t>References</a:t>
            </a:r>
            <a:endParaRPr lang="en-PK" dirty="0"/>
          </a:p>
        </p:txBody>
      </p:sp>
      <p:sp>
        <p:nvSpPr>
          <p:cNvPr id="3" name="Content Placeholder 2">
            <a:extLst>
              <a:ext uri="{FF2B5EF4-FFF2-40B4-BE49-F238E27FC236}">
                <a16:creationId xmlns:a16="http://schemas.microsoft.com/office/drawing/2014/main" id="{B90A3999-5F60-4AB3-B288-5E68466880F7}"/>
              </a:ext>
            </a:extLst>
          </p:cNvPr>
          <p:cNvSpPr>
            <a:spLocks noGrp="1"/>
          </p:cNvSpPr>
          <p:nvPr>
            <p:ph idx="1"/>
          </p:nvPr>
        </p:nvSpPr>
        <p:spPr/>
        <p:txBody>
          <a:bodyPr/>
          <a:lstStyle/>
          <a:p>
            <a:r>
              <a:rPr lang="en-PK" dirty="0" err="1"/>
              <a:t>Ghahfarokhi</a:t>
            </a:r>
            <a:r>
              <a:rPr lang="en-PK" dirty="0"/>
              <a:t>, S. G., Jamil </a:t>
            </a:r>
            <a:r>
              <a:rPr lang="en-PK" dirty="0" err="1"/>
              <a:t>Sadeghifar</a:t>
            </a:r>
            <a:r>
              <a:rPr lang="en-PK" dirty="0"/>
              <a:t>, &amp; </a:t>
            </a:r>
            <a:r>
              <a:rPr lang="en-PK" dirty="0" err="1"/>
              <a:t>Mosayeb</a:t>
            </a:r>
            <a:r>
              <a:rPr lang="en-PK" dirty="0"/>
              <a:t> </a:t>
            </a:r>
            <a:r>
              <a:rPr lang="en-PK" dirty="0" err="1"/>
              <a:t>Mozafari</a:t>
            </a:r>
            <a:r>
              <a:rPr lang="en-PK" dirty="0"/>
              <a:t>. (2018). A model to predict low birth weight infants and affecting factors using data mining. </a:t>
            </a:r>
            <a:r>
              <a:rPr lang="en-PK" i="1" dirty="0"/>
              <a:t>J Bas Res Med Sci </a:t>
            </a:r>
            <a:r>
              <a:rPr lang="en-PK" dirty="0"/>
              <a:t>, 5(3):1-8.</a:t>
            </a:r>
          </a:p>
          <a:p>
            <a:r>
              <a:rPr lang="en-PK" dirty="0"/>
              <a:t>Santos, A. B., &amp; Deborah Ribeiro Carvalho. (2018). PREDICTIVE MODELS FOR INFANT MORTALITY IN THE STATE OF PARANÁ. </a:t>
            </a:r>
            <a:r>
              <a:rPr lang="en-PK" i="1" dirty="0" err="1"/>
              <a:t>Iberoamerican</a:t>
            </a:r>
            <a:r>
              <a:rPr lang="en-PK" i="1" dirty="0"/>
              <a:t> Journal of Applied Computing </a:t>
            </a:r>
            <a:r>
              <a:rPr lang="en-PK" dirty="0"/>
              <a:t>.</a:t>
            </a:r>
            <a:endParaRPr lang="en-US" dirty="0"/>
          </a:p>
          <a:p>
            <a:r>
              <a:rPr lang="en-PK" dirty="0" err="1"/>
              <a:t>Saravanou</a:t>
            </a:r>
            <a:r>
              <a:rPr lang="en-PK" dirty="0"/>
              <a:t>, A., Clemens , N., Nicholas , H., Dolores , A.-G., &amp; </a:t>
            </a:r>
            <a:r>
              <a:rPr lang="en-PK" dirty="0" err="1"/>
              <a:t>Dimitrios</a:t>
            </a:r>
            <a:r>
              <a:rPr lang="en-PK" dirty="0"/>
              <a:t> , G. (2019). Infant Mortality Prediction using Birth Certificate Data.</a:t>
            </a:r>
          </a:p>
          <a:p>
            <a:endParaRPr lang="en-PK" dirty="0"/>
          </a:p>
        </p:txBody>
      </p:sp>
    </p:spTree>
    <p:extLst>
      <p:ext uri="{BB962C8B-B14F-4D97-AF65-F5344CB8AC3E}">
        <p14:creationId xmlns:p14="http://schemas.microsoft.com/office/powerpoint/2010/main" val="27775082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20232-6462-4BD0-9510-4059BEB47BFF}"/>
              </a:ext>
            </a:extLst>
          </p:cNvPr>
          <p:cNvSpPr>
            <a:spLocks noGrp="1"/>
          </p:cNvSpPr>
          <p:nvPr>
            <p:ph type="title"/>
          </p:nvPr>
        </p:nvSpPr>
        <p:spPr>
          <a:xfrm>
            <a:off x="680321" y="753228"/>
            <a:ext cx="9613861" cy="1080938"/>
          </a:xfrm>
        </p:spPr>
        <p:txBody>
          <a:bodyPr/>
          <a:lstStyle/>
          <a:p>
            <a:endParaRPr lang="en-PK" dirty="0"/>
          </a:p>
        </p:txBody>
      </p:sp>
      <p:sp>
        <p:nvSpPr>
          <p:cNvPr id="3" name="Content Placeholder 2">
            <a:extLst>
              <a:ext uri="{FF2B5EF4-FFF2-40B4-BE49-F238E27FC236}">
                <a16:creationId xmlns:a16="http://schemas.microsoft.com/office/drawing/2014/main" id="{3B1ECE05-A5BA-49A7-8395-99448F5DD2CD}"/>
              </a:ext>
            </a:extLst>
          </p:cNvPr>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sz="4800" b="1" dirty="0"/>
              <a:t>THANK YOU!</a:t>
            </a:r>
            <a:endParaRPr lang="en-PK" sz="4800" b="1" dirty="0"/>
          </a:p>
        </p:txBody>
      </p:sp>
    </p:spTree>
    <p:extLst>
      <p:ext uri="{BB962C8B-B14F-4D97-AF65-F5344CB8AC3E}">
        <p14:creationId xmlns:p14="http://schemas.microsoft.com/office/powerpoint/2010/main" val="26269565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B2EC5-9629-4793-B99F-8F92B3318F5F}"/>
              </a:ext>
            </a:extLst>
          </p:cNvPr>
          <p:cNvSpPr>
            <a:spLocks noGrp="1"/>
          </p:cNvSpPr>
          <p:nvPr>
            <p:ph type="title"/>
          </p:nvPr>
        </p:nvSpPr>
        <p:spPr/>
        <p:txBody>
          <a:bodyPr/>
          <a:lstStyle/>
          <a:p>
            <a:r>
              <a:rPr lang="en-US" dirty="0"/>
              <a:t>PROBLEM STATEMENT</a:t>
            </a:r>
            <a:endParaRPr lang="en-PK" dirty="0"/>
          </a:p>
        </p:txBody>
      </p:sp>
      <p:sp>
        <p:nvSpPr>
          <p:cNvPr id="3" name="Content Placeholder 2">
            <a:extLst>
              <a:ext uri="{FF2B5EF4-FFF2-40B4-BE49-F238E27FC236}">
                <a16:creationId xmlns:a16="http://schemas.microsoft.com/office/drawing/2014/main" id="{E1931B61-F078-4D44-8FA5-257FE8EB67BC}"/>
              </a:ext>
            </a:extLst>
          </p:cNvPr>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r>
              <a:rPr lang="en-US" sz="3600" dirty="0"/>
              <a:t>T</a:t>
            </a:r>
            <a:r>
              <a:rPr lang="en-PK" sz="3600" dirty="0"/>
              <a:t>o predict</a:t>
            </a:r>
            <a:r>
              <a:rPr lang="en-US" sz="3600" dirty="0"/>
              <a:t> </a:t>
            </a:r>
            <a:r>
              <a:rPr lang="en-PK" sz="3600" dirty="0"/>
              <a:t>infant mortality from Pakistan Demographic and Household Survey (2017,2018). </a:t>
            </a:r>
          </a:p>
        </p:txBody>
      </p:sp>
    </p:spTree>
    <p:extLst>
      <p:ext uri="{BB962C8B-B14F-4D97-AF65-F5344CB8AC3E}">
        <p14:creationId xmlns:p14="http://schemas.microsoft.com/office/powerpoint/2010/main" val="5224476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circle(in)">
                                      <p:cBhvr>
                                        <p:cTn id="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AC990-F9AF-4127-9BC9-D4A6A4B59379}"/>
              </a:ext>
            </a:extLst>
          </p:cNvPr>
          <p:cNvSpPr>
            <a:spLocks noGrp="1"/>
          </p:cNvSpPr>
          <p:nvPr>
            <p:ph type="title"/>
          </p:nvPr>
        </p:nvSpPr>
        <p:spPr/>
        <p:txBody>
          <a:bodyPr/>
          <a:lstStyle/>
          <a:p>
            <a:r>
              <a:rPr lang="en-US" dirty="0"/>
              <a:t>DATA SETS</a:t>
            </a:r>
            <a:endParaRPr lang="en-PK" dirty="0"/>
          </a:p>
        </p:txBody>
      </p:sp>
      <p:sp>
        <p:nvSpPr>
          <p:cNvPr id="3" name="Content Placeholder 2">
            <a:extLst>
              <a:ext uri="{FF2B5EF4-FFF2-40B4-BE49-F238E27FC236}">
                <a16:creationId xmlns:a16="http://schemas.microsoft.com/office/drawing/2014/main" id="{B915D62D-2C09-4E0D-9E7C-154EF98ACC67}"/>
              </a:ext>
            </a:extLst>
          </p:cNvPr>
          <p:cNvSpPr>
            <a:spLocks noGrp="1"/>
          </p:cNvSpPr>
          <p:nvPr>
            <p:ph idx="1"/>
          </p:nvPr>
        </p:nvSpPr>
        <p:spPr/>
        <p:txBody>
          <a:bodyPr/>
          <a:lstStyle/>
          <a:p>
            <a:r>
              <a:rPr lang="en-US" sz="3200" dirty="0"/>
              <a:t>Data Source : The DHS Program Demographic and Health Surveys</a:t>
            </a:r>
          </a:p>
          <a:p>
            <a:r>
              <a:rPr lang="en-US" sz="3200" dirty="0"/>
              <a:t>Initially data contained </a:t>
            </a:r>
            <a:r>
              <a:rPr lang="en-PK" sz="3200" dirty="0"/>
              <a:t>50,500 sample points </a:t>
            </a:r>
            <a:r>
              <a:rPr lang="en-US" sz="3200" dirty="0"/>
              <a:t>and </a:t>
            </a:r>
            <a:r>
              <a:rPr lang="en-PK" sz="3200" dirty="0"/>
              <a:t>1186 features</a:t>
            </a:r>
            <a:endParaRPr lang="en-US" sz="3200" dirty="0"/>
          </a:p>
          <a:p>
            <a:r>
              <a:rPr lang="en-PK" sz="3200" dirty="0"/>
              <a:t>The class</a:t>
            </a:r>
            <a:r>
              <a:rPr lang="en-US" sz="3200" dirty="0"/>
              <a:t> variable</a:t>
            </a:r>
            <a:r>
              <a:rPr lang="en-PK" sz="3200" dirty="0"/>
              <a:t> for predicting mortality presented in data </a:t>
            </a:r>
            <a:r>
              <a:rPr lang="en-US" sz="3200" dirty="0"/>
              <a:t>is</a:t>
            </a:r>
            <a:r>
              <a:rPr lang="en-PK" sz="3200" dirty="0"/>
              <a:t>: </a:t>
            </a:r>
            <a:r>
              <a:rPr lang="en-US" sz="3200" b="1" dirty="0"/>
              <a:t>“</a:t>
            </a:r>
            <a:r>
              <a:rPr lang="en-US" sz="3200" dirty="0"/>
              <a:t>Child is alive</a:t>
            </a:r>
            <a:r>
              <a:rPr lang="en-US" b="1" dirty="0"/>
              <a:t>”</a:t>
            </a:r>
          </a:p>
          <a:p>
            <a:endParaRPr lang="en-PK" dirty="0"/>
          </a:p>
        </p:txBody>
      </p:sp>
    </p:spTree>
    <p:extLst>
      <p:ext uri="{BB962C8B-B14F-4D97-AF65-F5344CB8AC3E}">
        <p14:creationId xmlns:p14="http://schemas.microsoft.com/office/powerpoint/2010/main" val="50106117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408C1-396B-4B0B-BDDD-7C9B303F7B5D}"/>
              </a:ext>
            </a:extLst>
          </p:cNvPr>
          <p:cNvSpPr>
            <a:spLocks noGrp="1"/>
          </p:cNvSpPr>
          <p:nvPr>
            <p:ph type="title"/>
          </p:nvPr>
        </p:nvSpPr>
        <p:spPr/>
        <p:txBody>
          <a:bodyPr/>
          <a:lstStyle/>
          <a:p>
            <a:r>
              <a:rPr lang="en-US" dirty="0"/>
              <a:t>METHODOLOGY:</a:t>
            </a:r>
            <a:endParaRPr lang="en-PK" dirty="0"/>
          </a:p>
        </p:txBody>
      </p:sp>
      <p:sp>
        <p:nvSpPr>
          <p:cNvPr id="3" name="Content Placeholder 2">
            <a:extLst>
              <a:ext uri="{FF2B5EF4-FFF2-40B4-BE49-F238E27FC236}">
                <a16:creationId xmlns:a16="http://schemas.microsoft.com/office/drawing/2014/main" id="{3BEF3B7E-3CBC-4EAB-B791-E130C62E9286}"/>
              </a:ext>
            </a:extLst>
          </p:cNvPr>
          <p:cNvSpPr>
            <a:spLocks noGrp="1"/>
          </p:cNvSpPr>
          <p:nvPr>
            <p:ph idx="1"/>
          </p:nvPr>
        </p:nvSpPr>
        <p:spPr>
          <a:xfrm>
            <a:off x="124179" y="2336873"/>
            <a:ext cx="11717866" cy="4300994"/>
          </a:xfrm>
        </p:spPr>
        <p:txBody>
          <a:bodyPr>
            <a:normAutofit fontScale="77500" lnSpcReduction="20000"/>
          </a:bodyPr>
          <a:lstStyle/>
          <a:p>
            <a:r>
              <a:rPr lang="en-US" sz="3300" dirty="0"/>
              <a:t>The </a:t>
            </a:r>
            <a:r>
              <a:rPr lang="en-PK" sz="3300" dirty="0"/>
              <a:t>Pakistan: Standard DHS, 2017-18 </a:t>
            </a:r>
            <a:r>
              <a:rPr lang="en-US" sz="3300" dirty="0"/>
              <a:t>was divided in two parts.</a:t>
            </a:r>
          </a:p>
          <a:p>
            <a:r>
              <a:rPr lang="en-US" sz="3300" dirty="0"/>
              <a:t>I used a threshold of (80-20) where 80% of the data was used to train models and 20% of the data was for testing of those models.</a:t>
            </a:r>
          </a:p>
          <a:p>
            <a:r>
              <a:rPr lang="en-US" sz="3300" dirty="0"/>
              <a:t>I took small steps to clean, analyze and model this data. </a:t>
            </a:r>
          </a:p>
          <a:p>
            <a:r>
              <a:rPr lang="en-US" sz="3300" dirty="0"/>
              <a:t>I used the following Classifiers:</a:t>
            </a:r>
          </a:p>
          <a:p>
            <a:pPr marL="457200" indent="-457200">
              <a:buFont typeface="+mj-lt"/>
              <a:buAutoNum type="arabicPeriod"/>
            </a:pPr>
            <a:r>
              <a:rPr lang="en-US" sz="2800" dirty="0"/>
              <a:t>Neural Networks ( 3 layers densely connected using </a:t>
            </a:r>
            <a:r>
              <a:rPr lang="en-US" sz="2800" dirty="0" err="1"/>
              <a:t>Keras</a:t>
            </a:r>
            <a:r>
              <a:rPr lang="en-US" sz="2800" dirty="0"/>
              <a:t> ) </a:t>
            </a:r>
          </a:p>
          <a:p>
            <a:pPr marL="457200" indent="-457200">
              <a:buFont typeface="+mj-lt"/>
              <a:buAutoNum type="arabicPeriod"/>
            </a:pPr>
            <a:r>
              <a:rPr lang="en-US" sz="2800" dirty="0"/>
              <a:t>Random Forest </a:t>
            </a:r>
          </a:p>
          <a:p>
            <a:pPr marL="457200" indent="-457200">
              <a:buFont typeface="+mj-lt"/>
              <a:buAutoNum type="arabicPeriod"/>
            </a:pPr>
            <a:r>
              <a:rPr lang="en-US" sz="2800" dirty="0"/>
              <a:t>Support Vector Machines </a:t>
            </a:r>
          </a:p>
          <a:p>
            <a:pPr marL="457200" indent="-457200">
              <a:buFont typeface="+mj-lt"/>
              <a:buAutoNum type="arabicPeriod"/>
            </a:pPr>
            <a:r>
              <a:rPr lang="en-US" sz="3400" dirty="0"/>
              <a:t>Gaussian Naïve Bayes</a:t>
            </a:r>
          </a:p>
          <a:p>
            <a:pPr marL="457200" indent="-457200">
              <a:buFont typeface="+mj-lt"/>
              <a:buAutoNum type="arabicPeriod"/>
            </a:pPr>
            <a:r>
              <a:rPr lang="en-US" sz="3400" dirty="0"/>
              <a:t>Logistic Regression</a:t>
            </a:r>
          </a:p>
          <a:p>
            <a:pPr marL="457200" indent="-457200">
              <a:buFont typeface="+mj-lt"/>
              <a:buAutoNum type="arabicPeriod"/>
            </a:pPr>
            <a:r>
              <a:rPr lang="en-US" sz="3400" dirty="0"/>
              <a:t>Light Gradient Boosting Machine </a:t>
            </a:r>
            <a:endParaRPr lang="en-PK" sz="3400" dirty="0"/>
          </a:p>
        </p:txBody>
      </p:sp>
    </p:spTree>
    <p:extLst>
      <p:ext uri="{BB962C8B-B14F-4D97-AF65-F5344CB8AC3E}">
        <p14:creationId xmlns:p14="http://schemas.microsoft.com/office/powerpoint/2010/main" val="15901696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circle(in)">
                                      <p:cBhvr>
                                        <p:cTn id="25" dur="2000"/>
                                        <p:tgtEl>
                                          <p:spTgt spid="3">
                                            <p:txEl>
                                              <p:pRg st="4" end="4"/>
                                            </p:txEl>
                                          </p:spTgt>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circle(in)">
                                      <p:cBhvr>
                                        <p:cTn id="28" dur="2000"/>
                                        <p:tgtEl>
                                          <p:spTgt spid="3">
                                            <p:txEl>
                                              <p:pRg st="5" end="5"/>
                                            </p:txEl>
                                          </p:spTgt>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circle(in)">
                                      <p:cBhvr>
                                        <p:cTn id="31" dur="2000"/>
                                        <p:tgtEl>
                                          <p:spTgt spid="3">
                                            <p:txEl>
                                              <p:pRg st="6" end="6"/>
                                            </p:txEl>
                                          </p:spTgt>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circle(in)">
                                      <p:cBhvr>
                                        <p:cTn id="34" dur="2000"/>
                                        <p:tgtEl>
                                          <p:spTgt spid="3">
                                            <p:txEl>
                                              <p:pRg st="7" end="7"/>
                                            </p:txEl>
                                          </p:spTgt>
                                        </p:tgtEl>
                                      </p:cBhvr>
                                    </p:animEffect>
                                  </p:childTnLst>
                                </p:cTn>
                              </p:par>
                              <p:par>
                                <p:cTn id="35" presetID="6" presetClass="entr" presetSubtype="16"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circle(in)">
                                      <p:cBhvr>
                                        <p:cTn id="37" dur="2000"/>
                                        <p:tgtEl>
                                          <p:spTgt spid="3">
                                            <p:txEl>
                                              <p:pRg st="8" end="8"/>
                                            </p:txEl>
                                          </p:spTgt>
                                        </p:tgtEl>
                                      </p:cBhvr>
                                    </p:animEffect>
                                  </p:childTnLst>
                                </p:cTn>
                              </p:par>
                              <p:par>
                                <p:cTn id="38" presetID="6" presetClass="entr" presetSubtype="16"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circle(in)">
                                      <p:cBhvr>
                                        <p:cTn id="40"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63ADD-7D6C-4EAC-BBA3-DA488D013DFB}"/>
              </a:ext>
            </a:extLst>
          </p:cNvPr>
          <p:cNvSpPr>
            <a:spLocks noGrp="1"/>
          </p:cNvSpPr>
          <p:nvPr>
            <p:ph type="title"/>
          </p:nvPr>
        </p:nvSpPr>
        <p:spPr/>
        <p:txBody>
          <a:bodyPr>
            <a:normAutofit/>
          </a:bodyPr>
          <a:lstStyle/>
          <a:p>
            <a:r>
              <a:rPr lang="en-US" b="1" dirty="0"/>
              <a:t>Data Uploading and Extracting Infants Sample points</a:t>
            </a:r>
            <a:endParaRPr lang="en-PK" b="1" dirty="0"/>
          </a:p>
        </p:txBody>
      </p:sp>
      <p:sp>
        <p:nvSpPr>
          <p:cNvPr id="3" name="Content Placeholder 2">
            <a:extLst>
              <a:ext uri="{FF2B5EF4-FFF2-40B4-BE49-F238E27FC236}">
                <a16:creationId xmlns:a16="http://schemas.microsoft.com/office/drawing/2014/main" id="{ADCB7EFC-F59D-4EFF-A596-203226164A3D}"/>
              </a:ext>
            </a:extLst>
          </p:cNvPr>
          <p:cNvSpPr>
            <a:spLocks noGrp="1"/>
          </p:cNvSpPr>
          <p:nvPr>
            <p:ph idx="1"/>
          </p:nvPr>
        </p:nvSpPr>
        <p:spPr/>
        <p:txBody>
          <a:bodyPr/>
          <a:lstStyle/>
          <a:p>
            <a:r>
              <a:rPr lang="en-US" sz="3200" dirty="0"/>
              <a:t>Extracted the Infants sample points</a:t>
            </a:r>
          </a:p>
          <a:p>
            <a:r>
              <a:rPr lang="en-US" sz="3200" dirty="0"/>
              <a:t>This reduced the sample points from 50,500 to 2486 with 1186 features</a:t>
            </a:r>
          </a:p>
          <a:p>
            <a:r>
              <a:rPr lang="en-US" sz="3200" dirty="0"/>
              <a:t>a highly imbalanced distribution (1:19) ratio of child not surviving to surviving</a:t>
            </a:r>
          </a:p>
          <a:p>
            <a:endParaRPr lang="en-US" dirty="0"/>
          </a:p>
          <a:p>
            <a:endParaRPr lang="en-PK" dirty="0"/>
          </a:p>
        </p:txBody>
      </p:sp>
    </p:spTree>
    <p:extLst>
      <p:ext uri="{BB962C8B-B14F-4D97-AF65-F5344CB8AC3E}">
        <p14:creationId xmlns:p14="http://schemas.microsoft.com/office/powerpoint/2010/main" val="20750468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6BACF-824A-4386-BFD5-4AD8BB4B401C}"/>
              </a:ext>
            </a:extLst>
          </p:cNvPr>
          <p:cNvSpPr>
            <a:spLocks noGrp="1"/>
          </p:cNvSpPr>
          <p:nvPr>
            <p:ph type="title"/>
          </p:nvPr>
        </p:nvSpPr>
        <p:spPr/>
        <p:txBody>
          <a:bodyPr/>
          <a:lstStyle/>
          <a:p>
            <a:r>
              <a:rPr lang="en-US" dirty="0"/>
              <a:t>PREPROCESSING</a:t>
            </a:r>
            <a:endParaRPr lang="en-PK" dirty="0"/>
          </a:p>
        </p:txBody>
      </p:sp>
      <p:sp>
        <p:nvSpPr>
          <p:cNvPr id="3" name="Content Placeholder 2">
            <a:extLst>
              <a:ext uri="{FF2B5EF4-FFF2-40B4-BE49-F238E27FC236}">
                <a16:creationId xmlns:a16="http://schemas.microsoft.com/office/drawing/2014/main" id="{966DADF6-A91B-49FA-8BEB-0108D5E4EECC}"/>
              </a:ext>
            </a:extLst>
          </p:cNvPr>
          <p:cNvSpPr>
            <a:spLocks noGrp="1"/>
          </p:cNvSpPr>
          <p:nvPr>
            <p:ph idx="1"/>
          </p:nvPr>
        </p:nvSpPr>
        <p:spPr>
          <a:xfrm>
            <a:off x="259644" y="2336872"/>
            <a:ext cx="11209867" cy="4086505"/>
          </a:xfrm>
        </p:spPr>
        <p:txBody>
          <a:bodyPr>
            <a:normAutofit fontScale="92500" lnSpcReduction="20000"/>
          </a:bodyPr>
          <a:lstStyle/>
          <a:p>
            <a:r>
              <a:rPr lang="en-US" dirty="0"/>
              <a:t>Among the 1,185 features only 97 features were numeric.</a:t>
            </a:r>
          </a:p>
          <a:p>
            <a:r>
              <a:rPr lang="en-US" dirty="0"/>
              <a:t>Dummy encoding for nominal and ranking the categorical features</a:t>
            </a:r>
          </a:p>
          <a:p>
            <a:r>
              <a:rPr lang="en-US" dirty="0"/>
              <a:t>There were around 104,000 null values in the data which were imputed.</a:t>
            </a:r>
          </a:p>
          <a:p>
            <a:r>
              <a:rPr lang="en-US" dirty="0"/>
              <a:t>Correction of Data types and extensive data wrangling and cleaning.</a:t>
            </a:r>
          </a:p>
          <a:p>
            <a:r>
              <a:rPr lang="en-US" dirty="0"/>
              <a:t>I dropped 886 features using criteria:</a:t>
            </a:r>
          </a:p>
          <a:p>
            <a:pPr marL="457200" indent="-457200">
              <a:buFont typeface="+mj-lt"/>
              <a:buAutoNum type="arabicPeriod"/>
            </a:pPr>
            <a:r>
              <a:rPr lang="en-US" dirty="0"/>
              <a:t>Random generated numbers like Case ID, Country code </a:t>
            </a:r>
            <a:r>
              <a:rPr lang="en-US" dirty="0" err="1"/>
              <a:t>etc</a:t>
            </a:r>
            <a:endParaRPr lang="en-US" dirty="0"/>
          </a:p>
          <a:p>
            <a:pPr marL="457200" indent="-457200">
              <a:buFont typeface="+mj-lt"/>
              <a:buAutoNum type="arabicPeriod"/>
            </a:pPr>
            <a:r>
              <a:rPr lang="en-US" dirty="0"/>
              <a:t>More than 60% of null values.</a:t>
            </a:r>
          </a:p>
          <a:p>
            <a:pPr marL="457200" indent="-457200">
              <a:buFont typeface="+mj-lt"/>
              <a:buAutoNum type="arabicPeriod"/>
            </a:pPr>
            <a:r>
              <a:rPr lang="en-US" dirty="0"/>
              <a:t>That leaked information or had redundant information.</a:t>
            </a:r>
          </a:p>
          <a:p>
            <a:pPr marL="457200" indent="-457200">
              <a:buFont typeface="+mj-lt"/>
              <a:buAutoNum type="arabicPeriod"/>
            </a:pPr>
            <a:r>
              <a:rPr lang="en-US" dirty="0"/>
              <a:t>That required extensive feature engineering such as Date columns.</a:t>
            </a:r>
          </a:p>
          <a:p>
            <a:r>
              <a:rPr lang="en-US" dirty="0"/>
              <a:t>After preprocessing data was reduced to 489 features without losing significant information.</a:t>
            </a:r>
          </a:p>
          <a:p>
            <a:pPr marL="0" indent="0">
              <a:buNone/>
            </a:pPr>
            <a:endParaRPr lang="en-PK" dirty="0"/>
          </a:p>
        </p:txBody>
      </p:sp>
    </p:spTree>
    <p:extLst>
      <p:ext uri="{BB962C8B-B14F-4D97-AF65-F5344CB8AC3E}">
        <p14:creationId xmlns:p14="http://schemas.microsoft.com/office/powerpoint/2010/main" val="6997696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ircle(in)">
                                      <p:cBhvr>
                                        <p:cTn id="32" dur="2000"/>
                                        <p:tgtEl>
                                          <p:spTgt spid="3">
                                            <p:txEl>
                                              <p:pRg st="5" end="5"/>
                                            </p:txEl>
                                          </p:spTgt>
                                        </p:tgtEl>
                                      </p:cBhvr>
                                    </p:animEffect>
                                  </p:childTnLst>
                                </p:cTn>
                              </p:par>
                              <p:par>
                                <p:cTn id="33" presetID="6" presetClass="entr" presetSubtype="16"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circle(in)">
                                      <p:cBhvr>
                                        <p:cTn id="35" dur="2000"/>
                                        <p:tgtEl>
                                          <p:spTgt spid="3">
                                            <p:txEl>
                                              <p:pRg st="6" end="6"/>
                                            </p:txEl>
                                          </p:spTgt>
                                        </p:tgtEl>
                                      </p:cBhvr>
                                    </p:animEffect>
                                  </p:childTnLst>
                                </p:cTn>
                              </p:par>
                              <p:par>
                                <p:cTn id="36" presetID="6" presetClass="entr" presetSubtype="16" fill="hold"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circle(in)">
                                      <p:cBhvr>
                                        <p:cTn id="38" dur="2000"/>
                                        <p:tgtEl>
                                          <p:spTgt spid="3">
                                            <p:txEl>
                                              <p:pRg st="7" end="7"/>
                                            </p:txEl>
                                          </p:spTgt>
                                        </p:tgtEl>
                                      </p:cBhvr>
                                    </p:animEffect>
                                  </p:childTnLst>
                                </p:cTn>
                              </p:par>
                              <p:par>
                                <p:cTn id="39" presetID="6" presetClass="entr" presetSubtype="16"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circle(in)">
                                      <p:cBhvr>
                                        <p:cTn id="41" dur="2000"/>
                                        <p:tgtEl>
                                          <p:spTgt spid="3">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6" presetClass="entr" presetSubtype="16" fill="hold"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circle(in)">
                                      <p:cBhvr>
                                        <p:cTn id="46"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pic>
        <p:nvPicPr>
          <p:cNvPr id="34" name="Picture 11">
            <a:extLst>
              <a:ext uri="{FF2B5EF4-FFF2-40B4-BE49-F238E27FC236}">
                <a16:creationId xmlns:a16="http://schemas.microsoft.com/office/drawing/2014/main" id="{CC0BEA51-7146-4F64-94FB-1A86C01948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5" name="Picture 13">
            <a:extLst>
              <a:ext uri="{FF2B5EF4-FFF2-40B4-BE49-F238E27FC236}">
                <a16:creationId xmlns:a16="http://schemas.microsoft.com/office/drawing/2014/main" id="{A9AFB6BB-0286-4B08-85A7-BF38880AC2C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36" name="Picture 15">
            <a:extLst>
              <a:ext uri="{FF2B5EF4-FFF2-40B4-BE49-F238E27FC236}">
                <a16:creationId xmlns:a16="http://schemas.microsoft.com/office/drawing/2014/main" id="{1F7813CA-4F2A-4F42-95A4-FE705D21F28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37" name="Rectangle 17">
            <a:extLst>
              <a:ext uri="{FF2B5EF4-FFF2-40B4-BE49-F238E27FC236}">
                <a16:creationId xmlns:a16="http://schemas.microsoft.com/office/drawing/2014/main" id="{1790DECF-3ED6-48C6-B206-5898E1CE6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19">
            <a:extLst>
              <a:ext uri="{FF2B5EF4-FFF2-40B4-BE49-F238E27FC236}">
                <a16:creationId xmlns:a16="http://schemas.microsoft.com/office/drawing/2014/main" id="{9B912EAD-4C43-4B8E-8740-8CC8EBE41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9" name="Group 21">
            <a:extLst>
              <a:ext uri="{FF2B5EF4-FFF2-40B4-BE49-F238E27FC236}">
                <a16:creationId xmlns:a16="http://schemas.microsoft.com/office/drawing/2014/main" id="{4206DAA5-765D-4FC3-95F4-FD89922D8B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23" name="Rectangle 22">
              <a:extLst>
                <a:ext uri="{FF2B5EF4-FFF2-40B4-BE49-F238E27FC236}">
                  <a16:creationId xmlns:a16="http://schemas.microsoft.com/office/drawing/2014/main" id="{1DD4A181-4FCC-430E-B01E-BED2AC3C3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23">
              <a:extLst>
                <a:ext uri="{FF2B5EF4-FFF2-40B4-BE49-F238E27FC236}">
                  <a16:creationId xmlns:a16="http://schemas.microsoft.com/office/drawing/2014/main" id="{1F915A29-3E65-42BD-B554-B5D435DB9E1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41" name="Rectangle 25">
            <a:extLst>
              <a:ext uri="{FF2B5EF4-FFF2-40B4-BE49-F238E27FC236}">
                <a16:creationId xmlns:a16="http://schemas.microsoft.com/office/drawing/2014/main" id="{7F5FE333-91C0-4CEC-9094-AC6DC4A07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340981"/>
            <a:ext cx="8968085"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A92F2E0-AE8E-43F0-9B9D-773BE4C0F50E}"/>
              </a:ext>
            </a:extLst>
          </p:cNvPr>
          <p:cNvSpPr>
            <a:spLocks noGrp="1"/>
          </p:cNvSpPr>
          <p:nvPr>
            <p:ph type="title"/>
          </p:nvPr>
        </p:nvSpPr>
        <p:spPr>
          <a:xfrm>
            <a:off x="680322" y="4494107"/>
            <a:ext cx="8133478" cy="940240"/>
          </a:xfrm>
        </p:spPr>
        <p:txBody>
          <a:bodyPr vert="horz" lIns="91440" tIns="45720" rIns="91440" bIns="45720" rtlCol="0" anchor="b">
            <a:normAutofit/>
          </a:bodyPr>
          <a:lstStyle/>
          <a:p>
            <a:pPr algn="r"/>
            <a:r>
              <a:rPr lang="en-US" sz="4800" dirty="0"/>
              <a:t>Dimensionality Reduction</a:t>
            </a:r>
          </a:p>
        </p:txBody>
      </p:sp>
      <p:sp>
        <p:nvSpPr>
          <p:cNvPr id="3" name="Content Placeholder 2">
            <a:extLst>
              <a:ext uri="{FF2B5EF4-FFF2-40B4-BE49-F238E27FC236}">
                <a16:creationId xmlns:a16="http://schemas.microsoft.com/office/drawing/2014/main" id="{62499365-2D9F-49A0-8E89-FD8BA9F82F1C}"/>
              </a:ext>
            </a:extLst>
          </p:cNvPr>
          <p:cNvSpPr>
            <a:spLocks noGrp="1"/>
          </p:cNvSpPr>
          <p:nvPr>
            <p:ph idx="1"/>
          </p:nvPr>
        </p:nvSpPr>
        <p:spPr>
          <a:xfrm>
            <a:off x="680322" y="5433742"/>
            <a:ext cx="8133478" cy="406566"/>
          </a:xfrm>
        </p:spPr>
        <p:txBody>
          <a:bodyPr vert="horz" lIns="91440" tIns="45720" rIns="91440" bIns="45720" rtlCol="0">
            <a:normAutofit fontScale="85000" lnSpcReduction="10000"/>
          </a:bodyPr>
          <a:lstStyle/>
          <a:p>
            <a:pPr marL="0" indent="0" algn="r">
              <a:buNone/>
            </a:pPr>
            <a:r>
              <a:rPr lang="en-US" sz="1800" dirty="0"/>
              <a:t>Used PCA to capture the 95% variance which reduced the dimensionality to 321 features.  </a:t>
            </a:r>
          </a:p>
        </p:txBody>
      </p:sp>
      <p:pic>
        <p:nvPicPr>
          <p:cNvPr id="7" name="Picture 6" descr="A screenshot of a cell phone&#10;&#10;Description automatically generated">
            <a:extLst>
              <a:ext uri="{FF2B5EF4-FFF2-40B4-BE49-F238E27FC236}">
                <a16:creationId xmlns:a16="http://schemas.microsoft.com/office/drawing/2014/main" id="{723F75A0-1CE0-4AC9-ACA3-48CDE5A19BA7}"/>
              </a:ext>
            </a:extLst>
          </p:cNvPr>
          <p:cNvPicPr>
            <a:picLocks noChangeAspect="1"/>
          </p:cNvPicPr>
          <p:nvPr/>
        </p:nvPicPr>
        <p:blipFill>
          <a:blip r:embed="rId5"/>
          <a:stretch>
            <a:fillRect/>
          </a:stretch>
        </p:blipFill>
        <p:spPr>
          <a:xfrm>
            <a:off x="643467" y="765262"/>
            <a:ext cx="3942727" cy="28104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descr="A picture containing fruit&#10;&#10;Description automatically generated">
            <a:extLst>
              <a:ext uri="{FF2B5EF4-FFF2-40B4-BE49-F238E27FC236}">
                <a16:creationId xmlns:a16="http://schemas.microsoft.com/office/drawing/2014/main" id="{0817A8DF-991D-4BC0-B169-7D026F31058E}"/>
              </a:ext>
            </a:extLst>
          </p:cNvPr>
          <p:cNvPicPr>
            <a:picLocks noChangeAspect="1"/>
          </p:cNvPicPr>
          <p:nvPr/>
        </p:nvPicPr>
        <p:blipFill>
          <a:blip r:embed="rId6"/>
          <a:stretch>
            <a:fillRect/>
          </a:stretch>
        </p:blipFill>
        <p:spPr>
          <a:xfrm>
            <a:off x="5290661" y="643467"/>
            <a:ext cx="3140407" cy="30540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2" name="Rectangle 27">
            <a:extLst>
              <a:ext uri="{FF2B5EF4-FFF2-40B4-BE49-F238E27FC236}">
                <a16:creationId xmlns:a16="http://schemas.microsoft.com/office/drawing/2014/main" id="{A9A0609E-1CC2-4533-8798-1EA5A8D2FF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4340981"/>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29">
            <a:extLst>
              <a:ext uri="{FF2B5EF4-FFF2-40B4-BE49-F238E27FC236}">
                <a16:creationId xmlns:a16="http://schemas.microsoft.com/office/drawing/2014/main" id="{60164827-9BB8-4386-9605-40694A83AC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93754"/>
            <a:ext cx="8968085" cy="275942"/>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31">
            <a:extLst>
              <a:ext uri="{FF2B5EF4-FFF2-40B4-BE49-F238E27FC236}">
                <a16:creationId xmlns:a16="http://schemas.microsoft.com/office/drawing/2014/main" id="{99BCCFFF-6240-471C-BBB4-35368A551D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5993754"/>
            <a:ext cx="3080285" cy="275942"/>
          </a:xfrm>
          <a:prstGeom prst="rect">
            <a:avLst/>
          </a:prstGeom>
          <a:blipFill>
            <a:blip r:embed="rId8"/>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07090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circle(in)">
                                      <p:cBhvr>
                                        <p:cTn id="17" dur="20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circle(in)">
                                      <p:cBhvr>
                                        <p:cTn id="2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grpSp>
        <p:nvGrpSpPr>
          <p:cNvPr id="89" name="Group 88">
            <a:extLst>
              <a:ext uri="{FF2B5EF4-FFF2-40B4-BE49-F238E27FC236}">
                <a16:creationId xmlns:a16="http://schemas.microsoft.com/office/drawing/2014/main" id="{815B0142-25B0-4CA2-BEEB-AD9FA8D25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90" name="Rectangle 89">
              <a:extLst>
                <a:ext uri="{FF2B5EF4-FFF2-40B4-BE49-F238E27FC236}">
                  <a16:creationId xmlns:a16="http://schemas.microsoft.com/office/drawing/2014/main" id="{C46B30CC-7B68-445C-AE22-40232FF9C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1" name="Picture 90">
              <a:extLst>
                <a:ext uri="{FF2B5EF4-FFF2-40B4-BE49-F238E27FC236}">
                  <a16:creationId xmlns:a16="http://schemas.microsoft.com/office/drawing/2014/main" id="{C902FDB4-63A0-4159-80ED-7F196532307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93" name="Rectangle 92">
            <a:extLst>
              <a:ext uri="{FF2B5EF4-FFF2-40B4-BE49-F238E27FC236}">
                <a16:creationId xmlns:a16="http://schemas.microsoft.com/office/drawing/2014/main" id="{C6DEEEDC-78BE-47F5-AEFA-C236E1B73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501856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9E68FF5-C4B0-4608-B689-23D30B9F85FB}"/>
              </a:ext>
            </a:extLst>
          </p:cNvPr>
          <p:cNvSpPr>
            <a:spLocks noGrp="1"/>
          </p:cNvSpPr>
          <p:nvPr>
            <p:ph type="title"/>
          </p:nvPr>
        </p:nvSpPr>
        <p:spPr>
          <a:xfrm>
            <a:off x="680322" y="753228"/>
            <a:ext cx="4196478" cy="1080938"/>
          </a:xfrm>
        </p:spPr>
        <p:txBody>
          <a:bodyPr>
            <a:normAutofit/>
          </a:bodyPr>
          <a:lstStyle/>
          <a:p>
            <a:r>
              <a:rPr lang="en-US" sz="3200"/>
              <a:t>TRAINING</a:t>
            </a:r>
            <a:endParaRPr lang="en-PK" sz="3200"/>
          </a:p>
        </p:txBody>
      </p:sp>
      <p:pic>
        <p:nvPicPr>
          <p:cNvPr id="95" name="Picture 94">
            <a:extLst>
              <a:ext uri="{FF2B5EF4-FFF2-40B4-BE49-F238E27FC236}">
                <a16:creationId xmlns:a16="http://schemas.microsoft.com/office/drawing/2014/main" id="{3E3614BB-ABDE-4BE4-9258-3C9D3DE0D6D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5029200" cy="202738"/>
          </a:xfrm>
          <a:prstGeom prst="rect">
            <a:avLst/>
          </a:prstGeom>
        </p:spPr>
      </p:pic>
      <p:sp>
        <p:nvSpPr>
          <p:cNvPr id="52" name="Content Placeholder 51">
            <a:extLst>
              <a:ext uri="{FF2B5EF4-FFF2-40B4-BE49-F238E27FC236}">
                <a16:creationId xmlns:a16="http://schemas.microsoft.com/office/drawing/2014/main" id="{000024B4-ADD0-4258-B64B-275FD186A208}"/>
              </a:ext>
            </a:extLst>
          </p:cNvPr>
          <p:cNvSpPr>
            <a:spLocks noGrp="1"/>
          </p:cNvSpPr>
          <p:nvPr>
            <p:ph idx="1"/>
          </p:nvPr>
        </p:nvSpPr>
        <p:spPr>
          <a:xfrm>
            <a:off x="680321" y="2336873"/>
            <a:ext cx="4124289" cy="3599316"/>
          </a:xfrm>
        </p:spPr>
        <p:txBody>
          <a:bodyPr>
            <a:normAutofit lnSpcReduction="10000"/>
          </a:bodyPr>
          <a:lstStyle/>
          <a:p>
            <a:r>
              <a:rPr lang="en-US" dirty="0"/>
              <a:t>Figure 1 shows Comparison of Algorithms on 5 Cross Validations</a:t>
            </a:r>
          </a:p>
          <a:p>
            <a:r>
              <a:rPr lang="en-US" dirty="0"/>
              <a:t>Figure 2 and 3 shows training/validation accuracies and losses of Neural Networks</a:t>
            </a:r>
          </a:p>
          <a:p>
            <a:r>
              <a:rPr lang="en-US" dirty="0"/>
              <a:t>Figure 4 demonstrates the full network topology of Neural Networks.</a:t>
            </a:r>
          </a:p>
          <a:p>
            <a:endParaRPr lang="en-US" sz="1600" dirty="0"/>
          </a:p>
        </p:txBody>
      </p:sp>
      <p:sp>
        <p:nvSpPr>
          <p:cNvPr id="97" name="Rectangle 96">
            <a:extLst>
              <a:ext uri="{FF2B5EF4-FFF2-40B4-BE49-F238E27FC236}">
                <a16:creationId xmlns:a16="http://schemas.microsoft.com/office/drawing/2014/main" id="{EADEFD23-974C-4704-B7D1-4DAE138B6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197" y="488844"/>
            <a:ext cx="3378077" cy="3526040"/>
          </a:xfrm>
          <a:prstGeom prst="rect">
            <a:avLst/>
          </a:prstGeom>
          <a:solidFill>
            <a:srgbClr val="FFFFFF"/>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screenshot of a cell phone&#10;&#10;Description automatically generated">
            <a:extLst>
              <a:ext uri="{FF2B5EF4-FFF2-40B4-BE49-F238E27FC236}">
                <a16:creationId xmlns:a16="http://schemas.microsoft.com/office/drawing/2014/main" id="{520F6F6A-BAE0-4769-BBCB-5FC8BAF04905}"/>
              </a:ext>
            </a:extLst>
          </p:cNvPr>
          <p:cNvPicPr>
            <a:picLocks noChangeAspect="1"/>
          </p:cNvPicPr>
          <p:nvPr/>
        </p:nvPicPr>
        <p:blipFill>
          <a:blip r:embed="rId4"/>
          <a:stretch>
            <a:fillRect/>
          </a:stretch>
        </p:blipFill>
        <p:spPr>
          <a:xfrm>
            <a:off x="5609941" y="1108419"/>
            <a:ext cx="3056465" cy="227591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9" name="Rectangle 98">
            <a:extLst>
              <a:ext uri="{FF2B5EF4-FFF2-40B4-BE49-F238E27FC236}">
                <a16:creationId xmlns:a16="http://schemas.microsoft.com/office/drawing/2014/main" id="{060C3520-75C9-4A06-9272-A837257D95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67680" y="488844"/>
            <a:ext cx="2739690" cy="2480872"/>
          </a:xfrm>
          <a:prstGeom prst="rect">
            <a:avLst/>
          </a:prstGeom>
          <a:solidFill>
            <a:srgbClr val="FFFFFF"/>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screenshot of a cell phone&#10;&#10;Description automatically generated">
            <a:extLst>
              <a:ext uri="{FF2B5EF4-FFF2-40B4-BE49-F238E27FC236}">
                <a16:creationId xmlns:a16="http://schemas.microsoft.com/office/drawing/2014/main" id="{9E0BFC4C-415C-47F5-A964-81022451C0F7}"/>
              </a:ext>
            </a:extLst>
          </p:cNvPr>
          <p:cNvPicPr>
            <a:picLocks noChangeAspect="1"/>
          </p:cNvPicPr>
          <p:nvPr/>
        </p:nvPicPr>
        <p:blipFill>
          <a:blip r:embed="rId5"/>
          <a:stretch>
            <a:fillRect/>
          </a:stretch>
        </p:blipFill>
        <p:spPr>
          <a:xfrm>
            <a:off x="9056885" y="992624"/>
            <a:ext cx="2454793" cy="17408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1" name="Rectangle 100">
            <a:extLst>
              <a:ext uri="{FF2B5EF4-FFF2-40B4-BE49-F238E27FC236}">
                <a16:creationId xmlns:a16="http://schemas.microsoft.com/office/drawing/2014/main" id="{D01B992B-A575-44E1-9CAA-63153E8881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197" y="4169237"/>
            <a:ext cx="3378077" cy="2217438"/>
          </a:xfrm>
          <a:prstGeom prst="rect">
            <a:avLst/>
          </a:prstGeom>
          <a:solidFill>
            <a:srgbClr val="FFFFFF"/>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Content Placeholder 12" descr="A screenshot of a cell phone&#10;&#10;Description automatically generated">
            <a:extLst>
              <a:ext uri="{FF2B5EF4-FFF2-40B4-BE49-F238E27FC236}">
                <a16:creationId xmlns:a16="http://schemas.microsoft.com/office/drawing/2014/main" id="{07A8855C-A814-4264-B1E6-D916B3AC8B16}"/>
              </a:ext>
            </a:extLst>
          </p:cNvPr>
          <p:cNvPicPr>
            <a:picLocks noChangeAspect="1"/>
          </p:cNvPicPr>
          <p:nvPr/>
        </p:nvPicPr>
        <p:blipFill>
          <a:blip r:embed="rId6"/>
          <a:stretch>
            <a:fillRect/>
          </a:stretch>
        </p:blipFill>
        <p:spPr>
          <a:xfrm>
            <a:off x="5785887" y="4327523"/>
            <a:ext cx="2706396" cy="18903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3" name="Rectangle 102">
            <a:extLst>
              <a:ext uri="{FF2B5EF4-FFF2-40B4-BE49-F238E27FC236}">
                <a16:creationId xmlns:a16="http://schemas.microsoft.com/office/drawing/2014/main" id="{EC2D1EBA-F5A6-4F2A-A0B8-945569332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67680" y="3130583"/>
            <a:ext cx="2739690" cy="3248034"/>
          </a:xfrm>
          <a:prstGeom prst="rect">
            <a:avLst/>
          </a:prstGeom>
          <a:solidFill>
            <a:srgbClr val="FFFFFF"/>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screenshot of a cell phone&#10;&#10;Description automatically generated">
            <a:extLst>
              <a:ext uri="{FF2B5EF4-FFF2-40B4-BE49-F238E27FC236}">
                <a16:creationId xmlns:a16="http://schemas.microsoft.com/office/drawing/2014/main" id="{7576E581-18D7-4070-BC1B-C176BFF407F8}"/>
              </a:ext>
            </a:extLst>
          </p:cNvPr>
          <p:cNvPicPr>
            <a:picLocks noChangeAspect="1"/>
          </p:cNvPicPr>
          <p:nvPr/>
        </p:nvPicPr>
        <p:blipFill>
          <a:blip r:embed="rId7"/>
          <a:stretch>
            <a:fillRect/>
          </a:stretch>
        </p:blipFill>
        <p:spPr>
          <a:xfrm>
            <a:off x="9115072" y="3628276"/>
            <a:ext cx="2451617" cy="22371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779271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2">
                                            <p:txEl>
                                              <p:pRg st="0" end="0"/>
                                            </p:txEl>
                                          </p:spTgt>
                                        </p:tgtEl>
                                        <p:attrNameLst>
                                          <p:attrName>style.visibility</p:attrName>
                                        </p:attrNameLst>
                                      </p:cBhvr>
                                      <p:to>
                                        <p:strVal val="visible"/>
                                      </p:to>
                                    </p:set>
                                    <p:animEffect transition="in" filter="circle(in)">
                                      <p:cBhvr>
                                        <p:cTn id="7" dur="2000"/>
                                        <p:tgtEl>
                                          <p:spTgt spid="52">
                                            <p:txEl>
                                              <p:pRg st="0" end="0"/>
                                            </p:txEl>
                                          </p:spTgt>
                                        </p:tgtEl>
                                      </p:cBhvr>
                                    </p:animEffect>
                                  </p:childTnLst>
                                </p:cTn>
                              </p:par>
                              <p:par>
                                <p:cTn id="8" presetID="42"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anim calcmode="lin" valueType="num">
                                      <p:cBhvr>
                                        <p:cTn id="11" dur="1000" fill="hold"/>
                                        <p:tgtEl>
                                          <p:spTgt spid="9"/>
                                        </p:tgtEl>
                                        <p:attrNameLst>
                                          <p:attrName>ppt_x</p:attrName>
                                        </p:attrNameLst>
                                      </p:cBhvr>
                                      <p:tavLst>
                                        <p:tav tm="0">
                                          <p:val>
                                            <p:strVal val="#ppt_x"/>
                                          </p:val>
                                        </p:tav>
                                        <p:tav tm="100000">
                                          <p:val>
                                            <p:strVal val="#ppt_x"/>
                                          </p:val>
                                        </p:tav>
                                      </p:tavLst>
                                    </p:anim>
                                    <p:anim calcmode="lin" valueType="num">
                                      <p:cBhvr>
                                        <p:cTn id="1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52">
                                            <p:txEl>
                                              <p:pRg st="1" end="1"/>
                                            </p:txEl>
                                          </p:spTgt>
                                        </p:tgtEl>
                                        <p:attrNameLst>
                                          <p:attrName>style.visibility</p:attrName>
                                        </p:attrNameLst>
                                      </p:cBhvr>
                                      <p:to>
                                        <p:strVal val="visible"/>
                                      </p:to>
                                    </p:set>
                                    <p:animEffect transition="in" filter="circle(in)">
                                      <p:cBhvr>
                                        <p:cTn id="17" dur="2000"/>
                                        <p:tgtEl>
                                          <p:spTgt spid="52">
                                            <p:txEl>
                                              <p:pRg st="1" end="1"/>
                                            </p:txEl>
                                          </p:spTgt>
                                        </p:tgtEl>
                                      </p:cBhvr>
                                    </p:animEffect>
                                  </p:childTnLst>
                                </p:cTn>
                              </p:par>
                              <p:par>
                                <p:cTn id="18" presetID="42"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1000"/>
                                        <p:tgtEl>
                                          <p:spTgt spid="11"/>
                                        </p:tgtEl>
                                      </p:cBhvr>
                                    </p:animEffect>
                                    <p:anim calcmode="lin" valueType="num">
                                      <p:cBhvr>
                                        <p:cTn id="21" dur="1000" fill="hold"/>
                                        <p:tgtEl>
                                          <p:spTgt spid="11"/>
                                        </p:tgtEl>
                                        <p:attrNameLst>
                                          <p:attrName>ppt_x</p:attrName>
                                        </p:attrNameLst>
                                      </p:cBhvr>
                                      <p:tavLst>
                                        <p:tav tm="0">
                                          <p:val>
                                            <p:strVal val="#ppt_x"/>
                                          </p:val>
                                        </p:tav>
                                        <p:tav tm="100000">
                                          <p:val>
                                            <p:strVal val="#ppt_x"/>
                                          </p:val>
                                        </p:tav>
                                      </p:tavLst>
                                    </p:anim>
                                    <p:anim calcmode="lin" valueType="num">
                                      <p:cBhvr>
                                        <p:cTn id="22" dur="1000" fill="hold"/>
                                        <p:tgtEl>
                                          <p:spTgt spid="11"/>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1000"/>
                                        <p:tgtEl>
                                          <p:spTgt spid="13"/>
                                        </p:tgtEl>
                                      </p:cBhvr>
                                    </p:animEffect>
                                    <p:anim calcmode="lin" valueType="num">
                                      <p:cBhvr>
                                        <p:cTn id="26" dur="1000" fill="hold"/>
                                        <p:tgtEl>
                                          <p:spTgt spid="13"/>
                                        </p:tgtEl>
                                        <p:attrNameLst>
                                          <p:attrName>ppt_x</p:attrName>
                                        </p:attrNameLst>
                                      </p:cBhvr>
                                      <p:tavLst>
                                        <p:tav tm="0">
                                          <p:val>
                                            <p:strVal val="#ppt_x"/>
                                          </p:val>
                                        </p:tav>
                                        <p:tav tm="100000">
                                          <p:val>
                                            <p:strVal val="#ppt_x"/>
                                          </p:val>
                                        </p:tav>
                                      </p:tavLst>
                                    </p:anim>
                                    <p:anim calcmode="lin" valueType="num">
                                      <p:cBhvr>
                                        <p:cTn id="27"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52">
                                            <p:txEl>
                                              <p:pRg st="2" end="2"/>
                                            </p:txEl>
                                          </p:spTgt>
                                        </p:tgtEl>
                                        <p:attrNameLst>
                                          <p:attrName>style.visibility</p:attrName>
                                        </p:attrNameLst>
                                      </p:cBhvr>
                                      <p:to>
                                        <p:strVal val="visible"/>
                                      </p:to>
                                    </p:set>
                                    <p:animEffect transition="in" filter="circle(in)">
                                      <p:cBhvr>
                                        <p:cTn id="32" dur="2000"/>
                                        <p:tgtEl>
                                          <p:spTgt spid="52">
                                            <p:txEl>
                                              <p:pRg st="2" end="2"/>
                                            </p:txEl>
                                          </p:spTgt>
                                        </p:tgtEl>
                                      </p:cBhvr>
                                    </p:animEffect>
                                  </p:childTnLst>
                                </p:cTn>
                              </p:par>
                              <p:par>
                                <p:cTn id="33" presetID="2" presetClass="entr" presetSubtype="4" fill="hold" nodeType="with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500" fill="hold"/>
                                        <p:tgtEl>
                                          <p:spTgt spid="7"/>
                                        </p:tgtEl>
                                        <p:attrNameLst>
                                          <p:attrName>ppt_x</p:attrName>
                                        </p:attrNameLst>
                                      </p:cBhvr>
                                      <p:tavLst>
                                        <p:tav tm="0">
                                          <p:val>
                                            <p:strVal val="#ppt_x"/>
                                          </p:val>
                                        </p:tav>
                                        <p:tav tm="100000">
                                          <p:val>
                                            <p:strVal val="#ppt_x"/>
                                          </p:val>
                                        </p:tav>
                                      </p:tavLst>
                                    </p:anim>
                                    <p:anim calcmode="lin" valueType="num">
                                      <p:cBhvr additive="base">
                                        <p:cTn id="3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66923-5932-429A-AC70-F81F6E874533}"/>
              </a:ext>
            </a:extLst>
          </p:cNvPr>
          <p:cNvSpPr>
            <a:spLocks noGrp="1"/>
          </p:cNvSpPr>
          <p:nvPr>
            <p:ph type="title"/>
          </p:nvPr>
        </p:nvSpPr>
        <p:spPr>
          <a:xfrm>
            <a:off x="680321" y="753228"/>
            <a:ext cx="9613861" cy="1080938"/>
          </a:xfrm>
        </p:spPr>
        <p:txBody>
          <a:bodyPr>
            <a:normAutofit/>
          </a:bodyPr>
          <a:lstStyle/>
          <a:p>
            <a:r>
              <a:rPr lang="en-US" dirty="0"/>
              <a:t>RESULTS AND DISCUSSION</a:t>
            </a:r>
            <a:br>
              <a:rPr lang="en-US" dirty="0"/>
            </a:br>
            <a:r>
              <a:rPr lang="en-US" dirty="0"/>
              <a:t>Results reported on Full Features</a:t>
            </a:r>
            <a:endParaRPr lang="en-PK" dirty="0"/>
          </a:p>
        </p:txBody>
      </p:sp>
      <p:graphicFrame>
        <p:nvGraphicFramePr>
          <p:cNvPr id="4" name="Content Placeholder 3">
            <a:extLst>
              <a:ext uri="{FF2B5EF4-FFF2-40B4-BE49-F238E27FC236}">
                <a16:creationId xmlns:a16="http://schemas.microsoft.com/office/drawing/2014/main" id="{232410A1-7A3D-45B8-AAF6-7C0C06F43E8E}"/>
              </a:ext>
            </a:extLst>
          </p:cNvPr>
          <p:cNvGraphicFramePr>
            <a:graphicFrameLocks noGrp="1"/>
          </p:cNvGraphicFramePr>
          <p:nvPr>
            <p:ph idx="1"/>
            <p:extLst>
              <p:ext uri="{D42A27DB-BD31-4B8C-83A1-F6EECF244321}">
                <p14:modId xmlns:p14="http://schemas.microsoft.com/office/powerpoint/2010/main" val="3199679276"/>
              </p:ext>
            </p:extLst>
          </p:nvPr>
        </p:nvGraphicFramePr>
        <p:xfrm>
          <a:off x="681037" y="2430902"/>
          <a:ext cx="10830644" cy="3410663"/>
        </p:xfrm>
        <a:graphic>
          <a:graphicData uri="http://schemas.openxmlformats.org/drawingml/2006/table">
            <a:tbl>
              <a:tblPr firstRow="1" firstCol="1" bandRow="1">
                <a:effectLst>
                  <a:outerShdw blurRad="63500" sx="102000" sy="102000" algn="ctr" rotWithShape="0">
                    <a:prstClr val="black">
                      <a:alpha val="40000"/>
                    </a:prstClr>
                  </a:outerShdw>
                </a:effectLst>
                <a:tableStyleId>{FABFCF23-3B69-468F-B69F-88F6DE6A72F2}</a:tableStyleId>
              </a:tblPr>
              <a:tblGrid>
                <a:gridCol w="1668268">
                  <a:extLst>
                    <a:ext uri="{9D8B030D-6E8A-4147-A177-3AD203B41FA5}">
                      <a16:colId xmlns:a16="http://schemas.microsoft.com/office/drawing/2014/main" val="4063100492"/>
                    </a:ext>
                  </a:extLst>
                </a:gridCol>
                <a:gridCol w="1350406">
                  <a:extLst>
                    <a:ext uri="{9D8B030D-6E8A-4147-A177-3AD203B41FA5}">
                      <a16:colId xmlns:a16="http://schemas.microsoft.com/office/drawing/2014/main" val="1726940918"/>
                    </a:ext>
                  </a:extLst>
                </a:gridCol>
                <a:gridCol w="2597749">
                  <a:extLst>
                    <a:ext uri="{9D8B030D-6E8A-4147-A177-3AD203B41FA5}">
                      <a16:colId xmlns:a16="http://schemas.microsoft.com/office/drawing/2014/main" val="3807923010"/>
                    </a:ext>
                  </a:extLst>
                </a:gridCol>
                <a:gridCol w="1360044">
                  <a:extLst>
                    <a:ext uri="{9D8B030D-6E8A-4147-A177-3AD203B41FA5}">
                      <a16:colId xmlns:a16="http://schemas.microsoft.com/office/drawing/2014/main" val="80069698"/>
                    </a:ext>
                  </a:extLst>
                </a:gridCol>
                <a:gridCol w="1349284">
                  <a:extLst>
                    <a:ext uri="{9D8B030D-6E8A-4147-A177-3AD203B41FA5}">
                      <a16:colId xmlns:a16="http://schemas.microsoft.com/office/drawing/2014/main" val="3299783064"/>
                    </a:ext>
                  </a:extLst>
                </a:gridCol>
                <a:gridCol w="1432674">
                  <a:extLst>
                    <a:ext uri="{9D8B030D-6E8A-4147-A177-3AD203B41FA5}">
                      <a16:colId xmlns:a16="http://schemas.microsoft.com/office/drawing/2014/main" val="4156587648"/>
                    </a:ext>
                  </a:extLst>
                </a:gridCol>
                <a:gridCol w="1072219">
                  <a:extLst>
                    <a:ext uri="{9D8B030D-6E8A-4147-A177-3AD203B41FA5}">
                      <a16:colId xmlns:a16="http://schemas.microsoft.com/office/drawing/2014/main" val="2022974546"/>
                    </a:ext>
                  </a:extLst>
                </a:gridCol>
              </a:tblGrid>
              <a:tr h="1459358">
                <a:tc>
                  <a:txBody>
                    <a:bodyPr/>
                    <a:lstStyle/>
                    <a:p>
                      <a:pPr>
                        <a:lnSpc>
                          <a:spcPct val="115000"/>
                        </a:lnSpc>
                        <a:spcAft>
                          <a:spcPts val="0"/>
                        </a:spcAft>
                      </a:pPr>
                      <a:r>
                        <a:rPr lang="en-US" sz="2000" baseline="0" dirty="0">
                          <a:effectLst/>
                        </a:rPr>
                        <a:t>Metric</a:t>
                      </a:r>
                      <a:endParaRPr lang="en-PK" sz="1800" baseline="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116206" marR="116206"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15000"/>
                        </a:lnSpc>
                        <a:spcAft>
                          <a:spcPts val="0"/>
                        </a:spcAft>
                      </a:pPr>
                      <a:r>
                        <a:rPr lang="en-US" sz="2000" baseline="0" dirty="0">
                          <a:effectLst/>
                        </a:rPr>
                        <a:t>Neural Networks</a:t>
                      </a:r>
                      <a:endParaRPr lang="en-PK" sz="1800" baseline="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116206" marR="116206"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15000"/>
                        </a:lnSpc>
                        <a:spcAft>
                          <a:spcPts val="0"/>
                        </a:spcAft>
                      </a:pPr>
                      <a:r>
                        <a:rPr lang="en-US" sz="2000" baseline="0" dirty="0">
                          <a:effectLst/>
                        </a:rPr>
                        <a:t>Logistic Regression (reduced by PCA)</a:t>
                      </a:r>
                      <a:endParaRPr lang="en-PK" sz="1800" baseline="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116206" marR="116206"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15000"/>
                        </a:lnSpc>
                        <a:spcAft>
                          <a:spcPts val="0"/>
                        </a:spcAft>
                      </a:pPr>
                      <a:r>
                        <a:rPr lang="en-US" sz="2000" baseline="0">
                          <a:effectLst/>
                        </a:rPr>
                        <a:t>Support Vector Machine</a:t>
                      </a:r>
                      <a:endParaRPr lang="en-PK" sz="1800" baseline="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116206" marR="116206"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15000"/>
                        </a:lnSpc>
                        <a:spcAft>
                          <a:spcPts val="0"/>
                        </a:spcAft>
                      </a:pPr>
                      <a:r>
                        <a:rPr lang="en-US" sz="2000" baseline="0">
                          <a:effectLst/>
                        </a:rPr>
                        <a:t>Random Forest</a:t>
                      </a:r>
                      <a:endParaRPr lang="en-PK" sz="1800" baseline="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116206" marR="116206"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15000"/>
                        </a:lnSpc>
                        <a:spcAft>
                          <a:spcPts val="0"/>
                        </a:spcAft>
                      </a:pPr>
                      <a:r>
                        <a:rPr lang="en-US" sz="2000" baseline="0">
                          <a:effectLst/>
                        </a:rPr>
                        <a:t>Light Gradient Boosting Machine</a:t>
                      </a:r>
                      <a:endParaRPr lang="en-PK" sz="1800" baseline="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116206" marR="116206"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15000"/>
                        </a:lnSpc>
                        <a:spcAft>
                          <a:spcPts val="0"/>
                        </a:spcAft>
                      </a:pPr>
                      <a:r>
                        <a:rPr lang="en-US" sz="2000" baseline="0" dirty="0">
                          <a:effectLst/>
                        </a:rPr>
                        <a:t>Naïve Bayes</a:t>
                      </a:r>
                      <a:endParaRPr lang="en-PK" sz="1800" baseline="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116206" marR="116206"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735907360"/>
                  </a:ext>
                </a:extLst>
              </a:tr>
              <a:tr h="390261">
                <a:tc>
                  <a:txBody>
                    <a:bodyPr/>
                    <a:lstStyle/>
                    <a:p>
                      <a:pPr>
                        <a:lnSpc>
                          <a:spcPct val="115000"/>
                        </a:lnSpc>
                        <a:spcAft>
                          <a:spcPts val="0"/>
                        </a:spcAft>
                      </a:pPr>
                      <a:r>
                        <a:rPr lang="en-US" sz="2000" baseline="0" dirty="0">
                          <a:effectLst/>
                        </a:rPr>
                        <a:t>AUC</a:t>
                      </a:r>
                      <a:endParaRPr lang="en-PK" sz="1800" baseline="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116206" marR="116206"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15000"/>
                        </a:lnSpc>
                        <a:spcAft>
                          <a:spcPts val="0"/>
                        </a:spcAft>
                      </a:pPr>
                      <a:r>
                        <a:rPr lang="en-US" sz="2000" baseline="0" dirty="0">
                          <a:effectLst/>
                        </a:rPr>
                        <a:t>0.996</a:t>
                      </a:r>
                      <a:endParaRPr lang="en-PK" sz="1800" b="1" baseline="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116206" marR="116206"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15000"/>
                        </a:lnSpc>
                        <a:spcAft>
                          <a:spcPts val="0"/>
                        </a:spcAft>
                      </a:pPr>
                      <a:r>
                        <a:rPr lang="en-US" sz="2000" baseline="0" dirty="0">
                          <a:effectLst/>
                        </a:rPr>
                        <a:t>0.976</a:t>
                      </a:r>
                      <a:endParaRPr lang="en-PK" sz="1800" baseline="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116206" marR="116206"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15000"/>
                        </a:lnSpc>
                        <a:spcAft>
                          <a:spcPts val="0"/>
                        </a:spcAft>
                      </a:pPr>
                      <a:r>
                        <a:rPr lang="en-US" sz="2000" baseline="0">
                          <a:effectLst/>
                        </a:rPr>
                        <a:t>0.943</a:t>
                      </a:r>
                      <a:endParaRPr lang="en-PK" sz="1800" baseline="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116206" marR="116206"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15000"/>
                        </a:lnSpc>
                        <a:spcAft>
                          <a:spcPts val="0"/>
                        </a:spcAft>
                      </a:pPr>
                      <a:r>
                        <a:rPr lang="en-US" sz="2000" baseline="0">
                          <a:effectLst/>
                        </a:rPr>
                        <a:t>0.958</a:t>
                      </a:r>
                      <a:endParaRPr lang="en-PK" sz="1800" baseline="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116206" marR="116206"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15000"/>
                        </a:lnSpc>
                        <a:spcAft>
                          <a:spcPts val="0"/>
                        </a:spcAft>
                      </a:pPr>
                      <a:r>
                        <a:rPr lang="en-US" sz="2000" baseline="0">
                          <a:effectLst/>
                        </a:rPr>
                        <a:t>0.979</a:t>
                      </a:r>
                      <a:endParaRPr lang="en-PK" sz="1800" baseline="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116206" marR="116206"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15000"/>
                        </a:lnSpc>
                        <a:spcAft>
                          <a:spcPts val="0"/>
                        </a:spcAft>
                      </a:pPr>
                      <a:r>
                        <a:rPr lang="en-US" sz="2000" baseline="0" dirty="0">
                          <a:effectLst/>
                        </a:rPr>
                        <a:t>0.799</a:t>
                      </a:r>
                      <a:endParaRPr lang="en-PK" sz="1800" baseline="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116206" marR="116206"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77001180"/>
                  </a:ext>
                </a:extLst>
              </a:tr>
              <a:tr h="390261">
                <a:tc>
                  <a:txBody>
                    <a:bodyPr/>
                    <a:lstStyle/>
                    <a:p>
                      <a:pPr>
                        <a:lnSpc>
                          <a:spcPct val="115000"/>
                        </a:lnSpc>
                        <a:spcAft>
                          <a:spcPts val="0"/>
                        </a:spcAft>
                      </a:pPr>
                      <a:r>
                        <a:rPr lang="en-US" sz="2000" baseline="0" dirty="0">
                          <a:effectLst/>
                        </a:rPr>
                        <a:t>Precision</a:t>
                      </a:r>
                      <a:endParaRPr lang="en-PK" sz="1800" baseline="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116206" marR="116206"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15000"/>
                        </a:lnSpc>
                        <a:spcAft>
                          <a:spcPts val="0"/>
                        </a:spcAft>
                      </a:pPr>
                      <a:r>
                        <a:rPr lang="en-US" sz="2000" baseline="0" dirty="0">
                          <a:effectLst/>
                        </a:rPr>
                        <a:t>1.000</a:t>
                      </a:r>
                      <a:endParaRPr lang="en-PK" sz="1800" b="1" i="0" baseline="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116206" marR="116206"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15000"/>
                        </a:lnSpc>
                        <a:spcAft>
                          <a:spcPts val="0"/>
                        </a:spcAft>
                      </a:pPr>
                      <a:r>
                        <a:rPr lang="en-US" sz="2000" baseline="0" dirty="0">
                          <a:effectLst/>
                        </a:rPr>
                        <a:t>0.954</a:t>
                      </a:r>
                      <a:endParaRPr lang="en-PK" sz="1800" baseline="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116206" marR="116206"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15000"/>
                        </a:lnSpc>
                        <a:spcAft>
                          <a:spcPts val="0"/>
                        </a:spcAft>
                      </a:pPr>
                      <a:r>
                        <a:rPr lang="en-US" sz="2000" baseline="0">
                          <a:effectLst/>
                        </a:rPr>
                        <a:t>0.941</a:t>
                      </a:r>
                      <a:endParaRPr lang="en-PK" sz="1800" baseline="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116206" marR="116206"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15000"/>
                        </a:lnSpc>
                        <a:spcAft>
                          <a:spcPts val="0"/>
                        </a:spcAft>
                      </a:pPr>
                      <a:r>
                        <a:rPr lang="en-US" sz="2000" baseline="0" dirty="0">
                          <a:effectLst/>
                        </a:rPr>
                        <a:t>1.000</a:t>
                      </a:r>
                      <a:endParaRPr lang="en-PK" sz="1800" b="1" baseline="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116206" marR="116206"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15000"/>
                        </a:lnSpc>
                        <a:spcAft>
                          <a:spcPts val="0"/>
                        </a:spcAft>
                      </a:pPr>
                      <a:r>
                        <a:rPr lang="en-US" sz="2000" baseline="0" dirty="0">
                          <a:effectLst/>
                        </a:rPr>
                        <a:t>1.000</a:t>
                      </a:r>
                      <a:endParaRPr lang="en-PK" sz="1800" b="1" baseline="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116206" marR="116206"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15000"/>
                        </a:lnSpc>
                        <a:spcAft>
                          <a:spcPts val="0"/>
                        </a:spcAft>
                      </a:pPr>
                      <a:r>
                        <a:rPr lang="en-US" sz="2000" baseline="0">
                          <a:effectLst/>
                        </a:rPr>
                        <a:t>0.621</a:t>
                      </a:r>
                      <a:endParaRPr lang="en-PK" sz="1800" baseline="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116206" marR="116206"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137721760"/>
                  </a:ext>
                </a:extLst>
              </a:tr>
              <a:tr h="390261">
                <a:tc>
                  <a:txBody>
                    <a:bodyPr/>
                    <a:lstStyle/>
                    <a:p>
                      <a:pPr>
                        <a:lnSpc>
                          <a:spcPct val="115000"/>
                        </a:lnSpc>
                        <a:spcAft>
                          <a:spcPts val="0"/>
                        </a:spcAft>
                      </a:pPr>
                      <a:r>
                        <a:rPr lang="en-US" sz="2000" baseline="0" dirty="0">
                          <a:effectLst/>
                        </a:rPr>
                        <a:t>Recall</a:t>
                      </a:r>
                      <a:endParaRPr lang="en-PK" sz="1800" baseline="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116206" marR="116206"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15000"/>
                        </a:lnSpc>
                        <a:spcAft>
                          <a:spcPts val="0"/>
                        </a:spcAft>
                      </a:pPr>
                      <a:r>
                        <a:rPr lang="en-US" sz="2000" baseline="0" dirty="0">
                          <a:effectLst/>
                        </a:rPr>
                        <a:t>0.862</a:t>
                      </a:r>
                      <a:endParaRPr lang="en-PK" sz="1800" baseline="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116206" marR="116206"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15000"/>
                        </a:lnSpc>
                        <a:spcAft>
                          <a:spcPts val="0"/>
                        </a:spcAft>
                      </a:pPr>
                      <a:r>
                        <a:rPr lang="en-US" sz="2000" baseline="0" dirty="0">
                          <a:effectLst/>
                        </a:rPr>
                        <a:t>0.954</a:t>
                      </a:r>
                      <a:endParaRPr lang="en-PK" sz="1800" baseline="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116206" marR="116206"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15000"/>
                        </a:lnSpc>
                        <a:spcAft>
                          <a:spcPts val="0"/>
                        </a:spcAft>
                      </a:pPr>
                      <a:r>
                        <a:rPr lang="en-US" sz="2000" baseline="0" dirty="0">
                          <a:effectLst/>
                        </a:rPr>
                        <a:t>0.889</a:t>
                      </a:r>
                      <a:endParaRPr lang="en-PK" sz="1800" baseline="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116206" marR="116206"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15000"/>
                        </a:lnSpc>
                        <a:spcAft>
                          <a:spcPts val="0"/>
                        </a:spcAft>
                      </a:pPr>
                      <a:r>
                        <a:rPr lang="en-US" sz="2000" baseline="0" dirty="0">
                          <a:effectLst/>
                        </a:rPr>
                        <a:t>0.917</a:t>
                      </a:r>
                      <a:endParaRPr lang="en-PK" sz="1800" baseline="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116206" marR="116206"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15000"/>
                        </a:lnSpc>
                        <a:spcAft>
                          <a:spcPts val="0"/>
                        </a:spcAft>
                      </a:pPr>
                      <a:r>
                        <a:rPr lang="en-US" sz="2000" baseline="0" dirty="0">
                          <a:effectLst/>
                        </a:rPr>
                        <a:t>0.958</a:t>
                      </a:r>
                      <a:endParaRPr lang="en-PK" sz="1800" b="1" baseline="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116206" marR="116206"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15000"/>
                        </a:lnSpc>
                        <a:spcAft>
                          <a:spcPts val="0"/>
                        </a:spcAft>
                      </a:pPr>
                      <a:r>
                        <a:rPr lang="en-US" sz="2000" baseline="0" dirty="0">
                          <a:effectLst/>
                        </a:rPr>
                        <a:t>0.621</a:t>
                      </a:r>
                      <a:endParaRPr lang="en-PK" sz="1800" baseline="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116206" marR="116206"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520353481"/>
                  </a:ext>
                </a:extLst>
              </a:tr>
              <a:tr h="390261">
                <a:tc>
                  <a:txBody>
                    <a:bodyPr/>
                    <a:lstStyle/>
                    <a:p>
                      <a:pPr>
                        <a:lnSpc>
                          <a:spcPct val="115000"/>
                        </a:lnSpc>
                        <a:spcAft>
                          <a:spcPts val="0"/>
                        </a:spcAft>
                      </a:pPr>
                      <a:r>
                        <a:rPr lang="en-US" sz="2000" baseline="0">
                          <a:effectLst/>
                        </a:rPr>
                        <a:t>F1</a:t>
                      </a:r>
                      <a:endParaRPr lang="en-PK" sz="1800" baseline="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116206" marR="116206"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15000"/>
                        </a:lnSpc>
                        <a:spcAft>
                          <a:spcPts val="0"/>
                        </a:spcAft>
                      </a:pPr>
                      <a:r>
                        <a:rPr lang="en-US" sz="2000" baseline="0" dirty="0">
                          <a:effectLst/>
                        </a:rPr>
                        <a:t>0.926</a:t>
                      </a:r>
                      <a:endParaRPr lang="en-PK" sz="1800" baseline="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116206" marR="116206"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15000"/>
                        </a:lnSpc>
                        <a:spcAft>
                          <a:spcPts val="0"/>
                        </a:spcAft>
                      </a:pPr>
                      <a:r>
                        <a:rPr lang="en-US" sz="2000" baseline="0" dirty="0">
                          <a:effectLst/>
                        </a:rPr>
                        <a:t>0.954</a:t>
                      </a:r>
                      <a:endParaRPr lang="en-PK" sz="1800" baseline="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116206" marR="116206"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15000"/>
                        </a:lnSpc>
                        <a:spcAft>
                          <a:spcPts val="0"/>
                        </a:spcAft>
                      </a:pPr>
                      <a:r>
                        <a:rPr lang="en-US" sz="2000" baseline="0">
                          <a:effectLst/>
                        </a:rPr>
                        <a:t>0.914</a:t>
                      </a:r>
                      <a:endParaRPr lang="en-PK" sz="1800" baseline="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116206" marR="116206"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15000"/>
                        </a:lnSpc>
                        <a:spcAft>
                          <a:spcPts val="0"/>
                        </a:spcAft>
                      </a:pPr>
                      <a:r>
                        <a:rPr lang="en-US" sz="2000" baseline="0">
                          <a:effectLst/>
                        </a:rPr>
                        <a:t>0.957</a:t>
                      </a:r>
                      <a:endParaRPr lang="en-PK" sz="1800" baseline="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116206" marR="116206"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15000"/>
                        </a:lnSpc>
                        <a:spcAft>
                          <a:spcPts val="0"/>
                        </a:spcAft>
                      </a:pPr>
                      <a:r>
                        <a:rPr lang="en-US" sz="2000" baseline="0" dirty="0">
                          <a:effectLst/>
                        </a:rPr>
                        <a:t>0.979</a:t>
                      </a:r>
                      <a:endParaRPr lang="en-PK" sz="1800" b="1" baseline="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116206" marR="116206"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15000"/>
                        </a:lnSpc>
                        <a:spcAft>
                          <a:spcPts val="0"/>
                        </a:spcAft>
                      </a:pPr>
                      <a:r>
                        <a:rPr lang="en-US" sz="2000" baseline="0" dirty="0">
                          <a:effectLst/>
                        </a:rPr>
                        <a:t>0.621</a:t>
                      </a:r>
                      <a:endParaRPr lang="en-PK" sz="1800" baseline="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116206" marR="116206"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990758169"/>
                  </a:ext>
                </a:extLst>
              </a:tr>
              <a:tr h="390261">
                <a:tc>
                  <a:txBody>
                    <a:bodyPr/>
                    <a:lstStyle/>
                    <a:p>
                      <a:pPr>
                        <a:lnSpc>
                          <a:spcPct val="115000"/>
                        </a:lnSpc>
                        <a:spcAft>
                          <a:spcPts val="0"/>
                        </a:spcAft>
                      </a:pPr>
                      <a:r>
                        <a:rPr lang="en-US" sz="2000" baseline="0" dirty="0">
                          <a:effectLst/>
                        </a:rPr>
                        <a:t>Accuracy</a:t>
                      </a:r>
                      <a:endParaRPr lang="en-PK" sz="1800" baseline="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116206" marR="116206"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15000"/>
                        </a:lnSpc>
                        <a:spcAft>
                          <a:spcPts val="0"/>
                        </a:spcAft>
                      </a:pPr>
                      <a:r>
                        <a:rPr lang="en-US" sz="2000" baseline="0" dirty="0">
                          <a:effectLst/>
                        </a:rPr>
                        <a:t>0.992</a:t>
                      </a:r>
                      <a:endParaRPr lang="en-PK" sz="1800" baseline="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116206" marR="116206"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15000"/>
                        </a:lnSpc>
                        <a:spcAft>
                          <a:spcPts val="0"/>
                        </a:spcAft>
                      </a:pPr>
                      <a:r>
                        <a:rPr lang="en-US" sz="2000" baseline="0" dirty="0">
                          <a:effectLst/>
                        </a:rPr>
                        <a:t>0.996</a:t>
                      </a:r>
                      <a:endParaRPr lang="en-PK" sz="1800" baseline="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116206" marR="116206"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15000"/>
                        </a:lnSpc>
                        <a:spcAft>
                          <a:spcPts val="0"/>
                        </a:spcAft>
                      </a:pPr>
                      <a:r>
                        <a:rPr lang="en-US" sz="2000" baseline="0" dirty="0">
                          <a:effectLst/>
                        </a:rPr>
                        <a:t>0.994</a:t>
                      </a:r>
                      <a:endParaRPr lang="en-PK" sz="1800" baseline="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116206" marR="116206"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15000"/>
                        </a:lnSpc>
                        <a:spcAft>
                          <a:spcPts val="0"/>
                        </a:spcAft>
                      </a:pPr>
                      <a:r>
                        <a:rPr lang="en-US" sz="2000" baseline="0" dirty="0">
                          <a:effectLst/>
                        </a:rPr>
                        <a:t>0.996</a:t>
                      </a:r>
                      <a:endParaRPr lang="en-PK" sz="1800" baseline="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116206" marR="116206"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15000"/>
                        </a:lnSpc>
                        <a:spcAft>
                          <a:spcPts val="0"/>
                        </a:spcAft>
                      </a:pPr>
                      <a:r>
                        <a:rPr lang="en-US" sz="2000" baseline="0" dirty="0">
                          <a:effectLst/>
                        </a:rPr>
                        <a:t>0.998</a:t>
                      </a:r>
                      <a:endParaRPr lang="en-PK" sz="1800" b="1" baseline="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116206" marR="116206"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15000"/>
                        </a:lnSpc>
                        <a:spcAft>
                          <a:spcPts val="0"/>
                        </a:spcAft>
                      </a:pPr>
                      <a:r>
                        <a:rPr lang="en-US" sz="2000" baseline="0" dirty="0">
                          <a:effectLst/>
                        </a:rPr>
                        <a:t>0.956</a:t>
                      </a:r>
                      <a:endParaRPr lang="en-PK" sz="1800" baseline="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116206" marR="116206"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698235048"/>
                  </a:ext>
                </a:extLst>
              </a:tr>
            </a:tbl>
          </a:graphicData>
        </a:graphic>
      </p:graphicFrame>
      <p:sp>
        <p:nvSpPr>
          <p:cNvPr id="10" name="TextBox 9">
            <a:extLst>
              <a:ext uri="{FF2B5EF4-FFF2-40B4-BE49-F238E27FC236}">
                <a16:creationId xmlns:a16="http://schemas.microsoft.com/office/drawing/2014/main" id="{740C63BE-3F1F-4649-8DF5-9E2FAED8EB18}"/>
              </a:ext>
            </a:extLst>
          </p:cNvPr>
          <p:cNvSpPr txBox="1"/>
          <p:nvPr/>
        </p:nvSpPr>
        <p:spPr>
          <a:xfrm>
            <a:off x="2411895" y="3909391"/>
            <a:ext cx="901147" cy="369332"/>
          </a:xfrm>
          <a:prstGeom prst="rect">
            <a:avLst/>
          </a:prstGeom>
          <a:noFill/>
        </p:spPr>
        <p:txBody>
          <a:bodyPr wrap="square" rtlCol="0">
            <a:spAutoFit/>
          </a:bodyPr>
          <a:lstStyle/>
          <a:p>
            <a:endParaRPr lang="en-PK" dirty="0"/>
          </a:p>
        </p:txBody>
      </p:sp>
      <p:sp>
        <p:nvSpPr>
          <p:cNvPr id="16" name="Oval 15">
            <a:extLst>
              <a:ext uri="{FF2B5EF4-FFF2-40B4-BE49-F238E27FC236}">
                <a16:creationId xmlns:a16="http://schemas.microsoft.com/office/drawing/2014/main" id="{DDDD6D0F-41A1-4917-894A-B607FDFB6D44}"/>
              </a:ext>
            </a:extLst>
          </p:cNvPr>
          <p:cNvSpPr/>
          <p:nvPr/>
        </p:nvSpPr>
        <p:spPr>
          <a:xfrm>
            <a:off x="2411896" y="3909391"/>
            <a:ext cx="901147" cy="369332"/>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PK"/>
          </a:p>
        </p:txBody>
      </p:sp>
      <p:sp>
        <p:nvSpPr>
          <p:cNvPr id="18" name="Oval 17">
            <a:extLst>
              <a:ext uri="{FF2B5EF4-FFF2-40B4-BE49-F238E27FC236}">
                <a16:creationId xmlns:a16="http://schemas.microsoft.com/office/drawing/2014/main" id="{1C014AD8-DB59-4DA7-A86D-FE5637F4B00A}"/>
              </a:ext>
            </a:extLst>
          </p:cNvPr>
          <p:cNvSpPr/>
          <p:nvPr/>
        </p:nvSpPr>
        <p:spPr>
          <a:xfrm>
            <a:off x="2411895" y="4278723"/>
            <a:ext cx="901147" cy="369332"/>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PK"/>
          </a:p>
        </p:txBody>
      </p:sp>
      <p:sp>
        <p:nvSpPr>
          <p:cNvPr id="20" name="Oval 19">
            <a:extLst>
              <a:ext uri="{FF2B5EF4-FFF2-40B4-BE49-F238E27FC236}">
                <a16:creationId xmlns:a16="http://schemas.microsoft.com/office/drawing/2014/main" id="{61C7ABDE-79AC-4E6E-9DE7-8734E5DB14AF}"/>
              </a:ext>
            </a:extLst>
          </p:cNvPr>
          <p:cNvSpPr/>
          <p:nvPr/>
        </p:nvSpPr>
        <p:spPr>
          <a:xfrm>
            <a:off x="7726017" y="4278723"/>
            <a:ext cx="901147" cy="369332"/>
          </a:xfrm>
          <a:prstGeom prst="ellipse">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en-PK"/>
          </a:p>
        </p:txBody>
      </p:sp>
      <p:sp>
        <p:nvSpPr>
          <p:cNvPr id="22" name="Oval 21">
            <a:extLst>
              <a:ext uri="{FF2B5EF4-FFF2-40B4-BE49-F238E27FC236}">
                <a16:creationId xmlns:a16="http://schemas.microsoft.com/office/drawing/2014/main" id="{4FD3F592-F090-4125-A91E-B4865862BED6}"/>
              </a:ext>
            </a:extLst>
          </p:cNvPr>
          <p:cNvSpPr/>
          <p:nvPr/>
        </p:nvSpPr>
        <p:spPr>
          <a:xfrm>
            <a:off x="9090991" y="4278723"/>
            <a:ext cx="689113" cy="369332"/>
          </a:xfrm>
          <a:prstGeom prst="ellipse">
            <a:avLst/>
          </a:prstGeom>
          <a:no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PK"/>
          </a:p>
        </p:txBody>
      </p:sp>
      <p:sp>
        <p:nvSpPr>
          <p:cNvPr id="30" name="Oval 29">
            <a:extLst>
              <a:ext uri="{FF2B5EF4-FFF2-40B4-BE49-F238E27FC236}">
                <a16:creationId xmlns:a16="http://schemas.microsoft.com/office/drawing/2014/main" id="{869C5E7E-4BC4-484C-825E-1B68889F7D5E}"/>
              </a:ext>
            </a:extLst>
          </p:cNvPr>
          <p:cNvSpPr/>
          <p:nvPr/>
        </p:nvSpPr>
        <p:spPr>
          <a:xfrm>
            <a:off x="7726016" y="4278723"/>
            <a:ext cx="901147" cy="369332"/>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PK"/>
          </a:p>
        </p:txBody>
      </p:sp>
      <p:sp>
        <p:nvSpPr>
          <p:cNvPr id="33" name="Oval 32">
            <a:extLst>
              <a:ext uri="{FF2B5EF4-FFF2-40B4-BE49-F238E27FC236}">
                <a16:creationId xmlns:a16="http://schemas.microsoft.com/office/drawing/2014/main" id="{F263197C-7E2F-400C-A623-3D8C9C0C30BA}"/>
              </a:ext>
            </a:extLst>
          </p:cNvPr>
          <p:cNvSpPr/>
          <p:nvPr/>
        </p:nvSpPr>
        <p:spPr>
          <a:xfrm>
            <a:off x="9090991" y="4648055"/>
            <a:ext cx="901147" cy="348015"/>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PK"/>
          </a:p>
        </p:txBody>
      </p:sp>
      <p:sp>
        <p:nvSpPr>
          <p:cNvPr id="35" name="Oval 34">
            <a:extLst>
              <a:ext uri="{FF2B5EF4-FFF2-40B4-BE49-F238E27FC236}">
                <a16:creationId xmlns:a16="http://schemas.microsoft.com/office/drawing/2014/main" id="{AEF70386-62A9-4E60-951F-FFB89AA3D44A}"/>
              </a:ext>
            </a:extLst>
          </p:cNvPr>
          <p:cNvSpPr/>
          <p:nvPr/>
        </p:nvSpPr>
        <p:spPr>
          <a:xfrm>
            <a:off x="9090991" y="5023835"/>
            <a:ext cx="689113" cy="348015"/>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PK"/>
          </a:p>
        </p:txBody>
      </p:sp>
      <p:sp>
        <p:nvSpPr>
          <p:cNvPr id="37" name="Oval 36">
            <a:extLst>
              <a:ext uri="{FF2B5EF4-FFF2-40B4-BE49-F238E27FC236}">
                <a16:creationId xmlns:a16="http://schemas.microsoft.com/office/drawing/2014/main" id="{E2DD5123-9379-4B10-8DD4-7657EC0E6423}"/>
              </a:ext>
            </a:extLst>
          </p:cNvPr>
          <p:cNvSpPr/>
          <p:nvPr/>
        </p:nvSpPr>
        <p:spPr>
          <a:xfrm>
            <a:off x="9090991" y="5399616"/>
            <a:ext cx="781879" cy="441950"/>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PK"/>
          </a:p>
        </p:txBody>
      </p:sp>
    </p:spTree>
    <p:extLst>
      <p:ext uri="{BB962C8B-B14F-4D97-AF65-F5344CB8AC3E}">
        <p14:creationId xmlns:p14="http://schemas.microsoft.com/office/powerpoint/2010/main" val="8939740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7.1|4.2"/>
</p:tagLst>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otalTime>275</TotalTime>
  <Words>929</Words>
  <Application>Microsoft Office PowerPoint</Application>
  <PresentationFormat>Widescreen</PresentationFormat>
  <Paragraphs>156</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Gill Sans MT</vt:lpstr>
      <vt:lpstr>Times New Roman</vt:lpstr>
      <vt:lpstr>Trebuchet MS</vt:lpstr>
      <vt:lpstr>Berlin</vt:lpstr>
      <vt:lpstr>  Infant Mortality PredictionUsing Pakistan Demographic and Health Survey (2017-2018) </vt:lpstr>
      <vt:lpstr>PROBLEM STATEMENT</vt:lpstr>
      <vt:lpstr>DATA SETS</vt:lpstr>
      <vt:lpstr>METHODOLOGY:</vt:lpstr>
      <vt:lpstr>Data Uploading and Extracting Infants Sample points</vt:lpstr>
      <vt:lpstr>PREPROCESSING</vt:lpstr>
      <vt:lpstr>Dimensionality Reduction</vt:lpstr>
      <vt:lpstr>TRAINING</vt:lpstr>
      <vt:lpstr>RESULTS AND DISCUSSION Results reported on Full Features</vt:lpstr>
      <vt:lpstr>ROC Curves</vt:lpstr>
      <vt:lpstr>These results are reported on 10 best Features. The features were reduced by Simple Sequential Forward Selection (SSFS) from package Mlxtend and using Feature Importance.</vt:lpstr>
      <vt:lpstr>Findings for feature importance: Table:3 Feature Importance by LGBM and Random Forest</vt:lpstr>
      <vt:lpstr>Final Test and Model Deployment</vt:lpstr>
      <vt:lpstr>Conclusion and Future Work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Infant Mortality PredictionUsing Pakistan Demographic and Health Survey (2017-2018)</dc:title>
  <dc:creator>Muhammad Uzair Aslam</dc:creator>
  <cp:lastModifiedBy>Muhammad Uzair Aslam</cp:lastModifiedBy>
  <cp:revision>27</cp:revision>
  <dcterms:created xsi:type="dcterms:W3CDTF">2020-05-04T00:34:10Z</dcterms:created>
  <dcterms:modified xsi:type="dcterms:W3CDTF">2020-05-07T10:56:53Z</dcterms:modified>
</cp:coreProperties>
</file>