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92" r:id="rId4"/>
    <p:sldId id="290" r:id="rId5"/>
    <p:sldId id="291" r:id="rId6"/>
    <p:sldId id="293" r:id="rId7"/>
    <p:sldId id="294" r:id="rId8"/>
    <p:sldId id="295" r:id="rId9"/>
    <p:sldId id="297" r:id="rId10"/>
    <p:sldId id="296" r:id="rId11"/>
    <p:sldId id="298" r:id="rId12"/>
    <p:sldId id="275"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675E0-81C2-463F-9757-9690523685BD}"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4FDF74F6-868B-4C2C-B115-1464FE63ACAB}">
      <dgm:prSet/>
      <dgm:spPr/>
      <dgm:t>
        <a:bodyPr/>
        <a:lstStyle/>
        <a:p>
          <a:r>
            <a:rPr lang="en-US"/>
            <a:t>Analyze problem-solving techniques applicable to digital environments.</a:t>
          </a:r>
        </a:p>
      </dgm:t>
    </dgm:pt>
    <dgm:pt modelId="{4E794504-6363-48DC-A7E3-9AAB8AD9C788}" type="parTrans" cxnId="{439145EA-FCBD-478B-9350-B2B39F7AE130}">
      <dgm:prSet/>
      <dgm:spPr/>
      <dgm:t>
        <a:bodyPr/>
        <a:lstStyle/>
        <a:p>
          <a:endParaRPr lang="en-US"/>
        </a:p>
      </dgm:t>
    </dgm:pt>
    <dgm:pt modelId="{AA8B504D-673B-42E5-AEF2-84F9049635C2}" type="sibTrans" cxnId="{439145EA-FCBD-478B-9350-B2B39F7AE130}">
      <dgm:prSet/>
      <dgm:spPr/>
      <dgm:t>
        <a:bodyPr/>
        <a:lstStyle/>
        <a:p>
          <a:endParaRPr lang="en-US"/>
        </a:p>
      </dgm:t>
    </dgm:pt>
    <dgm:pt modelId="{CF7A1DD4-F9AA-42F2-9D9E-88BC33177038}">
      <dgm:prSet/>
      <dgm:spPr/>
      <dgm:t>
        <a:bodyPr/>
        <a:lstStyle/>
        <a:p>
          <a:r>
            <a:rPr lang="en-US"/>
            <a:t>Apply critical thinking to case studies involving real-world digital issues.</a:t>
          </a:r>
        </a:p>
      </dgm:t>
    </dgm:pt>
    <dgm:pt modelId="{8BF3BEFD-72CB-4FE7-8167-BEE13855CA18}" type="parTrans" cxnId="{0D5501DD-A9F1-4993-A7E7-15EF71F50051}">
      <dgm:prSet/>
      <dgm:spPr/>
      <dgm:t>
        <a:bodyPr/>
        <a:lstStyle/>
        <a:p>
          <a:endParaRPr lang="en-US"/>
        </a:p>
      </dgm:t>
    </dgm:pt>
    <dgm:pt modelId="{5585E8CF-5612-4BA8-A065-35E8EB14C575}" type="sibTrans" cxnId="{0D5501DD-A9F1-4993-A7E7-15EF71F50051}">
      <dgm:prSet/>
      <dgm:spPr/>
      <dgm:t>
        <a:bodyPr/>
        <a:lstStyle/>
        <a:p>
          <a:endParaRPr lang="en-US"/>
        </a:p>
      </dgm:t>
    </dgm:pt>
    <dgm:pt modelId="{388A54FA-7A0F-411B-9E0E-5853C5176839}">
      <dgm:prSet/>
      <dgm:spPr/>
      <dgm:t>
        <a:bodyPr/>
        <a:lstStyle/>
        <a:p>
          <a:r>
            <a:rPr lang="en-US"/>
            <a:t>Understand and utilize Bloom’s Taxonomy and the Kepner-Tregoe Decision-Making Model in problem-solving.</a:t>
          </a:r>
        </a:p>
      </dgm:t>
    </dgm:pt>
    <dgm:pt modelId="{5A22D486-3B24-498A-8937-765F2A451C01}" type="parTrans" cxnId="{D0B26DFB-B896-4AF7-A608-5CA315E4AE4A}">
      <dgm:prSet/>
      <dgm:spPr/>
      <dgm:t>
        <a:bodyPr/>
        <a:lstStyle/>
        <a:p>
          <a:endParaRPr lang="en-US"/>
        </a:p>
      </dgm:t>
    </dgm:pt>
    <dgm:pt modelId="{46FFB451-C9E1-4329-803B-99BE2071FD22}" type="sibTrans" cxnId="{D0B26DFB-B896-4AF7-A608-5CA315E4AE4A}">
      <dgm:prSet/>
      <dgm:spPr/>
      <dgm:t>
        <a:bodyPr/>
        <a:lstStyle/>
        <a:p>
          <a:endParaRPr lang="en-US"/>
        </a:p>
      </dgm:t>
    </dgm:pt>
    <dgm:pt modelId="{D05DBEB8-A735-495D-9B8D-0ABE1922B4C9}" type="pres">
      <dgm:prSet presAssocID="{F05675E0-81C2-463F-9757-9690523685BD}" presName="linear" presStyleCnt="0">
        <dgm:presLayoutVars>
          <dgm:animLvl val="lvl"/>
          <dgm:resizeHandles val="exact"/>
        </dgm:presLayoutVars>
      </dgm:prSet>
      <dgm:spPr/>
    </dgm:pt>
    <dgm:pt modelId="{33506D86-60ED-4FFE-859C-C7A8EC09E269}" type="pres">
      <dgm:prSet presAssocID="{4FDF74F6-868B-4C2C-B115-1464FE63ACAB}" presName="parentText" presStyleLbl="node1" presStyleIdx="0" presStyleCnt="3">
        <dgm:presLayoutVars>
          <dgm:chMax val="0"/>
          <dgm:bulletEnabled val="1"/>
        </dgm:presLayoutVars>
      </dgm:prSet>
      <dgm:spPr/>
    </dgm:pt>
    <dgm:pt modelId="{FE9FAE05-504B-4A16-9869-7188663B71B4}" type="pres">
      <dgm:prSet presAssocID="{AA8B504D-673B-42E5-AEF2-84F9049635C2}" presName="spacer" presStyleCnt="0"/>
      <dgm:spPr/>
    </dgm:pt>
    <dgm:pt modelId="{83E80917-42FC-4ED1-8865-61D6EE058414}" type="pres">
      <dgm:prSet presAssocID="{CF7A1DD4-F9AA-42F2-9D9E-88BC33177038}" presName="parentText" presStyleLbl="node1" presStyleIdx="1" presStyleCnt="3">
        <dgm:presLayoutVars>
          <dgm:chMax val="0"/>
          <dgm:bulletEnabled val="1"/>
        </dgm:presLayoutVars>
      </dgm:prSet>
      <dgm:spPr/>
    </dgm:pt>
    <dgm:pt modelId="{1B3CAC30-8994-412B-9354-AD662A48A834}" type="pres">
      <dgm:prSet presAssocID="{5585E8CF-5612-4BA8-A065-35E8EB14C575}" presName="spacer" presStyleCnt="0"/>
      <dgm:spPr/>
    </dgm:pt>
    <dgm:pt modelId="{209B6D76-7EC8-4B32-B253-86907587CAED}" type="pres">
      <dgm:prSet presAssocID="{388A54FA-7A0F-411B-9E0E-5853C5176839}" presName="parentText" presStyleLbl="node1" presStyleIdx="2" presStyleCnt="3">
        <dgm:presLayoutVars>
          <dgm:chMax val="0"/>
          <dgm:bulletEnabled val="1"/>
        </dgm:presLayoutVars>
      </dgm:prSet>
      <dgm:spPr/>
    </dgm:pt>
  </dgm:ptLst>
  <dgm:cxnLst>
    <dgm:cxn modelId="{9D701978-FE6C-43B5-87C4-496E7ABD6FFA}" type="presOf" srcId="{4FDF74F6-868B-4C2C-B115-1464FE63ACAB}" destId="{33506D86-60ED-4FFE-859C-C7A8EC09E269}" srcOrd="0" destOrd="0" presId="urn:microsoft.com/office/officeart/2005/8/layout/vList2"/>
    <dgm:cxn modelId="{724B117C-FCA2-4D6B-8790-9C6059EDBF60}" type="presOf" srcId="{388A54FA-7A0F-411B-9E0E-5853C5176839}" destId="{209B6D76-7EC8-4B32-B253-86907587CAED}" srcOrd="0" destOrd="0" presId="urn:microsoft.com/office/officeart/2005/8/layout/vList2"/>
    <dgm:cxn modelId="{7B87B995-CE8D-41B8-AC13-E2A84B44A009}" type="presOf" srcId="{CF7A1DD4-F9AA-42F2-9D9E-88BC33177038}" destId="{83E80917-42FC-4ED1-8865-61D6EE058414}" srcOrd="0" destOrd="0" presId="urn:microsoft.com/office/officeart/2005/8/layout/vList2"/>
    <dgm:cxn modelId="{0D5501DD-A9F1-4993-A7E7-15EF71F50051}" srcId="{F05675E0-81C2-463F-9757-9690523685BD}" destId="{CF7A1DD4-F9AA-42F2-9D9E-88BC33177038}" srcOrd="1" destOrd="0" parTransId="{8BF3BEFD-72CB-4FE7-8167-BEE13855CA18}" sibTransId="{5585E8CF-5612-4BA8-A065-35E8EB14C575}"/>
    <dgm:cxn modelId="{92A062EA-8953-4A8F-B90C-78BE69711434}" type="presOf" srcId="{F05675E0-81C2-463F-9757-9690523685BD}" destId="{D05DBEB8-A735-495D-9B8D-0ABE1922B4C9}" srcOrd="0" destOrd="0" presId="urn:microsoft.com/office/officeart/2005/8/layout/vList2"/>
    <dgm:cxn modelId="{439145EA-FCBD-478B-9350-B2B39F7AE130}" srcId="{F05675E0-81C2-463F-9757-9690523685BD}" destId="{4FDF74F6-868B-4C2C-B115-1464FE63ACAB}" srcOrd="0" destOrd="0" parTransId="{4E794504-6363-48DC-A7E3-9AAB8AD9C788}" sibTransId="{AA8B504D-673B-42E5-AEF2-84F9049635C2}"/>
    <dgm:cxn modelId="{D0B26DFB-B896-4AF7-A608-5CA315E4AE4A}" srcId="{F05675E0-81C2-463F-9757-9690523685BD}" destId="{388A54FA-7A0F-411B-9E0E-5853C5176839}" srcOrd="2" destOrd="0" parTransId="{5A22D486-3B24-498A-8937-765F2A451C01}" sibTransId="{46FFB451-C9E1-4329-803B-99BE2071FD22}"/>
    <dgm:cxn modelId="{8BF4F009-01F5-4298-B92B-1E59BDC3D46C}" type="presParOf" srcId="{D05DBEB8-A735-495D-9B8D-0ABE1922B4C9}" destId="{33506D86-60ED-4FFE-859C-C7A8EC09E269}" srcOrd="0" destOrd="0" presId="urn:microsoft.com/office/officeart/2005/8/layout/vList2"/>
    <dgm:cxn modelId="{1757AB93-954F-4800-AE9D-97F1D0688A87}" type="presParOf" srcId="{D05DBEB8-A735-495D-9B8D-0ABE1922B4C9}" destId="{FE9FAE05-504B-4A16-9869-7188663B71B4}" srcOrd="1" destOrd="0" presId="urn:microsoft.com/office/officeart/2005/8/layout/vList2"/>
    <dgm:cxn modelId="{7155067B-2DE8-441B-AEE3-F918CCEC17E3}" type="presParOf" srcId="{D05DBEB8-A735-495D-9B8D-0ABE1922B4C9}" destId="{83E80917-42FC-4ED1-8865-61D6EE058414}" srcOrd="2" destOrd="0" presId="urn:microsoft.com/office/officeart/2005/8/layout/vList2"/>
    <dgm:cxn modelId="{4B539F07-3AAC-46B8-BF8F-F809C9619C80}" type="presParOf" srcId="{D05DBEB8-A735-495D-9B8D-0ABE1922B4C9}" destId="{1B3CAC30-8994-412B-9354-AD662A48A834}" srcOrd="3" destOrd="0" presId="urn:microsoft.com/office/officeart/2005/8/layout/vList2"/>
    <dgm:cxn modelId="{A9610224-C388-4616-8DFD-8B19F5C78CD7}" type="presParOf" srcId="{D05DBEB8-A735-495D-9B8D-0ABE1922B4C9}" destId="{209B6D76-7EC8-4B32-B253-86907587CAE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06D86-60ED-4FFE-859C-C7A8EC09E269}">
      <dsp:nvSpPr>
        <dsp:cNvPr id="0" name=""/>
        <dsp:cNvSpPr/>
      </dsp:nvSpPr>
      <dsp:spPr>
        <a:xfrm>
          <a:off x="0" y="111518"/>
          <a:ext cx="10515600" cy="13127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Analyze problem-solving techniques applicable to digital environments.</a:t>
          </a:r>
        </a:p>
      </dsp:txBody>
      <dsp:txXfrm>
        <a:off x="64083" y="175601"/>
        <a:ext cx="10387434" cy="1184574"/>
      </dsp:txXfrm>
    </dsp:sp>
    <dsp:sp modelId="{83E80917-42FC-4ED1-8865-61D6EE058414}">
      <dsp:nvSpPr>
        <dsp:cNvPr id="0" name=""/>
        <dsp:cNvSpPr/>
      </dsp:nvSpPr>
      <dsp:spPr>
        <a:xfrm>
          <a:off x="0" y="1519299"/>
          <a:ext cx="10515600" cy="13127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Apply critical thinking to case studies involving real-world digital issues.</a:t>
          </a:r>
        </a:p>
      </dsp:txBody>
      <dsp:txXfrm>
        <a:off x="64083" y="1583382"/>
        <a:ext cx="10387434" cy="1184574"/>
      </dsp:txXfrm>
    </dsp:sp>
    <dsp:sp modelId="{209B6D76-7EC8-4B32-B253-86907587CAED}">
      <dsp:nvSpPr>
        <dsp:cNvPr id="0" name=""/>
        <dsp:cNvSpPr/>
      </dsp:nvSpPr>
      <dsp:spPr>
        <a:xfrm>
          <a:off x="0" y="2927079"/>
          <a:ext cx="10515600" cy="13127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Understand and utilize Bloom’s Taxonomy and the Kepner-Tregoe Decision-Making Model in problem-solving.</a:t>
          </a:r>
        </a:p>
      </dsp:txBody>
      <dsp:txXfrm>
        <a:off x="64083" y="2991162"/>
        <a:ext cx="10387434" cy="11845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1D51-EE46-4ABF-91C0-9EF4D48B4E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438649-378C-447B-98F8-D8E42D2E3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A08F9F-2571-4EFC-972A-A0B34FCCC392}"/>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5" name="Footer Placeholder 4">
            <a:extLst>
              <a:ext uri="{FF2B5EF4-FFF2-40B4-BE49-F238E27FC236}">
                <a16:creationId xmlns:a16="http://schemas.microsoft.com/office/drawing/2014/main" id="{FFFC0E3E-776E-4B79-A8C5-05EDE21E9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B2873-FBF1-4829-81F6-D3FDC657D1A8}"/>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338949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8424-F4A5-4966-A8E5-D7A8F58CA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E6E09-93BD-4DAB-A627-A5BF1FF92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41F8C-D0E6-4020-9CB7-91B7E5A57719}"/>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5" name="Footer Placeholder 4">
            <a:extLst>
              <a:ext uri="{FF2B5EF4-FFF2-40B4-BE49-F238E27FC236}">
                <a16:creationId xmlns:a16="http://schemas.microsoft.com/office/drawing/2014/main" id="{5B81A3DE-A67A-4558-9CD0-6C9ED32D6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7CF8D-D68A-4FF7-867A-A40EF0E3A9F9}"/>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85903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3BE39-D053-4F84-B8EC-C2FD19F3BE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353B59-9B61-44BB-9997-7AA5965676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A9493-BA89-4DBC-8DE5-EC4DB59D4BB0}"/>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5" name="Footer Placeholder 4">
            <a:extLst>
              <a:ext uri="{FF2B5EF4-FFF2-40B4-BE49-F238E27FC236}">
                <a16:creationId xmlns:a16="http://schemas.microsoft.com/office/drawing/2014/main" id="{6AD2013E-F3DF-470B-8726-0C1E37EE9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1D9AA-A56C-4B7A-9ED4-5CDE437353F8}"/>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21020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746A-FA62-4C80-9531-2572DDF7B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AA702-D645-448B-B3F4-6FB7AABEC4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BC5F5-A4A1-47D5-BFB5-4F49D0FE526A}"/>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5" name="Footer Placeholder 4">
            <a:extLst>
              <a:ext uri="{FF2B5EF4-FFF2-40B4-BE49-F238E27FC236}">
                <a16:creationId xmlns:a16="http://schemas.microsoft.com/office/drawing/2014/main" id="{177A11E0-37E9-4DC5-9F9E-4C1DB21B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B823E-2985-4E8D-808A-D279FA1B0934}"/>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247341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398F-5043-4454-8EEB-CC36E3D4D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ECBE7B-DEB1-4D4A-B65D-A2DEDBEBE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45A2F-6EB7-47F3-AF18-4A4171AF0158}"/>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5" name="Footer Placeholder 4">
            <a:extLst>
              <a:ext uri="{FF2B5EF4-FFF2-40B4-BE49-F238E27FC236}">
                <a16:creationId xmlns:a16="http://schemas.microsoft.com/office/drawing/2014/main" id="{C64ED18B-CB7C-4D9A-9995-CDB1DBB43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ACB56-CBB1-4440-9023-437E5A45529D}"/>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304316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892B-ED8C-41E3-A20B-0307C372F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6A0A1F-6E3E-4DB6-B684-BF540851F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8D618-7E52-4E50-A827-250C5B81B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0795C-8309-4AF1-B301-7360322220ED}"/>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6" name="Footer Placeholder 5">
            <a:extLst>
              <a:ext uri="{FF2B5EF4-FFF2-40B4-BE49-F238E27FC236}">
                <a16:creationId xmlns:a16="http://schemas.microsoft.com/office/drawing/2014/main" id="{3488C492-3A32-4ECF-B58B-43923D6CA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575BC-049C-4B36-8286-FF4A748AB50D}"/>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271203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9AD8-079A-4DF2-B884-2E01CC9C2A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971996-49E8-4600-A59D-3BCCA13EE5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256594-7C29-49A9-B411-5ECCF8154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293437-482C-4ABD-9DA8-F130EA285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90DE5-F4FB-44B3-9ACC-568D117BC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E18A0-519B-48A9-9912-FA5945127110}"/>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8" name="Footer Placeholder 7">
            <a:extLst>
              <a:ext uri="{FF2B5EF4-FFF2-40B4-BE49-F238E27FC236}">
                <a16:creationId xmlns:a16="http://schemas.microsoft.com/office/drawing/2014/main" id="{E5728A49-010C-46B4-82F1-217596A95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891D11-5412-468F-A0BC-A2A8D20ECB26}"/>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234489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EE49-4FC8-4FE0-8965-F5CADC002E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7C738-D789-4AB9-8D15-923BC1E20E17}"/>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4" name="Footer Placeholder 3">
            <a:extLst>
              <a:ext uri="{FF2B5EF4-FFF2-40B4-BE49-F238E27FC236}">
                <a16:creationId xmlns:a16="http://schemas.microsoft.com/office/drawing/2014/main" id="{FCE0D014-240C-4479-B099-BF2CDF065A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8C3328-F0ED-40BA-8BED-82A4BBD216FC}"/>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41932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405A9-87CC-4206-8DB9-E12981EC2E5A}"/>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3" name="Footer Placeholder 2">
            <a:extLst>
              <a:ext uri="{FF2B5EF4-FFF2-40B4-BE49-F238E27FC236}">
                <a16:creationId xmlns:a16="http://schemas.microsoft.com/office/drawing/2014/main" id="{26F9F673-CCB0-4FF6-ACE5-26B7B59322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D6C678-2A02-45B7-9CFD-835E73BCE605}"/>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37480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73CE-1D34-498C-A41C-6799E18754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90085-A467-4737-B744-DDA22AD59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38C829-555C-4344-9E47-1C7E867A3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AED88-4E7A-40ED-863D-56235F1375FD}"/>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6" name="Footer Placeholder 5">
            <a:extLst>
              <a:ext uri="{FF2B5EF4-FFF2-40B4-BE49-F238E27FC236}">
                <a16:creationId xmlns:a16="http://schemas.microsoft.com/office/drawing/2014/main" id="{6A0247A0-A969-46DA-91DE-D11E44242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74A45-3150-4E0B-864D-3BC8C02B8E5C}"/>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237155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5E0F-D482-4197-8A83-84CDE2D6E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BEEEC1-0B9D-4C56-B609-0C1DB6714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5F8704-12B5-41BB-B528-D2819039F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B66D3-293A-4343-997D-0194A1FD7E7D}"/>
              </a:ext>
            </a:extLst>
          </p:cNvPr>
          <p:cNvSpPr>
            <a:spLocks noGrp="1"/>
          </p:cNvSpPr>
          <p:nvPr>
            <p:ph type="dt" sz="half" idx="10"/>
          </p:nvPr>
        </p:nvSpPr>
        <p:spPr/>
        <p:txBody>
          <a:bodyPr/>
          <a:lstStyle/>
          <a:p>
            <a:fld id="{57C9C7AC-660D-4BAD-B02A-48C490D1E4BC}" type="datetimeFigureOut">
              <a:rPr lang="en-US" smtClean="0"/>
              <a:t>10/13/2024</a:t>
            </a:fld>
            <a:endParaRPr lang="en-US"/>
          </a:p>
        </p:txBody>
      </p:sp>
      <p:sp>
        <p:nvSpPr>
          <p:cNvPr id="6" name="Footer Placeholder 5">
            <a:extLst>
              <a:ext uri="{FF2B5EF4-FFF2-40B4-BE49-F238E27FC236}">
                <a16:creationId xmlns:a16="http://schemas.microsoft.com/office/drawing/2014/main" id="{A5B1230B-75FA-41E5-8320-4F09335B0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D66F2-A44A-46E5-89A9-7BB864BA4C54}"/>
              </a:ext>
            </a:extLst>
          </p:cNvPr>
          <p:cNvSpPr>
            <a:spLocks noGrp="1"/>
          </p:cNvSpPr>
          <p:nvPr>
            <p:ph type="sldNum" sz="quarter" idx="12"/>
          </p:nvPr>
        </p:nvSpPr>
        <p:spPr/>
        <p:txBody>
          <a:bodyPr/>
          <a:lstStyle/>
          <a:p>
            <a:fld id="{D983F1B9-B29F-4401-9A6C-37527C04834E}" type="slidenum">
              <a:rPr lang="en-US" smtClean="0"/>
              <a:t>‹#›</a:t>
            </a:fld>
            <a:endParaRPr lang="en-US"/>
          </a:p>
        </p:txBody>
      </p:sp>
    </p:spTree>
    <p:extLst>
      <p:ext uri="{BB962C8B-B14F-4D97-AF65-F5344CB8AC3E}">
        <p14:creationId xmlns:p14="http://schemas.microsoft.com/office/powerpoint/2010/main" val="257090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2192E-5F3B-4381-BF4F-5E290BF55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27C27B-E0B4-4197-915B-67DBAA4F8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EAB37-7983-4747-818A-4465F2F00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9C7AC-660D-4BAD-B02A-48C490D1E4BC}" type="datetimeFigureOut">
              <a:rPr lang="en-US" smtClean="0"/>
              <a:t>10/13/2024</a:t>
            </a:fld>
            <a:endParaRPr lang="en-US"/>
          </a:p>
        </p:txBody>
      </p:sp>
      <p:sp>
        <p:nvSpPr>
          <p:cNvPr id="5" name="Footer Placeholder 4">
            <a:extLst>
              <a:ext uri="{FF2B5EF4-FFF2-40B4-BE49-F238E27FC236}">
                <a16:creationId xmlns:a16="http://schemas.microsoft.com/office/drawing/2014/main" id="{D64D271E-963A-450A-A71E-D33DDFCAA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6AE7A-839E-498F-B7AE-925ADA5B1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3F1B9-B29F-4401-9A6C-37527C04834E}" type="slidenum">
              <a:rPr lang="en-US" smtClean="0"/>
              <a:t>‹#›</a:t>
            </a:fld>
            <a:endParaRPr lang="en-US"/>
          </a:p>
        </p:txBody>
      </p:sp>
    </p:spTree>
    <p:extLst>
      <p:ext uri="{BB962C8B-B14F-4D97-AF65-F5344CB8AC3E}">
        <p14:creationId xmlns:p14="http://schemas.microsoft.com/office/powerpoint/2010/main" val="330040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case%20studies/case%20study,%20week%203.docx"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erriam-webster.com/dictionary/critic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hyperlink" Target="https://cdn.prod.website-files.com/640f4f30f0ecd356db6e970f/640f4f30f0ecd34a516e97cb_Bloom%27s%20Digital%20Taxonomy%20by%20Wabisabi%20Learning.jp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CC5133-6431-41F8-B119-C56C6073B12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86C8D3A5-6639-4C2D-B16C-7F6FDD5E3FE2}"/>
              </a:ext>
            </a:extLst>
          </p:cNvPr>
          <p:cNvSpPr>
            <a:spLocks noGrp="1"/>
          </p:cNvSpPr>
          <p:nvPr>
            <p:ph type="title"/>
          </p:nvPr>
        </p:nvSpPr>
        <p:spPr>
          <a:xfrm>
            <a:off x="838200" y="2766218"/>
            <a:ext cx="10515600" cy="1325563"/>
          </a:xfrm>
        </p:spPr>
        <p:txBody>
          <a:bodyPr anchor="b">
            <a:normAutofit fontScale="90000"/>
          </a:bodyPr>
          <a:lstStyle/>
          <a:p>
            <a:pPr algn="ctr"/>
            <a:r>
              <a:rPr lang="en-US" dirty="0"/>
              <a:t>Critical Thinking and Problem Solving in Digital Professions</a:t>
            </a:r>
            <a:br>
              <a:rPr lang="en-US" dirty="0"/>
            </a:br>
            <a:br>
              <a:rPr lang="en-US" dirty="0"/>
            </a:br>
            <a:r>
              <a:rPr lang="en-US" sz="3100" dirty="0">
                <a:latin typeface="Bahnschrift Light SemiCondensed" panose="020B0502040204020203" pitchFamily="34" charset="0"/>
              </a:rPr>
              <a:t>week 3</a:t>
            </a:r>
            <a:endParaRPr lang="en-US" dirty="0">
              <a:latin typeface="Bahnschrift Light SemiCondensed" panose="020B0502040204020203" pitchFamily="34" charset="0"/>
            </a:endParaRPr>
          </a:p>
        </p:txBody>
      </p:sp>
    </p:spTree>
    <p:extLst>
      <p:ext uri="{BB962C8B-B14F-4D97-AF65-F5344CB8AC3E}">
        <p14:creationId xmlns:p14="http://schemas.microsoft.com/office/powerpoint/2010/main" val="218309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2044-182B-4779-B5F5-788FFE6A0B1D}"/>
              </a:ext>
            </a:extLst>
          </p:cNvPr>
          <p:cNvSpPr>
            <a:spLocks noGrp="1"/>
          </p:cNvSpPr>
          <p:nvPr>
            <p:ph type="title"/>
          </p:nvPr>
        </p:nvSpPr>
        <p:spPr/>
        <p:txBody>
          <a:bodyPr/>
          <a:lstStyle/>
          <a:p>
            <a:pPr algn="ctr"/>
            <a:r>
              <a:rPr lang="en-US" dirty="0"/>
              <a:t>Kepner-Tregoe Decision-Making Model </a:t>
            </a:r>
          </a:p>
        </p:txBody>
      </p:sp>
      <p:sp>
        <p:nvSpPr>
          <p:cNvPr id="4" name="TextBox 3">
            <a:extLst>
              <a:ext uri="{FF2B5EF4-FFF2-40B4-BE49-F238E27FC236}">
                <a16:creationId xmlns:a16="http://schemas.microsoft.com/office/drawing/2014/main" id="{E465BA2F-2F22-4954-A177-A10F70C027BD}"/>
              </a:ext>
            </a:extLst>
          </p:cNvPr>
          <p:cNvSpPr txBox="1"/>
          <p:nvPr/>
        </p:nvSpPr>
        <p:spPr>
          <a:xfrm>
            <a:off x="838200" y="2138695"/>
            <a:ext cx="8303443" cy="3416320"/>
          </a:xfrm>
          <a:prstGeom prst="rect">
            <a:avLst/>
          </a:prstGeom>
          <a:noFill/>
        </p:spPr>
        <p:txBody>
          <a:bodyPr wrap="square">
            <a:spAutoFit/>
          </a:bodyPr>
          <a:lstStyle/>
          <a:p>
            <a:pPr algn="l" fontAlgn="ctr"/>
            <a:r>
              <a:rPr lang="en-US" sz="2400" b="0" i="0" dirty="0">
                <a:solidFill>
                  <a:srgbClr val="001D35"/>
                </a:solidFill>
                <a:effectLst/>
                <a:latin typeface="Google Sans"/>
              </a:rPr>
              <a:t>The Kepner-Tregoe (KT) model is a structured approach for making decisions and solving problems: </a:t>
            </a:r>
          </a:p>
          <a:p>
            <a:pPr marL="457200" indent="-457200" algn="l" fontAlgn="ctr">
              <a:buFont typeface="+mj-lt"/>
              <a:buAutoNum type="arabicPeriod"/>
            </a:pPr>
            <a:r>
              <a:rPr lang="en-US" sz="2400" b="1" i="0" dirty="0">
                <a:solidFill>
                  <a:srgbClr val="001D35"/>
                </a:solidFill>
                <a:effectLst/>
                <a:latin typeface="Google Sans"/>
              </a:rPr>
              <a:t>Situation appraisal</a:t>
            </a:r>
            <a:r>
              <a:rPr lang="en-US" sz="2400" b="0" i="0" dirty="0">
                <a:solidFill>
                  <a:srgbClr val="001D35"/>
                </a:solidFill>
                <a:effectLst/>
                <a:latin typeface="Google Sans"/>
              </a:rPr>
              <a:t>: Clarify the situation and define the problem's scope and urgency. </a:t>
            </a:r>
          </a:p>
          <a:p>
            <a:pPr marL="457200" indent="-457200" algn="l" fontAlgn="ctr">
              <a:buFont typeface="+mj-lt"/>
              <a:buAutoNum type="arabicPeriod"/>
            </a:pPr>
            <a:r>
              <a:rPr lang="en-US" sz="2400" b="1" i="0" dirty="0">
                <a:solidFill>
                  <a:srgbClr val="001D35"/>
                </a:solidFill>
                <a:effectLst/>
                <a:latin typeface="Google Sans"/>
              </a:rPr>
              <a:t>Problem analysis</a:t>
            </a:r>
            <a:r>
              <a:rPr lang="en-US" sz="2400" b="0" i="0" dirty="0">
                <a:solidFill>
                  <a:srgbClr val="001D35"/>
                </a:solidFill>
                <a:effectLst/>
                <a:latin typeface="Google Sans"/>
              </a:rPr>
              <a:t>: Identify the root cause of the problem. </a:t>
            </a:r>
          </a:p>
          <a:p>
            <a:pPr marL="457200" indent="-457200" algn="l" fontAlgn="ctr">
              <a:buFont typeface="+mj-lt"/>
              <a:buAutoNum type="arabicPeriod"/>
            </a:pPr>
            <a:r>
              <a:rPr lang="en-US" sz="2400" b="1" i="0" dirty="0">
                <a:solidFill>
                  <a:srgbClr val="001D35"/>
                </a:solidFill>
                <a:effectLst/>
                <a:latin typeface="Google Sans"/>
              </a:rPr>
              <a:t>Decision analysis</a:t>
            </a:r>
            <a:r>
              <a:rPr lang="en-US" sz="2400" b="0" i="0" dirty="0">
                <a:solidFill>
                  <a:srgbClr val="001D35"/>
                </a:solidFill>
                <a:effectLst/>
                <a:latin typeface="Google Sans"/>
              </a:rPr>
              <a:t>: Evaluate potential solutions and select the best one. </a:t>
            </a:r>
          </a:p>
          <a:p>
            <a:pPr marL="457200" indent="-457200" algn="l">
              <a:buFont typeface="+mj-lt"/>
              <a:buAutoNum type="arabicPeriod"/>
            </a:pPr>
            <a:r>
              <a:rPr lang="en-US" sz="2400" b="1" i="0" dirty="0">
                <a:solidFill>
                  <a:srgbClr val="001D35"/>
                </a:solidFill>
                <a:effectLst/>
                <a:latin typeface="Google Sans"/>
              </a:rPr>
              <a:t>Potential problem analysis</a:t>
            </a:r>
            <a:r>
              <a:rPr lang="en-US" sz="2400" b="0" i="0" dirty="0">
                <a:solidFill>
                  <a:srgbClr val="001D35"/>
                </a:solidFill>
                <a:effectLst/>
                <a:latin typeface="Google Sans"/>
              </a:rPr>
              <a:t>: Assess the risks associated with the chosen solution and develop emergency plans. </a:t>
            </a:r>
          </a:p>
        </p:txBody>
      </p:sp>
    </p:spTree>
    <p:extLst>
      <p:ext uri="{BB962C8B-B14F-4D97-AF65-F5344CB8AC3E}">
        <p14:creationId xmlns:p14="http://schemas.microsoft.com/office/powerpoint/2010/main" val="1505619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B72A-8953-4BAF-930E-61345425FD21}"/>
              </a:ext>
            </a:extLst>
          </p:cNvPr>
          <p:cNvSpPr>
            <a:spLocks noGrp="1"/>
          </p:cNvSpPr>
          <p:nvPr>
            <p:ph type="title"/>
          </p:nvPr>
        </p:nvSpPr>
        <p:spPr/>
        <p:txBody>
          <a:bodyPr/>
          <a:lstStyle/>
          <a:p>
            <a:r>
              <a:rPr lang="en-US" dirty="0"/>
              <a:t>Group Discussion for a Case Study</a:t>
            </a:r>
          </a:p>
        </p:txBody>
      </p:sp>
      <p:sp>
        <p:nvSpPr>
          <p:cNvPr id="4" name="TextBox 3">
            <a:extLst>
              <a:ext uri="{FF2B5EF4-FFF2-40B4-BE49-F238E27FC236}">
                <a16:creationId xmlns:a16="http://schemas.microsoft.com/office/drawing/2014/main" id="{DAF546A0-5005-448D-8F0E-0A40C32636F8}"/>
              </a:ext>
            </a:extLst>
          </p:cNvPr>
          <p:cNvSpPr txBox="1"/>
          <p:nvPr/>
        </p:nvSpPr>
        <p:spPr>
          <a:xfrm>
            <a:off x="575036" y="3108191"/>
            <a:ext cx="11528980" cy="400110"/>
          </a:xfrm>
          <a:prstGeom prst="rect">
            <a:avLst/>
          </a:prstGeom>
          <a:noFill/>
        </p:spPr>
        <p:txBody>
          <a:bodyPr wrap="square" anchor="ctr">
            <a:spAutoFit/>
          </a:bodyPr>
          <a:lstStyle/>
          <a:p>
            <a:pPr algn="ctr"/>
            <a:r>
              <a:rPr lang="en-US" sz="2000" dirty="0">
                <a:latin typeface="Arial Black" panose="020B0A04020102020204" pitchFamily="34" charset="0"/>
              </a:rPr>
              <a:t>Case Study: </a:t>
            </a:r>
            <a:r>
              <a:rPr lang="en-US" sz="2000" dirty="0">
                <a:latin typeface="Arial Black" panose="020B0A04020102020204" pitchFamily="34" charset="0"/>
                <a:hlinkClick r:id="rId2" action="ppaction://hlinkfile"/>
              </a:rPr>
              <a:t>Handling</a:t>
            </a:r>
            <a:r>
              <a:rPr lang="en-US" sz="2000" dirty="0">
                <a:latin typeface="Arial Black" panose="020B0A04020102020204" pitchFamily="34" charset="0"/>
              </a:rPr>
              <a:t> a Cybersecurity Breach in a Digital Workplace</a:t>
            </a:r>
          </a:p>
        </p:txBody>
      </p:sp>
    </p:spTree>
    <p:extLst>
      <p:ext uri="{BB962C8B-B14F-4D97-AF65-F5344CB8AC3E}">
        <p14:creationId xmlns:p14="http://schemas.microsoft.com/office/powerpoint/2010/main" val="370468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30D-8950-4BF0-98E6-0E6A0B151BD2}"/>
              </a:ext>
            </a:extLst>
          </p:cNvPr>
          <p:cNvSpPr>
            <a:spLocks noGrp="1"/>
          </p:cNvSpPr>
          <p:nvPr>
            <p:ph type="title"/>
          </p:nvPr>
        </p:nvSpPr>
        <p:spPr>
          <a:xfrm>
            <a:off x="838200" y="327418"/>
            <a:ext cx="10515600" cy="1325563"/>
          </a:xfrm>
        </p:spPr>
        <p:txBody>
          <a:bodyPr/>
          <a:lstStyle/>
          <a:p>
            <a:pPr algn="ctr"/>
            <a:r>
              <a:rPr lang="en-US" dirty="0"/>
              <a:t>REFERENCE LIST and ADDITIONAL READING</a:t>
            </a:r>
          </a:p>
        </p:txBody>
      </p:sp>
      <p:sp>
        <p:nvSpPr>
          <p:cNvPr id="3" name="Content Placeholder 2">
            <a:extLst>
              <a:ext uri="{FF2B5EF4-FFF2-40B4-BE49-F238E27FC236}">
                <a16:creationId xmlns:a16="http://schemas.microsoft.com/office/drawing/2014/main" id="{898CF041-7E95-4750-9AA2-9E65C3C57D8E}"/>
              </a:ext>
            </a:extLst>
          </p:cNvPr>
          <p:cNvSpPr>
            <a:spLocks noGrp="1"/>
          </p:cNvSpPr>
          <p:nvPr>
            <p:ph idx="1"/>
          </p:nvPr>
        </p:nvSpPr>
        <p:spPr/>
        <p:txBody>
          <a:bodyPr>
            <a:normAutofit fontScale="85000" lnSpcReduction="20000"/>
          </a:bodyPr>
          <a:lstStyle/>
          <a:p>
            <a:r>
              <a:rPr lang="en-US" dirty="0" err="1">
                <a:effectLst/>
              </a:rPr>
              <a:t>Boldrini</a:t>
            </a:r>
            <a:r>
              <a:rPr lang="en-US" dirty="0">
                <a:effectLst/>
              </a:rPr>
              <a:t>, N. (2024) </a:t>
            </a:r>
            <a:r>
              <a:rPr lang="en-US" i="1" dirty="0" err="1">
                <a:effectLst/>
              </a:rPr>
              <a:t>Vuca</a:t>
            </a:r>
            <a:r>
              <a:rPr lang="en-US" i="1" dirty="0">
                <a:effectLst/>
              </a:rPr>
              <a:t>: Volatility, uncertainty, complexity, ambiguity</a:t>
            </a:r>
            <a:r>
              <a:rPr lang="en-US" dirty="0">
                <a:effectLst/>
              </a:rPr>
              <a:t>, </a:t>
            </a:r>
            <a:r>
              <a:rPr lang="en-US" i="1" dirty="0">
                <a:effectLst/>
              </a:rPr>
              <a:t>Tech4Future</a:t>
            </a:r>
            <a:r>
              <a:rPr lang="en-US" dirty="0">
                <a:effectLst/>
              </a:rPr>
              <a:t>. Available at: https://tech4future.info/en/vuca/ (Accessed: 11 October 2024). </a:t>
            </a:r>
          </a:p>
          <a:p>
            <a:r>
              <a:rPr lang="en-US" i="1" dirty="0">
                <a:effectLst/>
              </a:rPr>
              <a:t>Critical thinking definition &amp; meaning</a:t>
            </a:r>
            <a:r>
              <a:rPr lang="en-US" dirty="0">
                <a:effectLst/>
              </a:rPr>
              <a:t> (no date) </a:t>
            </a:r>
            <a:r>
              <a:rPr lang="en-US" i="1" dirty="0">
                <a:effectLst/>
              </a:rPr>
              <a:t>Merriam-Webster</a:t>
            </a:r>
            <a:r>
              <a:rPr lang="en-US" dirty="0">
                <a:effectLst/>
              </a:rPr>
              <a:t>. Available at: https://www.merriam-webster.com/dictionary/critical%20thinking (Accessed: 11 October 2024). </a:t>
            </a:r>
          </a:p>
          <a:p>
            <a:r>
              <a:rPr lang="en-US" dirty="0" err="1">
                <a:effectLst/>
              </a:rPr>
              <a:t>Mcdaniel</a:t>
            </a:r>
            <a:r>
              <a:rPr lang="en-US" dirty="0">
                <a:effectLst/>
              </a:rPr>
              <a:t>, R. (1970) </a:t>
            </a:r>
            <a:r>
              <a:rPr lang="en-US" i="1" dirty="0">
                <a:effectLst/>
              </a:rPr>
              <a:t>Bloom’s taxonomy</a:t>
            </a:r>
            <a:r>
              <a:rPr lang="en-US" dirty="0">
                <a:effectLst/>
              </a:rPr>
              <a:t>, </a:t>
            </a:r>
            <a:r>
              <a:rPr lang="en-US" i="1" dirty="0">
                <a:effectLst/>
              </a:rPr>
              <a:t>Vanderbilt University</a:t>
            </a:r>
            <a:r>
              <a:rPr lang="en-US" dirty="0">
                <a:effectLst/>
              </a:rPr>
              <a:t>. Available at: https://cft.vanderbilt.edu/guides-sub-pages/blooms-taxonomy/#:~:text=Familiarly%20known%20as%20Bloom’s%20Taxonomy,Analysis%2C%20Synthesis%2C%20and%20Evaluation. (Accessed: 11 October 2024). </a:t>
            </a:r>
          </a:p>
          <a:p>
            <a:r>
              <a:rPr lang="en-US" dirty="0">
                <a:effectLst/>
              </a:rPr>
              <a:t>Chandra, D. (2024) </a:t>
            </a:r>
            <a:r>
              <a:rPr lang="en-US" i="1" dirty="0">
                <a:effectLst/>
              </a:rPr>
              <a:t>How to make decisions using the Kepner Tregoe decision analysis</a:t>
            </a:r>
            <a:r>
              <a:rPr lang="en-US" dirty="0">
                <a:effectLst/>
              </a:rPr>
              <a:t>, </a:t>
            </a:r>
            <a:r>
              <a:rPr lang="en-US" i="1" dirty="0">
                <a:effectLst/>
              </a:rPr>
              <a:t>The Process Hacker</a:t>
            </a:r>
            <a:r>
              <a:rPr lang="en-US" dirty="0">
                <a:effectLst/>
              </a:rPr>
              <a:t>. Available at: https://theprocesshacker.com/blog/kepner-tregoe-decision-analysis/ (Accessed: 12 October 2024). </a:t>
            </a:r>
          </a:p>
          <a:p>
            <a:endParaRPr lang="en-US" dirty="0">
              <a:effectLst/>
            </a:endParaRPr>
          </a:p>
          <a:p>
            <a:endParaRPr lang="en-US" dirty="0">
              <a:effectLst/>
            </a:endParaRPr>
          </a:p>
          <a:p>
            <a:endParaRPr lang="en-US" dirty="0">
              <a:effectLst/>
            </a:endParaRPr>
          </a:p>
          <a:p>
            <a:endParaRPr lang="en-US" dirty="0">
              <a:effectLst/>
            </a:endParaRPr>
          </a:p>
        </p:txBody>
      </p:sp>
    </p:spTree>
    <p:extLst>
      <p:ext uri="{BB962C8B-B14F-4D97-AF65-F5344CB8AC3E}">
        <p14:creationId xmlns:p14="http://schemas.microsoft.com/office/powerpoint/2010/main" val="112070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F2CA6A-48DC-4345-A567-93B5EF931F1E}"/>
              </a:ext>
            </a:extLst>
          </p:cNvPr>
          <p:cNvSpPr/>
          <p:nvPr/>
        </p:nvSpPr>
        <p:spPr>
          <a:xfrm>
            <a:off x="4214654" y="2967335"/>
            <a:ext cx="3762697" cy="923330"/>
          </a:xfrm>
          <a:prstGeom prst="rect">
            <a:avLst/>
          </a:prstGeom>
          <a:noFill/>
          <a:scene3d>
            <a:camera prst="orthographicFront"/>
            <a:lightRig rig="threePt" dir="t"/>
          </a:scene3d>
          <a:sp3d>
            <a:bevelT prst="relaxedInset"/>
          </a:sp3d>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30426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7C3D86C-ECC4-4839-818D-69D8C6B5CAD1}"/>
              </a:ext>
            </a:extLst>
          </p:cNvPr>
          <p:cNvGraphicFramePr>
            <a:graphicFrameLocks noGrp="1"/>
          </p:cNvGraphicFramePr>
          <p:nvPr>
            <p:ph idx="1"/>
            <p:extLst>
              <p:ext uri="{D42A27DB-BD31-4B8C-83A1-F6EECF244321}">
                <p14:modId xmlns:p14="http://schemas.microsoft.com/office/powerpoint/2010/main" val="19660386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2D3173E8-75C5-4DAE-AF24-52E456357540}"/>
              </a:ext>
            </a:extLst>
          </p:cNvPr>
          <p:cNvSpPr>
            <a:spLocks noGrp="1"/>
          </p:cNvSpPr>
          <p:nvPr>
            <p:ph type="title"/>
          </p:nvPr>
        </p:nvSpPr>
        <p:spPr>
          <a:xfrm>
            <a:off x="838200" y="365125"/>
            <a:ext cx="10515600" cy="1325563"/>
          </a:xfrm>
        </p:spPr>
        <p:txBody>
          <a:bodyPr/>
          <a:lstStyle/>
          <a:p>
            <a:r>
              <a:rPr lang="en-US" dirty="0"/>
              <a:t>Lesson outlines</a:t>
            </a:r>
          </a:p>
        </p:txBody>
      </p:sp>
    </p:spTree>
    <p:extLst>
      <p:ext uri="{BB962C8B-B14F-4D97-AF65-F5344CB8AC3E}">
        <p14:creationId xmlns:p14="http://schemas.microsoft.com/office/powerpoint/2010/main" val="69411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6CF40-A34A-4821-94C2-83B11BC6C933}"/>
              </a:ext>
            </a:extLst>
          </p:cNvPr>
          <p:cNvSpPr>
            <a:spLocks noGrp="1"/>
          </p:cNvSpPr>
          <p:nvPr>
            <p:ph idx="1"/>
          </p:nvPr>
        </p:nvSpPr>
        <p:spPr/>
        <p:txBody>
          <a:bodyPr/>
          <a:lstStyle/>
          <a:p>
            <a:pPr marL="0" indent="0" algn="l" fontAlgn="base">
              <a:buNone/>
            </a:pPr>
            <a:r>
              <a:rPr lang="en-US" b="1" i="0" dirty="0">
                <a:solidFill>
                  <a:srgbClr val="212529"/>
                </a:solidFill>
                <a:effectLst/>
                <a:latin typeface="inherit"/>
              </a:rPr>
              <a:t>critical thinking</a:t>
            </a:r>
            <a:endParaRPr lang="en-US" b="1" i="0" dirty="0">
              <a:solidFill>
                <a:srgbClr val="212529"/>
              </a:solidFill>
              <a:effectLst/>
              <a:latin typeface="Playfair Display" panose="00000500000000000000" pitchFamily="2" charset="0"/>
            </a:endParaRPr>
          </a:p>
          <a:p>
            <a:pPr marL="0" indent="0" algn="l" fontAlgn="base">
              <a:buNone/>
            </a:pPr>
            <a:r>
              <a:rPr lang="en-US" b="1" i="0" u="none" strike="noStrike" dirty="0">
                <a:solidFill>
                  <a:srgbClr val="4A7D95"/>
                </a:solidFill>
                <a:effectLst/>
                <a:latin typeface="Playfair Display" panose="00000500000000000000" pitchFamily="2" charset="0"/>
              </a:rPr>
              <a:t>noun</a:t>
            </a:r>
          </a:p>
          <a:p>
            <a:pPr marL="0" indent="0" algn="ctr" fontAlgn="base">
              <a:buNone/>
            </a:pPr>
            <a:endParaRPr lang="en-US" b="1" i="0" dirty="0">
              <a:solidFill>
                <a:srgbClr val="303336"/>
              </a:solidFill>
              <a:effectLst/>
              <a:latin typeface="Open Sans" panose="020B0606030504020204" pitchFamily="34" charset="0"/>
            </a:endParaRPr>
          </a:p>
          <a:p>
            <a:pPr marL="0" indent="0" algn="ctr" fontAlgn="base">
              <a:buNone/>
            </a:pPr>
            <a:r>
              <a:rPr lang="en-US" b="1" i="0" dirty="0">
                <a:solidFill>
                  <a:srgbClr val="303336"/>
                </a:solidFill>
                <a:effectLst/>
                <a:latin typeface="Open Sans" panose="020B0606030504020204" pitchFamily="34" charset="0"/>
              </a:rPr>
              <a:t>1</a:t>
            </a:r>
            <a:r>
              <a:rPr lang="en-US" b="1" i="0" dirty="0">
                <a:solidFill>
                  <a:srgbClr val="212529"/>
                </a:solidFill>
                <a:effectLst/>
                <a:latin typeface="inherit"/>
              </a:rPr>
              <a:t>: </a:t>
            </a:r>
            <a:r>
              <a:rPr lang="en-US" b="0" i="0" dirty="0">
                <a:solidFill>
                  <a:srgbClr val="212529"/>
                </a:solidFill>
                <a:effectLst/>
                <a:latin typeface="Open Sans" panose="020B0606030504020204" pitchFamily="34" charset="0"/>
              </a:rPr>
              <a:t>the act or practice of thinking </a:t>
            </a:r>
            <a:r>
              <a:rPr lang="en-US" b="0" i="0" u="none" strike="noStrike" dirty="0">
                <a:solidFill>
                  <a:srgbClr val="0074CC"/>
                </a:solidFill>
                <a:effectLst/>
                <a:latin typeface="Open Sans" panose="020B0606030504020204" pitchFamily="34" charset="0"/>
                <a:hlinkClick r:id="rId2"/>
              </a:rPr>
              <a:t>critically</a:t>
            </a:r>
            <a:r>
              <a:rPr lang="en-US" b="0" i="0" dirty="0">
                <a:solidFill>
                  <a:srgbClr val="212529"/>
                </a:solidFill>
                <a:effectLst/>
                <a:latin typeface="Open Sans" panose="020B0606030504020204" pitchFamily="34" charset="0"/>
              </a:rPr>
              <a:t> (as by applying reason and questioning assumptions) in order to solve problems, evaluate information, discern biases, etc.</a:t>
            </a:r>
          </a:p>
          <a:p>
            <a:pPr marL="0" indent="0">
              <a:buNone/>
            </a:pPr>
            <a:endParaRPr lang="en-US" dirty="0"/>
          </a:p>
        </p:txBody>
      </p:sp>
      <p:pic>
        <p:nvPicPr>
          <p:cNvPr id="2050" name="Picture 2">
            <a:extLst>
              <a:ext uri="{FF2B5EF4-FFF2-40B4-BE49-F238E27FC236}">
                <a16:creationId xmlns:a16="http://schemas.microsoft.com/office/drawing/2014/main" id="{F592B073-287B-4375-A058-A82DF5E46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047" y="283949"/>
            <a:ext cx="3083351" cy="308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94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2B554-BD7C-4636-B2F3-D77F120AE0F2}"/>
              </a:ext>
            </a:extLst>
          </p:cNvPr>
          <p:cNvSpPr>
            <a:spLocks noGrp="1"/>
          </p:cNvSpPr>
          <p:nvPr>
            <p:ph idx="1"/>
          </p:nvPr>
        </p:nvSpPr>
        <p:spPr/>
        <p:txBody>
          <a:bodyPr anchor="ctr">
            <a:normAutofit/>
          </a:bodyPr>
          <a:lstStyle/>
          <a:p>
            <a:pPr marL="0" indent="0">
              <a:buNone/>
            </a:pPr>
            <a:r>
              <a:rPr lang="en-US" dirty="0">
                <a:effectLst/>
                <a:latin typeface="Arial Black" panose="020B0A04020102020204" pitchFamily="34" charset="0"/>
                <a:ea typeface="Times New Roman" panose="02020603050405020304" pitchFamily="18" charset="0"/>
                <a:cs typeface="Times New Roman" panose="02020603050405020304" pitchFamily="18" charset="0"/>
              </a:rPr>
              <a:t>why critical thinking is important in the digital workplace?</a:t>
            </a:r>
            <a:endParaRPr lang="en-US" sz="4000" dirty="0">
              <a:latin typeface="Arial Black" panose="020B0A04020102020204" pitchFamily="34" charset="0"/>
            </a:endParaRPr>
          </a:p>
        </p:txBody>
      </p:sp>
    </p:spTree>
    <p:extLst>
      <p:ext uri="{BB962C8B-B14F-4D97-AF65-F5344CB8AC3E}">
        <p14:creationId xmlns:p14="http://schemas.microsoft.com/office/powerpoint/2010/main" val="281736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05FC32-0ABB-43E1-8615-8B30926180BD}"/>
              </a:ext>
            </a:extLst>
          </p:cNvPr>
          <p:cNvPicPr>
            <a:picLocks noChangeAspect="1"/>
          </p:cNvPicPr>
          <p:nvPr/>
        </p:nvPicPr>
        <p:blipFill>
          <a:blip r:embed="rId2"/>
          <a:stretch>
            <a:fillRect/>
          </a:stretch>
        </p:blipFill>
        <p:spPr>
          <a:xfrm>
            <a:off x="0" y="904434"/>
            <a:ext cx="12192000" cy="5049131"/>
          </a:xfrm>
          <a:prstGeom prst="rect">
            <a:avLst/>
          </a:prstGeom>
        </p:spPr>
      </p:pic>
      <p:sp>
        <p:nvSpPr>
          <p:cNvPr id="7" name="TextBox 6">
            <a:extLst>
              <a:ext uri="{FF2B5EF4-FFF2-40B4-BE49-F238E27FC236}">
                <a16:creationId xmlns:a16="http://schemas.microsoft.com/office/drawing/2014/main" id="{5475DD10-3676-4FF2-8401-C5EE4AF9F0CE}"/>
              </a:ext>
            </a:extLst>
          </p:cNvPr>
          <p:cNvSpPr txBox="1"/>
          <p:nvPr/>
        </p:nvSpPr>
        <p:spPr>
          <a:xfrm>
            <a:off x="483124" y="6482098"/>
            <a:ext cx="6094428" cy="261610"/>
          </a:xfrm>
          <a:prstGeom prst="rect">
            <a:avLst/>
          </a:prstGeom>
          <a:noFill/>
        </p:spPr>
        <p:txBody>
          <a:bodyPr wrap="square">
            <a:spAutoFit/>
          </a:bodyPr>
          <a:lstStyle/>
          <a:p>
            <a:r>
              <a:rPr lang="en-US" sz="1100" dirty="0"/>
              <a:t>https://tech4future.info/en/vuca/</a:t>
            </a:r>
          </a:p>
        </p:txBody>
      </p:sp>
    </p:spTree>
    <p:extLst>
      <p:ext uri="{BB962C8B-B14F-4D97-AF65-F5344CB8AC3E}">
        <p14:creationId xmlns:p14="http://schemas.microsoft.com/office/powerpoint/2010/main" val="3245671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CB7A9B-2D91-4C21-AE05-6922E8C89619}"/>
              </a:ext>
            </a:extLst>
          </p:cNvPr>
          <p:cNvSpPr txBox="1"/>
          <p:nvPr/>
        </p:nvSpPr>
        <p:spPr>
          <a:xfrm>
            <a:off x="577392" y="660124"/>
            <a:ext cx="7444818" cy="923330"/>
          </a:xfrm>
          <a:prstGeom prst="rect">
            <a:avLst/>
          </a:prstGeom>
          <a:noFill/>
        </p:spPr>
        <p:txBody>
          <a:bodyPr wrap="square">
            <a:spAutoFit/>
          </a:bodyPr>
          <a:lstStyle/>
          <a:p>
            <a:pPr algn="r" fontAlgn="base"/>
            <a:r>
              <a:rPr lang="en-US" b="1" i="1" u="none" strike="noStrike">
                <a:solidFill>
                  <a:srgbClr val="000000"/>
                </a:solidFill>
                <a:effectLst/>
                <a:latin typeface="inherit"/>
              </a:rPr>
              <a:t>“Change is not always equivalent to improvement, but to improve, one must change”</a:t>
            </a:r>
            <a:endParaRPr lang="en-US" b="0" i="1" u="none" strike="noStrike">
              <a:solidFill>
                <a:srgbClr val="000000"/>
              </a:solidFill>
              <a:effectLst/>
              <a:latin typeface="Open Sans" panose="020B0606030504020204" pitchFamily="34" charset="0"/>
            </a:endParaRPr>
          </a:p>
          <a:p>
            <a:r>
              <a:rPr lang="en-US" b="0" i="1" u="none" strike="noStrike">
                <a:solidFill>
                  <a:srgbClr val="000000"/>
                </a:solidFill>
                <a:effectLst/>
                <a:latin typeface="Open Sans" panose="020B0606030504020204" pitchFamily="34" charset="0"/>
              </a:rPr>
              <a:t>(Winston Churchill)</a:t>
            </a:r>
            <a:endParaRPr lang="en-US" dirty="0"/>
          </a:p>
        </p:txBody>
      </p:sp>
      <p:sp>
        <p:nvSpPr>
          <p:cNvPr id="6" name="Rectangle 5">
            <a:extLst>
              <a:ext uri="{FF2B5EF4-FFF2-40B4-BE49-F238E27FC236}">
                <a16:creationId xmlns:a16="http://schemas.microsoft.com/office/drawing/2014/main" id="{076E0E6D-783D-4E50-A974-CCFFB2269AEF}"/>
              </a:ext>
            </a:extLst>
          </p:cNvPr>
          <p:cNvSpPr/>
          <p:nvPr/>
        </p:nvSpPr>
        <p:spPr>
          <a:xfrm>
            <a:off x="8107052" y="660125"/>
            <a:ext cx="65986"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D1E970B-0E9A-487A-A3FA-B8F66170A60F}"/>
              </a:ext>
            </a:extLst>
          </p:cNvPr>
          <p:cNvGrpSpPr/>
          <p:nvPr/>
        </p:nvGrpSpPr>
        <p:grpSpPr>
          <a:xfrm>
            <a:off x="576999" y="2369997"/>
            <a:ext cx="497656" cy="3550067"/>
            <a:chOff x="576999" y="2369997"/>
            <a:chExt cx="497656" cy="3550067"/>
          </a:xfrm>
        </p:grpSpPr>
        <p:sp>
          <p:nvSpPr>
            <p:cNvPr id="10" name="TextBox 9">
              <a:extLst>
                <a:ext uri="{FF2B5EF4-FFF2-40B4-BE49-F238E27FC236}">
                  <a16:creationId xmlns:a16="http://schemas.microsoft.com/office/drawing/2014/main" id="{11A2C2BB-F997-4232-9D4A-9115B9D414D1}"/>
                </a:ext>
              </a:extLst>
            </p:cNvPr>
            <p:cNvSpPr txBox="1"/>
            <p:nvPr/>
          </p:nvSpPr>
          <p:spPr>
            <a:xfrm>
              <a:off x="577392" y="2369997"/>
              <a:ext cx="497263" cy="707886"/>
            </a:xfrm>
            <a:prstGeom prst="rect">
              <a:avLst/>
            </a:prstGeom>
            <a:noFill/>
          </p:spPr>
          <p:txBody>
            <a:bodyPr wrap="square">
              <a:spAutoFit/>
            </a:bodyPr>
            <a:lstStyle/>
            <a:p>
              <a:pPr algn="l" fontAlgn="base"/>
              <a:r>
                <a:rPr lang="en-US" sz="4000" b="1" i="0" u="none" strike="noStrike" dirty="0">
                  <a:solidFill>
                    <a:srgbClr val="000000"/>
                  </a:solidFill>
                  <a:effectLst/>
                  <a:latin typeface="MingLiU_HKSCS-ExtB" panose="02020500000000000000" pitchFamily="18" charset="-120"/>
                  <a:ea typeface="MingLiU_HKSCS-ExtB" panose="02020500000000000000" pitchFamily="18" charset="-120"/>
                </a:rPr>
                <a:t>V</a:t>
              </a:r>
            </a:p>
          </p:txBody>
        </p:sp>
        <p:sp>
          <p:nvSpPr>
            <p:cNvPr id="11" name="TextBox 10">
              <a:extLst>
                <a:ext uri="{FF2B5EF4-FFF2-40B4-BE49-F238E27FC236}">
                  <a16:creationId xmlns:a16="http://schemas.microsoft.com/office/drawing/2014/main" id="{E66DA845-FD82-429B-AA4C-4FBC536D64B3}"/>
                </a:ext>
              </a:extLst>
            </p:cNvPr>
            <p:cNvSpPr txBox="1"/>
            <p:nvPr/>
          </p:nvSpPr>
          <p:spPr>
            <a:xfrm>
              <a:off x="576999" y="3236599"/>
              <a:ext cx="497263" cy="707886"/>
            </a:xfrm>
            <a:prstGeom prst="rect">
              <a:avLst/>
            </a:prstGeom>
            <a:noFill/>
          </p:spPr>
          <p:txBody>
            <a:bodyPr wrap="square">
              <a:spAutoFit/>
            </a:bodyPr>
            <a:lstStyle/>
            <a:p>
              <a:pPr algn="l" fontAlgn="base"/>
              <a:r>
                <a:rPr lang="en-US" sz="4000" b="1" i="0" u="none" strike="noStrike" dirty="0">
                  <a:solidFill>
                    <a:srgbClr val="000000"/>
                  </a:solidFill>
                  <a:effectLst/>
                  <a:latin typeface="MingLiU_HKSCS-ExtB" panose="02020500000000000000" pitchFamily="18" charset="-120"/>
                  <a:ea typeface="MingLiU_HKSCS-ExtB" panose="02020500000000000000" pitchFamily="18" charset="-120"/>
                </a:rPr>
                <a:t>U</a:t>
              </a:r>
            </a:p>
          </p:txBody>
        </p:sp>
        <p:sp>
          <p:nvSpPr>
            <p:cNvPr id="12" name="TextBox 11">
              <a:extLst>
                <a:ext uri="{FF2B5EF4-FFF2-40B4-BE49-F238E27FC236}">
                  <a16:creationId xmlns:a16="http://schemas.microsoft.com/office/drawing/2014/main" id="{860D13AF-4352-40BE-901F-9DD7A3849447}"/>
                </a:ext>
              </a:extLst>
            </p:cNvPr>
            <p:cNvSpPr txBox="1"/>
            <p:nvPr/>
          </p:nvSpPr>
          <p:spPr>
            <a:xfrm>
              <a:off x="576999" y="4224388"/>
              <a:ext cx="497263" cy="707886"/>
            </a:xfrm>
            <a:prstGeom prst="rect">
              <a:avLst/>
            </a:prstGeom>
            <a:noFill/>
          </p:spPr>
          <p:txBody>
            <a:bodyPr wrap="square">
              <a:spAutoFit/>
            </a:bodyPr>
            <a:lstStyle/>
            <a:p>
              <a:pPr algn="l" fontAlgn="base"/>
              <a:r>
                <a:rPr lang="en-US" sz="4000" b="1" dirty="0">
                  <a:solidFill>
                    <a:srgbClr val="000000"/>
                  </a:solidFill>
                  <a:latin typeface="MingLiU_HKSCS-ExtB" panose="02020500000000000000" pitchFamily="18" charset="-120"/>
                  <a:ea typeface="MingLiU_HKSCS-ExtB" panose="02020500000000000000" pitchFamily="18" charset="-120"/>
                </a:rPr>
                <a:t>C</a:t>
              </a:r>
              <a:endParaRPr lang="en-US" sz="4000" b="1" i="0" u="none" strike="noStrike" dirty="0">
                <a:solidFill>
                  <a:srgbClr val="000000"/>
                </a:solidFill>
                <a:effectLst/>
                <a:latin typeface="MingLiU_HKSCS-ExtB" panose="02020500000000000000" pitchFamily="18" charset="-120"/>
                <a:ea typeface="MingLiU_HKSCS-ExtB" panose="02020500000000000000" pitchFamily="18" charset="-120"/>
              </a:endParaRPr>
            </a:p>
          </p:txBody>
        </p:sp>
        <p:sp>
          <p:nvSpPr>
            <p:cNvPr id="13" name="TextBox 12">
              <a:extLst>
                <a:ext uri="{FF2B5EF4-FFF2-40B4-BE49-F238E27FC236}">
                  <a16:creationId xmlns:a16="http://schemas.microsoft.com/office/drawing/2014/main" id="{6F3D02E1-7571-4E4F-8312-8A9FE048123B}"/>
                </a:ext>
              </a:extLst>
            </p:cNvPr>
            <p:cNvSpPr txBox="1"/>
            <p:nvPr/>
          </p:nvSpPr>
          <p:spPr>
            <a:xfrm>
              <a:off x="576999" y="5212178"/>
              <a:ext cx="497263" cy="707886"/>
            </a:xfrm>
            <a:prstGeom prst="rect">
              <a:avLst/>
            </a:prstGeom>
            <a:noFill/>
          </p:spPr>
          <p:txBody>
            <a:bodyPr wrap="square">
              <a:spAutoFit/>
            </a:bodyPr>
            <a:lstStyle/>
            <a:p>
              <a:pPr algn="l" fontAlgn="base"/>
              <a:r>
                <a:rPr lang="en-US" sz="4000" b="1" dirty="0">
                  <a:solidFill>
                    <a:srgbClr val="000000"/>
                  </a:solidFill>
                  <a:latin typeface="MingLiU_HKSCS-ExtB" panose="02020500000000000000" pitchFamily="18" charset="-120"/>
                  <a:ea typeface="MingLiU_HKSCS-ExtB" panose="02020500000000000000" pitchFamily="18" charset="-120"/>
                </a:rPr>
                <a:t>A</a:t>
              </a:r>
              <a:endParaRPr lang="en-US" sz="4000" b="1" i="0" u="none" strike="noStrike" dirty="0">
                <a:solidFill>
                  <a:srgbClr val="000000"/>
                </a:solidFill>
                <a:effectLst/>
                <a:latin typeface="MingLiU_HKSCS-ExtB" panose="02020500000000000000" pitchFamily="18" charset="-120"/>
                <a:ea typeface="MingLiU_HKSCS-ExtB" panose="02020500000000000000" pitchFamily="18" charset="-120"/>
              </a:endParaRPr>
            </a:p>
          </p:txBody>
        </p:sp>
      </p:grpSp>
      <p:sp>
        <p:nvSpPr>
          <p:cNvPr id="21" name="TextBox 20">
            <a:extLst>
              <a:ext uri="{FF2B5EF4-FFF2-40B4-BE49-F238E27FC236}">
                <a16:creationId xmlns:a16="http://schemas.microsoft.com/office/drawing/2014/main" id="{059C92C5-F6E1-48A5-BDAD-ABFBC2C784F0}"/>
              </a:ext>
            </a:extLst>
          </p:cNvPr>
          <p:cNvSpPr txBox="1"/>
          <p:nvPr/>
        </p:nvSpPr>
        <p:spPr>
          <a:xfrm>
            <a:off x="1868864" y="2400774"/>
            <a:ext cx="7840744" cy="64633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dirty="0"/>
              <a:t>The classic example of volatility in markets and business remains the continuous fluctuation of the price of oil</a:t>
            </a:r>
          </a:p>
        </p:txBody>
      </p:sp>
      <p:sp>
        <p:nvSpPr>
          <p:cNvPr id="25" name="TextBox 24">
            <a:extLst>
              <a:ext uri="{FF2B5EF4-FFF2-40B4-BE49-F238E27FC236}">
                <a16:creationId xmlns:a16="http://schemas.microsoft.com/office/drawing/2014/main" id="{2C6BD6EC-0556-4702-9B0D-3A3B932DD4DE}"/>
              </a:ext>
            </a:extLst>
          </p:cNvPr>
          <p:cNvSpPr txBox="1"/>
          <p:nvPr/>
        </p:nvSpPr>
        <p:spPr>
          <a:xfrm>
            <a:off x="1868864" y="3273183"/>
            <a:ext cx="7840744" cy="64633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dirty="0"/>
              <a:t>When one cannot understand the change taking place or cannot make predictions about what a given event or change will entail, one is in an uncertainty context</a:t>
            </a:r>
          </a:p>
        </p:txBody>
      </p:sp>
      <p:sp>
        <p:nvSpPr>
          <p:cNvPr id="29" name="TextBox 28">
            <a:extLst>
              <a:ext uri="{FF2B5EF4-FFF2-40B4-BE49-F238E27FC236}">
                <a16:creationId xmlns:a16="http://schemas.microsoft.com/office/drawing/2014/main" id="{D026B7FF-62BB-4546-B398-07B6D263D53A}"/>
              </a:ext>
            </a:extLst>
          </p:cNvPr>
          <p:cNvSpPr txBox="1"/>
          <p:nvPr/>
        </p:nvSpPr>
        <p:spPr>
          <a:xfrm>
            <a:off x="1868865" y="4116666"/>
            <a:ext cx="7840744" cy="923330"/>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dirty="0"/>
              <a:t>Complexity is characteristic of those events or environments in which the variables at play are so numerous and interrelated that they give rise to an intricate and heterogeneous network that is difficult to decipher and </a:t>
            </a:r>
            <a:r>
              <a:rPr lang="en-US" dirty="0" err="1"/>
              <a:t>analyse</a:t>
            </a:r>
            <a:endParaRPr lang="en-US" dirty="0"/>
          </a:p>
        </p:txBody>
      </p:sp>
      <p:sp>
        <p:nvSpPr>
          <p:cNvPr id="31" name="TextBox 30">
            <a:extLst>
              <a:ext uri="{FF2B5EF4-FFF2-40B4-BE49-F238E27FC236}">
                <a16:creationId xmlns:a16="http://schemas.microsoft.com/office/drawing/2014/main" id="{CF75E0A8-9262-4E1F-A082-F3CF7B84EB41}"/>
              </a:ext>
            </a:extLst>
          </p:cNvPr>
          <p:cNvSpPr txBox="1"/>
          <p:nvPr/>
        </p:nvSpPr>
        <p:spPr>
          <a:xfrm>
            <a:off x="1868864" y="5246606"/>
            <a:ext cx="7840743" cy="64633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b="0" i="0" dirty="0">
                <a:solidFill>
                  <a:schemeClr val="bg1"/>
                </a:solidFill>
                <a:effectLst/>
                <a:latin typeface="Open Sans" panose="020B0606030504020204" pitchFamily="34" charset="0"/>
              </a:rPr>
              <a:t>In a context of ambiguity, it is difficult to come to conclusions and have a clear view of things</a:t>
            </a:r>
            <a:endParaRPr lang="en-US" dirty="0">
              <a:solidFill>
                <a:schemeClr val="bg1"/>
              </a:solidFill>
            </a:endParaRPr>
          </a:p>
        </p:txBody>
      </p:sp>
      <p:sp>
        <p:nvSpPr>
          <p:cNvPr id="33" name="TextBox 32">
            <a:extLst>
              <a:ext uri="{FF2B5EF4-FFF2-40B4-BE49-F238E27FC236}">
                <a16:creationId xmlns:a16="http://schemas.microsoft.com/office/drawing/2014/main" id="{1926158C-80F1-4919-844E-84D69176FE8E}"/>
              </a:ext>
            </a:extLst>
          </p:cNvPr>
          <p:cNvSpPr txBox="1"/>
          <p:nvPr/>
        </p:nvSpPr>
        <p:spPr>
          <a:xfrm>
            <a:off x="10535239" y="6357536"/>
            <a:ext cx="1656761" cy="276999"/>
          </a:xfrm>
          <a:prstGeom prst="rect">
            <a:avLst/>
          </a:prstGeom>
          <a:noFill/>
        </p:spPr>
        <p:txBody>
          <a:bodyPr wrap="square">
            <a:spAutoFit/>
          </a:bodyPr>
          <a:lstStyle/>
          <a:p>
            <a:r>
              <a:rPr lang="en-US" sz="1200" dirty="0"/>
              <a:t>(</a:t>
            </a:r>
            <a:r>
              <a:rPr lang="en-US" sz="1200" dirty="0" err="1"/>
              <a:t>Boldrini</a:t>
            </a:r>
            <a:r>
              <a:rPr lang="en-US" sz="1200" dirty="0"/>
              <a:t>, 2024)</a:t>
            </a:r>
          </a:p>
        </p:txBody>
      </p:sp>
    </p:spTree>
    <p:extLst>
      <p:ext uri="{BB962C8B-B14F-4D97-AF65-F5344CB8AC3E}">
        <p14:creationId xmlns:p14="http://schemas.microsoft.com/office/powerpoint/2010/main" val="248947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randombar(horizontal)">
                                      <p:cBhvr>
                                        <p:cTn id="15" dur="500"/>
                                        <p:tgtEl>
                                          <p:spTgt spid="2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randombar(horizontal)">
                                      <p:cBhvr>
                                        <p:cTn id="18" dur="500"/>
                                        <p:tgtEl>
                                          <p:spTgt spid="2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randombar(horizontal)">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9"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A192-A68E-4821-BA2E-0FA3D97E61F6}"/>
              </a:ext>
            </a:extLst>
          </p:cNvPr>
          <p:cNvSpPr>
            <a:spLocks noGrp="1"/>
          </p:cNvSpPr>
          <p:nvPr>
            <p:ph type="title"/>
          </p:nvPr>
        </p:nvSpPr>
        <p:spPr>
          <a:xfrm>
            <a:off x="838200" y="34803"/>
            <a:ext cx="10515600" cy="1325563"/>
          </a:xfrm>
        </p:spPr>
        <p:txBody>
          <a:bodyPr/>
          <a:lstStyle/>
          <a:p>
            <a:pPr algn="ctr"/>
            <a:r>
              <a:rPr lang="en-US" dirty="0"/>
              <a:t>Bloom’s Taxonomy </a:t>
            </a:r>
          </a:p>
        </p:txBody>
      </p:sp>
      <p:sp>
        <p:nvSpPr>
          <p:cNvPr id="4" name="TextBox 3">
            <a:extLst>
              <a:ext uri="{FF2B5EF4-FFF2-40B4-BE49-F238E27FC236}">
                <a16:creationId xmlns:a16="http://schemas.microsoft.com/office/drawing/2014/main" id="{AA2E1C87-4F40-4132-9A32-7EC3C4A77D66}"/>
              </a:ext>
            </a:extLst>
          </p:cNvPr>
          <p:cNvSpPr txBox="1"/>
          <p:nvPr/>
        </p:nvSpPr>
        <p:spPr>
          <a:xfrm>
            <a:off x="4451619" y="1195748"/>
            <a:ext cx="7750513" cy="1200329"/>
          </a:xfrm>
          <a:prstGeom prst="rect">
            <a:avLst/>
          </a:prstGeom>
          <a:noFill/>
        </p:spPr>
        <p:txBody>
          <a:bodyPr wrap="square">
            <a:spAutoFit/>
          </a:bodyPr>
          <a:lstStyle/>
          <a:p>
            <a:r>
              <a:rPr lang="en-US" b="0" i="0" dirty="0">
                <a:solidFill>
                  <a:srgbClr val="222222"/>
                </a:solidFill>
                <a:effectLst/>
                <a:latin typeface="Roboto" panose="020B0604020202020204" pitchFamily="2" charset="0"/>
              </a:rPr>
              <a:t>In 1956, Benjamin Bloom with his collaborators </a:t>
            </a:r>
            <a:r>
              <a:rPr lang="en-US" b="0" i="0" dirty="0">
                <a:solidFill>
                  <a:srgbClr val="222222"/>
                </a:solidFill>
                <a:effectLst/>
                <a:latin typeface="Roboto" panose="02000000000000000000" pitchFamily="2" charset="0"/>
              </a:rPr>
              <a:t>published a framework for categorizing educational goals: </a:t>
            </a:r>
            <a:r>
              <a:rPr lang="en-US" b="0" i="1" dirty="0">
                <a:solidFill>
                  <a:srgbClr val="222222"/>
                </a:solidFill>
                <a:effectLst/>
                <a:latin typeface="Roboto" panose="02000000000000000000" pitchFamily="2" charset="0"/>
              </a:rPr>
              <a:t>Taxonomy of Educational Objectives</a:t>
            </a:r>
            <a:r>
              <a:rPr lang="en-US" dirty="0">
                <a:solidFill>
                  <a:srgbClr val="222222"/>
                </a:solidFill>
                <a:latin typeface="Roboto" panose="02000000000000000000" pitchFamily="2" charset="0"/>
              </a:rPr>
              <a:t>. Familiarly known as Bloom’s Taxonomy, this framework has been applied by generations of K-12 teachers and college instructors in their teaching.</a:t>
            </a:r>
            <a:endParaRPr lang="en-US" dirty="0"/>
          </a:p>
        </p:txBody>
      </p:sp>
      <p:sp>
        <p:nvSpPr>
          <p:cNvPr id="6" name="TextBox 5">
            <a:extLst>
              <a:ext uri="{FF2B5EF4-FFF2-40B4-BE49-F238E27FC236}">
                <a16:creationId xmlns:a16="http://schemas.microsoft.com/office/drawing/2014/main" id="{10AC1BA9-4D9E-4ED2-B133-D3B15AB35A79}"/>
              </a:ext>
            </a:extLst>
          </p:cNvPr>
          <p:cNvSpPr txBox="1"/>
          <p:nvPr/>
        </p:nvSpPr>
        <p:spPr>
          <a:xfrm>
            <a:off x="2011802" y="1795015"/>
            <a:ext cx="1145432" cy="461665"/>
          </a:xfrm>
          <a:prstGeom prst="rect">
            <a:avLst/>
          </a:prstGeom>
          <a:noFill/>
        </p:spPr>
        <p:txBody>
          <a:bodyPr wrap="square">
            <a:spAutoFit/>
          </a:bodyPr>
          <a:lstStyle/>
          <a:p>
            <a:r>
              <a:rPr lang="en-US" sz="2400" i="1" dirty="0">
                <a:solidFill>
                  <a:schemeClr val="accent1"/>
                </a:solidFill>
                <a:effectLst/>
                <a:latin typeface="MS PGothic" panose="020B0600070205080204" pitchFamily="34" charset="-128"/>
                <a:ea typeface="MS PGothic" panose="020B0600070205080204" pitchFamily="34" charset="-128"/>
              </a:rPr>
              <a:t>Origin</a:t>
            </a:r>
            <a:endParaRPr lang="en-US" sz="2400" dirty="0">
              <a:solidFill>
                <a:schemeClr val="accent1"/>
              </a:solidFill>
              <a:latin typeface="MS PGothic" panose="020B0600070205080204" pitchFamily="34" charset="-128"/>
              <a:ea typeface="MS PGothic" panose="020B0600070205080204" pitchFamily="34" charset="-128"/>
            </a:endParaRPr>
          </a:p>
        </p:txBody>
      </p:sp>
      <p:cxnSp>
        <p:nvCxnSpPr>
          <p:cNvPr id="8" name="Straight Connector 7">
            <a:extLst>
              <a:ext uri="{FF2B5EF4-FFF2-40B4-BE49-F238E27FC236}">
                <a16:creationId xmlns:a16="http://schemas.microsoft.com/office/drawing/2014/main" id="{93A30EA7-6C82-4E88-BD4C-A10D3D6F5158}"/>
              </a:ext>
            </a:extLst>
          </p:cNvPr>
          <p:cNvCxnSpPr>
            <a:cxnSpLocks/>
          </p:cNvCxnSpPr>
          <p:nvPr/>
        </p:nvCxnSpPr>
        <p:spPr>
          <a:xfrm>
            <a:off x="4451619" y="2475518"/>
            <a:ext cx="7618461"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What Is Bloom's Taxonomy? Exploring Differentiated Homework">
            <a:extLst>
              <a:ext uri="{FF2B5EF4-FFF2-40B4-BE49-F238E27FC236}">
                <a16:creationId xmlns:a16="http://schemas.microsoft.com/office/drawing/2014/main" id="{86FF9D7D-B101-48A7-A729-A25D9E4C010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481939" y="2151029"/>
            <a:ext cx="77152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14A008E-F7F4-4F9C-BB26-9809E09D4F23}"/>
              </a:ext>
            </a:extLst>
          </p:cNvPr>
          <p:cNvSpPr txBox="1"/>
          <p:nvPr/>
        </p:nvSpPr>
        <p:spPr>
          <a:xfrm>
            <a:off x="5770935" y="6592403"/>
            <a:ext cx="6639126" cy="338554"/>
          </a:xfrm>
          <a:prstGeom prst="rect">
            <a:avLst/>
          </a:prstGeom>
          <a:noFill/>
        </p:spPr>
        <p:txBody>
          <a:bodyPr wrap="square">
            <a:spAutoFit/>
          </a:bodyPr>
          <a:lstStyle/>
          <a:p>
            <a:r>
              <a:rPr lang="en-US" sz="800" dirty="0"/>
              <a:t>https://blog.teamsatchel.com/hs-fs/hubfs/Blooms%20Taxonomy%20with%20labels%20(2).png?width=810&amp;height=540&amp;name=Blooms%20Taxonomy%20with%20labels%20(2).png</a:t>
            </a:r>
          </a:p>
        </p:txBody>
      </p:sp>
      <p:sp>
        <p:nvSpPr>
          <p:cNvPr id="23" name="TextBox 22">
            <a:extLst>
              <a:ext uri="{FF2B5EF4-FFF2-40B4-BE49-F238E27FC236}">
                <a16:creationId xmlns:a16="http://schemas.microsoft.com/office/drawing/2014/main" id="{88CCC435-8DEB-449B-BBCC-C071A6282BD1}"/>
              </a:ext>
            </a:extLst>
          </p:cNvPr>
          <p:cNvSpPr txBox="1"/>
          <p:nvPr/>
        </p:nvSpPr>
        <p:spPr>
          <a:xfrm>
            <a:off x="2893168" y="3083987"/>
            <a:ext cx="6600216" cy="369332"/>
          </a:xfrm>
          <a:prstGeom prst="rect">
            <a:avLst/>
          </a:prstGeom>
          <a:noFill/>
        </p:spPr>
        <p:txBody>
          <a:bodyPr wrap="square">
            <a:spAutoFit/>
          </a:bodyPr>
          <a:lstStyle/>
          <a:p>
            <a:r>
              <a:rPr lang="en-US" b="1" i="0" dirty="0">
                <a:solidFill>
                  <a:srgbClr val="222222"/>
                </a:solidFill>
                <a:effectLst/>
                <a:latin typeface="Roboto" panose="02000000000000000000" pitchFamily="2" charset="0"/>
              </a:rPr>
              <a:t> </a:t>
            </a:r>
            <a:r>
              <a:rPr lang="en-US" b="1" i="1" u="none" strike="noStrike" dirty="0">
                <a:solidFill>
                  <a:srgbClr val="006682"/>
                </a:solidFill>
                <a:effectLst/>
                <a:latin typeface="Roboto" panose="02000000000000000000" pitchFamily="2" charset="0"/>
              </a:rPr>
              <a:t>A Taxonomy for Teaching, Learning, and Assessment</a:t>
            </a:r>
            <a:endParaRPr lang="en-US" b="1" dirty="0"/>
          </a:p>
        </p:txBody>
      </p:sp>
      <p:sp>
        <p:nvSpPr>
          <p:cNvPr id="25" name="TextBox 24">
            <a:extLst>
              <a:ext uri="{FF2B5EF4-FFF2-40B4-BE49-F238E27FC236}">
                <a16:creationId xmlns:a16="http://schemas.microsoft.com/office/drawing/2014/main" id="{C1D62DFB-7EF8-429D-885E-8CB75E1A7743}"/>
              </a:ext>
            </a:extLst>
          </p:cNvPr>
          <p:cNvSpPr txBox="1"/>
          <p:nvPr/>
        </p:nvSpPr>
        <p:spPr>
          <a:xfrm>
            <a:off x="372083" y="4243982"/>
            <a:ext cx="6600216" cy="1477328"/>
          </a:xfrm>
          <a:prstGeom prst="rect">
            <a:avLst/>
          </a:prstGeom>
          <a:noFill/>
        </p:spPr>
        <p:txBody>
          <a:bodyPr wrap="square">
            <a:spAutoFit/>
          </a:bodyPr>
          <a:lstStyle/>
          <a:p>
            <a:r>
              <a:rPr lang="en-US" b="0" i="0" spc="300" dirty="0">
                <a:solidFill>
                  <a:srgbClr val="222222"/>
                </a:solidFill>
                <a:effectLst/>
                <a:latin typeface="Roboto" panose="02000000000000000000" pitchFamily="2" charset="0"/>
              </a:rPr>
              <a:t>A group of cognitive psychologists, curriculum theorists and instructional researchers, and testing and assessment specialists published in 2001 a revision of Bloom’s Taxonomy</a:t>
            </a:r>
            <a:endParaRPr lang="en-US" spc="300" dirty="0"/>
          </a:p>
        </p:txBody>
      </p:sp>
    </p:spTree>
    <p:extLst>
      <p:ext uri="{BB962C8B-B14F-4D97-AF65-F5344CB8AC3E}">
        <p14:creationId xmlns:p14="http://schemas.microsoft.com/office/powerpoint/2010/main" val="3829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par>
                                <p:cTn id="13" presetID="1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par>
                                <p:cTn id="28" presetID="22" presetClass="entr" presetSubtype="4" fill="hold" nodeType="withEffect">
                                  <p:stCondLst>
                                    <p:cond delay="0"/>
                                  </p:stCondLst>
                                  <p:childTnLst>
                                    <p:set>
                                      <p:cBhvr>
                                        <p:cTn id="29" dur="1" fill="hold">
                                          <p:stCondLst>
                                            <p:cond delay="0"/>
                                          </p:stCondLst>
                                        </p:cTn>
                                        <p:tgtEl>
                                          <p:spTgt spid="3074"/>
                                        </p:tgtEl>
                                        <p:attrNameLst>
                                          <p:attrName>style.visibility</p:attrName>
                                        </p:attrNameLst>
                                      </p:cBhvr>
                                      <p:to>
                                        <p:strVal val="visible"/>
                                      </p:to>
                                    </p:set>
                                    <p:animEffect transition="in" filter="wipe(down)">
                                      <p:cBhvr>
                                        <p:cTn id="3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amous educators – Benjamin Bloom">
            <a:extLst>
              <a:ext uri="{FF2B5EF4-FFF2-40B4-BE49-F238E27FC236}">
                <a16:creationId xmlns:a16="http://schemas.microsoft.com/office/drawing/2014/main" id="{944BA749-099A-453A-B16A-59F729D548B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83" b="96902" l="9932" r="96327">
                        <a14:foregroundMark x1="50204" y1="45095" x2="50204" y2="45095"/>
                        <a14:foregroundMark x1="49932" y1="43029" x2="49932" y2="43029"/>
                        <a14:foregroundMark x1="44490" y1="79002" x2="44490" y2="79002"/>
                        <a14:foregroundMark x1="45034" y1="85026" x2="45034" y2="85026"/>
                        <a14:foregroundMark x1="45306" y1="88985" x2="45306" y2="88985"/>
                        <a14:foregroundMark x1="31973" y1="47160" x2="31973" y2="47160"/>
                        <a14:foregroundMark x1="29524" y1="46299" x2="29524" y2="46299"/>
                        <a14:foregroundMark x1="28571" y1="46988" x2="28571" y2="46988"/>
                        <a14:foregroundMark x1="26939" y1="72978" x2="26939" y2="72978"/>
                        <a14:foregroundMark x1="27619" y1="73494" x2="27619" y2="73494"/>
                        <a14:foregroundMark x1="22585" y1="70052" x2="36327" y2="68158"/>
                        <a14:foregroundMark x1="24354" y1="73494" x2="37823" y2="71429"/>
                        <a14:foregroundMark x1="22585" y1="75043" x2="37687" y2="72633"/>
                        <a14:foregroundMark x1="19728" y1="81411" x2="28844" y2="76592"/>
                        <a14:foregroundMark x1="17551" y1="79862" x2="17551" y2="79862"/>
                        <a14:foregroundMark x1="44490" y1="91222" x2="44490" y2="91222"/>
                        <a14:foregroundMark x1="44490" y1="87780" x2="48027" y2="87608"/>
                        <a14:foregroundMark x1="43265" y1="79518" x2="37959" y2="91050"/>
                        <a14:foregroundMark x1="32109" y1="77625" x2="28844" y2="91910"/>
                        <a14:foregroundMark x1="13469" y1="94492" x2="32789" y2="97074"/>
                        <a14:foregroundMark x1="45306" y1="96558" x2="50476" y2="96041"/>
                        <a14:foregroundMark x1="54286" y1="96558" x2="71429" y2="92771"/>
                        <a14:foregroundMark x1="63810" y1="82960" x2="74422" y2="87091"/>
                        <a14:foregroundMark x1="71565" y1="71601" x2="77959" y2="84509"/>
                        <a14:foregroundMark x1="93878" y1="91394" x2="96327" y2="96213"/>
                        <a14:foregroundMark x1="67483" y1="43890" x2="67483" y2="43890"/>
                        <a14:foregroundMark x1="66531" y1="50602" x2="66531" y2="50602"/>
                        <a14:backgroundMark x1="12381" y1="54561" x2="28435" y2="55077"/>
                        <a14:backgroundMark x1="14150" y1="60585" x2="27347" y2="60585"/>
                        <a14:backgroundMark x1="34694" y1="63683" x2="34694" y2="63683"/>
                        <a14:backgroundMark x1="73061" y1="51291" x2="76599" y2="51291"/>
                      </a14:backgroundRemoval>
                    </a14:imgEffect>
                  </a14:imgLayer>
                </a14:imgProps>
              </a:ext>
              <a:ext uri="{28A0092B-C50C-407E-A947-70E740481C1C}">
                <a14:useLocalDpi xmlns:a14="http://schemas.microsoft.com/office/drawing/2010/main" val="0"/>
              </a:ext>
            </a:extLst>
          </a:blip>
          <a:srcRect/>
          <a:stretch>
            <a:fillRect/>
          </a:stretch>
        </p:blipFill>
        <p:spPr bwMode="auto">
          <a:xfrm>
            <a:off x="7733811" y="-164709"/>
            <a:ext cx="2615980" cy="21540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7E88CA-89A8-4D2C-96F7-A790DFD37346}"/>
              </a:ext>
            </a:extLst>
          </p:cNvPr>
          <p:cNvSpPr>
            <a:spLocks noGrp="1"/>
          </p:cNvSpPr>
          <p:nvPr>
            <p:ph type="title"/>
          </p:nvPr>
        </p:nvSpPr>
        <p:spPr>
          <a:xfrm>
            <a:off x="1258794" y="244678"/>
            <a:ext cx="10095006" cy="1325563"/>
          </a:xfrm>
        </p:spPr>
        <p:txBody>
          <a:bodyPr anchor="ctr"/>
          <a:lstStyle/>
          <a:p>
            <a:pPr algn="ctr"/>
            <a:r>
              <a:rPr lang="en-US" dirty="0"/>
              <a:t>Bloom’s Taxonomy </a:t>
            </a:r>
          </a:p>
        </p:txBody>
      </p:sp>
      <p:sp>
        <p:nvSpPr>
          <p:cNvPr id="8" name="TextBox 7">
            <a:extLst>
              <a:ext uri="{FF2B5EF4-FFF2-40B4-BE49-F238E27FC236}">
                <a16:creationId xmlns:a16="http://schemas.microsoft.com/office/drawing/2014/main" id="{99776B08-11F3-42F1-AEDF-20B0DA027BC9}"/>
              </a:ext>
            </a:extLst>
          </p:cNvPr>
          <p:cNvSpPr txBox="1"/>
          <p:nvPr/>
        </p:nvSpPr>
        <p:spPr>
          <a:xfrm>
            <a:off x="10511015" y="5272450"/>
            <a:ext cx="1183667" cy="369332"/>
          </a:xfrm>
          <a:prstGeom prst="rect">
            <a:avLst/>
          </a:prstGeom>
          <a:noFill/>
        </p:spPr>
        <p:txBody>
          <a:bodyPr wrap="square" anchor="ctr">
            <a:spAutoFit/>
          </a:bodyPr>
          <a:lstStyle/>
          <a:p>
            <a:pPr algn="ctr"/>
            <a:r>
              <a:rPr lang="en-US" b="0" i="0" dirty="0">
                <a:solidFill>
                  <a:srgbClr val="006682"/>
                </a:solidFill>
                <a:effectLst/>
                <a:latin typeface="Century Gothic" panose="020B0502020202020204" pitchFamily="34" charset="0"/>
              </a:rPr>
              <a:t>Analyze</a:t>
            </a:r>
          </a:p>
        </p:txBody>
      </p:sp>
      <p:sp>
        <p:nvSpPr>
          <p:cNvPr id="10" name="TextBox 9">
            <a:extLst>
              <a:ext uri="{FF2B5EF4-FFF2-40B4-BE49-F238E27FC236}">
                <a16:creationId xmlns:a16="http://schemas.microsoft.com/office/drawing/2014/main" id="{BC62EB95-F680-44B7-A83F-4242193589D8}"/>
              </a:ext>
            </a:extLst>
          </p:cNvPr>
          <p:cNvSpPr txBox="1"/>
          <p:nvPr/>
        </p:nvSpPr>
        <p:spPr>
          <a:xfrm>
            <a:off x="44646" y="4898764"/>
            <a:ext cx="1071605" cy="369332"/>
          </a:xfrm>
          <a:prstGeom prst="rect">
            <a:avLst/>
          </a:prstGeom>
          <a:noFill/>
        </p:spPr>
        <p:txBody>
          <a:bodyPr wrap="square" anchor="ctr">
            <a:spAutoFit/>
          </a:bodyPr>
          <a:lstStyle/>
          <a:p>
            <a:pPr algn="ctr"/>
            <a:r>
              <a:rPr lang="en-US" b="0" i="0" dirty="0">
                <a:solidFill>
                  <a:srgbClr val="006682"/>
                </a:solidFill>
                <a:effectLst/>
                <a:latin typeface="Century Gothic" panose="020B0502020202020204" pitchFamily="34" charset="0"/>
              </a:rPr>
              <a:t>Apply</a:t>
            </a:r>
          </a:p>
        </p:txBody>
      </p:sp>
      <p:sp>
        <p:nvSpPr>
          <p:cNvPr id="12" name="TextBox 11">
            <a:extLst>
              <a:ext uri="{FF2B5EF4-FFF2-40B4-BE49-F238E27FC236}">
                <a16:creationId xmlns:a16="http://schemas.microsoft.com/office/drawing/2014/main" id="{F92000DD-6013-4E8D-9BD5-AEA5E2C759EF}"/>
              </a:ext>
            </a:extLst>
          </p:cNvPr>
          <p:cNvSpPr txBox="1"/>
          <p:nvPr/>
        </p:nvSpPr>
        <p:spPr>
          <a:xfrm>
            <a:off x="925831" y="2823333"/>
            <a:ext cx="1762659" cy="369332"/>
          </a:xfrm>
          <a:prstGeom prst="rect">
            <a:avLst/>
          </a:prstGeom>
          <a:noFill/>
        </p:spPr>
        <p:txBody>
          <a:bodyPr wrap="square" anchor="ctr">
            <a:spAutoFit/>
          </a:bodyPr>
          <a:lstStyle/>
          <a:p>
            <a:pPr algn="ctr"/>
            <a:r>
              <a:rPr lang="en-US" b="0" i="0" dirty="0">
                <a:solidFill>
                  <a:srgbClr val="006682"/>
                </a:solidFill>
                <a:effectLst/>
                <a:latin typeface="Century Gothic" panose="020B0502020202020204" pitchFamily="34" charset="0"/>
              </a:rPr>
              <a:t>Understand</a:t>
            </a:r>
          </a:p>
        </p:txBody>
      </p:sp>
      <p:sp>
        <p:nvSpPr>
          <p:cNvPr id="14" name="TextBox 13">
            <a:extLst>
              <a:ext uri="{FF2B5EF4-FFF2-40B4-BE49-F238E27FC236}">
                <a16:creationId xmlns:a16="http://schemas.microsoft.com/office/drawing/2014/main" id="{1D6AE8C1-166B-4FD3-90A4-DAE70A616FF8}"/>
              </a:ext>
            </a:extLst>
          </p:cNvPr>
          <p:cNvSpPr txBox="1"/>
          <p:nvPr/>
        </p:nvSpPr>
        <p:spPr>
          <a:xfrm>
            <a:off x="1733812" y="1806138"/>
            <a:ext cx="1659933" cy="369332"/>
          </a:xfrm>
          <a:prstGeom prst="rect">
            <a:avLst/>
          </a:prstGeom>
          <a:noFill/>
        </p:spPr>
        <p:txBody>
          <a:bodyPr wrap="square" anchor="ctr">
            <a:spAutoFit/>
          </a:bodyPr>
          <a:lstStyle/>
          <a:p>
            <a:pPr algn="ctr"/>
            <a:r>
              <a:rPr lang="en-US" b="0" i="0" dirty="0">
                <a:solidFill>
                  <a:srgbClr val="006682"/>
                </a:solidFill>
                <a:effectLst/>
                <a:latin typeface="Century Gothic" panose="020B0502020202020204" pitchFamily="34" charset="0"/>
              </a:rPr>
              <a:t>Remember</a:t>
            </a:r>
          </a:p>
        </p:txBody>
      </p:sp>
      <p:cxnSp>
        <p:nvCxnSpPr>
          <p:cNvPr id="16" name="Connector: Curved 15">
            <a:extLst>
              <a:ext uri="{FF2B5EF4-FFF2-40B4-BE49-F238E27FC236}">
                <a16:creationId xmlns:a16="http://schemas.microsoft.com/office/drawing/2014/main" id="{770FBD36-6B52-48C0-9320-08832ED3F64B}"/>
              </a:ext>
            </a:extLst>
          </p:cNvPr>
          <p:cNvCxnSpPr>
            <a:cxnSpLocks/>
          </p:cNvCxnSpPr>
          <p:nvPr/>
        </p:nvCxnSpPr>
        <p:spPr>
          <a:xfrm>
            <a:off x="3063003" y="2176607"/>
            <a:ext cx="1196503" cy="39067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99A0FF84-B5B7-457E-890E-564CBE24D2A3}"/>
              </a:ext>
            </a:extLst>
          </p:cNvPr>
          <p:cNvCxnSpPr>
            <a:cxnSpLocks/>
          </p:cNvCxnSpPr>
          <p:nvPr/>
        </p:nvCxnSpPr>
        <p:spPr>
          <a:xfrm>
            <a:off x="2236151" y="3248760"/>
            <a:ext cx="1196503" cy="39067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0161DCDF-22BE-4FEF-A6D1-BE8C345697A1}"/>
              </a:ext>
            </a:extLst>
          </p:cNvPr>
          <p:cNvCxnSpPr>
            <a:cxnSpLocks/>
          </p:cNvCxnSpPr>
          <p:nvPr/>
        </p:nvCxnSpPr>
        <p:spPr>
          <a:xfrm>
            <a:off x="732826" y="5329535"/>
            <a:ext cx="1196503" cy="39067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80B43CA9-2025-4B89-8F2A-A3EAAD6A329A}"/>
              </a:ext>
            </a:extLst>
          </p:cNvPr>
          <p:cNvCxnSpPr>
            <a:cxnSpLocks/>
          </p:cNvCxnSpPr>
          <p:nvPr/>
        </p:nvCxnSpPr>
        <p:spPr>
          <a:xfrm rot="10800000" flipV="1">
            <a:off x="9215746" y="5733216"/>
            <a:ext cx="1428750" cy="3384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C966B17-7D10-4C6A-9829-77438B28B38C}"/>
              </a:ext>
            </a:extLst>
          </p:cNvPr>
          <p:cNvSpPr txBox="1"/>
          <p:nvPr/>
        </p:nvSpPr>
        <p:spPr>
          <a:xfrm>
            <a:off x="4378960" y="2244112"/>
            <a:ext cx="1524522" cy="646331"/>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buFont typeface="Arial" panose="020B0604020202020204" pitchFamily="34" charset="0"/>
              <a:buChar char="•"/>
            </a:pPr>
            <a:r>
              <a:rPr lang="en-US" b="0" i="0" dirty="0">
                <a:solidFill>
                  <a:srgbClr val="222222"/>
                </a:solidFill>
                <a:effectLst/>
                <a:latin typeface="Roboto" panose="02000000000000000000" pitchFamily="2" charset="0"/>
              </a:rPr>
              <a:t>Recognizing</a:t>
            </a:r>
          </a:p>
          <a:p>
            <a:pPr algn="ctr">
              <a:buFont typeface="Arial" panose="020B0604020202020204" pitchFamily="34" charset="0"/>
              <a:buChar char="•"/>
            </a:pPr>
            <a:r>
              <a:rPr lang="en-US" b="0" i="0" dirty="0">
                <a:solidFill>
                  <a:srgbClr val="222222"/>
                </a:solidFill>
                <a:effectLst/>
                <a:latin typeface="Roboto" panose="02000000000000000000" pitchFamily="2" charset="0"/>
              </a:rPr>
              <a:t>Recalling</a:t>
            </a:r>
          </a:p>
        </p:txBody>
      </p:sp>
      <p:sp>
        <p:nvSpPr>
          <p:cNvPr id="31" name="TextBox 30">
            <a:extLst>
              <a:ext uri="{FF2B5EF4-FFF2-40B4-BE49-F238E27FC236}">
                <a16:creationId xmlns:a16="http://schemas.microsoft.com/office/drawing/2014/main" id="{7D3D891E-4D1B-48C7-A5B9-76E2FE9B08CF}"/>
              </a:ext>
            </a:extLst>
          </p:cNvPr>
          <p:cNvSpPr txBox="1"/>
          <p:nvPr/>
        </p:nvSpPr>
        <p:spPr>
          <a:xfrm>
            <a:off x="3712215" y="3298210"/>
            <a:ext cx="1694954" cy="2031325"/>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buFont typeface="Arial" panose="020B0604020202020204" pitchFamily="34" charset="0"/>
              <a:buChar char="•"/>
            </a:pPr>
            <a:r>
              <a:rPr lang="en-US" b="0" i="0" dirty="0">
                <a:solidFill>
                  <a:srgbClr val="222222"/>
                </a:solidFill>
                <a:effectLst/>
                <a:latin typeface="Roboto" panose="02000000000000000000" pitchFamily="2" charset="0"/>
              </a:rPr>
              <a:t>Interpreting</a:t>
            </a:r>
          </a:p>
          <a:p>
            <a:pPr algn="ctr">
              <a:buFont typeface="Arial" panose="020B0604020202020204" pitchFamily="34" charset="0"/>
              <a:buChar char="•"/>
            </a:pPr>
            <a:r>
              <a:rPr lang="en-US" b="0" i="0" dirty="0">
                <a:solidFill>
                  <a:srgbClr val="222222"/>
                </a:solidFill>
                <a:effectLst/>
                <a:latin typeface="Roboto" panose="02000000000000000000" pitchFamily="2" charset="0"/>
              </a:rPr>
              <a:t>Exemplifying</a:t>
            </a:r>
          </a:p>
          <a:p>
            <a:pPr algn="ctr">
              <a:buFont typeface="Arial" panose="020B0604020202020204" pitchFamily="34" charset="0"/>
              <a:buChar char="•"/>
            </a:pPr>
            <a:r>
              <a:rPr lang="en-US" b="0" i="0" dirty="0">
                <a:solidFill>
                  <a:srgbClr val="222222"/>
                </a:solidFill>
                <a:effectLst/>
                <a:latin typeface="Roboto" panose="02000000000000000000" pitchFamily="2" charset="0"/>
              </a:rPr>
              <a:t>Classifying</a:t>
            </a:r>
          </a:p>
          <a:p>
            <a:pPr algn="ctr">
              <a:buFont typeface="Arial" panose="020B0604020202020204" pitchFamily="34" charset="0"/>
              <a:buChar char="•"/>
            </a:pPr>
            <a:r>
              <a:rPr lang="en-US" b="0" i="0" dirty="0">
                <a:solidFill>
                  <a:srgbClr val="222222"/>
                </a:solidFill>
                <a:effectLst/>
                <a:latin typeface="Roboto" panose="02000000000000000000" pitchFamily="2" charset="0"/>
              </a:rPr>
              <a:t>Summarizing</a:t>
            </a:r>
          </a:p>
          <a:p>
            <a:pPr algn="ctr">
              <a:buFont typeface="Arial" panose="020B0604020202020204" pitchFamily="34" charset="0"/>
              <a:buChar char="•"/>
            </a:pPr>
            <a:r>
              <a:rPr lang="en-US" b="0" i="0" dirty="0">
                <a:solidFill>
                  <a:srgbClr val="222222"/>
                </a:solidFill>
                <a:effectLst/>
                <a:latin typeface="Roboto" panose="02000000000000000000" pitchFamily="2" charset="0"/>
              </a:rPr>
              <a:t>Inferring</a:t>
            </a:r>
          </a:p>
          <a:p>
            <a:pPr algn="ctr">
              <a:buFont typeface="Arial" panose="020B0604020202020204" pitchFamily="34" charset="0"/>
              <a:buChar char="•"/>
            </a:pPr>
            <a:r>
              <a:rPr lang="en-US" b="0" i="0" dirty="0">
                <a:solidFill>
                  <a:srgbClr val="222222"/>
                </a:solidFill>
                <a:effectLst/>
                <a:latin typeface="Roboto" panose="02000000000000000000" pitchFamily="2" charset="0"/>
              </a:rPr>
              <a:t>Comparing</a:t>
            </a:r>
          </a:p>
          <a:p>
            <a:pPr algn="ctr">
              <a:buFont typeface="Arial" panose="020B0604020202020204" pitchFamily="34" charset="0"/>
              <a:buChar char="•"/>
            </a:pPr>
            <a:r>
              <a:rPr lang="en-US" b="0" i="0" dirty="0">
                <a:solidFill>
                  <a:srgbClr val="222222"/>
                </a:solidFill>
                <a:effectLst/>
                <a:latin typeface="Roboto" panose="02000000000000000000" pitchFamily="2" charset="0"/>
              </a:rPr>
              <a:t>Explaining</a:t>
            </a:r>
          </a:p>
        </p:txBody>
      </p:sp>
      <p:sp>
        <p:nvSpPr>
          <p:cNvPr id="37" name="TextBox 36">
            <a:extLst>
              <a:ext uri="{FF2B5EF4-FFF2-40B4-BE49-F238E27FC236}">
                <a16:creationId xmlns:a16="http://schemas.microsoft.com/office/drawing/2014/main" id="{6923DDC9-F915-4127-9A6D-5C9DE86F4CE9}"/>
              </a:ext>
            </a:extLst>
          </p:cNvPr>
          <p:cNvSpPr txBox="1"/>
          <p:nvPr/>
        </p:nvSpPr>
        <p:spPr>
          <a:xfrm>
            <a:off x="2140083" y="5644073"/>
            <a:ext cx="1694954" cy="646331"/>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buFont typeface="Arial" panose="020B0604020202020204" pitchFamily="34" charset="0"/>
              <a:buChar char="•"/>
            </a:pPr>
            <a:r>
              <a:rPr lang="en-US" b="0" i="0" dirty="0">
                <a:solidFill>
                  <a:srgbClr val="222222"/>
                </a:solidFill>
                <a:effectLst/>
                <a:latin typeface="Roboto" panose="02000000000000000000" pitchFamily="2" charset="0"/>
              </a:rPr>
              <a:t>Executing</a:t>
            </a:r>
          </a:p>
          <a:p>
            <a:pPr algn="ctr">
              <a:buFont typeface="Arial" panose="020B0604020202020204" pitchFamily="34" charset="0"/>
              <a:buChar char="•"/>
            </a:pPr>
            <a:r>
              <a:rPr lang="en-US" b="0" i="0" dirty="0">
                <a:solidFill>
                  <a:srgbClr val="222222"/>
                </a:solidFill>
                <a:effectLst/>
                <a:latin typeface="Roboto" panose="02000000000000000000" pitchFamily="2" charset="0"/>
              </a:rPr>
              <a:t>Implementing</a:t>
            </a:r>
          </a:p>
        </p:txBody>
      </p:sp>
      <p:sp>
        <p:nvSpPr>
          <p:cNvPr id="6" name="TextBox 5">
            <a:extLst>
              <a:ext uri="{FF2B5EF4-FFF2-40B4-BE49-F238E27FC236}">
                <a16:creationId xmlns:a16="http://schemas.microsoft.com/office/drawing/2014/main" id="{8397CBEB-E97F-4987-83CC-0994BE704267}"/>
              </a:ext>
            </a:extLst>
          </p:cNvPr>
          <p:cNvSpPr txBox="1"/>
          <p:nvPr/>
        </p:nvSpPr>
        <p:spPr>
          <a:xfrm>
            <a:off x="10039514" y="3707383"/>
            <a:ext cx="1418298" cy="369332"/>
          </a:xfrm>
          <a:prstGeom prst="rect">
            <a:avLst/>
          </a:prstGeom>
          <a:noFill/>
        </p:spPr>
        <p:txBody>
          <a:bodyPr wrap="square" anchor="ctr">
            <a:spAutoFit/>
          </a:bodyPr>
          <a:lstStyle/>
          <a:p>
            <a:pPr algn="ctr"/>
            <a:r>
              <a:rPr lang="en-US" b="0" i="0" dirty="0">
                <a:solidFill>
                  <a:srgbClr val="006682"/>
                </a:solidFill>
                <a:effectLst/>
                <a:latin typeface="Century Gothic" panose="020B0502020202020204" pitchFamily="34" charset="0"/>
              </a:rPr>
              <a:t>Evaluate</a:t>
            </a:r>
          </a:p>
        </p:txBody>
      </p:sp>
      <p:cxnSp>
        <p:nvCxnSpPr>
          <p:cNvPr id="22" name="Connector: Curved 21">
            <a:extLst>
              <a:ext uri="{FF2B5EF4-FFF2-40B4-BE49-F238E27FC236}">
                <a16:creationId xmlns:a16="http://schemas.microsoft.com/office/drawing/2014/main" id="{598BE99F-615F-4578-984B-A12789F14B2E}"/>
              </a:ext>
            </a:extLst>
          </p:cNvPr>
          <p:cNvCxnSpPr>
            <a:cxnSpLocks/>
          </p:cNvCxnSpPr>
          <p:nvPr/>
        </p:nvCxnSpPr>
        <p:spPr>
          <a:xfrm rot="10800000" flipV="1">
            <a:off x="9005633" y="4167208"/>
            <a:ext cx="1102468" cy="5101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FEFCD2B-855D-4BEF-A992-8BC2D5513012}"/>
              </a:ext>
            </a:extLst>
          </p:cNvPr>
          <p:cNvSpPr txBox="1"/>
          <p:nvPr/>
        </p:nvSpPr>
        <p:spPr>
          <a:xfrm>
            <a:off x="7660547" y="4120788"/>
            <a:ext cx="1276082" cy="646331"/>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buFont typeface="Arial" panose="020B0604020202020204" pitchFamily="34" charset="0"/>
              <a:buChar char="•"/>
            </a:pPr>
            <a:r>
              <a:rPr lang="en-US" b="0" i="0" dirty="0">
                <a:solidFill>
                  <a:srgbClr val="222222"/>
                </a:solidFill>
                <a:effectLst/>
                <a:latin typeface="Roboto" panose="02000000000000000000" pitchFamily="2" charset="0"/>
              </a:rPr>
              <a:t>Checking</a:t>
            </a:r>
          </a:p>
          <a:p>
            <a:pPr algn="ctr">
              <a:buFont typeface="Arial" panose="020B0604020202020204" pitchFamily="34" charset="0"/>
              <a:buChar char="•"/>
            </a:pPr>
            <a:r>
              <a:rPr lang="en-US" b="0" i="0" dirty="0">
                <a:solidFill>
                  <a:srgbClr val="222222"/>
                </a:solidFill>
                <a:effectLst/>
                <a:latin typeface="Roboto" panose="02000000000000000000" pitchFamily="2" charset="0"/>
              </a:rPr>
              <a:t>Critiquing</a:t>
            </a:r>
          </a:p>
        </p:txBody>
      </p:sp>
      <p:sp>
        <p:nvSpPr>
          <p:cNvPr id="4" name="TextBox 3">
            <a:extLst>
              <a:ext uri="{FF2B5EF4-FFF2-40B4-BE49-F238E27FC236}">
                <a16:creationId xmlns:a16="http://schemas.microsoft.com/office/drawing/2014/main" id="{ABA91960-22F9-4139-B4CF-669EE0F2EA31}"/>
              </a:ext>
            </a:extLst>
          </p:cNvPr>
          <p:cNvSpPr txBox="1"/>
          <p:nvPr/>
        </p:nvSpPr>
        <p:spPr>
          <a:xfrm>
            <a:off x="10434801" y="2258124"/>
            <a:ext cx="1245923" cy="369332"/>
          </a:xfrm>
          <a:prstGeom prst="rect">
            <a:avLst/>
          </a:prstGeom>
          <a:noFill/>
        </p:spPr>
        <p:txBody>
          <a:bodyPr wrap="square" anchor="ctr">
            <a:spAutoFit/>
          </a:bodyPr>
          <a:lstStyle/>
          <a:p>
            <a:pPr algn="ctr"/>
            <a:r>
              <a:rPr lang="en-US" b="0" i="0" dirty="0">
                <a:solidFill>
                  <a:srgbClr val="006682"/>
                </a:solidFill>
                <a:effectLst/>
                <a:latin typeface="Century Gothic" panose="020B0502020202020204" pitchFamily="34" charset="0"/>
                <a:cs typeface="Segoe UI Semilight" panose="020B0402040204020203" pitchFamily="34" charset="0"/>
              </a:rPr>
              <a:t>Create</a:t>
            </a:r>
          </a:p>
        </p:txBody>
      </p:sp>
      <p:cxnSp>
        <p:nvCxnSpPr>
          <p:cNvPr id="24" name="Connector: Curved 23">
            <a:extLst>
              <a:ext uri="{FF2B5EF4-FFF2-40B4-BE49-F238E27FC236}">
                <a16:creationId xmlns:a16="http://schemas.microsoft.com/office/drawing/2014/main" id="{1FDB651C-E811-4E62-AF8A-670CB18CCA84}"/>
              </a:ext>
            </a:extLst>
          </p:cNvPr>
          <p:cNvCxnSpPr>
            <a:cxnSpLocks/>
          </p:cNvCxnSpPr>
          <p:nvPr/>
        </p:nvCxnSpPr>
        <p:spPr>
          <a:xfrm rot="10800000" flipV="1">
            <a:off x="9420665" y="2627455"/>
            <a:ext cx="1076527" cy="51591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5387D62-F698-4911-B987-3B9F4A1CF61F}"/>
              </a:ext>
            </a:extLst>
          </p:cNvPr>
          <p:cNvSpPr txBox="1"/>
          <p:nvPr/>
        </p:nvSpPr>
        <p:spPr>
          <a:xfrm>
            <a:off x="7733811" y="2698084"/>
            <a:ext cx="1524522" cy="923330"/>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buFont typeface="Arial" panose="020B0604020202020204" pitchFamily="34" charset="0"/>
              <a:buChar char="•"/>
            </a:pPr>
            <a:r>
              <a:rPr lang="en-US" b="0" i="0" dirty="0">
                <a:solidFill>
                  <a:srgbClr val="222222"/>
                </a:solidFill>
                <a:effectLst/>
                <a:latin typeface="Roboto" panose="02000000000000000000" pitchFamily="2" charset="0"/>
              </a:rPr>
              <a:t>Generating</a:t>
            </a:r>
          </a:p>
          <a:p>
            <a:pPr algn="ctr">
              <a:buFont typeface="Arial" panose="020B0604020202020204" pitchFamily="34" charset="0"/>
              <a:buChar char="•"/>
            </a:pPr>
            <a:r>
              <a:rPr lang="en-US" b="0" i="0" dirty="0">
                <a:solidFill>
                  <a:srgbClr val="222222"/>
                </a:solidFill>
                <a:effectLst/>
                <a:latin typeface="Roboto" panose="02000000000000000000" pitchFamily="2" charset="0"/>
              </a:rPr>
              <a:t>Planning</a:t>
            </a:r>
          </a:p>
          <a:p>
            <a:pPr algn="ctr">
              <a:buFont typeface="Arial" panose="020B0604020202020204" pitchFamily="34" charset="0"/>
              <a:buChar char="•"/>
            </a:pPr>
            <a:r>
              <a:rPr lang="en-US" b="0" i="0" dirty="0">
                <a:solidFill>
                  <a:srgbClr val="222222"/>
                </a:solidFill>
                <a:effectLst/>
                <a:latin typeface="Roboto" panose="02000000000000000000" pitchFamily="2" charset="0"/>
              </a:rPr>
              <a:t>Producing</a:t>
            </a:r>
          </a:p>
        </p:txBody>
      </p:sp>
      <p:sp>
        <p:nvSpPr>
          <p:cNvPr id="43" name="TextBox 42">
            <a:extLst>
              <a:ext uri="{FF2B5EF4-FFF2-40B4-BE49-F238E27FC236}">
                <a16:creationId xmlns:a16="http://schemas.microsoft.com/office/drawing/2014/main" id="{CD99E96F-033B-4C8E-9129-783FEBB9FE4F}"/>
              </a:ext>
            </a:extLst>
          </p:cNvPr>
          <p:cNvSpPr txBox="1"/>
          <p:nvPr/>
        </p:nvSpPr>
        <p:spPr>
          <a:xfrm>
            <a:off x="7269177" y="5676064"/>
            <a:ext cx="1762659" cy="923330"/>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buFont typeface="Arial" panose="020B0604020202020204" pitchFamily="34" charset="0"/>
              <a:buChar char="•"/>
            </a:pPr>
            <a:r>
              <a:rPr lang="en-US" b="0" i="0" dirty="0">
                <a:solidFill>
                  <a:srgbClr val="222222"/>
                </a:solidFill>
                <a:effectLst/>
                <a:latin typeface="Roboto" panose="02000000000000000000" pitchFamily="2" charset="0"/>
              </a:rPr>
              <a:t>Differentiating</a:t>
            </a:r>
          </a:p>
          <a:p>
            <a:pPr algn="ctr">
              <a:buFont typeface="Arial" panose="020B0604020202020204" pitchFamily="34" charset="0"/>
              <a:buChar char="•"/>
            </a:pPr>
            <a:r>
              <a:rPr lang="en-US" b="0" i="0" dirty="0">
                <a:solidFill>
                  <a:srgbClr val="222222"/>
                </a:solidFill>
                <a:effectLst/>
                <a:latin typeface="Roboto" panose="02000000000000000000" pitchFamily="2" charset="0"/>
              </a:rPr>
              <a:t>Organizing</a:t>
            </a:r>
          </a:p>
          <a:p>
            <a:pPr algn="ctr">
              <a:buFont typeface="Arial" panose="020B0604020202020204" pitchFamily="34" charset="0"/>
              <a:buChar char="•"/>
            </a:pPr>
            <a:r>
              <a:rPr lang="en-US" b="0" i="0" dirty="0">
                <a:solidFill>
                  <a:srgbClr val="222222"/>
                </a:solidFill>
                <a:effectLst/>
                <a:latin typeface="Roboto" panose="02000000000000000000" pitchFamily="2" charset="0"/>
              </a:rPr>
              <a:t>Attributing</a:t>
            </a:r>
          </a:p>
        </p:txBody>
      </p:sp>
      <p:sp>
        <p:nvSpPr>
          <p:cNvPr id="48" name="TextBox 47">
            <a:extLst>
              <a:ext uri="{FF2B5EF4-FFF2-40B4-BE49-F238E27FC236}">
                <a16:creationId xmlns:a16="http://schemas.microsoft.com/office/drawing/2014/main" id="{DD5F99F3-61F4-4556-917F-BAA32E13813F}"/>
              </a:ext>
            </a:extLst>
          </p:cNvPr>
          <p:cNvSpPr txBox="1"/>
          <p:nvPr/>
        </p:nvSpPr>
        <p:spPr>
          <a:xfrm>
            <a:off x="8032956" y="1788623"/>
            <a:ext cx="2816430" cy="215444"/>
          </a:xfrm>
          <a:prstGeom prst="rect">
            <a:avLst/>
          </a:prstGeom>
          <a:noFill/>
        </p:spPr>
        <p:txBody>
          <a:bodyPr wrap="square">
            <a:spAutoFit/>
          </a:bodyPr>
          <a:lstStyle/>
          <a:p>
            <a:r>
              <a:rPr lang="en-US" sz="800" dirty="0"/>
              <a:t>https://ar.pinterest.com/pin/1148277236224865977/</a:t>
            </a:r>
          </a:p>
        </p:txBody>
      </p:sp>
      <p:sp>
        <p:nvSpPr>
          <p:cNvPr id="50" name="TextBox 49">
            <a:extLst>
              <a:ext uri="{FF2B5EF4-FFF2-40B4-BE49-F238E27FC236}">
                <a16:creationId xmlns:a16="http://schemas.microsoft.com/office/drawing/2014/main" id="{EA1EBCDA-F071-4C09-A602-F27008105CE7}"/>
              </a:ext>
            </a:extLst>
          </p:cNvPr>
          <p:cNvSpPr txBox="1"/>
          <p:nvPr/>
        </p:nvSpPr>
        <p:spPr>
          <a:xfrm>
            <a:off x="660401" y="6359711"/>
            <a:ext cx="6839110" cy="369332"/>
          </a:xfrm>
          <a:prstGeom prst="rect">
            <a:avLst/>
          </a:prstGeom>
          <a:noFill/>
        </p:spPr>
        <p:txBody>
          <a:bodyPr wrap="square">
            <a:spAutoFit/>
          </a:bodyPr>
          <a:lstStyle/>
          <a:p>
            <a:r>
              <a:rPr lang="en-US" sz="1800" b="1" i="1" dirty="0">
                <a:effectLst/>
                <a:latin typeface="Calibri" panose="020F0502020204030204" pitchFamily="34" charset="0"/>
                <a:ea typeface="Times New Roman" panose="02020603050405020304" pitchFamily="18" charset="0"/>
                <a:cs typeface="Times New Roman" panose="02020603050405020304" pitchFamily="18" charset="0"/>
                <a:hlinkClick r:id="rId4"/>
              </a:rPr>
              <a:t>give examples of applying each level to digital workplace scenarios</a:t>
            </a:r>
            <a:endParaRPr lang="en-US" b="1" i="1" dirty="0"/>
          </a:p>
        </p:txBody>
      </p:sp>
    </p:spTree>
    <p:extLst>
      <p:ext uri="{BB962C8B-B14F-4D97-AF65-F5344CB8AC3E}">
        <p14:creationId xmlns:p14="http://schemas.microsoft.com/office/powerpoint/2010/main" val="347464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ppt_x"/>
                                          </p:val>
                                        </p:tav>
                                        <p:tav tm="100000">
                                          <p:val>
                                            <p:strVal val="#ppt_x"/>
                                          </p:val>
                                        </p:tav>
                                      </p:tavLst>
                                    </p:anim>
                                    <p:anim calcmode="lin" valueType="num">
                                      <p:cBhvr additive="base">
                                        <p:cTn id="5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500" fill="hold"/>
                                        <p:tgtEl>
                                          <p:spTgt spid="39"/>
                                        </p:tgtEl>
                                        <p:attrNameLst>
                                          <p:attrName>ppt_x</p:attrName>
                                        </p:attrNameLst>
                                      </p:cBhvr>
                                      <p:tavLst>
                                        <p:tav tm="0">
                                          <p:val>
                                            <p:strVal val="#ppt_x"/>
                                          </p:val>
                                        </p:tav>
                                        <p:tav tm="100000">
                                          <p:val>
                                            <p:strVal val="#ppt_x"/>
                                          </p:val>
                                        </p:tav>
                                      </p:tavLst>
                                    </p:anim>
                                    <p:anim calcmode="lin" valueType="num">
                                      <p:cBhvr additive="base">
                                        <p:cTn id="7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ppt_x"/>
                                          </p:val>
                                        </p:tav>
                                        <p:tav tm="100000">
                                          <p:val>
                                            <p:strVal val="#ppt_x"/>
                                          </p:val>
                                        </p:tav>
                                      </p:tavLst>
                                    </p:anim>
                                    <p:anim calcmode="lin" valueType="num">
                                      <p:cBhvr additive="base">
                                        <p:cTn id="8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1000"/>
                                        <p:tgtEl>
                                          <p:spTgt spid="50"/>
                                        </p:tgtEl>
                                      </p:cBhvr>
                                    </p:animEffect>
                                    <p:anim calcmode="lin" valueType="num">
                                      <p:cBhvr>
                                        <p:cTn id="92" dur="1000" fill="hold"/>
                                        <p:tgtEl>
                                          <p:spTgt spid="50"/>
                                        </p:tgtEl>
                                        <p:attrNameLst>
                                          <p:attrName>ppt_x</p:attrName>
                                        </p:attrNameLst>
                                      </p:cBhvr>
                                      <p:tavLst>
                                        <p:tav tm="0">
                                          <p:val>
                                            <p:strVal val="#ppt_x"/>
                                          </p:val>
                                        </p:tav>
                                        <p:tav tm="100000">
                                          <p:val>
                                            <p:strVal val="#ppt_x"/>
                                          </p:val>
                                        </p:tav>
                                      </p:tavLst>
                                    </p:anim>
                                    <p:anim calcmode="lin" valueType="num">
                                      <p:cBhvr>
                                        <p:cTn id="9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29" grpId="0" animBg="1"/>
      <p:bldP spid="31" grpId="0" animBg="1"/>
      <p:bldP spid="37" grpId="0" animBg="1"/>
      <p:bldP spid="6" grpId="0"/>
      <p:bldP spid="39" grpId="0" animBg="1"/>
      <p:bldP spid="4" grpId="0"/>
      <p:bldP spid="41" grpId="0" animBg="1"/>
      <p:bldP spid="43" grpId="0" animBg="1"/>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F14F-1F6A-4BC8-84B7-F86985A63065}"/>
              </a:ext>
            </a:extLst>
          </p:cNvPr>
          <p:cNvSpPr>
            <a:spLocks noGrp="1"/>
          </p:cNvSpPr>
          <p:nvPr>
            <p:ph type="title"/>
          </p:nvPr>
        </p:nvSpPr>
        <p:spPr/>
        <p:txBody>
          <a:bodyPr/>
          <a:lstStyle/>
          <a:p>
            <a:r>
              <a:rPr lang="en-US" dirty="0"/>
              <a:t>Kepner-Tregoe Decision-Making Model </a:t>
            </a:r>
          </a:p>
        </p:txBody>
      </p:sp>
      <p:sp>
        <p:nvSpPr>
          <p:cNvPr id="8" name="TextBox 7">
            <a:extLst>
              <a:ext uri="{FF2B5EF4-FFF2-40B4-BE49-F238E27FC236}">
                <a16:creationId xmlns:a16="http://schemas.microsoft.com/office/drawing/2014/main" id="{8CA5AD09-730A-4F32-BF1B-B64938B033A9}"/>
              </a:ext>
            </a:extLst>
          </p:cNvPr>
          <p:cNvSpPr txBox="1"/>
          <p:nvPr/>
        </p:nvSpPr>
        <p:spPr>
          <a:xfrm>
            <a:off x="2083324" y="2216293"/>
            <a:ext cx="7803037" cy="3477875"/>
          </a:xfrm>
          <a:prstGeom prst="rect">
            <a:avLst/>
          </a:prstGeom>
          <a:noFill/>
        </p:spPr>
        <p:txBody>
          <a:bodyPr wrap="square">
            <a:spAutoFit/>
          </a:bodyPr>
          <a:lstStyle/>
          <a:p>
            <a:pPr algn="l"/>
            <a:r>
              <a:rPr lang="en-US" sz="2000" b="0" i="0" dirty="0">
                <a:solidFill>
                  <a:srgbClr val="2D3748"/>
                </a:solidFill>
                <a:effectLst/>
                <a:latin typeface="Inter"/>
              </a:rPr>
              <a:t>It’s a structured methodology, developed by Charles Kepner and Benjamin Tregoe, that guides you through a structured process for making complex decisions. It’s not about magic formulas or gut feelings. Instead, it relies on logic, data, and a step-by-step approach to help you:</a:t>
            </a:r>
          </a:p>
          <a:p>
            <a:pPr algn="l">
              <a:buFont typeface="Arial" panose="020B0604020202020204" pitchFamily="34" charset="0"/>
              <a:buChar char="•"/>
            </a:pPr>
            <a:r>
              <a:rPr lang="en-US" sz="2000" b="1" i="0" dirty="0">
                <a:solidFill>
                  <a:srgbClr val="2D3748"/>
                </a:solidFill>
                <a:effectLst/>
                <a:latin typeface="Inter"/>
              </a:rPr>
              <a:t>Clearly define your goal:</a:t>
            </a:r>
            <a:r>
              <a:rPr lang="en-US" sz="2000" b="0" i="0" dirty="0">
                <a:solidFill>
                  <a:srgbClr val="2D3748"/>
                </a:solidFill>
                <a:effectLst/>
                <a:latin typeface="Inter"/>
              </a:rPr>
              <a:t> What are you trying to achieve?</a:t>
            </a:r>
          </a:p>
          <a:p>
            <a:pPr algn="l">
              <a:buFont typeface="Arial" panose="020B0604020202020204" pitchFamily="34" charset="0"/>
              <a:buChar char="•"/>
            </a:pPr>
            <a:r>
              <a:rPr lang="en-US" sz="2000" b="1" i="0" dirty="0">
                <a:solidFill>
                  <a:srgbClr val="2D3748"/>
                </a:solidFill>
                <a:effectLst/>
                <a:latin typeface="Inter"/>
              </a:rPr>
              <a:t>Identify your must-haves:</a:t>
            </a:r>
            <a:r>
              <a:rPr lang="en-US" sz="2000" b="0" i="0" dirty="0">
                <a:solidFill>
                  <a:srgbClr val="2D3748"/>
                </a:solidFill>
                <a:effectLst/>
                <a:latin typeface="Inter"/>
              </a:rPr>
              <a:t> What are the non-negotiables?</a:t>
            </a:r>
          </a:p>
          <a:p>
            <a:pPr algn="l">
              <a:buFont typeface="Arial" panose="020B0604020202020204" pitchFamily="34" charset="0"/>
              <a:buChar char="•"/>
            </a:pPr>
            <a:r>
              <a:rPr lang="en-US" sz="2000" b="1" i="0" dirty="0">
                <a:solidFill>
                  <a:srgbClr val="2D3748"/>
                </a:solidFill>
                <a:effectLst/>
                <a:latin typeface="Inter"/>
              </a:rPr>
              <a:t>Explore your options:</a:t>
            </a:r>
            <a:r>
              <a:rPr lang="en-US" sz="2000" b="0" i="0" dirty="0">
                <a:solidFill>
                  <a:srgbClr val="2D3748"/>
                </a:solidFill>
                <a:effectLst/>
                <a:latin typeface="Inter"/>
              </a:rPr>
              <a:t> What are the different paths you can take?</a:t>
            </a:r>
          </a:p>
          <a:p>
            <a:pPr algn="l">
              <a:buFont typeface="Arial" panose="020B0604020202020204" pitchFamily="34" charset="0"/>
              <a:buChar char="•"/>
            </a:pPr>
            <a:r>
              <a:rPr lang="en-US" sz="2000" b="1" i="0" dirty="0">
                <a:solidFill>
                  <a:srgbClr val="2D3748"/>
                </a:solidFill>
                <a:effectLst/>
                <a:latin typeface="Inter"/>
              </a:rPr>
              <a:t>Weigh the pros and cons:</a:t>
            </a:r>
            <a:r>
              <a:rPr lang="en-US" sz="2000" b="0" i="0" dirty="0">
                <a:solidFill>
                  <a:srgbClr val="2D3748"/>
                </a:solidFill>
                <a:effectLst/>
                <a:latin typeface="Inter"/>
              </a:rPr>
              <a:t> What are the risks and rewards of each option?</a:t>
            </a:r>
          </a:p>
          <a:p>
            <a:pPr algn="l">
              <a:buFont typeface="Arial" panose="020B0604020202020204" pitchFamily="34" charset="0"/>
              <a:buChar char="•"/>
            </a:pPr>
            <a:r>
              <a:rPr lang="en-US" sz="2000" b="1" i="0" dirty="0">
                <a:solidFill>
                  <a:srgbClr val="2D3748"/>
                </a:solidFill>
                <a:effectLst/>
                <a:latin typeface="Inter"/>
              </a:rPr>
              <a:t>Make an informed choice:</a:t>
            </a:r>
            <a:r>
              <a:rPr lang="en-US" sz="2000" b="0" i="0" dirty="0">
                <a:solidFill>
                  <a:srgbClr val="2D3748"/>
                </a:solidFill>
                <a:effectLst/>
                <a:latin typeface="Inter"/>
              </a:rPr>
              <a:t> Choose the option that best fits your goals and </a:t>
            </a:r>
            <a:r>
              <a:rPr lang="en-US" sz="2000" dirty="0">
                <a:solidFill>
                  <a:srgbClr val="2D3748"/>
                </a:solidFill>
                <a:latin typeface="Inter"/>
              </a:rPr>
              <a:t>limitations</a:t>
            </a:r>
            <a:r>
              <a:rPr lang="en-US" sz="2000" b="0" i="0" dirty="0">
                <a:solidFill>
                  <a:srgbClr val="2D3748"/>
                </a:solidFill>
                <a:effectLst/>
                <a:latin typeface="Inter"/>
              </a:rPr>
              <a:t>.</a:t>
            </a:r>
          </a:p>
        </p:txBody>
      </p:sp>
      <p:sp>
        <p:nvSpPr>
          <p:cNvPr id="10" name="TextBox 9">
            <a:extLst>
              <a:ext uri="{FF2B5EF4-FFF2-40B4-BE49-F238E27FC236}">
                <a16:creationId xmlns:a16="http://schemas.microsoft.com/office/drawing/2014/main" id="{CA703206-E7B9-4D47-B1A7-1C2C9E4C5CFB}"/>
              </a:ext>
            </a:extLst>
          </p:cNvPr>
          <p:cNvSpPr txBox="1"/>
          <p:nvPr/>
        </p:nvSpPr>
        <p:spPr>
          <a:xfrm>
            <a:off x="7675776" y="5850441"/>
            <a:ext cx="6094428" cy="369332"/>
          </a:xfrm>
          <a:prstGeom prst="rect">
            <a:avLst/>
          </a:prstGeom>
          <a:noFill/>
        </p:spPr>
        <p:txBody>
          <a:bodyPr wrap="square">
            <a:spAutoFit/>
          </a:bodyPr>
          <a:lstStyle/>
          <a:p>
            <a:r>
              <a:rPr lang="en-US" dirty="0"/>
              <a:t>(Chandra, 2024)</a:t>
            </a:r>
          </a:p>
        </p:txBody>
      </p:sp>
    </p:spTree>
    <p:extLst>
      <p:ext uri="{BB962C8B-B14F-4D97-AF65-F5344CB8AC3E}">
        <p14:creationId xmlns:p14="http://schemas.microsoft.com/office/powerpoint/2010/main" val="81725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807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MingLiU_HKSCS-ExtB</vt:lpstr>
      <vt:lpstr>MS PGothic</vt:lpstr>
      <vt:lpstr>Arial</vt:lpstr>
      <vt:lpstr>Arial Black</vt:lpstr>
      <vt:lpstr>Bahnschrift Light SemiCondensed</vt:lpstr>
      <vt:lpstr>Calibri</vt:lpstr>
      <vt:lpstr>Calibri Light</vt:lpstr>
      <vt:lpstr>Century Gothic</vt:lpstr>
      <vt:lpstr>Google Sans</vt:lpstr>
      <vt:lpstr>inherit</vt:lpstr>
      <vt:lpstr>Inter</vt:lpstr>
      <vt:lpstr>Open Sans</vt:lpstr>
      <vt:lpstr>Playfair Display</vt:lpstr>
      <vt:lpstr>Roboto</vt:lpstr>
      <vt:lpstr>Office Theme</vt:lpstr>
      <vt:lpstr>Critical Thinking and Problem Solving in Digital Professions  week 3</vt:lpstr>
      <vt:lpstr>Lesson outlines</vt:lpstr>
      <vt:lpstr>PowerPoint Presentation</vt:lpstr>
      <vt:lpstr>PowerPoint Presentation</vt:lpstr>
      <vt:lpstr>PowerPoint Presentation</vt:lpstr>
      <vt:lpstr>PowerPoint Presentation</vt:lpstr>
      <vt:lpstr>Bloom’s Taxonomy </vt:lpstr>
      <vt:lpstr>Bloom’s Taxonomy </vt:lpstr>
      <vt:lpstr>Kepner-Tregoe Decision-Making Model </vt:lpstr>
      <vt:lpstr>Kepner-Tregoe Decision-Making Model </vt:lpstr>
      <vt:lpstr>Group Discussion for a Case Study</vt:lpstr>
      <vt:lpstr>REFERENCE LIST and ADDITIONAL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LIST and ADDITIONAL READING</dc:title>
  <dc:creator>ULUGBEK YUSUPOV</dc:creator>
  <cp:lastModifiedBy>ULUGBEK YUSUPOV</cp:lastModifiedBy>
  <cp:revision>24</cp:revision>
  <dcterms:created xsi:type="dcterms:W3CDTF">2024-10-10T13:25:25Z</dcterms:created>
  <dcterms:modified xsi:type="dcterms:W3CDTF">2024-10-13T04:04:33Z</dcterms:modified>
</cp:coreProperties>
</file>