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57"/>
  </p:notesMasterIdLst>
  <p:sldIdLst>
    <p:sldId id="285" r:id="rId2"/>
    <p:sldId id="340" r:id="rId3"/>
    <p:sldId id="363" r:id="rId4"/>
    <p:sldId id="364" r:id="rId5"/>
    <p:sldId id="365" r:id="rId6"/>
    <p:sldId id="367" r:id="rId7"/>
    <p:sldId id="368"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362" r:id="rId56"/>
  </p:sldIdLst>
  <p:sldSz cx="9144000" cy="5143500" type="screen16x9"/>
  <p:notesSz cx="6858000" cy="9144000"/>
  <p:embeddedFontLst>
    <p:embeddedFont>
      <p:font typeface="Calibri" panose="020F050202020403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162050" y="1557130"/>
            <a:ext cx="6819900" cy="2773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Metropolitan Area Network (MAN)?</a:t>
            </a:r>
          </a:p>
          <a:p>
            <a:pPr marL="0" indent="0" algn="just">
              <a:buNone/>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The Metropolitan Area Network (MAN) is a network type that covers the network connection of an entire city or connection of a small area. The area covered by the network is connected using a wired network, like data cables.</a:t>
            </a:r>
          </a:p>
        </p:txBody>
      </p:sp>
    </p:spTree>
    <p:extLst>
      <p:ext uri="{BB962C8B-B14F-4D97-AF65-F5344CB8AC3E}">
        <p14:creationId xmlns:p14="http://schemas.microsoft.com/office/powerpoint/2010/main" val="218357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Editable Metropolitan Area Network Examples &amp; Templates | EdrawMax">
            <a:extLst>
              <a:ext uri="{FF2B5EF4-FFF2-40B4-BE49-F238E27FC236}">
                <a16:creationId xmlns:a16="http://schemas.microsoft.com/office/drawing/2014/main" id="{3959DFDA-C985-83F7-08A7-7ABB88A44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450" y="993346"/>
            <a:ext cx="5421313" cy="383265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8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162050" y="1557130"/>
            <a:ext cx="6819900" cy="2773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Attributes of MAN Network</a:t>
            </a:r>
          </a:p>
          <a:p>
            <a:pPr marL="0" indent="0" algn="just">
              <a:buNone/>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Network covers an entire town area or a portion of a city.</a:t>
            </a:r>
          </a:p>
          <a:p>
            <a:pPr lvl="1" algn="just"/>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Data transmission speed is relatively high due to the installation of optical cables and wired connections.</a:t>
            </a:r>
          </a:p>
        </p:txBody>
      </p:sp>
    </p:spTree>
    <p:extLst>
      <p:ext uri="{BB962C8B-B14F-4D97-AF65-F5344CB8AC3E}">
        <p14:creationId xmlns:p14="http://schemas.microsoft.com/office/powerpoint/2010/main" val="22265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76250" y="1372980"/>
            <a:ext cx="4565650" cy="5701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and Disadvantages of MAN Network</a:t>
            </a:r>
          </a:p>
        </p:txBody>
      </p:sp>
      <p:graphicFrame>
        <p:nvGraphicFramePr>
          <p:cNvPr id="4" name="Table 4">
            <a:extLst>
              <a:ext uri="{FF2B5EF4-FFF2-40B4-BE49-F238E27FC236}">
                <a16:creationId xmlns:a16="http://schemas.microsoft.com/office/drawing/2014/main" id="{84CB1738-52CA-1EFE-8189-83C014A88D76}"/>
              </a:ext>
            </a:extLst>
          </p:cNvPr>
          <p:cNvGraphicFramePr>
            <a:graphicFrameLocks noGrp="1"/>
          </p:cNvGraphicFramePr>
          <p:nvPr>
            <p:extLst>
              <p:ext uri="{D42A27DB-BD31-4B8C-83A1-F6EECF244321}">
                <p14:modId xmlns:p14="http://schemas.microsoft.com/office/powerpoint/2010/main" val="3214012882"/>
              </p:ext>
            </p:extLst>
          </p:nvPr>
        </p:nvGraphicFramePr>
        <p:xfrm>
          <a:off x="1873250" y="2495550"/>
          <a:ext cx="6096000" cy="171450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048000">
                  <a:extLst>
                    <a:ext uri="{9D8B030D-6E8A-4147-A177-3AD203B41FA5}">
                      <a16:colId xmlns:a16="http://schemas.microsoft.com/office/drawing/2014/main" val="2417138108"/>
                    </a:ext>
                  </a:extLst>
                </a:gridCol>
                <a:gridCol w="3048000">
                  <a:extLst>
                    <a:ext uri="{9D8B030D-6E8A-4147-A177-3AD203B41FA5}">
                      <a16:colId xmlns:a16="http://schemas.microsoft.com/office/drawing/2014/main" val="1493418695"/>
                    </a:ext>
                  </a:extLst>
                </a:gridCol>
              </a:tblGrid>
              <a:tr h="0">
                <a:tc>
                  <a:txBody>
                    <a:bodyPr/>
                    <a:lstStyle/>
                    <a:p>
                      <a:r>
                        <a:rPr lang="en-US" dirty="0"/>
                        <a:t>Advantages </a:t>
                      </a:r>
                      <a:endParaRPr lang="en-PK" dirty="0"/>
                    </a:p>
                  </a:txBody>
                  <a:tcPr/>
                </a:tc>
                <a:tc>
                  <a:txBody>
                    <a:bodyPr/>
                    <a:lstStyle/>
                    <a:p>
                      <a:r>
                        <a:rPr lang="en-US" dirty="0"/>
                        <a:t>Disadvantages</a:t>
                      </a:r>
                      <a:endParaRPr lang="en-PK" dirty="0"/>
                    </a:p>
                  </a:txBody>
                  <a:tcPr/>
                </a:tc>
                <a:extLst>
                  <a:ext uri="{0D108BD9-81ED-4DB2-BD59-A6C34878D82A}">
                    <a16:rowId xmlns:a16="http://schemas.microsoft.com/office/drawing/2014/main" val="675432226"/>
                  </a:ext>
                </a:extLst>
              </a:tr>
              <a:tr h="370840">
                <a:tc>
                  <a:txBody>
                    <a:bodyPr/>
                    <a:lstStyle/>
                    <a:p>
                      <a:r>
                        <a:rPr lang="en-US" dirty="0"/>
                        <a:t>Provides Full-Duplex data transmission in the network channel for devices. </a:t>
                      </a:r>
                      <a:endParaRPr lang="en-PK" dirty="0"/>
                    </a:p>
                  </a:txBody>
                  <a:tcPr/>
                </a:tc>
                <a:tc>
                  <a:txBody>
                    <a:bodyPr/>
                    <a:lstStyle/>
                    <a:p>
                      <a:r>
                        <a:rPr lang="en-US" dirty="0"/>
                        <a:t>High probability of attack from hackers and cybercriminals due to large networks.</a:t>
                      </a:r>
                      <a:endParaRPr lang="en-PK" dirty="0"/>
                    </a:p>
                  </a:txBody>
                  <a:tcPr/>
                </a:tc>
                <a:extLst>
                  <a:ext uri="{0D108BD9-81ED-4DB2-BD59-A6C34878D82A}">
                    <a16:rowId xmlns:a16="http://schemas.microsoft.com/office/drawing/2014/main" val="2992025455"/>
                  </a:ext>
                </a:extLst>
              </a:tr>
              <a:tr h="370840">
                <a:tc>
                  <a:txBody>
                    <a:bodyPr/>
                    <a:lstStyle/>
                    <a:p>
                      <a:r>
                        <a:rPr lang="en-US" sz="1350" b="0" kern="1200" dirty="0">
                          <a:solidFill>
                            <a:schemeClr val="tx1"/>
                          </a:solidFill>
                          <a:effectLst/>
                        </a:rPr>
                        <a:t>The network connection area covers an entire city or some parts using the optic cables.</a:t>
                      </a:r>
                      <a:endParaRPr lang="en-PK" dirty="0"/>
                    </a:p>
                  </a:txBody>
                  <a:tcPr/>
                </a:tc>
                <a:tc>
                  <a:txBody>
                    <a:bodyPr/>
                    <a:lstStyle/>
                    <a:p>
                      <a:r>
                        <a:rPr lang="en-US" dirty="0"/>
                        <a:t>The need for good quality hardware and the installation cost is very high.</a:t>
                      </a:r>
                      <a:endParaRPr lang="en-PK" dirty="0"/>
                    </a:p>
                  </a:txBody>
                  <a:tcPr/>
                </a:tc>
                <a:extLst>
                  <a:ext uri="{0D108BD9-81ED-4DB2-BD59-A6C34878D82A}">
                    <a16:rowId xmlns:a16="http://schemas.microsoft.com/office/drawing/2014/main" val="98683149"/>
                  </a:ext>
                </a:extLst>
              </a:tr>
            </a:tbl>
          </a:graphicData>
        </a:graphic>
      </p:graphicFrame>
    </p:spTree>
    <p:extLst>
      <p:ext uri="{BB962C8B-B14F-4D97-AF65-F5344CB8AC3E}">
        <p14:creationId xmlns:p14="http://schemas.microsoft.com/office/powerpoint/2010/main" val="16623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162050" y="1557130"/>
            <a:ext cx="6819900" cy="2773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Wide Area Network (WAN)?</a:t>
            </a:r>
          </a:p>
          <a:p>
            <a:pPr marL="0" indent="0" algn="just">
              <a:buNone/>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The Wide Area Network (WAN) is designed to connect devices over large distances like states or between countries. The connection is wireless in most cases and uses radio towers for communication.</a:t>
            </a:r>
          </a:p>
          <a:p>
            <a:pPr marL="285750" lvl="1" indent="-285750" algn="just">
              <a:buFont typeface="Arial" panose="020B0604020202020204" pitchFamily="34" charset="0"/>
              <a:buChar char="•"/>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The WAN network can be made up of multiple LAN and MAN networks.</a:t>
            </a:r>
          </a:p>
        </p:txBody>
      </p:sp>
    </p:spTree>
    <p:extLst>
      <p:ext uri="{BB962C8B-B14F-4D97-AF65-F5344CB8AC3E}">
        <p14:creationId xmlns:p14="http://schemas.microsoft.com/office/powerpoint/2010/main" val="123355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reating a Wide Area Network Example | SMT-SA">
            <a:extLst>
              <a:ext uri="{FF2B5EF4-FFF2-40B4-BE49-F238E27FC236}">
                <a16:creationId xmlns:a16="http://schemas.microsoft.com/office/drawing/2014/main" id="{1C2B45D3-A08B-38F5-4B06-499ED462F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1028304"/>
            <a:ext cx="6870700" cy="36500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94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409700" y="1398380"/>
            <a:ext cx="6819900" cy="2773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Attributes of WAN Network</a:t>
            </a:r>
          </a:p>
          <a:p>
            <a:pPr marL="0" indent="0" algn="just">
              <a:buNone/>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The speed of the WAN data transfer is lower than in comparison to LAN and MAN networks due to the large distance covered.</a:t>
            </a:r>
          </a:p>
          <a:p>
            <a:pPr marL="285750" lvl="1" indent="-285750" algn="just">
              <a:buFont typeface="Arial" panose="020B0604020202020204" pitchFamily="34" charset="0"/>
              <a:buChar char="•"/>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The WAN network uses a satellite medium to transmit data between multiple locations and network towers.</a:t>
            </a:r>
          </a:p>
        </p:txBody>
      </p:sp>
    </p:spTree>
    <p:extLst>
      <p:ext uri="{BB962C8B-B14F-4D97-AF65-F5344CB8AC3E}">
        <p14:creationId xmlns:p14="http://schemas.microsoft.com/office/powerpoint/2010/main" val="38722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76250" y="1372980"/>
            <a:ext cx="4565650" cy="5701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and Disadvantages of WAN Network</a:t>
            </a:r>
          </a:p>
        </p:txBody>
      </p:sp>
      <p:graphicFrame>
        <p:nvGraphicFramePr>
          <p:cNvPr id="4" name="Table 4">
            <a:extLst>
              <a:ext uri="{FF2B5EF4-FFF2-40B4-BE49-F238E27FC236}">
                <a16:creationId xmlns:a16="http://schemas.microsoft.com/office/drawing/2014/main" id="{84CB1738-52CA-1EFE-8189-83C014A88D76}"/>
              </a:ext>
            </a:extLst>
          </p:cNvPr>
          <p:cNvGraphicFramePr>
            <a:graphicFrameLocks noGrp="1"/>
          </p:cNvGraphicFramePr>
          <p:nvPr>
            <p:extLst>
              <p:ext uri="{D42A27DB-BD31-4B8C-83A1-F6EECF244321}">
                <p14:modId xmlns:p14="http://schemas.microsoft.com/office/powerpoint/2010/main" val="1944494177"/>
              </p:ext>
            </p:extLst>
          </p:nvPr>
        </p:nvGraphicFramePr>
        <p:xfrm>
          <a:off x="1873250" y="2495550"/>
          <a:ext cx="6096000" cy="150876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048000">
                  <a:extLst>
                    <a:ext uri="{9D8B030D-6E8A-4147-A177-3AD203B41FA5}">
                      <a16:colId xmlns:a16="http://schemas.microsoft.com/office/drawing/2014/main" val="2417138108"/>
                    </a:ext>
                  </a:extLst>
                </a:gridCol>
                <a:gridCol w="3048000">
                  <a:extLst>
                    <a:ext uri="{9D8B030D-6E8A-4147-A177-3AD203B41FA5}">
                      <a16:colId xmlns:a16="http://schemas.microsoft.com/office/drawing/2014/main" val="1493418695"/>
                    </a:ext>
                  </a:extLst>
                </a:gridCol>
              </a:tblGrid>
              <a:tr h="0">
                <a:tc>
                  <a:txBody>
                    <a:bodyPr/>
                    <a:lstStyle/>
                    <a:p>
                      <a:pPr marL="0" algn="l" defTabSz="685800" rtl="0" eaLnBrk="1" latinLnBrk="0" hangingPunct="1"/>
                      <a:r>
                        <a:rPr lang="en-US" sz="1350" b="1" kern="1200" dirty="0">
                          <a:solidFill>
                            <a:schemeClr val="lt1"/>
                          </a:solidFill>
                        </a:rPr>
                        <a:t>Advantages </a:t>
                      </a:r>
                      <a:endParaRPr lang="en-PK" sz="1350" b="1" kern="1200" dirty="0">
                        <a:solidFill>
                          <a:schemeClr val="lt1"/>
                        </a:solidFill>
                        <a:latin typeface="+mn-lt"/>
                        <a:ea typeface="+mn-ea"/>
                        <a:cs typeface="+mn-cs"/>
                      </a:endParaRPr>
                    </a:p>
                  </a:txBody>
                  <a:tcPr/>
                </a:tc>
                <a:tc>
                  <a:txBody>
                    <a:bodyPr/>
                    <a:lstStyle/>
                    <a:p>
                      <a:r>
                        <a:rPr lang="en-US" sz="1350" b="1" kern="1200" dirty="0">
                          <a:solidFill>
                            <a:schemeClr val="lt1"/>
                          </a:solidFill>
                        </a:rPr>
                        <a:t>Disadvantages</a:t>
                      </a:r>
                      <a:endParaRPr lang="en-PK" sz="1350" b="1" kern="1200" dirty="0">
                        <a:solidFill>
                          <a:schemeClr val="lt1"/>
                        </a:solidFill>
                        <a:latin typeface="+mn-lt"/>
                        <a:ea typeface="+mn-ea"/>
                        <a:cs typeface="+mn-cs"/>
                      </a:endParaRPr>
                    </a:p>
                  </a:txBody>
                  <a:tcPr/>
                </a:tc>
                <a:extLst>
                  <a:ext uri="{0D108BD9-81ED-4DB2-BD59-A6C34878D82A}">
                    <a16:rowId xmlns:a16="http://schemas.microsoft.com/office/drawing/2014/main" val="675432226"/>
                  </a:ext>
                </a:extLst>
              </a:tr>
              <a:tr h="370840">
                <a:tc>
                  <a:txBody>
                    <a:bodyPr/>
                    <a:lstStyle/>
                    <a:p>
                      <a:r>
                        <a:rPr lang="en-US" dirty="0"/>
                        <a:t>This network covers a high geographical area and is used for large-distance connections.</a:t>
                      </a:r>
                      <a:endParaRPr lang="en-PK" dirty="0"/>
                    </a:p>
                  </a:txBody>
                  <a:tcPr/>
                </a:tc>
                <a:tc>
                  <a:txBody>
                    <a:bodyPr/>
                    <a:lstStyle/>
                    <a:p>
                      <a:r>
                        <a:rPr lang="en-US" dirty="0"/>
                        <a:t>High cost to set up the network and the Support of experienced technicians is needed to maintain the network.</a:t>
                      </a:r>
                      <a:endParaRPr lang="en-PK" dirty="0"/>
                    </a:p>
                  </a:txBody>
                  <a:tcPr/>
                </a:tc>
                <a:extLst>
                  <a:ext uri="{0D108BD9-81ED-4DB2-BD59-A6C34878D82A}">
                    <a16:rowId xmlns:a16="http://schemas.microsoft.com/office/drawing/2014/main" val="2992025455"/>
                  </a:ext>
                </a:extLst>
              </a:tr>
              <a:tr h="370840">
                <a:tc>
                  <a:txBody>
                    <a:bodyPr/>
                    <a:lstStyle/>
                    <a:p>
                      <a:r>
                        <a:rPr lang="en-US" sz="1350" b="0" kern="1200" dirty="0">
                          <a:solidFill>
                            <a:schemeClr val="tx1"/>
                          </a:solidFill>
                          <a:effectLst/>
                        </a:rPr>
                        <a:t>They also use radio towers and connect channels for users.</a:t>
                      </a:r>
                      <a:endParaRPr lang="en-PK" dirty="0"/>
                    </a:p>
                  </a:txBody>
                  <a:tcPr/>
                </a:tc>
                <a:tc>
                  <a:txBody>
                    <a:bodyPr/>
                    <a:lstStyle/>
                    <a:p>
                      <a:r>
                        <a:rPr lang="en-US" dirty="0"/>
                        <a:t>It is difficult to prevent hacking and debug a large network.</a:t>
                      </a:r>
                      <a:endParaRPr lang="en-PK" dirty="0"/>
                    </a:p>
                  </a:txBody>
                  <a:tcPr/>
                </a:tc>
                <a:extLst>
                  <a:ext uri="{0D108BD9-81ED-4DB2-BD59-A6C34878D82A}">
                    <a16:rowId xmlns:a16="http://schemas.microsoft.com/office/drawing/2014/main" val="98683149"/>
                  </a:ext>
                </a:extLst>
              </a:tr>
            </a:tbl>
          </a:graphicData>
        </a:graphic>
      </p:graphicFrame>
    </p:spTree>
    <p:extLst>
      <p:ext uri="{BB962C8B-B14F-4D97-AF65-F5344CB8AC3E}">
        <p14:creationId xmlns:p14="http://schemas.microsoft.com/office/powerpoint/2010/main" val="292898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930526" y="838890"/>
            <a:ext cx="3403600" cy="3714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Difference Between LAN, MAN, and WAN</a:t>
            </a:r>
          </a:p>
        </p:txBody>
      </p:sp>
      <p:graphicFrame>
        <p:nvGraphicFramePr>
          <p:cNvPr id="3" name="Table 4">
            <a:extLst>
              <a:ext uri="{FF2B5EF4-FFF2-40B4-BE49-F238E27FC236}">
                <a16:creationId xmlns:a16="http://schemas.microsoft.com/office/drawing/2014/main" id="{29F16601-EDF1-F0F8-E8D3-AD1DF8D3C62D}"/>
              </a:ext>
            </a:extLst>
          </p:cNvPr>
          <p:cNvGraphicFramePr>
            <a:graphicFrameLocks noGrp="1"/>
          </p:cNvGraphicFramePr>
          <p:nvPr>
            <p:extLst>
              <p:ext uri="{D42A27DB-BD31-4B8C-83A1-F6EECF244321}">
                <p14:modId xmlns:p14="http://schemas.microsoft.com/office/powerpoint/2010/main" val="1828230584"/>
              </p:ext>
            </p:extLst>
          </p:nvPr>
        </p:nvGraphicFramePr>
        <p:xfrm>
          <a:off x="234950" y="1305560"/>
          <a:ext cx="8794752" cy="3649980"/>
        </p:xfrm>
        <a:graphic>
          <a:graphicData uri="http://schemas.openxmlformats.org/drawingml/2006/table">
            <a:tbl>
              <a:tblPr firstRow="1" bandRow="1">
                <a:effectLst>
                  <a:outerShdw blurRad="50800" dist="38100" dir="8100000" algn="tr" rotWithShape="0">
                    <a:prstClr val="black">
                      <a:alpha val="40000"/>
                    </a:prstClr>
                  </a:outerShdw>
                </a:effectLst>
                <a:tableStyleId>{7DF18680-E054-41AD-8BC1-D1AEF772440D}</a:tableStyleId>
              </a:tblPr>
              <a:tblGrid>
                <a:gridCol w="908050">
                  <a:extLst>
                    <a:ext uri="{9D8B030D-6E8A-4147-A177-3AD203B41FA5}">
                      <a16:colId xmlns:a16="http://schemas.microsoft.com/office/drawing/2014/main" val="3173054988"/>
                    </a:ext>
                  </a:extLst>
                </a:gridCol>
                <a:gridCol w="2959100">
                  <a:extLst>
                    <a:ext uri="{9D8B030D-6E8A-4147-A177-3AD203B41FA5}">
                      <a16:colId xmlns:a16="http://schemas.microsoft.com/office/drawing/2014/main" val="3776492559"/>
                    </a:ext>
                  </a:extLst>
                </a:gridCol>
                <a:gridCol w="2728914">
                  <a:extLst>
                    <a:ext uri="{9D8B030D-6E8A-4147-A177-3AD203B41FA5}">
                      <a16:colId xmlns:a16="http://schemas.microsoft.com/office/drawing/2014/main" val="539844581"/>
                    </a:ext>
                  </a:extLst>
                </a:gridCol>
                <a:gridCol w="2198688">
                  <a:extLst>
                    <a:ext uri="{9D8B030D-6E8A-4147-A177-3AD203B41FA5}">
                      <a16:colId xmlns:a16="http://schemas.microsoft.com/office/drawing/2014/main" val="2185957373"/>
                    </a:ext>
                  </a:extLst>
                </a:gridCol>
              </a:tblGrid>
              <a:tr h="370840">
                <a:tc>
                  <a:txBody>
                    <a:bodyPr/>
                    <a:lstStyle/>
                    <a:p>
                      <a:pPr algn="ctr"/>
                      <a:r>
                        <a:rPr lang="en-US" sz="1050" dirty="0"/>
                        <a:t>Basis</a:t>
                      </a:r>
                      <a:endParaRPr lang="en-PK" sz="1050" dirty="0"/>
                    </a:p>
                  </a:txBody>
                  <a:tcPr anchor="ctr"/>
                </a:tc>
                <a:tc>
                  <a:txBody>
                    <a:bodyPr/>
                    <a:lstStyle/>
                    <a:p>
                      <a:pPr algn="ctr"/>
                      <a:r>
                        <a:rPr lang="en-US" sz="1050" dirty="0"/>
                        <a:t>LAN</a:t>
                      </a:r>
                      <a:endParaRPr lang="en-PK" sz="1050" dirty="0"/>
                    </a:p>
                  </a:txBody>
                  <a:tcPr anchor="ctr"/>
                </a:tc>
                <a:tc>
                  <a:txBody>
                    <a:bodyPr/>
                    <a:lstStyle/>
                    <a:p>
                      <a:pPr algn="ctr"/>
                      <a:r>
                        <a:rPr lang="en-US" sz="1050" dirty="0"/>
                        <a:t>MAN</a:t>
                      </a:r>
                      <a:endParaRPr lang="en-PK" sz="1050" dirty="0"/>
                    </a:p>
                  </a:txBody>
                  <a:tcPr anchor="ctr"/>
                </a:tc>
                <a:tc>
                  <a:txBody>
                    <a:bodyPr/>
                    <a:lstStyle/>
                    <a:p>
                      <a:pPr algn="ctr"/>
                      <a:r>
                        <a:rPr lang="en-US" sz="1050" dirty="0"/>
                        <a:t>WAN</a:t>
                      </a:r>
                      <a:endParaRPr lang="en-PK" sz="1050" dirty="0"/>
                    </a:p>
                  </a:txBody>
                  <a:tcPr anchor="ctr"/>
                </a:tc>
                <a:extLst>
                  <a:ext uri="{0D108BD9-81ED-4DB2-BD59-A6C34878D82A}">
                    <a16:rowId xmlns:a16="http://schemas.microsoft.com/office/drawing/2014/main" val="2255847639"/>
                  </a:ext>
                </a:extLst>
              </a:tr>
              <a:tr h="370840">
                <a:tc>
                  <a:txBody>
                    <a:bodyPr/>
                    <a:lstStyle/>
                    <a:p>
                      <a:r>
                        <a:rPr lang="en-US" sz="1050" dirty="0"/>
                        <a:t>Meaning </a:t>
                      </a:r>
                      <a:endParaRPr lang="en-PK" sz="1050" dirty="0"/>
                    </a:p>
                  </a:txBody>
                  <a:tcPr anchor="ctr"/>
                </a:tc>
                <a:tc>
                  <a:txBody>
                    <a:bodyPr/>
                    <a:lstStyle/>
                    <a:p>
                      <a:r>
                        <a:rPr lang="en-US" sz="1050" dirty="0"/>
                        <a:t>LAN is a network that enables the communication between many linked devices. It is in charge of establishing connections among neighborhood units, including universities and schools.</a:t>
                      </a:r>
                      <a:endParaRPr lang="en-PK" sz="1050" dirty="0"/>
                    </a:p>
                  </a:txBody>
                  <a:tcPr anchor="ctr"/>
                </a:tc>
                <a:tc>
                  <a:txBody>
                    <a:bodyPr/>
                    <a:lstStyle/>
                    <a:p>
                      <a:r>
                        <a:rPr lang="en-US" sz="1050" dirty="0"/>
                        <a:t>Several computers can be connected to MAN in the same city or separately. It encompasses a greater region, including minor towns and cities.</a:t>
                      </a:r>
                      <a:endParaRPr lang="en-PK" sz="1050" dirty="0"/>
                    </a:p>
                  </a:txBody>
                  <a:tcPr anchor="ctr"/>
                </a:tc>
                <a:tc>
                  <a:txBody>
                    <a:bodyPr/>
                    <a:lstStyle/>
                    <a:p>
                      <a:r>
                        <a:rPr lang="en-US" sz="1050" dirty="0"/>
                        <a:t>he WAN network extends to a much greater area. It can link multiple countries together.</a:t>
                      </a:r>
                      <a:endParaRPr lang="en-PK" sz="1050" dirty="0"/>
                    </a:p>
                  </a:txBody>
                  <a:tcPr anchor="ctr"/>
                </a:tc>
                <a:extLst>
                  <a:ext uri="{0D108BD9-81ED-4DB2-BD59-A6C34878D82A}">
                    <a16:rowId xmlns:a16="http://schemas.microsoft.com/office/drawing/2014/main" val="330268769"/>
                  </a:ext>
                </a:extLst>
              </a:tr>
              <a:tr h="370840">
                <a:tc>
                  <a:txBody>
                    <a:bodyPr/>
                    <a:lstStyle/>
                    <a:p>
                      <a:r>
                        <a:rPr lang="en-US" sz="1050" dirty="0"/>
                        <a:t>Network Authority</a:t>
                      </a:r>
                      <a:endParaRPr lang="en-PK" sz="1050" dirty="0"/>
                    </a:p>
                  </a:txBody>
                  <a:tcPr anchor="ctr"/>
                </a:tc>
                <a:tc>
                  <a:txBody>
                    <a:bodyPr/>
                    <a:lstStyle/>
                    <a:p>
                      <a:r>
                        <a:rPr lang="en-US" sz="1050" dirty="0"/>
                        <a:t>LAN is a private and secured network. Hospitals, schools, offices, etc., can own it.</a:t>
                      </a:r>
                      <a:endParaRPr lang="en-PK" sz="1050" dirty="0"/>
                    </a:p>
                  </a:txBody>
                  <a:tcPr anchor="ctr"/>
                </a:tc>
                <a:tc>
                  <a:txBody>
                    <a:bodyPr/>
                    <a:lstStyle/>
                    <a:p>
                      <a:r>
                        <a:rPr lang="en-US" sz="1050" dirty="0"/>
                        <a:t>MAN can be either public or private. A lot of businesses and telephone companies could own them.</a:t>
                      </a:r>
                      <a:endParaRPr lang="en-PK" sz="1050" dirty="0"/>
                    </a:p>
                  </a:txBody>
                  <a:tcPr anchor="ctr"/>
                </a:tc>
                <a:tc>
                  <a:txBody>
                    <a:bodyPr/>
                    <a:lstStyle/>
                    <a:p>
                      <a:r>
                        <a:rPr lang="en-US" sz="1050" dirty="0"/>
                        <a:t>A single company may not own WAN. It can be private or public.</a:t>
                      </a:r>
                      <a:endParaRPr lang="en-PK" sz="1050" dirty="0"/>
                    </a:p>
                  </a:txBody>
                  <a:tcPr anchor="ctr"/>
                </a:tc>
                <a:extLst>
                  <a:ext uri="{0D108BD9-81ED-4DB2-BD59-A6C34878D82A}">
                    <a16:rowId xmlns:a16="http://schemas.microsoft.com/office/drawing/2014/main" val="1456657327"/>
                  </a:ext>
                </a:extLst>
              </a:tr>
              <a:tr h="370840">
                <a:tc>
                  <a:txBody>
                    <a:bodyPr/>
                    <a:lstStyle/>
                    <a:p>
                      <a:r>
                        <a:rPr lang="en-US" sz="1050" dirty="0"/>
                        <a:t>Speed</a:t>
                      </a:r>
                      <a:endParaRPr lang="en-PK" sz="1050" dirty="0"/>
                    </a:p>
                  </a:txBody>
                  <a:tcPr anchor="ctr"/>
                </a:tc>
                <a:tc>
                  <a:txBody>
                    <a:bodyPr/>
                    <a:lstStyle/>
                    <a:p>
                      <a:r>
                        <a:rPr lang="en-US" sz="1050" dirty="0"/>
                        <a:t>The Internet speed provided through LAN is fast.</a:t>
                      </a:r>
                      <a:endParaRPr lang="en-PK" sz="1050" dirty="0"/>
                    </a:p>
                  </a:txBody>
                  <a:tcPr anchor="ctr"/>
                </a:tc>
                <a:tc>
                  <a:txBody>
                    <a:bodyPr/>
                    <a:lstStyle/>
                    <a:p>
                      <a:r>
                        <a:rPr lang="en-US" sz="1050" dirty="0"/>
                        <a:t>MAN provides a modest Internet connection speed.</a:t>
                      </a:r>
                      <a:endParaRPr lang="en-PK" sz="1050" dirty="0"/>
                    </a:p>
                  </a:txBody>
                  <a:tcPr anchor="ctr"/>
                </a:tc>
                <a:tc>
                  <a:txBody>
                    <a:bodyPr/>
                    <a:lstStyle/>
                    <a:p>
                      <a:r>
                        <a:rPr lang="en-US" sz="1050" dirty="0"/>
                        <a:t>WAN provides a slow Internet connection.</a:t>
                      </a:r>
                      <a:endParaRPr lang="en-PK" sz="1050" dirty="0"/>
                    </a:p>
                  </a:txBody>
                  <a:tcPr anchor="ctr"/>
                </a:tc>
                <a:extLst>
                  <a:ext uri="{0D108BD9-81ED-4DB2-BD59-A6C34878D82A}">
                    <a16:rowId xmlns:a16="http://schemas.microsoft.com/office/drawing/2014/main" val="754874812"/>
                  </a:ext>
                </a:extLst>
              </a:tr>
              <a:tr h="370840">
                <a:tc>
                  <a:txBody>
                    <a:bodyPr/>
                    <a:lstStyle/>
                    <a:p>
                      <a:r>
                        <a:rPr lang="en-US" sz="1050" dirty="0"/>
                        <a:t>Maintenance</a:t>
                      </a:r>
                      <a:endParaRPr lang="en-PK" sz="1050" dirty="0"/>
                    </a:p>
                  </a:txBody>
                  <a:tcPr anchor="ctr"/>
                </a:tc>
                <a:tc>
                  <a:txBody>
                    <a:bodyPr/>
                    <a:lstStyle/>
                    <a:p>
                      <a:r>
                        <a:rPr lang="en-US" sz="1050" dirty="0"/>
                        <a:t>LAN maintenance is very easy.</a:t>
                      </a:r>
                      <a:endParaRPr lang="en-PK" sz="1050" dirty="0"/>
                    </a:p>
                  </a:txBody>
                  <a:tcPr anchor="ctr"/>
                </a:tc>
                <a:tc>
                  <a:txBody>
                    <a:bodyPr/>
                    <a:lstStyle/>
                    <a:p>
                      <a:r>
                        <a:rPr lang="en-US" sz="1050" dirty="0"/>
                        <a:t>MAN's maintenance is easier compared to LAN.</a:t>
                      </a:r>
                      <a:endParaRPr lang="en-PK" sz="1050" dirty="0"/>
                    </a:p>
                  </a:txBody>
                  <a:tcPr anchor="ctr"/>
                </a:tc>
                <a:tc>
                  <a:txBody>
                    <a:bodyPr/>
                    <a:lstStyle/>
                    <a:p>
                      <a:r>
                        <a:rPr lang="en-US" sz="1050" dirty="0"/>
                        <a:t>WAN maintenance is very difficult.</a:t>
                      </a:r>
                      <a:endParaRPr lang="en-PK" sz="1050" dirty="0"/>
                    </a:p>
                  </a:txBody>
                  <a:tcPr anchor="ctr"/>
                </a:tc>
                <a:extLst>
                  <a:ext uri="{0D108BD9-81ED-4DB2-BD59-A6C34878D82A}">
                    <a16:rowId xmlns:a16="http://schemas.microsoft.com/office/drawing/2014/main" val="2374574908"/>
                  </a:ext>
                </a:extLst>
              </a:tr>
              <a:tr h="370840">
                <a:tc>
                  <a:txBody>
                    <a:bodyPr/>
                    <a:lstStyle/>
                    <a:p>
                      <a:r>
                        <a:rPr lang="en-US" sz="1050" dirty="0"/>
                        <a:t>Congestion</a:t>
                      </a:r>
                      <a:endParaRPr lang="en-PK" sz="1050" dirty="0"/>
                    </a:p>
                  </a:txBody>
                  <a:tcPr anchor="ctr"/>
                </a:tc>
                <a:tc>
                  <a:txBody>
                    <a:bodyPr/>
                    <a:lstStyle/>
                    <a:p>
                      <a:r>
                        <a:rPr lang="en-US" sz="1050" dirty="0"/>
                        <a:t>Congestion is less in the LAN network. </a:t>
                      </a:r>
                      <a:endParaRPr lang="en-PK" sz="1050" dirty="0"/>
                    </a:p>
                  </a:txBody>
                  <a:tcPr anchor="ctr"/>
                </a:tc>
                <a:tc>
                  <a:txBody>
                    <a:bodyPr/>
                    <a:lstStyle/>
                    <a:p>
                      <a:r>
                        <a:rPr lang="en-US" sz="1050" dirty="0"/>
                        <a:t>It is more in MAN.</a:t>
                      </a:r>
                      <a:endParaRPr lang="en-PK" sz="1050" dirty="0"/>
                    </a:p>
                  </a:txBody>
                  <a:tcPr anchor="ctr"/>
                </a:tc>
                <a:tc>
                  <a:txBody>
                    <a:bodyPr/>
                    <a:lstStyle/>
                    <a:p>
                      <a:r>
                        <a:rPr lang="en-US" sz="1050" dirty="0"/>
                        <a:t>Congestion is more in WAN when compared to LAN and MAN</a:t>
                      </a:r>
                      <a:endParaRPr lang="en-PK" sz="1050" dirty="0"/>
                    </a:p>
                  </a:txBody>
                  <a:tcPr anchor="ctr"/>
                </a:tc>
                <a:extLst>
                  <a:ext uri="{0D108BD9-81ED-4DB2-BD59-A6C34878D82A}">
                    <a16:rowId xmlns:a16="http://schemas.microsoft.com/office/drawing/2014/main" val="1077170566"/>
                  </a:ext>
                </a:extLst>
              </a:tr>
              <a:tr h="370840">
                <a:tc>
                  <a:txBody>
                    <a:bodyPr/>
                    <a:lstStyle/>
                    <a:p>
                      <a:r>
                        <a:rPr lang="en-US" sz="1050" dirty="0"/>
                        <a:t>Bandwidth</a:t>
                      </a:r>
                      <a:endParaRPr lang="en-PK" sz="1050" dirty="0"/>
                    </a:p>
                  </a:txBody>
                  <a:tcPr anchor="ctr"/>
                </a:tc>
                <a:tc>
                  <a:txBody>
                    <a:bodyPr/>
                    <a:lstStyle/>
                    <a:p>
                      <a:r>
                        <a:rPr lang="en-US" sz="1050" dirty="0"/>
                        <a:t>The bandwidth in LAN is very high.</a:t>
                      </a:r>
                      <a:endParaRPr lang="en-PK" sz="1050" dirty="0"/>
                    </a:p>
                  </a:txBody>
                  <a:tcPr anchor="ctr"/>
                </a:tc>
                <a:tc>
                  <a:txBody>
                    <a:bodyPr/>
                    <a:lstStyle/>
                    <a:p>
                      <a:r>
                        <a:rPr lang="en-US" sz="1050" dirty="0"/>
                        <a:t>In MAN, bandwidth is less.</a:t>
                      </a:r>
                      <a:endParaRPr lang="en-PK" sz="1050" dirty="0"/>
                    </a:p>
                  </a:txBody>
                  <a:tcPr anchor="ctr"/>
                </a:tc>
                <a:tc>
                  <a:txBody>
                    <a:bodyPr/>
                    <a:lstStyle/>
                    <a:p>
                      <a:r>
                        <a:rPr lang="en-US" sz="1050" dirty="0"/>
                        <a:t>WAN bandwidth is quite limited</a:t>
                      </a:r>
                      <a:endParaRPr lang="en-PK" sz="1050" dirty="0"/>
                    </a:p>
                  </a:txBody>
                  <a:tcPr anchor="ctr"/>
                </a:tc>
                <a:extLst>
                  <a:ext uri="{0D108BD9-81ED-4DB2-BD59-A6C34878D82A}">
                    <a16:rowId xmlns:a16="http://schemas.microsoft.com/office/drawing/2014/main" val="2140419026"/>
                  </a:ext>
                </a:extLst>
              </a:tr>
              <a:tr h="370840">
                <a:tc>
                  <a:txBody>
                    <a:bodyPr/>
                    <a:lstStyle/>
                    <a:p>
                      <a:r>
                        <a:rPr lang="en-US" sz="1050" dirty="0"/>
                        <a:t>Designing</a:t>
                      </a:r>
                      <a:endParaRPr lang="en-PK" sz="1050" dirty="0"/>
                    </a:p>
                  </a:txBody>
                  <a:tcPr anchor="ctr"/>
                </a:tc>
                <a:tc>
                  <a:txBody>
                    <a:bodyPr/>
                    <a:lstStyle/>
                    <a:p>
                      <a:r>
                        <a:rPr lang="en-US" sz="1050" dirty="0"/>
                        <a:t>It is very easy to design a LAN network.</a:t>
                      </a:r>
                      <a:endParaRPr lang="en-PK" sz="1050" dirty="0"/>
                    </a:p>
                  </a:txBody>
                  <a:tcPr anchor="ctr"/>
                </a:tc>
                <a:tc>
                  <a:txBody>
                    <a:bodyPr/>
                    <a:lstStyle/>
                    <a:p>
                      <a:r>
                        <a:rPr lang="en-US" sz="1050" dirty="0"/>
                        <a:t>It isn't easy to design a MAN network.</a:t>
                      </a:r>
                      <a:endParaRPr lang="en-PK" sz="1050" dirty="0"/>
                    </a:p>
                  </a:txBody>
                  <a:tcPr anchor="ctr"/>
                </a:tc>
                <a:tc>
                  <a:txBody>
                    <a:bodyPr/>
                    <a:lstStyle/>
                    <a:p>
                      <a:r>
                        <a:rPr lang="en-US" sz="1050" dirty="0"/>
                        <a:t>It is complicated to design WAN.</a:t>
                      </a:r>
                      <a:endParaRPr lang="en-PK" sz="1050" dirty="0"/>
                    </a:p>
                  </a:txBody>
                  <a:tcPr anchor="ctr"/>
                </a:tc>
                <a:extLst>
                  <a:ext uri="{0D108BD9-81ED-4DB2-BD59-A6C34878D82A}">
                    <a16:rowId xmlns:a16="http://schemas.microsoft.com/office/drawing/2014/main" val="228913744"/>
                  </a:ext>
                </a:extLst>
              </a:tr>
            </a:tbl>
          </a:graphicData>
        </a:graphic>
      </p:graphicFrame>
    </p:spTree>
    <p:extLst>
      <p:ext uri="{BB962C8B-B14F-4D97-AF65-F5344CB8AC3E}">
        <p14:creationId xmlns:p14="http://schemas.microsoft.com/office/powerpoint/2010/main" val="406926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85800" y="1538080"/>
            <a:ext cx="8001000" cy="2773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to Set Up The Networks?</a:t>
            </a:r>
          </a:p>
          <a:p>
            <a:pPr marL="0" indent="0" algn="just">
              <a:buNone/>
            </a:pPr>
            <a:endParaRPr lang="en-US" sz="1600" dirty="0">
              <a:solidFill>
                <a:schemeClr val="tx1"/>
              </a:solidFill>
            </a:endParaRPr>
          </a:p>
          <a:p>
            <a:pPr lvl="1" algn="just"/>
            <a:r>
              <a:rPr lang="en-US" sz="1600" b="1" dirty="0">
                <a:solidFill>
                  <a:schemeClr val="tx1"/>
                </a:solidFill>
              </a:rPr>
              <a:t>LAN</a:t>
            </a:r>
          </a:p>
          <a:p>
            <a:pPr marL="285750" lvl="1" indent="-285750" algn="just">
              <a:buFont typeface="Arial" panose="020B0604020202020204" pitchFamily="34" charset="0"/>
              <a:buChar char="•"/>
            </a:pPr>
            <a:r>
              <a:rPr lang="en-US" sz="1600" dirty="0">
                <a:solidFill>
                  <a:schemeClr val="tx1"/>
                </a:solidFill>
              </a:rPr>
              <a:t>Ethernet is the foundation of all existing LANs, whether wired or wireless. Computers and servers can connect via cables or wirelessly. </a:t>
            </a:r>
            <a:r>
              <a:rPr lang="en-US" sz="1600" dirty="0" err="1">
                <a:solidFill>
                  <a:schemeClr val="tx1"/>
                </a:solidFill>
              </a:rPr>
              <a:t>WiFi</a:t>
            </a:r>
            <a:r>
              <a:rPr lang="en-US" sz="1600" dirty="0">
                <a:solidFill>
                  <a:schemeClr val="tx1"/>
                </a:solidFill>
              </a:rPr>
              <a:t> Access Points provide wireless connectivity in combination with a wired network. WAP-enabled devices serve as a link between PCs and networks. A WAP may connect a hundred or even a thousand wireless individuals to a network. Servers on a LAN are generally connected by wire.</a:t>
            </a:r>
          </a:p>
        </p:txBody>
      </p:sp>
    </p:spTree>
    <p:extLst>
      <p:ext uri="{BB962C8B-B14F-4D97-AF65-F5344CB8AC3E}">
        <p14:creationId xmlns:p14="http://schemas.microsoft.com/office/powerpoint/2010/main" val="417498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279362"/>
            <a:ext cx="9144000" cy="584775"/>
          </a:xfrm>
          <a:prstGeom prst="rect">
            <a:avLst/>
          </a:prstGeom>
          <a:noFill/>
        </p:spPr>
        <p:txBody>
          <a:bodyPr wrap="squar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a:t>
            </a:r>
            <a:r>
              <a:rPr lang="en-US" sz="3200" b="1" dirty="0">
                <a:ln w="9525">
                  <a:solidFill>
                    <a:schemeClr val="bg1"/>
                  </a:solidFill>
                  <a:prstDash val="solid"/>
                </a:ln>
                <a:solidFill>
                  <a:schemeClr val="tx1"/>
                </a:solidFill>
                <a:latin typeface="+mn-lt"/>
              </a:rPr>
              <a:t> </a:t>
            </a: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architectures and standards</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8350" y="1104900"/>
            <a:ext cx="7981950" cy="36830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sz="1600" b="1" dirty="0">
                <a:solidFill>
                  <a:schemeClr val="tx1"/>
                </a:solidFill>
              </a:rPr>
              <a:t>MAN</a:t>
            </a:r>
          </a:p>
          <a:p>
            <a:pPr marL="285750" lvl="1" indent="-285750" algn="just">
              <a:buFont typeface="Arial" panose="020B0604020202020204" pitchFamily="34" charset="0"/>
              <a:buChar char="•"/>
            </a:pPr>
            <a:r>
              <a:rPr lang="en-US" sz="1600" dirty="0">
                <a:solidFill>
                  <a:schemeClr val="tx1"/>
                </a:solidFill>
              </a:rPr>
              <a:t>A metropolitan area network combines many LANs with a fiber optic as the basis. It offers services akin to those offered by an internet service provider for broad area networks. MANs can use microwave or infrared lasers to connect Local Area Networks wirelessly. MANs are often owned by just one significant organization and are mainly created for towns or cities to give a high data connection.</a:t>
            </a:r>
          </a:p>
          <a:p>
            <a:pPr marL="285750" lvl="1" indent="-285750" algn="just">
              <a:buFont typeface="Arial" panose="020B0604020202020204" pitchFamily="34" charset="0"/>
              <a:buChar char="•"/>
            </a:pPr>
            <a:endParaRPr lang="en-US" sz="1600" dirty="0">
              <a:solidFill>
                <a:schemeClr val="tx1"/>
              </a:solidFill>
            </a:endParaRPr>
          </a:p>
          <a:p>
            <a:pPr lvl="1" algn="just"/>
            <a:r>
              <a:rPr lang="en-US" sz="1600" b="1" dirty="0">
                <a:solidFill>
                  <a:schemeClr val="tx1"/>
                </a:solidFill>
              </a:rPr>
              <a:t>WAN</a:t>
            </a:r>
          </a:p>
          <a:p>
            <a:pPr marL="285750" lvl="1" indent="-285750" algn="just">
              <a:buFont typeface="Arial" panose="020B0604020202020204" pitchFamily="34" charset="0"/>
              <a:buChar char="•"/>
            </a:pPr>
            <a:r>
              <a:rPr lang="en-US" sz="1600" dirty="0">
                <a:solidFill>
                  <a:schemeClr val="tx1"/>
                </a:solidFill>
              </a:rPr>
              <a:t>Users and computers in one area may interact with users and computers in other locations via a WAN, composed of two or more interconnected Local Area Networks or Metropolitan Area Networks. Computers in a Wide Area Network are linked by public networks such as phone lines, satellite connections, or leased lines. To extend the network's capabilities across locations, costly leased lines are usually used to build WANs. At each end of a leased line, a router is attached.</a:t>
            </a:r>
          </a:p>
        </p:txBody>
      </p:sp>
    </p:spTree>
    <p:extLst>
      <p:ext uri="{BB962C8B-B14F-4D97-AF65-F5344CB8AC3E}">
        <p14:creationId xmlns:p14="http://schemas.microsoft.com/office/powerpoint/2010/main" val="9006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74700" y="850900"/>
            <a:ext cx="7981950" cy="4102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 These Networks Function?</a:t>
            </a:r>
          </a:p>
          <a:p>
            <a:pPr lvl="1" algn="just"/>
            <a:endParaRPr lang="en-US" b="1" dirty="0">
              <a:solidFill>
                <a:schemeClr val="tx1"/>
              </a:solidFill>
            </a:endParaRPr>
          </a:p>
          <a:p>
            <a:pPr lvl="1" algn="just"/>
            <a:r>
              <a:rPr lang="en-US" b="1" dirty="0">
                <a:solidFill>
                  <a:schemeClr val="tx1"/>
                </a:solidFill>
              </a:rPr>
              <a:t>LAN</a:t>
            </a:r>
          </a:p>
          <a:p>
            <a:pPr marL="285750" lvl="1" indent="-285750" algn="just">
              <a:buFont typeface="Arial" panose="020B0604020202020204" pitchFamily="34" charset="0"/>
              <a:buChar char="•"/>
            </a:pPr>
            <a:r>
              <a:rPr lang="en-US" dirty="0">
                <a:solidFill>
                  <a:schemeClr val="tx1"/>
                </a:solidFill>
              </a:rPr>
              <a:t>A local area network is a collection of computers and other technology with a common communication line or wireless network and, in most cases, the facilities of an individual server or processor within a limited geographic region. Typically, the server houses shared data storage and applications for many computer users.</a:t>
            </a:r>
          </a:p>
          <a:p>
            <a:pPr marL="285750" lvl="1" indent="-285750" algn="just">
              <a:buFont typeface="Arial" panose="020B0604020202020204" pitchFamily="34" charset="0"/>
              <a:buChar char="•"/>
            </a:pPr>
            <a:endParaRPr lang="en-US" dirty="0">
              <a:solidFill>
                <a:schemeClr val="tx1"/>
              </a:solidFill>
            </a:endParaRPr>
          </a:p>
          <a:p>
            <a:pPr lvl="1" algn="just"/>
            <a:r>
              <a:rPr lang="en-US" b="1" dirty="0">
                <a:solidFill>
                  <a:schemeClr val="tx1"/>
                </a:solidFill>
              </a:rPr>
              <a:t>MAN</a:t>
            </a:r>
          </a:p>
          <a:p>
            <a:pPr marL="285750" lvl="1" indent="-285750" algn="just">
              <a:buFont typeface="Arial" panose="020B0604020202020204" pitchFamily="34" charset="0"/>
              <a:buChar char="•"/>
            </a:pPr>
            <a:r>
              <a:rPr lang="en-US" dirty="0">
                <a:solidFill>
                  <a:schemeClr val="tx1"/>
                </a:solidFill>
              </a:rPr>
              <a:t>Multiple LANs are connected by metropolitan area networks using specialized wireless and wired foundations. A MAN may link to a network exchange point and a local exchange carrier to offer connections between LANs and instantaneous communication between the MAN and the open Internet.</a:t>
            </a:r>
          </a:p>
          <a:p>
            <a:pPr marL="285750" lvl="1" indent="-285750" algn="just">
              <a:buFont typeface="Arial" panose="020B0604020202020204" pitchFamily="34" charset="0"/>
              <a:buChar char="•"/>
            </a:pPr>
            <a:endParaRPr lang="en-US" dirty="0">
              <a:solidFill>
                <a:schemeClr val="tx1"/>
              </a:solidFill>
            </a:endParaRPr>
          </a:p>
          <a:p>
            <a:pPr lvl="1" algn="just"/>
            <a:r>
              <a:rPr lang="en-US" b="1" dirty="0">
                <a:solidFill>
                  <a:schemeClr val="tx1"/>
                </a:solidFill>
              </a:rPr>
              <a:t>WAN</a:t>
            </a:r>
          </a:p>
          <a:p>
            <a:pPr marL="285750" lvl="1" indent="-285750" algn="just">
              <a:buFont typeface="Arial" panose="020B0604020202020204" pitchFamily="34" charset="0"/>
              <a:buChar char="•"/>
            </a:pPr>
            <a:r>
              <a:rPr lang="en-US" dirty="0">
                <a:solidFill>
                  <a:schemeClr val="tx1"/>
                </a:solidFill>
              </a:rPr>
              <a:t>A point to another service that can employ traditional dial-up lines or modems to link the device to the phone line. Point-to-point WAN service suppliers include both local mobile phone providers and long-distance operators.</a:t>
            </a:r>
          </a:p>
        </p:txBody>
      </p:sp>
    </p:spTree>
    <p:extLst>
      <p:ext uri="{BB962C8B-B14F-4D97-AF65-F5344CB8AC3E}">
        <p14:creationId xmlns:p14="http://schemas.microsoft.com/office/powerpoint/2010/main" val="1262327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36625" y="933450"/>
            <a:ext cx="7270750" cy="4102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sz="1600" b="1" dirty="0">
                <a:solidFill>
                  <a:schemeClr val="tx1"/>
                </a:solidFill>
              </a:rPr>
              <a:t>Characteristics of These Networks</a:t>
            </a:r>
          </a:p>
          <a:p>
            <a:pPr lvl="1" algn="just"/>
            <a:endParaRPr lang="en-US" sz="1600" dirty="0">
              <a:solidFill>
                <a:schemeClr val="tx1"/>
              </a:solidFill>
            </a:endParaRPr>
          </a:p>
          <a:p>
            <a:pPr lvl="1" algn="just"/>
            <a:r>
              <a:rPr lang="en-US" sz="1600" b="1" dirty="0">
                <a:solidFill>
                  <a:schemeClr val="tx1"/>
                </a:solidFill>
              </a:rPr>
              <a:t>LAN</a:t>
            </a:r>
            <a:r>
              <a:rPr lang="en-US" sz="1600" dirty="0">
                <a:solidFill>
                  <a:schemeClr val="tx1"/>
                </a:solidFill>
              </a:rPr>
              <a:t> </a:t>
            </a:r>
          </a:p>
          <a:p>
            <a:pPr marL="285750" lvl="1" indent="-285750" algn="just">
              <a:buFont typeface="Arial" panose="020B0604020202020204" pitchFamily="34" charset="0"/>
              <a:buChar char="•"/>
            </a:pPr>
            <a:r>
              <a:rPr lang="en-US" sz="1600" dirty="0">
                <a:solidFill>
                  <a:schemeClr val="tx1"/>
                </a:solidFill>
              </a:rPr>
              <a:t>LANs are simple to construct and maintain.</a:t>
            </a:r>
          </a:p>
          <a:p>
            <a:pPr marL="285750" lvl="1" indent="-285750" algn="just">
              <a:buFont typeface="Arial" panose="020B0604020202020204" pitchFamily="34" charset="0"/>
              <a:buChar char="•"/>
            </a:pPr>
            <a:r>
              <a:rPr lang="en-US" sz="1600" dirty="0">
                <a:solidFill>
                  <a:schemeClr val="tx1"/>
                </a:solidFill>
              </a:rPr>
              <a:t>To link the LAN networks, a centralized database is needed.</a:t>
            </a:r>
          </a:p>
          <a:p>
            <a:pPr marL="285750" lvl="1" indent="-285750" algn="just">
              <a:buFont typeface="Arial" panose="020B0604020202020204" pitchFamily="34" charset="0"/>
              <a:buChar char="•"/>
            </a:pPr>
            <a:r>
              <a:rPr lang="en-US" sz="1600" dirty="0">
                <a:solidFill>
                  <a:schemeClr val="tx1"/>
                </a:solidFill>
              </a:rPr>
              <a:t>A private owner owns the network.</a:t>
            </a:r>
          </a:p>
          <a:p>
            <a:pPr lvl="1" algn="just"/>
            <a:endParaRPr lang="en-US" sz="1600" dirty="0">
              <a:solidFill>
                <a:schemeClr val="tx1"/>
              </a:solidFill>
            </a:endParaRPr>
          </a:p>
          <a:p>
            <a:pPr lvl="1" algn="just"/>
            <a:r>
              <a:rPr lang="en-US" sz="1600" b="1" dirty="0">
                <a:solidFill>
                  <a:schemeClr val="tx1"/>
                </a:solidFill>
              </a:rPr>
              <a:t>MAN</a:t>
            </a:r>
            <a:r>
              <a:rPr lang="en-US" sz="1600" dirty="0">
                <a:solidFill>
                  <a:schemeClr val="tx1"/>
                </a:solidFill>
              </a:rPr>
              <a:t> </a:t>
            </a:r>
          </a:p>
          <a:p>
            <a:pPr marL="285750" lvl="1" indent="-285750" algn="just">
              <a:buFont typeface="Arial" panose="020B0604020202020204" pitchFamily="34" charset="0"/>
              <a:buChar char="•"/>
            </a:pPr>
            <a:r>
              <a:rPr lang="en-US" sz="1600" dirty="0">
                <a:solidFill>
                  <a:schemeClr val="tx1"/>
                </a:solidFill>
              </a:rPr>
              <a:t>The geographical region covered exceeds that of LAN.</a:t>
            </a:r>
          </a:p>
          <a:p>
            <a:pPr marL="285750" lvl="1" indent="-285750" algn="just">
              <a:buFont typeface="Arial" panose="020B0604020202020204" pitchFamily="34" charset="0"/>
              <a:buChar char="•"/>
            </a:pPr>
            <a:r>
              <a:rPr lang="en-US" sz="1600" dirty="0">
                <a:solidFill>
                  <a:schemeClr val="tx1"/>
                </a:solidFill>
              </a:rPr>
              <a:t>Through this network, there is more than one computer connected.</a:t>
            </a:r>
          </a:p>
          <a:p>
            <a:pPr lvl="1" algn="just"/>
            <a:endParaRPr lang="en-US" sz="1600" b="1" dirty="0">
              <a:solidFill>
                <a:schemeClr val="tx1"/>
              </a:solidFill>
            </a:endParaRPr>
          </a:p>
          <a:p>
            <a:pPr lvl="1" algn="just"/>
            <a:r>
              <a:rPr lang="en-US" sz="1600" b="1" dirty="0">
                <a:solidFill>
                  <a:schemeClr val="tx1"/>
                </a:solidFill>
              </a:rPr>
              <a:t>WAN</a:t>
            </a:r>
          </a:p>
          <a:p>
            <a:pPr marL="285750" lvl="1" indent="-285750" algn="just">
              <a:buFont typeface="Arial" panose="020B0604020202020204" pitchFamily="34" charset="0"/>
              <a:buChar char="•"/>
            </a:pPr>
            <a:r>
              <a:rPr lang="en-US" sz="1600" dirty="0">
                <a:solidFill>
                  <a:schemeClr val="tx1"/>
                </a:solidFill>
              </a:rPr>
              <a:t>WAN covers the biggest region, comparable to a nation.</a:t>
            </a:r>
          </a:p>
          <a:p>
            <a:pPr marL="285750" lvl="1" indent="-285750" algn="just">
              <a:buFont typeface="Arial" panose="020B0604020202020204" pitchFamily="34" charset="0"/>
              <a:buChar char="•"/>
            </a:pPr>
            <a:r>
              <a:rPr lang="en-US" sz="1600" dirty="0">
                <a:solidFill>
                  <a:schemeClr val="tx1"/>
                </a:solidFill>
              </a:rPr>
              <a:t>WANs can be networked all over the world.</a:t>
            </a:r>
          </a:p>
          <a:p>
            <a:pPr marL="285750" lvl="1" indent="-285750" algn="just">
              <a:buFont typeface="Arial" panose="020B0604020202020204" pitchFamily="34" charset="0"/>
              <a:buChar char="•"/>
            </a:pPr>
            <a:r>
              <a:rPr lang="en-US" sz="1600" dirty="0">
                <a:solidFill>
                  <a:schemeClr val="tx1"/>
                </a:solidFill>
              </a:rPr>
              <a:t>Through phone lines or satellites, the networks are connected.</a:t>
            </a:r>
          </a:p>
        </p:txBody>
      </p:sp>
    </p:spTree>
    <p:extLst>
      <p:ext uri="{BB962C8B-B14F-4D97-AF65-F5344CB8AC3E}">
        <p14:creationId xmlns:p14="http://schemas.microsoft.com/office/powerpoint/2010/main" val="3081973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68374" y="920750"/>
            <a:ext cx="7553325" cy="395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Benefits of These Networks </a:t>
            </a:r>
          </a:p>
          <a:p>
            <a:pPr lvl="1" algn="just"/>
            <a:endParaRPr lang="en-US" dirty="0">
              <a:solidFill>
                <a:schemeClr val="tx1"/>
              </a:solidFill>
            </a:endParaRPr>
          </a:p>
          <a:p>
            <a:pPr lvl="1" algn="just"/>
            <a:r>
              <a:rPr lang="en-US" b="1" dirty="0">
                <a:solidFill>
                  <a:schemeClr val="tx1"/>
                </a:solidFill>
              </a:rPr>
              <a:t>LAN</a:t>
            </a:r>
            <a:r>
              <a:rPr lang="en-US" dirty="0">
                <a:solidFill>
                  <a:schemeClr val="tx1"/>
                </a:solidFill>
              </a:rPr>
              <a:t> </a:t>
            </a:r>
          </a:p>
          <a:p>
            <a:pPr marL="285750" lvl="1" indent="-285750" algn="just">
              <a:buFont typeface="Arial" panose="020B0604020202020204" pitchFamily="34" charset="0"/>
              <a:buChar char="•"/>
            </a:pPr>
            <a:r>
              <a:rPr lang="en-US" dirty="0">
                <a:solidFill>
                  <a:schemeClr val="tx1"/>
                </a:solidFill>
              </a:rPr>
              <a:t>Its main advantages are the local area network's rapid, simple setup and low cost.</a:t>
            </a:r>
          </a:p>
          <a:p>
            <a:pPr marL="285750" lvl="1" indent="-285750" algn="just">
              <a:buFont typeface="Arial" panose="020B0604020202020204" pitchFamily="34" charset="0"/>
              <a:buChar char="•"/>
            </a:pPr>
            <a:r>
              <a:rPr lang="en-US" dirty="0">
                <a:solidFill>
                  <a:schemeClr val="tx1"/>
                </a:solidFill>
              </a:rPr>
              <a:t>Keeping everything stored on the server safe and secure is done through data protection. </a:t>
            </a:r>
          </a:p>
          <a:p>
            <a:pPr marL="285750" lvl="1" indent="-285750" algn="just">
              <a:buFont typeface="Arial" panose="020B0604020202020204" pitchFamily="34" charset="0"/>
              <a:buChar char="•"/>
            </a:pPr>
            <a:r>
              <a:rPr lang="en-US" dirty="0">
                <a:solidFill>
                  <a:schemeClr val="tx1"/>
                </a:solidFill>
              </a:rPr>
              <a:t>LAN model and established ethernet cabling allow a system linked to a LAN to interact directly at a very high speed.</a:t>
            </a:r>
          </a:p>
          <a:p>
            <a:pPr lvl="1" algn="just"/>
            <a:r>
              <a:rPr lang="en-US" b="1" dirty="0">
                <a:solidFill>
                  <a:schemeClr val="tx1"/>
                </a:solidFill>
              </a:rPr>
              <a:t>MAN</a:t>
            </a:r>
          </a:p>
          <a:p>
            <a:pPr marL="285750" lvl="1" indent="-285750" algn="just">
              <a:buFont typeface="Arial" panose="020B0604020202020204" pitchFamily="34" charset="0"/>
              <a:buChar char="•"/>
            </a:pPr>
            <a:r>
              <a:rPr lang="en-US" dirty="0">
                <a:solidFill>
                  <a:schemeClr val="tx1"/>
                </a:solidFill>
              </a:rPr>
              <a:t>MAN offers more security than WAN and is simpler to deploy.</a:t>
            </a:r>
          </a:p>
          <a:p>
            <a:pPr marL="285750" lvl="1" indent="-285750" algn="just">
              <a:buFont typeface="Arial" panose="020B0604020202020204" pitchFamily="34" charset="0"/>
              <a:buChar char="•"/>
            </a:pPr>
            <a:r>
              <a:rPr lang="en-US" dirty="0">
                <a:solidFill>
                  <a:schemeClr val="tx1"/>
                </a:solidFill>
              </a:rPr>
              <a:t>Due to MAN's lower resource requirements than WAN, MAN deployment costs are lower than WAN. It reduces the cost of implementation.</a:t>
            </a:r>
          </a:p>
          <a:p>
            <a:pPr marL="285750" lvl="1" indent="-285750" algn="just">
              <a:buFont typeface="Arial" panose="020B0604020202020204" pitchFamily="34" charset="0"/>
              <a:buChar char="•"/>
            </a:pPr>
            <a:r>
              <a:rPr lang="en-US" dirty="0">
                <a:solidFill>
                  <a:schemeClr val="tx1"/>
                </a:solidFill>
              </a:rPr>
              <a:t>MANs may be controlled centrally, making network traffic monitoring and control easier.</a:t>
            </a:r>
          </a:p>
          <a:p>
            <a:pPr lvl="1" algn="just"/>
            <a:r>
              <a:rPr lang="en-US" b="1" dirty="0">
                <a:solidFill>
                  <a:schemeClr val="tx1"/>
                </a:solidFill>
              </a:rPr>
              <a:t>WAN</a:t>
            </a:r>
          </a:p>
          <a:p>
            <a:pPr marL="285750" lvl="1" indent="-285750" algn="just">
              <a:buFont typeface="Arial" panose="020B0604020202020204" pitchFamily="34" charset="0"/>
              <a:buChar char="•"/>
            </a:pPr>
            <a:r>
              <a:rPr lang="en-US" dirty="0">
                <a:solidFill>
                  <a:schemeClr val="tx1"/>
                </a:solidFill>
              </a:rPr>
              <a:t>WAN has a wide geographical coverage.</a:t>
            </a:r>
          </a:p>
          <a:p>
            <a:pPr marL="285750" lvl="1" indent="-285750" algn="just">
              <a:buFont typeface="Arial" panose="020B0604020202020204" pitchFamily="34" charset="0"/>
              <a:buChar char="•"/>
            </a:pPr>
            <a:r>
              <a:rPr lang="en-US" dirty="0">
                <a:solidFill>
                  <a:schemeClr val="tx1"/>
                </a:solidFill>
              </a:rPr>
              <a:t>The information connected to every device in the relevant network can be shared through the WAN network.</a:t>
            </a:r>
          </a:p>
        </p:txBody>
      </p:sp>
    </p:spTree>
    <p:extLst>
      <p:ext uri="{BB962C8B-B14F-4D97-AF65-F5344CB8AC3E}">
        <p14:creationId xmlns:p14="http://schemas.microsoft.com/office/powerpoint/2010/main" val="213149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68374" y="920750"/>
            <a:ext cx="7553325" cy="395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Disadvantages of the Networks </a:t>
            </a:r>
          </a:p>
          <a:p>
            <a:pPr lvl="1" algn="just"/>
            <a:endParaRPr lang="en-US" dirty="0">
              <a:solidFill>
                <a:schemeClr val="tx1"/>
              </a:solidFill>
            </a:endParaRPr>
          </a:p>
          <a:p>
            <a:pPr lvl="1" algn="just"/>
            <a:r>
              <a:rPr lang="en-US" b="1" dirty="0">
                <a:solidFill>
                  <a:schemeClr val="tx1"/>
                </a:solidFill>
              </a:rPr>
              <a:t>LAN</a:t>
            </a:r>
            <a:r>
              <a:rPr lang="en-US" dirty="0">
                <a:solidFill>
                  <a:schemeClr val="tx1"/>
                </a:solidFill>
              </a:rPr>
              <a:t> </a:t>
            </a:r>
          </a:p>
          <a:p>
            <a:pPr marL="285750" lvl="1" indent="-285750" algn="just">
              <a:buFont typeface="Arial" panose="020B0604020202020204" pitchFamily="34" charset="0"/>
              <a:buChar char="•"/>
            </a:pPr>
            <a:r>
              <a:rPr lang="en-US" dirty="0">
                <a:solidFill>
                  <a:schemeClr val="tx1"/>
                </a:solidFill>
              </a:rPr>
              <a:t>Local area networks are only utilized in structures since they cannot be used in larger regions.</a:t>
            </a:r>
          </a:p>
          <a:p>
            <a:pPr marL="285750" lvl="1" indent="-285750" algn="just">
              <a:buFont typeface="Arial" panose="020B0604020202020204" pitchFamily="34" charset="0"/>
              <a:buChar char="•"/>
            </a:pPr>
            <a:r>
              <a:rPr lang="en-US" dirty="0">
                <a:solidFill>
                  <a:schemeClr val="tx1"/>
                </a:solidFill>
              </a:rPr>
              <a:t>Unauthorized users may access data if the server's equipment is not appropriately configured and there is a technology issue. </a:t>
            </a:r>
          </a:p>
          <a:p>
            <a:pPr marL="285750" lvl="1" indent="-285750" algn="just">
              <a:buFont typeface="Arial" panose="020B0604020202020204" pitchFamily="34" charset="0"/>
              <a:buChar char="•"/>
            </a:pPr>
            <a:r>
              <a:rPr lang="en-US" dirty="0">
                <a:solidFill>
                  <a:schemeClr val="tx1"/>
                </a:solidFill>
              </a:rPr>
              <a:t>There are restrictions on how many devices may be connected to LANs.</a:t>
            </a:r>
          </a:p>
          <a:p>
            <a:pPr lvl="1" algn="just"/>
            <a:r>
              <a:rPr lang="en-US" b="1" dirty="0">
                <a:solidFill>
                  <a:schemeClr val="tx1"/>
                </a:solidFill>
              </a:rPr>
              <a:t>MAN</a:t>
            </a:r>
            <a:r>
              <a:rPr lang="en-US" dirty="0">
                <a:solidFill>
                  <a:schemeClr val="tx1"/>
                </a:solidFill>
              </a:rPr>
              <a:t> </a:t>
            </a:r>
          </a:p>
          <a:p>
            <a:pPr marL="285750" lvl="1" indent="-285750" algn="just">
              <a:buFont typeface="Arial" panose="020B0604020202020204" pitchFamily="34" charset="0"/>
              <a:buChar char="•"/>
            </a:pPr>
            <a:r>
              <a:rPr lang="en-US" dirty="0">
                <a:solidFill>
                  <a:schemeClr val="tx1"/>
                </a:solidFill>
              </a:rPr>
              <a:t>Because of the huge size, it is difficult to safeguard the system from hackers. </a:t>
            </a:r>
          </a:p>
          <a:p>
            <a:pPr marL="285750" lvl="1" indent="-285750" algn="just">
              <a:buFont typeface="Arial" panose="020B0604020202020204" pitchFamily="34" charset="0"/>
              <a:buChar char="•"/>
            </a:pPr>
            <a:r>
              <a:rPr lang="en-US" dirty="0">
                <a:solidFill>
                  <a:schemeClr val="tx1"/>
                </a:solidFill>
              </a:rPr>
              <a:t>To link MAN from one location to another, extra cables are necessary. MAN necessitates the use of fiber optic connections, which are relatively costly.</a:t>
            </a:r>
          </a:p>
          <a:p>
            <a:pPr marL="285750" lvl="1" indent="-285750" algn="just">
              <a:buFont typeface="Arial" panose="020B0604020202020204" pitchFamily="34" charset="0"/>
              <a:buChar char="•"/>
            </a:pPr>
            <a:r>
              <a:rPr lang="en-US" dirty="0">
                <a:solidFill>
                  <a:schemeClr val="tx1"/>
                </a:solidFill>
              </a:rPr>
              <a:t>MAN takes up a lot of space, making managing a big network difficult.</a:t>
            </a:r>
          </a:p>
          <a:p>
            <a:pPr lvl="1" algn="just"/>
            <a:r>
              <a:rPr lang="en-US" b="1" dirty="0">
                <a:solidFill>
                  <a:schemeClr val="tx1"/>
                </a:solidFill>
              </a:rPr>
              <a:t>WAN</a:t>
            </a:r>
            <a:r>
              <a:rPr lang="en-US" dirty="0">
                <a:solidFill>
                  <a:schemeClr val="tx1"/>
                </a:solidFill>
              </a:rPr>
              <a:t> </a:t>
            </a:r>
          </a:p>
          <a:p>
            <a:pPr marL="285750" lvl="1" indent="-285750" algn="just">
              <a:buFont typeface="Arial" panose="020B0604020202020204" pitchFamily="34" charset="0"/>
              <a:buChar char="•"/>
            </a:pPr>
            <a:r>
              <a:rPr lang="en-US" dirty="0">
                <a:solidFill>
                  <a:schemeClr val="tx1"/>
                </a:solidFill>
              </a:rPr>
              <a:t>Because WAN networks combine more technologies, they have more security issues when compared to LAN and MAN networks.</a:t>
            </a:r>
          </a:p>
          <a:p>
            <a:pPr marL="285750" lvl="1" indent="-285750" algn="just">
              <a:buFont typeface="Arial" panose="020B0604020202020204" pitchFamily="34" charset="0"/>
              <a:buChar char="•"/>
            </a:pPr>
            <a:r>
              <a:rPr lang="en-US" dirty="0">
                <a:solidFill>
                  <a:schemeClr val="tx1"/>
                </a:solidFill>
              </a:rPr>
              <a:t>Because of their enormous geographical coverage, WANs are complex and convoluted.</a:t>
            </a:r>
          </a:p>
          <a:p>
            <a:pPr marL="285750" lvl="1" indent="-285750" algn="just">
              <a:buFont typeface="Arial" panose="020B0604020202020204" pitchFamily="34" charset="0"/>
              <a:buChar char="•"/>
            </a:pPr>
            <a:r>
              <a:rPr lang="en-US" dirty="0">
                <a:solidFill>
                  <a:schemeClr val="tx1"/>
                </a:solidFill>
              </a:rPr>
              <a:t>A lot of time must be spent troubleshooting the WAN network.</a:t>
            </a:r>
          </a:p>
        </p:txBody>
      </p:sp>
    </p:spTree>
    <p:extLst>
      <p:ext uri="{BB962C8B-B14F-4D97-AF65-F5344CB8AC3E}">
        <p14:creationId xmlns:p14="http://schemas.microsoft.com/office/powerpoint/2010/main" val="378688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47724" y="1562100"/>
            <a:ext cx="7553325" cy="25146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Wireless Local Area Network (WLAN)</a:t>
            </a:r>
          </a:p>
          <a:p>
            <a:pPr lvl="1" algn="just"/>
            <a:endParaRPr lang="en-US" dirty="0">
              <a:solidFill>
                <a:schemeClr val="tx1"/>
              </a:solidFill>
            </a:endParaRPr>
          </a:p>
          <a:p>
            <a:pPr lvl="1" algn="just"/>
            <a:r>
              <a:rPr lang="en-US" dirty="0">
                <a:solidFill>
                  <a:schemeClr val="tx1"/>
                </a:solidFill>
              </a:rPr>
              <a:t>WLAN or a wireless local area network functions like LAN as it transfers data in a small area. It is hardly compulsory for devices to have a wired connection that uses WLAN, and even though it is slightly weaker and less secure than other networks, a wireless local area network offers users the flexibility to use their devices in multiple locations. It is worth mentioning WLAN security can be strong if proper encryption methods like WPA3 are used.</a:t>
            </a:r>
          </a:p>
        </p:txBody>
      </p:sp>
    </p:spTree>
    <p:extLst>
      <p:ext uri="{BB962C8B-B14F-4D97-AF65-F5344CB8AC3E}">
        <p14:creationId xmlns:p14="http://schemas.microsoft.com/office/powerpoint/2010/main" val="312751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39750" y="920750"/>
            <a:ext cx="8128000" cy="3962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to Set Up?</a:t>
            </a:r>
          </a:p>
          <a:p>
            <a:pPr lvl="1" algn="just"/>
            <a:endParaRPr lang="en-US" dirty="0">
              <a:solidFill>
                <a:schemeClr val="tx1"/>
              </a:solidFill>
            </a:endParaRPr>
          </a:p>
          <a:p>
            <a:pPr lvl="1" algn="just"/>
            <a:r>
              <a:rPr lang="en-US" dirty="0">
                <a:solidFill>
                  <a:schemeClr val="tx1"/>
                </a:solidFill>
              </a:rPr>
              <a:t>Follow the steps mentioned below to set up a WLAN:</a:t>
            </a:r>
          </a:p>
          <a:p>
            <a:pPr marL="285750" lvl="1" indent="-285750" algn="just">
              <a:buFont typeface="Arial" panose="020B0604020202020204" pitchFamily="34" charset="0"/>
              <a:buChar char="•"/>
            </a:pPr>
            <a:r>
              <a:rPr lang="en-US" dirty="0">
                <a:solidFill>
                  <a:schemeClr val="tx1"/>
                </a:solidFill>
              </a:rPr>
              <a:t>Get a WLAN router.</a:t>
            </a:r>
          </a:p>
          <a:p>
            <a:pPr marL="285750" lvl="1" indent="-285750" algn="just">
              <a:buFont typeface="Arial" panose="020B0604020202020204" pitchFamily="34" charset="0"/>
              <a:buChar char="•"/>
            </a:pPr>
            <a:r>
              <a:rPr lang="en-US" dirty="0">
                <a:solidFill>
                  <a:schemeClr val="tx1"/>
                </a:solidFill>
              </a:rPr>
              <a:t>Visit the configuration page of your WLAN router.</a:t>
            </a:r>
          </a:p>
          <a:p>
            <a:pPr marL="285750" lvl="1" indent="-285750" algn="just">
              <a:buFont typeface="Arial" panose="020B0604020202020204" pitchFamily="34" charset="0"/>
              <a:buChar char="•"/>
            </a:pPr>
            <a:r>
              <a:rPr lang="en-US" dirty="0">
                <a:solidFill>
                  <a:schemeClr val="tx1"/>
                </a:solidFill>
              </a:rPr>
              <a:t>Open the browser and enter the web address.</a:t>
            </a:r>
          </a:p>
          <a:p>
            <a:pPr marL="285750" lvl="1" indent="-285750" algn="just">
              <a:buFont typeface="Arial" panose="020B0604020202020204" pitchFamily="34" charset="0"/>
              <a:buChar char="•"/>
            </a:pPr>
            <a:r>
              <a:rPr lang="en-US" dirty="0">
                <a:solidFill>
                  <a:schemeClr val="tx1"/>
                </a:solidFill>
              </a:rPr>
              <a:t>Now mention the provided username and password. These credentials come along with your router’s documentation.</a:t>
            </a:r>
          </a:p>
          <a:p>
            <a:pPr marL="285750" lvl="1" indent="-285750" algn="just">
              <a:buFont typeface="Arial" panose="020B0604020202020204" pitchFamily="34" charset="0"/>
              <a:buChar char="•"/>
            </a:pPr>
            <a:r>
              <a:rPr lang="en-US" dirty="0">
                <a:solidFill>
                  <a:schemeClr val="tx1"/>
                </a:solidFill>
              </a:rPr>
              <a:t>Enter the information of your internet connection, including IP address and DNS, from your internet provider. </a:t>
            </a:r>
          </a:p>
          <a:p>
            <a:pPr marL="285750" lvl="1" indent="-285750" algn="just">
              <a:buFont typeface="Arial" panose="020B0604020202020204" pitchFamily="34" charset="0"/>
              <a:buChar char="•"/>
            </a:pPr>
            <a:r>
              <a:rPr lang="en-US" dirty="0">
                <a:solidFill>
                  <a:schemeClr val="tx1"/>
                </a:solidFill>
              </a:rPr>
              <a:t>Open the wireless settings section to change the network name or password, enable or disable the wireless connection and set the encryption.</a:t>
            </a:r>
          </a:p>
          <a:p>
            <a:pPr marL="285750" lvl="1" indent="-285750" algn="just">
              <a:buFont typeface="Arial" panose="020B0604020202020204" pitchFamily="34" charset="0"/>
              <a:buChar char="•"/>
            </a:pPr>
            <a:r>
              <a:rPr lang="en-US" dirty="0">
                <a:solidFill>
                  <a:schemeClr val="tx1"/>
                </a:solidFill>
              </a:rPr>
              <a:t>Ensure to click on save changes in your router’s settings. </a:t>
            </a:r>
          </a:p>
          <a:p>
            <a:pPr marL="285750" lvl="1" indent="-285750" algn="just">
              <a:buFont typeface="Arial" panose="020B0604020202020204" pitchFamily="34" charset="0"/>
              <a:buChar char="•"/>
            </a:pPr>
            <a:r>
              <a:rPr lang="en-US" dirty="0">
                <a:solidFill>
                  <a:schemeClr val="tx1"/>
                </a:solidFill>
              </a:rPr>
              <a:t>Locate your WLAN router in a place like the central location that offers the best possible signal. Remember that obstacles such as doors or walls will disrupt your network.</a:t>
            </a:r>
          </a:p>
          <a:p>
            <a:pPr marL="285750" lvl="1" indent="-285750" algn="just">
              <a:buFont typeface="Arial" panose="020B0604020202020204" pitchFamily="34" charset="0"/>
              <a:buChar char="•"/>
            </a:pPr>
            <a:r>
              <a:rPr lang="en-US" dirty="0">
                <a:solidFill>
                  <a:schemeClr val="tx1"/>
                </a:solidFill>
              </a:rPr>
              <a:t>Once a wireless network gets broadcasted by a router, connect the network to any device, like a laptop, mobile phone or tablet, by mentioning the password, and your WLAN network is ready to use.</a:t>
            </a:r>
          </a:p>
        </p:txBody>
      </p:sp>
    </p:spTree>
    <p:extLst>
      <p:ext uri="{BB962C8B-B14F-4D97-AF65-F5344CB8AC3E}">
        <p14:creationId xmlns:p14="http://schemas.microsoft.com/office/powerpoint/2010/main" val="3275391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698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a Wireless Local Area Network (WLAN) Function?</a:t>
            </a:r>
          </a:p>
          <a:p>
            <a:pPr lvl="1" algn="just"/>
            <a:endParaRPr lang="en-US" dirty="0">
              <a:solidFill>
                <a:schemeClr val="tx1"/>
              </a:solidFill>
            </a:endParaRPr>
          </a:p>
          <a:p>
            <a:pPr lvl="1" algn="just"/>
            <a:r>
              <a:rPr lang="en-US" dirty="0">
                <a:solidFill>
                  <a:schemeClr val="tx1"/>
                </a:solidFill>
              </a:rPr>
              <a:t>In the wireless local area, is the type of network that transfers data through radio signals, and the data is forwarded in the form of a packet. Each packet includes labels, instructions, and layers, with a specific MAC address appointed for each endpoint. This helps routing data packets to appropriate locations.</a:t>
            </a:r>
          </a:p>
          <a:p>
            <a:pPr lvl="1" algn="just"/>
            <a:endParaRPr lang="en-US" dirty="0">
              <a:solidFill>
                <a:schemeClr val="tx1"/>
              </a:solidFill>
            </a:endParaRPr>
          </a:p>
          <a:p>
            <a:pPr lvl="1" algn="just"/>
            <a:r>
              <a:rPr lang="en-US" dirty="0">
                <a:solidFill>
                  <a:schemeClr val="tx1"/>
                </a:solidFill>
              </a:rPr>
              <a:t>It has a very high data switch rate and uses a star topology, where each node is connected to a central point. Moreover, an access point connects to the internet by promoting the transmission of frequency signals to the connected stations.</a:t>
            </a:r>
          </a:p>
        </p:txBody>
      </p:sp>
    </p:spTree>
    <p:extLst>
      <p:ext uri="{BB962C8B-B14F-4D97-AF65-F5344CB8AC3E}">
        <p14:creationId xmlns:p14="http://schemas.microsoft.com/office/powerpoint/2010/main" val="137503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698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Characteristics </a:t>
            </a:r>
          </a:p>
          <a:p>
            <a:pPr lvl="1" algn="just"/>
            <a:endParaRPr lang="en-US" dirty="0">
              <a:solidFill>
                <a:schemeClr val="tx1"/>
              </a:solidFill>
            </a:endParaRPr>
          </a:p>
          <a:p>
            <a:pPr lvl="1" algn="just"/>
            <a:r>
              <a:rPr lang="en-US" dirty="0">
                <a:solidFill>
                  <a:schemeClr val="tx1"/>
                </a:solidFill>
              </a:rPr>
              <a:t>Some key characteristics of WLAN are listed below:</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A wireless local area network is used to connect and interact with gadgets to the internet without using directed mediums, such as fiber or cables.</a:t>
            </a:r>
          </a:p>
          <a:p>
            <a:pPr marL="285750" lvl="1" indent="-285750" algn="just">
              <a:buFont typeface="Arial" panose="020B0604020202020204" pitchFamily="34" charset="0"/>
              <a:buChar char="•"/>
            </a:pPr>
            <a:r>
              <a:rPr lang="en-US" dirty="0">
                <a:solidFill>
                  <a:schemeClr val="tx1"/>
                </a:solidFill>
              </a:rPr>
              <a:t>WLAN offers versatility by letting wireless devices connect and disconnect, avoiding physical wiring.</a:t>
            </a:r>
          </a:p>
          <a:p>
            <a:pPr marL="285750" lvl="1" indent="-285750" algn="just">
              <a:buFont typeface="Arial" panose="020B0604020202020204" pitchFamily="34" charset="0"/>
              <a:buChar char="•"/>
            </a:pPr>
            <a:r>
              <a:rPr lang="en-US" dirty="0">
                <a:solidFill>
                  <a:schemeClr val="tx1"/>
                </a:solidFill>
              </a:rPr>
              <a:t>WLAN uses wireless connectivity to forward transmission, generating a more adaptable and dynamic network environment.</a:t>
            </a:r>
          </a:p>
          <a:p>
            <a:pPr marL="285750" lvl="1" indent="-285750" algn="just">
              <a:buFont typeface="Arial" panose="020B0604020202020204" pitchFamily="34" charset="0"/>
              <a:buChar char="•"/>
            </a:pPr>
            <a:r>
              <a:rPr lang="en-US" dirty="0">
                <a:solidFill>
                  <a:schemeClr val="tx1"/>
                </a:solidFill>
              </a:rPr>
              <a:t>It uses radio waves to transfer records among devices, making it a flexible and useful alternative in multiple situations.</a:t>
            </a:r>
          </a:p>
        </p:txBody>
      </p:sp>
    </p:spTree>
    <p:extLst>
      <p:ext uri="{BB962C8B-B14F-4D97-AF65-F5344CB8AC3E}">
        <p14:creationId xmlns:p14="http://schemas.microsoft.com/office/powerpoint/2010/main" val="1144076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698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WLAN offers numerous advantages. Some of them are:</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It is a reliable communication as it depends on reliable protocols.</a:t>
            </a:r>
          </a:p>
          <a:p>
            <a:pPr marL="285750" lvl="1" indent="-285750" algn="just">
              <a:buFont typeface="Arial" panose="020B0604020202020204" pitchFamily="34" charset="0"/>
              <a:buChar char="•"/>
            </a:pPr>
            <a:r>
              <a:rPr lang="en-US" dirty="0">
                <a:solidFill>
                  <a:schemeClr val="tx1"/>
                </a:solidFill>
              </a:rPr>
              <a:t>WLAN setup is a clean and brief network, followed by a wireless setup, as it does not include any physical connections and is easier to install.</a:t>
            </a:r>
          </a:p>
          <a:p>
            <a:pPr marL="285750" lvl="1" indent="-285750" algn="just">
              <a:buFont typeface="Arial" panose="020B0604020202020204" pitchFamily="34" charset="0"/>
              <a:buChar char="•"/>
            </a:pPr>
            <a:r>
              <a:rPr lang="en-US" dirty="0">
                <a:solidFill>
                  <a:schemeClr val="tx1"/>
                </a:solidFill>
              </a:rPr>
              <a:t>This network is advantageous for transforming physical layouts in dynamic workspaces. Businesses transferring and transforming offices do not affect network connectivity for longer periods as the setup doesn’t include heavy cable connections and can be reconnected quickly to new places.</a:t>
            </a:r>
          </a:p>
        </p:txBody>
      </p:sp>
    </p:spTree>
    <p:extLst>
      <p:ext uri="{BB962C8B-B14F-4D97-AF65-F5344CB8AC3E}">
        <p14:creationId xmlns:p14="http://schemas.microsoft.com/office/powerpoint/2010/main" val="36660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Introduction to Networks</a:t>
            </a:r>
          </a:p>
          <a:p>
            <a:pPr marL="0" indent="0" algn="just">
              <a:buNone/>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Computer Networks are often differentiated based on the connection mode, like wired or wireless. They are categorized into different types depending on the requirement of the network channel. </a:t>
            </a:r>
          </a:p>
          <a:p>
            <a:pPr marL="285750" indent="-285750" algn="just">
              <a:buFont typeface="Arial" panose="020B0604020202020204" pitchFamily="34" charset="0"/>
              <a:buChar char="•"/>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The network established is used to connect multiple devices to share software and hardware resources and tools.</a:t>
            </a:r>
          </a:p>
          <a:p>
            <a:pPr marL="285750" indent="-285750" algn="just">
              <a:buFont typeface="Arial" panose="020B0604020202020204" pitchFamily="34" charset="0"/>
              <a:buChar char="•"/>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A computer network is a connection between two or more network devices, like computers, routers, and switches, to share network resources.</a:t>
            </a:r>
          </a:p>
        </p:txBody>
      </p:sp>
    </p:spTree>
    <p:extLst>
      <p:ext uri="{BB962C8B-B14F-4D97-AF65-F5344CB8AC3E}">
        <p14:creationId xmlns:p14="http://schemas.microsoft.com/office/powerpoint/2010/main" val="2679222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698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WLAN network also comes with certain drawbacks, including:</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Security issues regarding wireless local area networks are the major drawbacks. These networks can be easily attacked by hackers, resulting in the loss of crucial records, and information might be misused.</a:t>
            </a:r>
          </a:p>
          <a:p>
            <a:pPr marL="285750" lvl="1" indent="-285750" algn="just">
              <a:buFont typeface="Arial" panose="020B0604020202020204" pitchFamily="34" charset="0"/>
              <a:buChar char="•"/>
            </a:pPr>
            <a:r>
              <a:rPr lang="en-US" dirty="0">
                <a:solidFill>
                  <a:schemeClr val="tx1"/>
                </a:solidFill>
              </a:rPr>
              <a:t>If multiple WLAN devices come with equal frequencies, together with cordless telephones or microwaves, there are chances of inflicting interference in this network. Hence, due to this network, the relationship might fail, resulting in connectivity issues.</a:t>
            </a:r>
          </a:p>
          <a:p>
            <a:pPr marL="285750" lvl="1" indent="-285750" algn="just">
              <a:buFont typeface="Arial" panose="020B0604020202020204" pitchFamily="34" charset="0"/>
              <a:buChar char="•"/>
            </a:pPr>
            <a:r>
              <a:rPr lang="en-US" dirty="0">
                <a:solidFill>
                  <a:schemeClr val="tx1"/>
                </a:solidFill>
              </a:rPr>
              <a:t>Reliability problems might also occur in WLAN. The connection might turn much less steady in case of rain, excessive boundaries or other barriers between the device and the community router.</a:t>
            </a:r>
          </a:p>
        </p:txBody>
      </p:sp>
    </p:spTree>
    <p:extLst>
      <p:ext uri="{BB962C8B-B14F-4D97-AF65-F5344CB8AC3E}">
        <p14:creationId xmlns:p14="http://schemas.microsoft.com/office/powerpoint/2010/main" val="423604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698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Campus Area Network (CAN)</a:t>
            </a:r>
          </a:p>
          <a:p>
            <a:pPr lvl="1" algn="just"/>
            <a:endParaRPr lang="en-US" dirty="0">
              <a:solidFill>
                <a:schemeClr val="tx1"/>
              </a:solidFill>
            </a:endParaRPr>
          </a:p>
          <a:p>
            <a:pPr lvl="1" algn="just"/>
            <a:r>
              <a:rPr lang="en-US" dirty="0">
                <a:solidFill>
                  <a:schemeClr val="tx1"/>
                </a:solidFill>
              </a:rPr>
              <a:t>The campus area network is utilized in most educational environments, such as schools or universities. Even though every school department might use WLAN, all the WLANs across the school can be connected through a CAN. Campus area networks include multiple independent networks in one unit. For instance, the Engineering and English departments can connect via a campus area network to directly communicate with one another.</a:t>
            </a:r>
          </a:p>
        </p:txBody>
      </p:sp>
    </p:spTree>
    <p:extLst>
      <p:ext uri="{BB962C8B-B14F-4D97-AF65-F5344CB8AC3E}">
        <p14:creationId xmlns:p14="http://schemas.microsoft.com/office/powerpoint/2010/main" val="1666140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1399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to Set Up?</a:t>
            </a:r>
          </a:p>
          <a:p>
            <a:pPr lvl="1" algn="just"/>
            <a:endParaRPr lang="en-US" dirty="0">
              <a:solidFill>
                <a:schemeClr val="tx1"/>
              </a:solidFill>
            </a:endParaRPr>
          </a:p>
          <a:p>
            <a:pPr lvl="1" algn="just"/>
            <a:r>
              <a:rPr lang="en-US" dirty="0">
                <a:solidFill>
                  <a:schemeClr val="tx1"/>
                </a:solidFill>
              </a:rPr>
              <a:t>CAN is a single network of multiple interconnected LANs that are connected via switches and routers. In CAN, nodes are connected via optical fiber media and take advantage of 10 Gigabit ethernet technology and </a:t>
            </a:r>
            <a:r>
              <a:rPr lang="en-US" dirty="0" err="1">
                <a:solidFill>
                  <a:schemeClr val="tx1"/>
                </a:solidFill>
              </a:rPr>
              <a:t>wifi</a:t>
            </a:r>
            <a:r>
              <a:rPr lang="en-US" dirty="0">
                <a:solidFill>
                  <a:schemeClr val="tx1"/>
                </a:solidFill>
              </a:rPr>
              <a:t> hotspots to access the network.</a:t>
            </a:r>
          </a:p>
        </p:txBody>
      </p:sp>
    </p:spTree>
    <p:extLst>
      <p:ext uri="{BB962C8B-B14F-4D97-AF65-F5344CB8AC3E}">
        <p14:creationId xmlns:p14="http://schemas.microsoft.com/office/powerpoint/2010/main" val="227502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1399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Campus Area Network (CAN) Function?</a:t>
            </a:r>
          </a:p>
          <a:p>
            <a:pPr lvl="1" algn="just"/>
            <a:endParaRPr lang="en-US" dirty="0">
              <a:solidFill>
                <a:schemeClr val="tx1"/>
              </a:solidFill>
            </a:endParaRPr>
          </a:p>
          <a:p>
            <a:pPr lvl="1" algn="just"/>
            <a:r>
              <a:rPr lang="en-US" dirty="0">
                <a:solidFill>
                  <a:schemeClr val="tx1"/>
                </a:solidFill>
              </a:rPr>
              <a:t>A campus area network is created using access points and switches to link the devices and let them communicate with one another. In a CAN, devices get connected via wireless and wired technologies, such as Wi-Fi and ethernet. The wire connections are faster and highly reliable, which is why the wireless connections provide amazing mobility and flexibility. The IT team monitors the network traffic, troubleshoots issues, and configures the network settings.</a:t>
            </a:r>
          </a:p>
        </p:txBody>
      </p:sp>
    </p:spTree>
    <p:extLst>
      <p:ext uri="{BB962C8B-B14F-4D97-AF65-F5344CB8AC3E}">
        <p14:creationId xmlns:p14="http://schemas.microsoft.com/office/powerpoint/2010/main" val="1055989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84200" y="1549400"/>
            <a:ext cx="8128000" cy="21399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Characteristics </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CAN is a computer network usually located in places like big organizations or schools and colleges.</a:t>
            </a:r>
          </a:p>
          <a:p>
            <a:pPr marL="285750" lvl="1" indent="-285750" algn="just">
              <a:buFont typeface="Arial" panose="020B0604020202020204" pitchFamily="34" charset="0"/>
              <a:buChar char="•"/>
            </a:pPr>
            <a:r>
              <a:rPr lang="en-US" dirty="0">
                <a:solidFill>
                  <a:schemeClr val="tx1"/>
                </a:solidFill>
              </a:rPr>
              <a:t>It covers only specific geographical areas.</a:t>
            </a:r>
          </a:p>
          <a:p>
            <a:pPr marL="285750" lvl="1" indent="-285750" algn="just">
              <a:buFont typeface="Arial" panose="020B0604020202020204" pitchFamily="34" charset="0"/>
              <a:buChar char="•"/>
            </a:pPr>
            <a:r>
              <a:rPr lang="en-US" dirty="0">
                <a:solidFill>
                  <a:schemeClr val="tx1"/>
                </a:solidFill>
              </a:rPr>
              <a:t>CAN uses ethernet technology in a range of 1 to 5 km.</a:t>
            </a:r>
          </a:p>
          <a:p>
            <a:pPr marL="285750" lvl="1" indent="-285750" algn="just">
              <a:buFont typeface="Arial" panose="020B0604020202020204" pitchFamily="34" charset="0"/>
              <a:buChar char="•"/>
            </a:pPr>
            <a:r>
              <a:rPr lang="en-US" dirty="0">
                <a:solidFill>
                  <a:schemeClr val="tx1"/>
                </a:solidFill>
              </a:rPr>
              <a:t>It comes with a very high transmission speed and a moderate cost.</a:t>
            </a:r>
          </a:p>
        </p:txBody>
      </p:sp>
    </p:spTree>
    <p:extLst>
      <p:ext uri="{BB962C8B-B14F-4D97-AF65-F5344CB8AC3E}">
        <p14:creationId xmlns:p14="http://schemas.microsoft.com/office/powerpoint/2010/main" val="2653799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098550"/>
            <a:ext cx="8128000" cy="3467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Some benefits of the CAN are:</a:t>
            </a:r>
          </a:p>
          <a:p>
            <a:pPr marL="285750" lvl="1" indent="-285750" algn="just">
              <a:buFont typeface="Arial" panose="020B0604020202020204" pitchFamily="34" charset="0"/>
              <a:buChar char="•"/>
            </a:pPr>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CANs offer reliable and fast connectivity for devices connected to the network.</a:t>
            </a:r>
          </a:p>
          <a:p>
            <a:pPr marL="285750" lvl="1" indent="-285750" algn="just">
              <a:buFont typeface="Arial" panose="020B0604020202020204" pitchFamily="34" charset="0"/>
              <a:buChar char="•"/>
            </a:pPr>
            <a:r>
              <a:rPr lang="en-US" dirty="0">
                <a:solidFill>
                  <a:schemeClr val="tx1"/>
                </a:solidFill>
              </a:rPr>
              <a:t>As compared to WAN, CAN is less expensive to set up and maintain.</a:t>
            </a:r>
          </a:p>
          <a:p>
            <a:pPr marL="285750" lvl="1" indent="-285750" algn="just">
              <a:buFont typeface="Arial" panose="020B0604020202020204" pitchFamily="34" charset="0"/>
              <a:buChar char="•"/>
            </a:pPr>
            <a:r>
              <a:rPr lang="en-US" dirty="0">
                <a:solidFill>
                  <a:schemeClr val="tx1"/>
                </a:solidFill>
              </a:rPr>
              <a:t>They can be scaled down or up easily when needed, making it a flexible option according to the fluctuating network requirements.</a:t>
            </a:r>
          </a:p>
          <a:p>
            <a:pPr lvl="1" algn="just"/>
            <a:endParaRPr lang="en-US" dirty="0">
              <a:solidFill>
                <a:schemeClr val="tx1"/>
              </a:solidFill>
            </a:endParaRPr>
          </a:p>
          <a:p>
            <a:pPr lvl="1" algn="just"/>
            <a:r>
              <a:rPr lang="en-US" dirty="0">
                <a:solidFill>
                  <a:schemeClr val="tx1"/>
                </a:solidFill>
              </a:rPr>
              <a:t>Drawbacks that are associated with the CAN include:</a:t>
            </a:r>
          </a:p>
          <a:p>
            <a:pPr marL="285750" lvl="1" indent="-285750" algn="just">
              <a:buFont typeface="Arial" panose="020B0604020202020204" pitchFamily="34" charset="0"/>
              <a:buChar char="•"/>
            </a:pPr>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CAN is created to cover only small geographical areas and is not suitable for widely spread organizations.</a:t>
            </a:r>
          </a:p>
          <a:p>
            <a:pPr marL="285750" lvl="1" indent="-285750" algn="just">
              <a:buFont typeface="Arial" panose="020B0604020202020204" pitchFamily="34" charset="0"/>
              <a:buChar char="•"/>
            </a:pPr>
            <a:r>
              <a:rPr lang="en-US" dirty="0">
                <a:solidFill>
                  <a:schemeClr val="tx1"/>
                </a:solidFill>
              </a:rPr>
              <a:t>They depend on physical infrastructure, such as access points, cables, or Wi-Fi, to connect devices. When any disruption occurs in the infrastructure, it affects the connectivity and performance of the CAN.</a:t>
            </a:r>
          </a:p>
          <a:p>
            <a:pPr marL="285750" lvl="1" indent="-285750" algn="just">
              <a:buFont typeface="Arial" panose="020B0604020202020204" pitchFamily="34" charset="0"/>
              <a:buChar char="•"/>
            </a:pPr>
            <a:r>
              <a:rPr lang="en-US" dirty="0">
                <a:solidFill>
                  <a:schemeClr val="tx1"/>
                </a:solidFill>
              </a:rPr>
              <a:t>The cost associated with setting up and maintaining CAN is higher for organizations with limited budgets.</a:t>
            </a:r>
          </a:p>
        </p:txBody>
      </p:sp>
    </p:spTree>
    <p:extLst>
      <p:ext uri="{BB962C8B-B14F-4D97-AF65-F5344CB8AC3E}">
        <p14:creationId xmlns:p14="http://schemas.microsoft.com/office/powerpoint/2010/main" val="3281247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098550"/>
            <a:ext cx="8128000" cy="3467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Storage Area Network (SAN)</a:t>
            </a:r>
          </a:p>
          <a:p>
            <a:pPr lvl="1" algn="just"/>
            <a:endParaRPr lang="en-US" dirty="0">
              <a:solidFill>
                <a:schemeClr val="tx1"/>
              </a:solidFill>
            </a:endParaRPr>
          </a:p>
          <a:p>
            <a:pPr lvl="1" algn="just"/>
            <a:r>
              <a:rPr lang="en-US" dirty="0">
                <a:solidFill>
                  <a:schemeClr val="tx1"/>
                </a:solidFill>
              </a:rPr>
              <a:t>It is a type of network that teams to store huge amounts of crucial data. It offers users a process to centralize data on non-localized networks that are different from the major operating ones.</a:t>
            </a:r>
          </a:p>
          <a:p>
            <a:pPr lvl="1" algn="just"/>
            <a:endParaRPr lang="en-US" dirty="0">
              <a:solidFill>
                <a:schemeClr val="tx1"/>
              </a:solidFill>
            </a:endParaRPr>
          </a:p>
          <a:p>
            <a:pPr lvl="1" algn="just"/>
            <a:r>
              <a:rPr lang="en-US" b="1" dirty="0">
                <a:solidFill>
                  <a:schemeClr val="tx1"/>
                </a:solidFill>
              </a:rPr>
              <a:t>How to Set Up?</a:t>
            </a:r>
          </a:p>
          <a:p>
            <a:pPr lvl="1" algn="just"/>
            <a:r>
              <a:rPr lang="en-US" dirty="0">
                <a:solidFill>
                  <a:schemeClr val="tx1"/>
                </a:solidFill>
              </a:rPr>
              <a:t>To set up the storage area network, you must follow the guidelines listed below:</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Assemble cable and other hardware components and install the software.</a:t>
            </a:r>
          </a:p>
          <a:p>
            <a:pPr marL="285750" lvl="1" indent="-285750" algn="just">
              <a:buFont typeface="Arial" panose="020B0604020202020204" pitchFamily="34" charset="0"/>
              <a:buChar char="•"/>
            </a:pPr>
            <a:r>
              <a:rPr lang="en-US" dirty="0">
                <a:solidFill>
                  <a:schemeClr val="tx1"/>
                </a:solidFill>
              </a:rPr>
              <a:t>Change the configuration settings according to the requirements.</a:t>
            </a:r>
          </a:p>
          <a:p>
            <a:pPr marL="285750" lvl="1" indent="-285750" algn="just">
              <a:buFont typeface="Arial" panose="020B0604020202020204" pitchFamily="34" charset="0"/>
              <a:buChar char="•"/>
            </a:pPr>
            <a:r>
              <a:rPr lang="en-US" dirty="0">
                <a:solidFill>
                  <a:schemeClr val="tx1"/>
                </a:solidFill>
              </a:rPr>
              <a:t>Test integrations, including the operational procedures for the SAN environment, along with failure mode, testing and backup, and normal production processing.</a:t>
            </a:r>
          </a:p>
          <a:p>
            <a:pPr marL="285750" lvl="1" indent="-285750" algn="just">
              <a:buFont typeface="Arial" panose="020B0604020202020204" pitchFamily="34" charset="0"/>
              <a:buChar char="•"/>
            </a:pPr>
            <a:r>
              <a:rPr lang="en-US" dirty="0">
                <a:solidFill>
                  <a:schemeClr val="tx1"/>
                </a:solidFill>
              </a:rPr>
              <a:t>Create a performance baseline for each component and the entire SAN.</a:t>
            </a:r>
          </a:p>
          <a:p>
            <a:pPr marL="285750" lvl="1" indent="-285750" algn="just">
              <a:buFont typeface="Arial" panose="020B0604020202020204" pitchFamily="34" charset="0"/>
              <a:buChar char="•"/>
            </a:pPr>
            <a:r>
              <a:rPr lang="en-US" dirty="0">
                <a:solidFill>
                  <a:schemeClr val="tx1"/>
                </a:solidFill>
              </a:rPr>
              <a:t>Document the SAN operational procedures and installation.</a:t>
            </a:r>
          </a:p>
        </p:txBody>
      </p:sp>
    </p:spTree>
    <p:extLst>
      <p:ext uri="{BB962C8B-B14F-4D97-AF65-F5344CB8AC3E}">
        <p14:creationId xmlns:p14="http://schemas.microsoft.com/office/powerpoint/2010/main" val="3182738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098550"/>
            <a:ext cx="8128000" cy="3467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the Storage Area Network (SAN) Function?</a:t>
            </a:r>
          </a:p>
          <a:p>
            <a:pPr lvl="1" algn="just"/>
            <a:endParaRPr lang="en-US" dirty="0">
              <a:solidFill>
                <a:schemeClr val="tx1"/>
              </a:solidFill>
            </a:endParaRPr>
          </a:p>
          <a:p>
            <a:pPr lvl="1" algn="just"/>
            <a:r>
              <a:rPr lang="en-US" dirty="0">
                <a:solidFill>
                  <a:schemeClr val="tx1"/>
                </a:solidFill>
              </a:rPr>
              <a:t>The storage area network aims to grab storage from an individual server and transport the storage where storage resources are centrally handled and protected. This centralization is performed by locating it into a storage subsystem. However, centralization can also be handled through software, which depends on virtualization to aggregate and manage the available storage.</a:t>
            </a:r>
          </a:p>
          <a:p>
            <a:pPr lvl="1" algn="just"/>
            <a:endParaRPr lang="en-US" dirty="0">
              <a:solidFill>
                <a:schemeClr val="tx1"/>
              </a:solidFill>
            </a:endParaRPr>
          </a:p>
          <a:p>
            <a:pPr lvl="1" algn="just"/>
            <a:r>
              <a:rPr lang="en-US" dirty="0">
                <a:solidFill>
                  <a:schemeClr val="tx1"/>
                </a:solidFill>
              </a:rPr>
              <a:t>In SAN, storage traffic performance is accelerated and optimized as the storage traffic doesn’t need to compete with the LAN required by servers and workloads. Hence, enterprise workloads can receive faster access to use volumes of storage. SAN is perceived as having three different layers, including a storage layer, a fabric layer, and a host layer.</a:t>
            </a:r>
          </a:p>
        </p:txBody>
      </p:sp>
    </p:spTree>
    <p:extLst>
      <p:ext uri="{BB962C8B-B14F-4D97-AF65-F5344CB8AC3E}">
        <p14:creationId xmlns:p14="http://schemas.microsoft.com/office/powerpoint/2010/main" val="367357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524000"/>
            <a:ext cx="8128000" cy="2660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Characteristics </a:t>
            </a:r>
          </a:p>
          <a:p>
            <a:pPr lvl="1" algn="just"/>
            <a:endParaRPr lang="en-US" dirty="0">
              <a:solidFill>
                <a:schemeClr val="tx1"/>
              </a:solidFill>
            </a:endParaRPr>
          </a:p>
          <a:p>
            <a:pPr lvl="1" algn="just"/>
            <a:r>
              <a:rPr lang="en-US" dirty="0">
                <a:solidFill>
                  <a:schemeClr val="tx1"/>
                </a:solidFill>
              </a:rPr>
              <a:t>Key characteristics of SAN include:</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SAN is used to transfer data between the storage device and the server. It also promotes data transfer between storage systems.</a:t>
            </a:r>
          </a:p>
          <a:p>
            <a:pPr marL="285750" lvl="1" indent="-285750" algn="just">
              <a:buFont typeface="Arial" panose="020B0604020202020204" pitchFamily="34" charset="0"/>
              <a:buChar char="•"/>
            </a:pPr>
            <a:r>
              <a:rPr lang="en-US" dirty="0">
                <a:solidFill>
                  <a:schemeClr val="tx1"/>
                </a:solidFill>
              </a:rPr>
              <a:t>SAN is mainly utilized to access storage devices, such as disk-based devices and tape libraries, from the servers.</a:t>
            </a:r>
          </a:p>
          <a:p>
            <a:pPr marL="285750" lvl="1" indent="-285750" algn="just">
              <a:buFont typeface="Arial" panose="020B0604020202020204" pitchFamily="34" charset="0"/>
              <a:buChar char="•"/>
            </a:pPr>
            <a:r>
              <a:rPr lang="en-US" dirty="0">
                <a:solidFill>
                  <a:schemeClr val="tx1"/>
                </a:solidFill>
              </a:rPr>
              <a:t>It is a network which is not accessible via LAN. It includes switches, hosts, and storage devices that are interconnected through protocols, topologies, and technologies.</a:t>
            </a:r>
          </a:p>
        </p:txBody>
      </p:sp>
    </p:spTree>
    <p:extLst>
      <p:ext uri="{BB962C8B-B14F-4D97-AF65-F5344CB8AC3E}">
        <p14:creationId xmlns:p14="http://schemas.microsoft.com/office/powerpoint/2010/main" val="313742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3100" y="1009650"/>
            <a:ext cx="8128000" cy="3124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The major advantages of SAN are as follows: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SAN supports large deployment, including thousands of storage devices and SAN hosts, servers or storage systems. New storage and hosts are also added to build the SAN to align with the specific requirements of the organization.</a:t>
            </a:r>
          </a:p>
          <a:p>
            <a:pPr marL="285750" lvl="1" indent="-285750" algn="just">
              <a:buFont typeface="Arial" panose="020B0604020202020204" pitchFamily="34" charset="0"/>
              <a:buChar char="•"/>
            </a:pPr>
            <a:r>
              <a:rPr lang="en-US" dirty="0">
                <a:solidFill>
                  <a:schemeClr val="tx1"/>
                </a:solidFill>
              </a:rPr>
              <a:t>A completely featured SAN deployment does not include any point of failure between a storage device and a host, and communications through the fiber always fetch an alternative path for storage availability to the workload.</a:t>
            </a:r>
          </a:p>
          <a:p>
            <a:pPr marL="285750" lvl="1" indent="-285750" algn="just">
              <a:buFont typeface="Arial" panose="020B0604020202020204" pitchFamily="34" charset="0"/>
              <a:buChar char="•"/>
            </a:pPr>
            <a:r>
              <a:rPr lang="en-US" dirty="0">
                <a:solidFill>
                  <a:schemeClr val="tx1"/>
                </a:solidFill>
              </a:rPr>
              <a:t>SAN supports multiple useful storage features, such as data deduplication, data encryption, storage replication and self-healing technologies to maximize the storage capacity, data resilience and security.</a:t>
            </a:r>
          </a:p>
        </p:txBody>
      </p:sp>
    </p:spTree>
    <p:extLst>
      <p:ext uri="{BB962C8B-B14F-4D97-AF65-F5344CB8AC3E}">
        <p14:creationId xmlns:p14="http://schemas.microsoft.com/office/powerpoint/2010/main" val="6863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C313AE-FBCA-8E75-1C26-CDA563955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675" y="1458913"/>
            <a:ext cx="4248150" cy="26193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128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524000"/>
            <a:ext cx="8128000" cy="2660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Despite the multiple benefits, SANs come with certain limitations; they are:</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SAN is effective only in complex and larger environments where there are multiple servers and enough storage. Moreover, the complexity and cost of SAN is hard to justify.</a:t>
            </a:r>
          </a:p>
          <a:p>
            <a:pPr marL="285750" lvl="1" indent="-285750" algn="just">
              <a:buFont typeface="Arial" panose="020B0604020202020204" pitchFamily="34" charset="0"/>
              <a:buChar char="•"/>
            </a:pPr>
            <a:r>
              <a:rPr lang="en-US" dirty="0">
                <a:solidFill>
                  <a:schemeClr val="tx1"/>
                </a:solidFill>
              </a:rPr>
              <a:t>SAN management is a significant challenge as configuring features is problematic for busy organizations.</a:t>
            </a:r>
          </a:p>
          <a:p>
            <a:pPr marL="285750" lvl="1" indent="-285750" algn="just">
              <a:buFont typeface="Arial" panose="020B0604020202020204" pitchFamily="34" charset="0"/>
              <a:buChar char="•"/>
            </a:pPr>
            <a:r>
              <a:rPr lang="en-US" dirty="0">
                <a:solidFill>
                  <a:schemeClr val="tx1"/>
                </a:solidFill>
              </a:rPr>
              <a:t>Setting up self-healing technologies and RAID is very time-consuming and cannot be avoided to maintain compliance with the organization.</a:t>
            </a:r>
          </a:p>
        </p:txBody>
      </p:sp>
    </p:spTree>
    <p:extLst>
      <p:ext uri="{BB962C8B-B14F-4D97-AF65-F5344CB8AC3E}">
        <p14:creationId xmlns:p14="http://schemas.microsoft.com/office/powerpoint/2010/main" val="2075108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0550" y="1095375"/>
            <a:ext cx="8128000" cy="2952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Passive Optical Local Area Network (POLAN)</a:t>
            </a:r>
          </a:p>
          <a:p>
            <a:pPr lvl="1" algn="just"/>
            <a:endParaRPr lang="en-US" dirty="0">
              <a:solidFill>
                <a:schemeClr val="tx1"/>
              </a:solidFill>
            </a:endParaRPr>
          </a:p>
          <a:p>
            <a:pPr lvl="1" algn="just"/>
            <a:r>
              <a:rPr lang="en-US" dirty="0">
                <a:solidFill>
                  <a:schemeClr val="tx1"/>
                </a:solidFill>
              </a:rPr>
              <a:t>A passive optical local area network is a low-cost network linking multiple locations to a specific central network. It has the power to connect different entities to one information hub.</a:t>
            </a:r>
          </a:p>
          <a:p>
            <a:pPr lvl="1" algn="just"/>
            <a:endParaRPr lang="en-US" dirty="0">
              <a:solidFill>
                <a:schemeClr val="tx1"/>
              </a:solidFill>
            </a:endParaRPr>
          </a:p>
          <a:p>
            <a:pPr lvl="1" algn="just"/>
            <a:r>
              <a:rPr lang="en-US" b="1" dirty="0">
                <a:solidFill>
                  <a:schemeClr val="tx1"/>
                </a:solidFill>
              </a:rPr>
              <a:t>How to Set Up?</a:t>
            </a:r>
          </a:p>
          <a:p>
            <a:pPr lvl="1" algn="just"/>
            <a:endParaRPr lang="en-US" dirty="0">
              <a:solidFill>
                <a:schemeClr val="tx1"/>
              </a:solidFill>
            </a:endParaRPr>
          </a:p>
          <a:p>
            <a:pPr lvl="1" algn="just"/>
            <a:r>
              <a:rPr lang="en-US" dirty="0">
                <a:solidFill>
                  <a:schemeClr val="tx1"/>
                </a:solidFill>
              </a:rPr>
              <a:t>The passive optical local area network depends on single-mode fiber optic cables with few copper cables at the endpoints. It is created with multiple levels or layers of routers, ethernet cables, and active switches. The devices and core layer connect to distribution layer switches, which get linked to access layer switches in closets of communication. From these closets, copper cables run to the users' computers.</a:t>
            </a:r>
          </a:p>
        </p:txBody>
      </p:sp>
    </p:spTree>
    <p:extLst>
      <p:ext uri="{BB962C8B-B14F-4D97-AF65-F5344CB8AC3E}">
        <p14:creationId xmlns:p14="http://schemas.microsoft.com/office/powerpoint/2010/main" val="1204623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0550" y="1095374"/>
            <a:ext cx="8128000" cy="3362325"/>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a Passive Optical Local Area Network (POLAN) Function?</a:t>
            </a:r>
          </a:p>
          <a:p>
            <a:pPr lvl="1" algn="just"/>
            <a:endParaRPr lang="en-US" dirty="0">
              <a:solidFill>
                <a:schemeClr val="tx1"/>
              </a:solidFill>
            </a:endParaRPr>
          </a:p>
          <a:p>
            <a:pPr lvl="1" algn="just"/>
            <a:r>
              <a:rPr lang="en-US" dirty="0">
                <a:solidFill>
                  <a:schemeClr val="tx1"/>
                </a:solidFill>
              </a:rPr>
              <a:t>A passive optical network is a type of network that uses fiber or technology to transmit data from one source to several endpoints. This network is a point-to-multipoint indoor network structure, using optical splitters to allocate data from one source to multiple user endpoints. It also implements Wavelength Division Multiplexing technology to allow downstream and bi-directional upstream communication.</a:t>
            </a:r>
          </a:p>
          <a:p>
            <a:pPr lvl="1" algn="just"/>
            <a:endParaRPr lang="en-US" dirty="0">
              <a:solidFill>
                <a:schemeClr val="tx1"/>
              </a:solidFill>
            </a:endParaRPr>
          </a:p>
          <a:p>
            <a:pPr lvl="1" algn="just"/>
            <a:r>
              <a:rPr lang="en-US" b="1" dirty="0">
                <a:solidFill>
                  <a:schemeClr val="tx1"/>
                </a:solidFill>
              </a:rPr>
              <a:t>Characteristics </a:t>
            </a:r>
          </a:p>
          <a:p>
            <a:pPr lvl="1" algn="just"/>
            <a:endParaRPr lang="en-US" dirty="0">
              <a:solidFill>
                <a:schemeClr val="tx1"/>
              </a:solidFill>
            </a:endParaRPr>
          </a:p>
          <a:p>
            <a:pPr lvl="1" algn="just"/>
            <a:r>
              <a:rPr lang="en-US" dirty="0">
                <a:solidFill>
                  <a:schemeClr val="tx1"/>
                </a:solidFill>
              </a:rPr>
              <a:t>A passive optical network uses fiber optic technology to distribute data from one source to many endpoints.</a:t>
            </a:r>
          </a:p>
          <a:p>
            <a:pPr lvl="1" algn="just"/>
            <a:r>
              <a:rPr lang="en-US" dirty="0">
                <a:solidFill>
                  <a:schemeClr val="tx1"/>
                </a:solidFill>
              </a:rPr>
              <a:t>The word ‘passive’ represents the usage of optical fiber cables that are linked to an unpowered splitter that forwards straighter from the service provider's network to different customers.</a:t>
            </a:r>
          </a:p>
        </p:txBody>
      </p:sp>
    </p:spTree>
    <p:extLst>
      <p:ext uri="{BB962C8B-B14F-4D97-AF65-F5344CB8AC3E}">
        <p14:creationId xmlns:p14="http://schemas.microsoft.com/office/powerpoint/2010/main" val="29318379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77850" y="993774"/>
            <a:ext cx="8128000" cy="37560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Some benefits of POLAN are as follows: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In comparison with traditional LAN, POLAN minimizes the number of devices and cables required in a network. These are smaller, less susceptible to interference, and have lighter cables, allowing POLANs to cover long distances and offer enhanced space.</a:t>
            </a:r>
          </a:p>
          <a:p>
            <a:pPr marL="285750" lvl="1" indent="-285750" algn="just">
              <a:buFont typeface="Arial" panose="020B0604020202020204" pitchFamily="34" charset="0"/>
              <a:buChar char="•"/>
            </a:pPr>
            <a:r>
              <a:rPr lang="en-US" dirty="0">
                <a:solidFill>
                  <a:schemeClr val="tx1"/>
                </a:solidFill>
              </a:rPr>
              <a:t>POLAN centralizes management and intelligence and allows the delivery of all services through one infrastructure, reducing the requirement for several platforms.</a:t>
            </a:r>
          </a:p>
          <a:p>
            <a:pPr lvl="1" algn="just"/>
            <a:endParaRPr lang="en-US" dirty="0">
              <a:solidFill>
                <a:schemeClr val="tx1"/>
              </a:solidFill>
            </a:endParaRPr>
          </a:p>
          <a:p>
            <a:pPr lvl="1" algn="just"/>
            <a:r>
              <a:rPr lang="en-US" dirty="0">
                <a:solidFill>
                  <a:schemeClr val="tx1"/>
                </a:solidFill>
              </a:rPr>
              <a:t>Disadvantages of POLAN include:</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In passive optical local area networks, short-term adoption is complex because of substantial investment in present copper networks.</a:t>
            </a:r>
          </a:p>
          <a:p>
            <a:pPr marL="285750" lvl="1" indent="-285750" algn="just">
              <a:buFont typeface="Arial" panose="020B0604020202020204" pitchFamily="34" charset="0"/>
              <a:buChar char="•"/>
            </a:pPr>
            <a:r>
              <a:rPr lang="en-US" dirty="0">
                <a:solidFill>
                  <a:schemeClr val="tx1"/>
                </a:solidFill>
              </a:rPr>
              <a:t>Passive optical local area networks are not cost-effective network infrastructure for small organizations as they fail to utilize the entire capacity of this network.</a:t>
            </a:r>
          </a:p>
        </p:txBody>
      </p:sp>
    </p:spTree>
    <p:extLst>
      <p:ext uri="{BB962C8B-B14F-4D97-AF65-F5344CB8AC3E}">
        <p14:creationId xmlns:p14="http://schemas.microsoft.com/office/powerpoint/2010/main" val="431990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65150" y="1209674"/>
            <a:ext cx="8128000" cy="28733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Enterprise Private Network (EPN)</a:t>
            </a:r>
          </a:p>
          <a:p>
            <a:pPr lvl="1" algn="just"/>
            <a:endParaRPr lang="en-US" dirty="0">
              <a:solidFill>
                <a:schemeClr val="tx1"/>
              </a:solidFill>
            </a:endParaRPr>
          </a:p>
          <a:p>
            <a:pPr lvl="1" algn="just"/>
            <a:r>
              <a:rPr lang="en-US" dirty="0">
                <a:solidFill>
                  <a:schemeClr val="tx1"/>
                </a:solidFill>
              </a:rPr>
              <a:t>EPN, or Enterprise Private Network is an exclusive type of network created and operated by businesses to share company resources at rapid speeds. These are unique networks to a certain company, ensuring the security of the connection.</a:t>
            </a:r>
          </a:p>
          <a:p>
            <a:pPr lvl="1" algn="just"/>
            <a:endParaRPr lang="en-US" dirty="0">
              <a:solidFill>
                <a:schemeClr val="tx1"/>
              </a:solidFill>
            </a:endParaRPr>
          </a:p>
          <a:p>
            <a:pPr lvl="1" algn="just"/>
            <a:r>
              <a:rPr lang="en-US" b="1" dirty="0">
                <a:solidFill>
                  <a:schemeClr val="tx1"/>
                </a:solidFill>
              </a:rPr>
              <a:t>How to Set Up?</a:t>
            </a:r>
          </a:p>
          <a:p>
            <a:pPr lvl="1" algn="just"/>
            <a:endParaRPr lang="en-US" dirty="0">
              <a:solidFill>
                <a:schemeClr val="tx1"/>
              </a:solidFill>
            </a:endParaRPr>
          </a:p>
          <a:p>
            <a:pPr lvl="1" algn="just"/>
            <a:r>
              <a:rPr lang="en-US" dirty="0">
                <a:solidFill>
                  <a:schemeClr val="tx1"/>
                </a:solidFill>
              </a:rPr>
              <a:t>Setting up an EPN network includes installing switches, dedicated lines, security systems, routers, and potentially integrating cloud services.</a:t>
            </a:r>
          </a:p>
        </p:txBody>
      </p:sp>
    </p:spTree>
    <p:extLst>
      <p:ext uri="{BB962C8B-B14F-4D97-AF65-F5344CB8AC3E}">
        <p14:creationId xmlns:p14="http://schemas.microsoft.com/office/powerpoint/2010/main" val="3758685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65150" y="1209674"/>
            <a:ext cx="8128000" cy="28733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Enterprise Private Network (EPN) Function?</a:t>
            </a:r>
          </a:p>
          <a:p>
            <a:pPr lvl="1" algn="just"/>
            <a:endParaRPr lang="en-US" dirty="0">
              <a:solidFill>
                <a:schemeClr val="tx1"/>
              </a:solidFill>
            </a:endParaRPr>
          </a:p>
          <a:p>
            <a:pPr lvl="1" algn="just"/>
            <a:r>
              <a:rPr lang="en-US" dirty="0">
                <a:solidFill>
                  <a:schemeClr val="tx1"/>
                </a:solidFill>
              </a:rPr>
              <a:t>EPN includes connecting multiple components and devices within a specific organization, including branch offices, data centers and cloud services to promote business processes, data exchange, and network activity analysis. EPN starts with a local area network, connecting devices in a specific facility or location. Later, these local area networks are connected through wide area networks, enabling data transmission over longer distances. Hence, EPN is a complicated process that includes the connection of multiple components within a single organization to promote efficiency, data exchange, and other network activities, ensuring the reliability and security of the company's data.</a:t>
            </a:r>
          </a:p>
        </p:txBody>
      </p:sp>
    </p:spTree>
    <p:extLst>
      <p:ext uri="{BB962C8B-B14F-4D97-AF65-F5344CB8AC3E}">
        <p14:creationId xmlns:p14="http://schemas.microsoft.com/office/powerpoint/2010/main" val="3837578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65150" y="1209674"/>
            <a:ext cx="8128000" cy="24479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Characteristics </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EPN is a private network and not open to the public.</a:t>
            </a:r>
          </a:p>
          <a:p>
            <a:pPr marL="285750" lvl="1" indent="-285750" algn="just">
              <a:buFont typeface="Arial" panose="020B0604020202020204" pitchFamily="34" charset="0"/>
              <a:buChar char="•"/>
            </a:pPr>
            <a:r>
              <a:rPr lang="en-US" dirty="0">
                <a:solidFill>
                  <a:schemeClr val="tx1"/>
                </a:solidFill>
              </a:rPr>
              <a:t>It is created to keep the communication and data of a company secure and confidential.</a:t>
            </a:r>
          </a:p>
          <a:p>
            <a:pPr marL="285750" lvl="1" indent="-285750" algn="just">
              <a:buFont typeface="Arial" panose="020B0604020202020204" pitchFamily="34" charset="0"/>
              <a:buChar char="•"/>
            </a:pPr>
            <a:r>
              <a:rPr lang="en-US" dirty="0">
                <a:solidFill>
                  <a:schemeClr val="tx1"/>
                </a:solidFill>
              </a:rPr>
              <a:t>It is a highly scalable network and hence accommodates the rising needs of an organization as it grows.</a:t>
            </a:r>
          </a:p>
          <a:p>
            <a:pPr marL="285750" lvl="1" indent="-285750" algn="just">
              <a:buFont typeface="Arial" panose="020B0604020202020204" pitchFamily="34" charset="0"/>
              <a:buChar char="•"/>
            </a:pPr>
            <a:r>
              <a:rPr lang="en-US" dirty="0">
                <a:solidFill>
                  <a:schemeClr val="tx1"/>
                </a:solidFill>
              </a:rPr>
              <a:t>These networks restrict connectivity to certain devices, users, and facilities. Moreover, they encrypt the data passing over them through virtual private networks or transport layer security encryption.</a:t>
            </a:r>
          </a:p>
        </p:txBody>
      </p:sp>
    </p:spTree>
    <p:extLst>
      <p:ext uri="{BB962C8B-B14F-4D97-AF65-F5344CB8AC3E}">
        <p14:creationId xmlns:p14="http://schemas.microsoft.com/office/powerpoint/2010/main" val="1358041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EPN offers the following advantages: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EPN provides enhanced security to organizations from outside threats and data leakage. With advanced trade detection technologies, companies can protect their crucial data and prevent unauthorized access.</a:t>
            </a:r>
          </a:p>
          <a:p>
            <a:pPr marL="285750" lvl="1" indent="-285750" algn="just">
              <a:buFont typeface="Arial" panose="020B0604020202020204" pitchFamily="34" charset="0"/>
              <a:buChar char="•"/>
            </a:pPr>
            <a:r>
              <a:rPr lang="en-US" dirty="0">
                <a:solidFill>
                  <a:schemeClr val="tx1"/>
                </a:solidFill>
              </a:rPr>
              <a:t>Network optimization in EPN improves the enterprise network performance. A well-structured EPN promotes smooth data transfer, leading to better user satisfaction and increased productivity.</a:t>
            </a:r>
          </a:p>
          <a:p>
            <a:pPr marL="285750" lvl="1" indent="-285750" algn="just">
              <a:buFont typeface="Arial" panose="020B0604020202020204" pitchFamily="34" charset="0"/>
              <a:buChar char="•"/>
            </a:pPr>
            <a:r>
              <a:rPr lang="en-US" dirty="0">
                <a:solidFill>
                  <a:schemeClr val="tx1"/>
                </a:solidFill>
              </a:rPr>
              <a:t>With a well-crafted EPN, companies handle changing technologies and growth effectively.</a:t>
            </a:r>
          </a:p>
          <a:p>
            <a:pPr lvl="1" algn="just"/>
            <a:endParaRPr lang="en-US" dirty="0">
              <a:solidFill>
                <a:schemeClr val="tx1"/>
              </a:solidFill>
            </a:endParaRPr>
          </a:p>
          <a:p>
            <a:pPr lvl="1" algn="just"/>
            <a:r>
              <a:rPr lang="en-US" dirty="0">
                <a:solidFill>
                  <a:schemeClr val="tx1"/>
                </a:solidFill>
              </a:rPr>
              <a:t>Drawbacks of EPN include the following:</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EPN requires enough maintenance and set-up cost</a:t>
            </a:r>
          </a:p>
          <a:p>
            <a:pPr marL="285750" lvl="1" indent="-285750" algn="just">
              <a:buFont typeface="Arial" panose="020B0604020202020204" pitchFamily="34" charset="0"/>
              <a:buChar char="•"/>
            </a:pPr>
            <a:r>
              <a:rPr lang="en-US" dirty="0">
                <a:solidFill>
                  <a:schemeClr val="tx1"/>
                </a:solidFill>
              </a:rPr>
              <a:t>Organizations require IT experts to manage the EPN network</a:t>
            </a:r>
          </a:p>
          <a:p>
            <a:pPr marL="285750" lvl="1" indent="-285750" algn="just">
              <a:buFont typeface="Arial" panose="020B0604020202020204" pitchFamily="34" charset="0"/>
              <a:buChar char="•"/>
            </a:pPr>
            <a:r>
              <a:rPr lang="en-US" dirty="0">
                <a:solidFill>
                  <a:schemeClr val="tx1"/>
                </a:solidFill>
              </a:rPr>
              <a:t>EPN comes with the complexity of making sure every location is connected effectively.</a:t>
            </a:r>
          </a:p>
        </p:txBody>
      </p:sp>
    </p:spTree>
    <p:extLst>
      <p:ext uri="{BB962C8B-B14F-4D97-AF65-F5344CB8AC3E}">
        <p14:creationId xmlns:p14="http://schemas.microsoft.com/office/powerpoint/2010/main" val="3379266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Virtual Private Network (VPN)</a:t>
            </a:r>
          </a:p>
          <a:p>
            <a:pPr lvl="1" algn="just"/>
            <a:endParaRPr lang="en-US" dirty="0">
              <a:solidFill>
                <a:schemeClr val="tx1"/>
              </a:solidFill>
            </a:endParaRPr>
          </a:p>
          <a:p>
            <a:pPr lvl="1" algn="just"/>
            <a:r>
              <a:rPr lang="en-US" dirty="0">
                <a:solidFill>
                  <a:schemeClr val="tx1"/>
                </a:solidFill>
              </a:rPr>
              <a:t>A VPN is a kind of computer network, extending a private network across the Internet, and permitting the user to send and receive data like they were connected to a certain private network, even though they aren’t. By using a virtual point-to-point connection, users access a private network. It protects users from malicious threats by existing as a medium, giving you a protected network connection.</a:t>
            </a:r>
          </a:p>
          <a:p>
            <a:pPr lvl="1" algn="just"/>
            <a:endParaRPr lang="en-US" dirty="0">
              <a:solidFill>
                <a:schemeClr val="tx1"/>
              </a:solidFill>
            </a:endParaRPr>
          </a:p>
          <a:p>
            <a:pPr lvl="1" algn="just"/>
            <a:r>
              <a:rPr lang="en-US" b="1" dirty="0">
                <a:solidFill>
                  <a:schemeClr val="tx1"/>
                </a:solidFill>
              </a:rPr>
              <a:t>How to Set Up?</a:t>
            </a:r>
          </a:p>
          <a:p>
            <a:pPr lvl="1" algn="just"/>
            <a:r>
              <a:rPr lang="en-US" dirty="0">
                <a:solidFill>
                  <a:schemeClr val="tx1"/>
                </a:solidFill>
              </a:rPr>
              <a:t>To set up a VPN connection:</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Download a VPN app from the Internet. </a:t>
            </a:r>
          </a:p>
          <a:p>
            <a:pPr marL="285750" lvl="1" indent="-285750" algn="just">
              <a:buFont typeface="Arial" panose="020B0604020202020204" pitchFamily="34" charset="0"/>
              <a:buChar char="•"/>
            </a:pPr>
            <a:r>
              <a:rPr lang="en-US" dirty="0">
                <a:solidFill>
                  <a:schemeClr val="tx1"/>
                </a:solidFill>
              </a:rPr>
              <a:t>Then open settings, click on network and select VPN. </a:t>
            </a:r>
          </a:p>
          <a:p>
            <a:pPr marL="285750" lvl="1" indent="-285750" algn="just">
              <a:buFont typeface="Arial" panose="020B0604020202020204" pitchFamily="34" charset="0"/>
              <a:buChar char="•"/>
            </a:pPr>
            <a:r>
              <a:rPr lang="en-US" dirty="0">
                <a:solidFill>
                  <a:schemeClr val="tx1"/>
                </a:solidFill>
              </a:rPr>
              <a:t>Click on Add a VPN and mention the files for VPN type and server name, along with the account information provided to you by the VPN provider.</a:t>
            </a:r>
          </a:p>
        </p:txBody>
      </p:sp>
    </p:spTree>
    <p:extLst>
      <p:ext uri="{BB962C8B-B14F-4D97-AF65-F5344CB8AC3E}">
        <p14:creationId xmlns:p14="http://schemas.microsoft.com/office/powerpoint/2010/main" val="18775496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Virtual Private Network (VPN) Function?</a:t>
            </a:r>
          </a:p>
          <a:p>
            <a:pPr lvl="1" algn="just"/>
            <a:endParaRPr lang="en-US" dirty="0">
              <a:solidFill>
                <a:schemeClr val="tx1"/>
              </a:solidFill>
            </a:endParaRPr>
          </a:p>
          <a:p>
            <a:pPr lvl="1" algn="just"/>
            <a:r>
              <a:rPr lang="en-US" dirty="0">
                <a:solidFill>
                  <a:schemeClr val="tx1"/>
                </a:solidFill>
              </a:rPr>
              <a:t>A VPN creates a digital connection between the remote server provided by a VPN provider and the computer, generating a point-to-point tunnel encrypting your data, masking your IP address, and allowing you to sidestep websites and firewalls on the Internet. </a:t>
            </a:r>
          </a:p>
          <a:p>
            <a:pPr lvl="1" algn="just"/>
            <a:endParaRPr lang="en-US" dirty="0">
              <a:solidFill>
                <a:schemeClr val="tx1"/>
              </a:solidFill>
            </a:endParaRPr>
          </a:p>
          <a:p>
            <a:pPr lvl="1" algn="just"/>
            <a:r>
              <a:rPr lang="en-US" b="1" dirty="0">
                <a:solidFill>
                  <a:schemeClr val="tx1"/>
                </a:solidFill>
              </a:rPr>
              <a:t>Characteristics </a:t>
            </a:r>
          </a:p>
          <a:p>
            <a:pPr marL="285750" lvl="1" indent="-285750" algn="just">
              <a:buFont typeface="Arial" panose="020B0604020202020204" pitchFamily="34" charset="0"/>
              <a:buChar char="•"/>
            </a:pPr>
            <a:r>
              <a:rPr lang="en-US" dirty="0">
                <a:solidFill>
                  <a:schemeClr val="tx1"/>
                </a:solidFill>
              </a:rPr>
              <a:t>A virtual private network routes traffic via a remote server and encrypts it in the process.</a:t>
            </a:r>
          </a:p>
          <a:p>
            <a:pPr marL="285750" lvl="1" indent="-285750" algn="just">
              <a:buFont typeface="Arial" panose="020B0604020202020204" pitchFamily="34" charset="0"/>
              <a:buChar char="•"/>
            </a:pPr>
            <a:r>
              <a:rPr lang="en-US" dirty="0">
                <a:solidFill>
                  <a:schemeClr val="tx1"/>
                </a:solidFill>
              </a:rPr>
              <a:t>When a VPN is connected to your network, it redirects the traffic of your Internet through a remote server before forwarding it to your destination.</a:t>
            </a:r>
          </a:p>
          <a:p>
            <a:pPr marL="285750" lvl="1" indent="-285750" algn="just">
              <a:buFont typeface="Arial" panose="020B0604020202020204" pitchFamily="34" charset="0"/>
              <a:buChar char="•"/>
            </a:pPr>
            <a:r>
              <a:rPr lang="en-US" dirty="0">
                <a:solidFill>
                  <a:schemeClr val="tx1"/>
                </a:solidFill>
              </a:rPr>
              <a:t>VPN secures your data from malicious attackers, helps you protect your Internet traffic, and reduces your online footprint.</a:t>
            </a:r>
          </a:p>
        </p:txBody>
      </p:sp>
    </p:spTree>
    <p:extLst>
      <p:ext uri="{BB962C8B-B14F-4D97-AF65-F5344CB8AC3E}">
        <p14:creationId xmlns:p14="http://schemas.microsoft.com/office/powerpoint/2010/main" val="3203169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Types of Networks</a:t>
            </a:r>
          </a:p>
          <a:p>
            <a:pPr marL="0" indent="0" algn="just">
              <a:buNone/>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According to the communication requirements, multiple types of network connections are available. The most basic type of network classification depends on the network's geographical coverage.</a:t>
            </a:r>
          </a:p>
        </p:txBody>
      </p:sp>
    </p:spTree>
    <p:extLst>
      <p:ext uri="{BB962C8B-B14F-4D97-AF65-F5344CB8AC3E}">
        <p14:creationId xmlns:p14="http://schemas.microsoft.com/office/powerpoint/2010/main" val="2145832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Using VPN offers multiple benefits: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Businesses get to secure their network through VPN. By using a VPN, your network is protected from software, people, and web browsers from getting access to your connection.</a:t>
            </a:r>
          </a:p>
          <a:p>
            <a:pPr marL="285750" lvl="1" indent="-285750" algn="just">
              <a:buFont typeface="Arial" panose="020B0604020202020204" pitchFamily="34" charset="0"/>
              <a:buChar char="•"/>
            </a:pPr>
            <a:r>
              <a:rPr lang="en-US" dirty="0">
                <a:solidFill>
                  <a:schemeClr val="tx1"/>
                </a:solidFill>
              </a:rPr>
              <a:t>VPN lets you hide your private crucial information from hackers. Hence, with a VPN, you access high-level security, making all your online communications appear like garbled characters and text to hackers willing to access your data.</a:t>
            </a:r>
          </a:p>
          <a:p>
            <a:pPr lvl="1" algn="just"/>
            <a:endParaRPr lang="en-US" dirty="0">
              <a:solidFill>
                <a:schemeClr val="tx1"/>
              </a:solidFill>
            </a:endParaRPr>
          </a:p>
          <a:p>
            <a:pPr lvl="1" algn="just"/>
            <a:r>
              <a:rPr lang="en-US" dirty="0">
                <a:solidFill>
                  <a:schemeClr val="tx1"/>
                </a:solidFill>
              </a:rPr>
              <a:t>VPN has certain drawbacks. They are:</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A VPN encounters an encryption process to secure your data, which takes excess time and can affect your online experience and reduce the Internet speed.</a:t>
            </a:r>
          </a:p>
          <a:p>
            <a:pPr marL="285750" lvl="1" indent="-285750" algn="just">
              <a:buFont typeface="Arial" panose="020B0604020202020204" pitchFamily="34" charset="0"/>
              <a:buChar char="•"/>
            </a:pPr>
            <a:r>
              <a:rPr lang="en-US" dirty="0">
                <a:solidFill>
                  <a:schemeClr val="tx1"/>
                </a:solidFill>
              </a:rPr>
              <a:t>With little exposure to networking terminology, it can be challenging to understand and configure a VPN without a VPN provider.</a:t>
            </a:r>
          </a:p>
        </p:txBody>
      </p:sp>
    </p:spTree>
    <p:extLst>
      <p:ext uri="{BB962C8B-B14F-4D97-AF65-F5344CB8AC3E}">
        <p14:creationId xmlns:p14="http://schemas.microsoft.com/office/powerpoint/2010/main" val="569226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System-Area Network (SAN)</a:t>
            </a:r>
          </a:p>
          <a:p>
            <a:pPr lvl="1" algn="just"/>
            <a:endParaRPr lang="en-US" dirty="0">
              <a:solidFill>
                <a:schemeClr val="tx1"/>
              </a:solidFill>
            </a:endParaRPr>
          </a:p>
          <a:p>
            <a:pPr lvl="1" algn="just"/>
            <a:r>
              <a:rPr lang="en-US" dirty="0">
                <a:solidFill>
                  <a:schemeClr val="tx1"/>
                </a:solidFill>
              </a:rPr>
              <a:t>A system area network is a local network that offers connections in groups. Multiple devices are connected to a system area network and operate in a single system. These are newly developed networks operating at higher speeds.</a:t>
            </a:r>
          </a:p>
          <a:p>
            <a:pPr lvl="1" algn="just"/>
            <a:endParaRPr lang="en-US" dirty="0">
              <a:solidFill>
                <a:schemeClr val="tx1"/>
              </a:solidFill>
            </a:endParaRPr>
          </a:p>
          <a:p>
            <a:pPr lvl="1" algn="just"/>
            <a:r>
              <a:rPr lang="en-US" b="1" dirty="0">
                <a:solidFill>
                  <a:schemeClr val="tx1"/>
                </a:solidFill>
              </a:rPr>
              <a:t>How to Set Up?</a:t>
            </a:r>
          </a:p>
          <a:p>
            <a:pPr lvl="1" algn="just"/>
            <a:endParaRPr lang="en-US" dirty="0">
              <a:solidFill>
                <a:schemeClr val="tx1"/>
              </a:solidFill>
            </a:endParaRPr>
          </a:p>
          <a:p>
            <a:pPr lvl="1" algn="just"/>
            <a:r>
              <a:rPr lang="en-US" dirty="0">
                <a:solidFill>
                  <a:schemeClr val="tx1"/>
                </a:solidFill>
              </a:rPr>
              <a:t>You can set up a system area network by assembling the cable and other components and installing the software. Now, set up the configurations according to your requirements and test integrations. After creating a performance baseline for the system area network and completing its installation, your network is ready to use.</a:t>
            </a:r>
          </a:p>
        </p:txBody>
      </p:sp>
    </p:spTree>
    <p:extLst>
      <p:ext uri="{BB962C8B-B14F-4D97-AF65-F5344CB8AC3E}">
        <p14:creationId xmlns:p14="http://schemas.microsoft.com/office/powerpoint/2010/main" val="1148045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How Does System-area Network (SAN) Function?</a:t>
            </a:r>
          </a:p>
          <a:p>
            <a:pPr lvl="1" algn="just"/>
            <a:endParaRPr lang="en-US" dirty="0">
              <a:solidFill>
                <a:schemeClr val="tx1"/>
              </a:solidFill>
            </a:endParaRPr>
          </a:p>
          <a:p>
            <a:pPr lvl="1" algn="just"/>
            <a:r>
              <a:rPr lang="en-US" dirty="0">
                <a:solidFill>
                  <a:schemeClr val="tx1"/>
                </a:solidFill>
              </a:rPr>
              <a:t>A system area network backs up data safely and keeps the data separate from the major server. However, the server acts as a transmission line, connecting the data stored on the system area network with the user on the other end.</a:t>
            </a:r>
          </a:p>
          <a:p>
            <a:pPr lvl="1" algn="just"/>
            <a:endParaRPr lang="en-US" dirty="0">
              <a:solidFill>
                <a:schemeClr val="tx1"/>
              </a:solidFill>
            </a:endParaRPr>
          </a:p>
          <a:p>
            <a:pPr lvl="1" algn="just"/>
            <a:r>
              <a:rPr lang="en-US" b="1" dirty="0">
                <a:solidFill>
                  <a:schemeClr val="tx1"/>
                </a:solidFill>
              </a:rPr>
              <a:t>Characteristics</a:t>
            </a:r>
          </a:p>
          <a:p>
            <a:pPr lvl="1" algn="just"/>
            <a:r>
              <a:rPr lang="en-US" dirty="0">
                <a:solidFill>
                  <a:schemeClr val="tx1"/>
                </a:solidFill>
              </a:rPr>
              <a:t> </a:t>
            </a:r>
          </a:p>
          <a:p>
            <a:pPr lvl="1" algn="just"/>
            <a:r>
              <a:rPr lang="en-US" dirty="0">
                <a:solidFill>
                  <a:schemeClr val="tx1"/>
                </a:solidFill>
              </a:rPr>
              <a:t>The System Area Network is a separate network focusing on storing backups of shared data and resources.</a:t>
            </a:r>
          </a:p>
          <a:p>
            <a:pPr lvl="1" algn="just"/>
            <a:r>
              <a:rPr lang="en-US" dirty="0">
                <a:solidFill>
                  <a:schemeClr val="tx1"/>
                </a:solidFill>
              </a:rPr>
              <a:t>It lets the registered users gain complete liberty of accessing the backup files.</a:t>
            </a:r>
          </a:p>
          <a:p>
            <a:pPr lvl="1" algn="just"/>
            <a:r>
              <a:rPr lang="en-US" dirty="0">
                <a:solidFill>
                  <a:schemeClr val="tx1"/>
                </a:solidFill>
              </a:rPr>
              <a:t>This kind of network is preferred among organizations due to its ability to store data and resources with extreme security and end-to-end encryption.</a:t>
            </a:r>
          </a:p>
        </p:txBody>
      </p:sp>
    </p:spTree>
    <p:extLst>
      <p:ext uri="{BB962C8B-B14F-4D97-AF65-F5344CB8AC3E}">
        <p14:creationId xmlns:p14="http://schemas.microsoft.com/office/powerpoint/2010/main" val="4162736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The advantages of system media networks are as follows: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Data is not stored on the major network server, which is of great benefit as the user receives additional storage which can be utilized for other requirements.</a:t>
            </a:r>
          </a:p>
          <a:p>
            <a:pPr marL="285750" lvl="1" indent="-285750" algn="just">
              <a:buFont typeface="Arial" panose="020B0604020202020204" pitchFamily="34" charset="0"/>
              <a:buChar char="•"/>
            </a:pPr>
            <a:r>
              <a:rPr lang="en-US" dirty="0">
                <a:solidFill>
                  <a:schemeClr val="tx1"/>
                </a:solidFill>
              </a:rPr>
              <a:t>SAN is capable of backing up data, especially over the system area network’s storing channels, which prevents resources from getting jam-packed within the LAN.</a:t>
            </a:r>
          </a:p>
          <a:p>
            <a:pPr lvl="1" algn="just"/>
            <a:endParaRPr lang="en-US" dirty="0">
              <a:solidFill>
                <a:schemeClr val="tx1"/>
              </a:solidFill>
            </a:endParaRPr>
          </a:p>
          <a:p>
            <a:pPr lvl="1" algn="just"/>
            <a:r>
              <a:rPr lang="en-US" dirty="0">
                <a:solidFill>
                  <a:schemeClr val="tx1"/>
                </a:solidFill>
              </a:rPr>
              <a:t>SAN comes with certain drawbacks, such as: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Firstly, system area networks are very costly and come with additional costs of continuous management and maintenance.</a:t>
            </a:r>
          </a:p>
          <a:p>
            <a:pPr marL="285750" lvl="1" indent="-285750" algn="just">
              <a:buFont typeface="Arial" panose="020B0604020202020204" pitchFamily="34" charset="0"/>
              <a:buChar char="•"/>
            </a:pPr>
            <a:r>
              <a:rPr lang="en-US" dirty="0">
                <a:solidFill>
                  <a:schemeClr val="tx1"/>
                </a:solidFill>
              </a:rPr>
              <a:t>Functioning system media networks are very complex and can only be maintained and managed by specialists.</a:t>
            </a:r>
          </a:p>
        </p:txBody>
      </p:sp>
    </p:spTree>
    <p:extLst>
      <p:ext uri="{BB962C8B-B14F-4D97-AF65-F5344CB8AC3E}">
        <p14:creationId xmlns:p14="http://schemas.microsoft.com/office/powerpoint/2010/main" val="1250593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96900" y="1076324"/>
            <a:ext cx="8128000" cy="359727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lvl="1" algn="just"/>
            <a:r>
              <a:rPr lang="en-US" b="1" dirty="0">
                <a:solidFill>
                  <a:schemeClr val="tx1"/>
                </a:solidFill>
              </a:rPr>
              <a:t>Advantages and Disadvantages</a:t>
            </a:r>
          </a:p>
          <a:p>
            <a:pPr lvl="1" algn="just"/>
            <a:endParaRPr lang="en-US" dirty="0">
              <a:solidFill>
                <a:schemeClr val="tx1"/>
              </a:solidFill>
            </a:endParaRPr>
          </a:p>
          <a:p>
            <a:pPr lvl="1" algn="just"/>
            <a:r>
              <a:rPr lang="en-US" dirty="0">
                <a:solidFill>
                  <a:schemeClr val="tx1"/>
                </a:solidFill>
              </a:rPr>
              <a:t>The advantages of system media networks are as follows: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Data is not stored on the major network server, which is of great benefit as the user receives additional storage which can be utilized for other requirements.</a:t>
            </a:r>
          </a:p>
          <a:p>
            <a:pPr marL="285750" lvl="1" indent="-285750" algn="just">
              <a:buFont typeface="Arial" panose="020B0604020202020204" pitchFamily="34" charset="0"/>
              <a:buChar char="•"/>
            </a:pPr>
            <a:r>
              <a:rPr lang="en-US" dirty="0">
                <a:solidFill>
                  <a:schemeClr val="tx1"/>
                </a:solidFill>
              </a:rPr>
              <a:t>SAN is capable of backing up data, especially over the system area network’s storing channels, which prevents resources from getting jam-packed within the LAN.</a:t>
            </a:r>
          </a:p>
          <a:p>
            <a:pPr lvl="1" algn="just"/>
            <a:endParaRPr lang="en-US" dirty="0">
              <a:solidFill>
                <a:schemeClr val="tx1"/>
              </a:solidFill>
            </a:endParaRPr>
          </a:p>
          <a:p>
            <a:pPr lvl="1" algn="just"/>
            <a:r>
              <a:rPr lang="en-US" dirty="0">
                <a:solidFill>
                  <a:schemeClr val="tx1"/>
                </a:solidFill>
              </a:rPr>
              <a:t>SAN comes with certain drawbacks, such as:</a:t>
            </a:r>
          </a:p>
          <a:p>
            <a:pPr lvl="1" algn="just"/>
            <a:endParaRPr lang="en-US" dirty="0">
              <a:solidFill>
                <a:schemeClr val="tx1"/>
              </a:solidFill>
            </a:endParaRPr>
          </a:p>
          <a:p>
            <a:pPr marL="285750" lvl="1" indent="-285750" algn="just">
              <a:buFont typeface="Arial" panose="020B0604020202020204" pitchFamily="34" charset="0"/>
              <a:buChar char="•"/>
            </a:pPr>
            <a:r>
              <a:rPr lang="en-US" dirty="0">
                <a:solidFill>
                  <a:schemeClr val="tx1"/>
                </a:solidFill>
              </a:rPr>
              <a:t>Firstly, system area networks are very costly and come with additional costs of continuous management and maintenance.</a:t>
            </a:r>
          </a:p>
          <a:p>
            <a:pPr marL="285750" lvl="1" indent="-285750" algn="just">
              <a:buFont typeface="Arial" panose="020B0604020202020204" pitchFamily="34" charset="0"/>
              <a:buChar char="•"/>
            </a:pPr>
            <a:r>
              <a:rPr lang="en-US" dirty="0">
                <a:solidFill>
                  <a:schemeClr val="tx1"/>
                </a:solidFill>
              </a:rPr>
              <a:t>Functioning system media networks are very complex and can only be maintained and managed by specialists.</a:t>
            </a:r>
          </a:p>
        </p:txBody>
      </p:sp>
    </p:spTree>
    <p:extLst>
      <p:ext uri="{BB962C8B-B14F-4D97-AF65-F5344CB8AC3E}">
        <p14:creationId xmlns:p14="http://schemas.microsoft.com/office/powerpoint/2010/main" val="2914927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55600" y="1182480"/>
            <a:ext cx="4527550" cy="2506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Types of Networks</a:t>
            </a:r>
          </a:p>
          <a:p>
            <a:pPr marL="0" indent="0" algn="just">
              <a:buNone/>
            </a:pPr>
            <a:endParaRPr lang="en-US" sz="1600" dirty="0">
              <a:solidFill>
                <a:schemeClr val="tx1"/>
              </a:solidFill>
            </a:endParaRPr>
          </a:p>
          <a:p>
            <a:pPr algn="just"/>
            <a:r>
              <a:rPr lang="en-US" sz="1600" dirty="0">
                <a:solidFill>
                  <a:schemeClr val="tx1"/>
                </a:solidFill>
              </a:rPr>
              <a:t>Below mentioned are different types of networks:</a:t>
            </a:r>
          </a:p>
          <a:p>
            <a:pPr marL="285750" indent="-285750" algn="just">
              <a:buFont typeface="Arial" panose="020B0604020202020204" pitchFamily="34" charset="0"/>
              <a:buChar char="•"/>
            </a:pPr>
            <a:endParaRPr lang="en-US" sz="1600" dirty="0">
              <a:solidFill>
                <a:schemeClr val="tx1"/>
              </a:solidFill>
            </a:endParaRPr>
          </a:p>
          <a:p>
            <a:pPr marL="285750" lvl="2" indent="-285750" algn="just">
              <a:buFont typeface="Arial" panose="020B0604020202020204" pitchFamily="34" charset="0"/>
              <a:buChar char="•"/>
            </a:pPr>
            <a:r>
              <a:rPr lang="en-US" sz="1600" dirty="0">
                <a:solidFill>
                  <a:schemeClr val="tx1"/>
                </a:solidFill>
              </a:rPr>
              <a:t>PAN (Personal Area Network)</a:t>
            </a:r>
          </a:p>
          <a:p>
            <a:pPr marL="285750" indent="-285750" algn="just">
              <a:buFont typeface="Arial" panose="020B0604020202020204" pitchFamily="34" charset="0"/>
              <a:buChar char="•"/>
            </a:pPr>
            <a:r>
              <a:rPr lang="en-US" sz="1600" dirty="0">
                <a:solidFill>
                  <a:schemeClr val="tx1"/>
                </a:solidFill>
              </a:rPr>
              <a:t>LAN (Local Area Network)</a:t>
            </a:r>
          </a:p>
          <a:p>
            <a:pPr marL="285750" indent="-285750" algn="just">
              <a:buFont typeface="Arial" panose="020B0604020202020204" pitchFamily="34" charset="0"/>
              <a:buChar char="•"/>
            </a:pPr>
            <a:r>
              <a:rPr lang="en-US" sz="1600" dirty="0">
                <a:solidFill>
                  <a:schemeClr val="tx1"/>
                </a:solidFill>
              </a:rPr>
              <a:t>MAN (Metropolitan Area Network)</a:t>
            </a:r>
          </a:p>
          <a:p>
            <a:pPr marL="285750" indent="-285750" algn="just">
              <a:buFont typeface="Arial" panose="020B0604020202020204" pitchFamily="34" charset="0"/>
              <a:buChar char="•"/>
            </a:pPr>
            <a:r>
              <a:rPr lang="en-US" sz="1600" dirty="0">
                <a:solidFill>
                  <a:schemeClr val="tx1"/>
                </a:solidFill>
              </a:rPr>
              <a:t>WAN (Wide Area Network)</a:t>
            </a:r>
          </a:p>
        </p:txBody>
      </p:sp>
      <p:pic>
        <p:nvPicPr>
          <p:cNvPr id="3" name="Picture 2">
            <a:extLst>
              <a:ext uri="{FF2B5EF4-FFF2-40B4-BE49-F238E27FC236}">
                <a16:creationId xmlns:a16="http://schemas.microsoft.com/office/drawing/2014/main" id="{0E44E3DD-9030-17EB-447C-B3A89ED5F86D}"/>
              </a:ext>
            </a:extLst>
          </p:cNvPr>
          <p:cNvPicPr>
            <a:picLocks noChangeAspect="1"/>
          </p:cNvPicPr>
          <p:nvPr/>
        </p:nvPicPr>
        <p:blipFill>
          <a:blip r:embed="rId2"/>
          <a:stretch>
            <a:fillRect/>
          </a:stretch>
        </p:blipFill>
        <p:spPr>
          <a:xfrm>
            <a:off x="5028548" y="1396999"/>
            <a:ext cx="3603056" cy="32499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08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55600" y="1182480"/>
            <a:ext cx="5111750" cy="2506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Local Area Network (LAN)?</a:t>
            </a:r>
          </a:p>
          <a:p>
            <a:pPr marL="0" indent="0" algn="just">
              <a:buNone/>
            </a:pPr>
            <a:endParaRPr lang="en-US" sz="1600" dirty="0">
              <a:solidFill>
                <a:schemeClr val="tx1"/>
              </a:solidFill>
            </a:endParaRPr>
          </a:p>
          <a:p>
            <a:pPr algn="just"/>
            <a:r>
              <a:rPr lang="en-US" sz="1600" dirty="0">
                <a:solidFill>
                  <a:schemeClr val="tx1"/>
                </a:solidFill>
              </a:rPr>
              <a:t>The Local Area Network (LAN) is designed to connect multiple network devices and systems within a limited geographical distance. The devices are connected using multiple protocols for properly and efficiently exchanging data and services. </a:t>
            </a:r>
          </a:p>
        </p:txBody>
      </p:sp>
      <p:pic>
        <p:nvPicPr>
          <p:cNvPr id="2050" name="Picture 2" descr="Types_of_Networks_3">
            <a:extLst>
              <a:ext uri="{FF2B5EF4-FFF2-40B4-BE49-F238E27FC236}">
                <a16:creationId xmlns:a16="http://schemas.microsoft.com/office/drawing/2014/main" id="{F8B08840-AC1C-3AD5-187B-BE620E54D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4084" y="1682749"/>
            <a:ext cx="3111929" cy="29178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07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162050" y="1557130"/>
            <a:ext cx="6819900" cy="27735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Attributes of LAN Network</a:t>
            </a:r>
          </a:p>
          <a:p>
            <a:pPr marL="0" indent="0" algn="just">
              <a:buNone/>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The data transmit speed in the LAN network is relatively higher than the other network types, MAN and WAN.</a:t>
            </a:r>
          </a:p>
          <a:p>
            <a:pPr marL="285750" lvl="1" indent="-285750" algn="just">
              <a:buFont typeface="Arial" panose="020B0604020202020204" pitchFamily="34" charset="0"/>
              <a:buChar char="•"/>
            </a:pPr>
            <a:endParaRPr lang="en-US" sz="1600" dirty="0">
              <a:solidFill>
                <a:schemeClr val="tx1"/>
              </a:solidFill>
            </a:endParaRPr>
          </a:p>
          <a:p>
            <a:pPr marL="285750" lvl="1" indent="-285750" algn="just">
              <a:buFont typeface="Arial" panose="020B0604020202020204" pitchFamily="34" charset="0"/>
              <a:buChar char="•"/>
            </a:pPr>
            <a:r>
              <a:rPr lang="en-US" sz="1600" dirty="0">
                <a:solidFill>
                  <a:schemeClr val="tx1"/>
                </a:solidFill>
              </a:rPr>
              <a:t>LAN uses private network addresses for network connectivity for data and service exchange, and it uses cable for network connection, decreasing error and maintaining data security.</a:t>
            </a:r>
          </a:p>
        </p:txBody>
      </p:sp>
    </p:spTree>
    <p:extLst>
      <p:ext uri="{BB962C8B-B14F-4D97-AF65-F5344CB8AC3E}">
        <p14:creationId xmlns:p14="http://schemas.microsoft.com/office/powerpoint/2010/main" val="256815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76250" y="1372980"/>
            <a:ext cx="4565650" cy="5701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and Disadvantages of LAN Network</a:t>
            </a:r>
          </a:p>
        </p:txBody>
      </p:sp>
      <p:graphicFrame>
        <p:nvGraphicFramePr>
          <p:cNvPr id="4" name="Table 4">
            <a:extLst>
              <a:ext uri="{FF2B5EF4-FFF2-40B4-BE49-F238E27FC236}">
                <a16:creationId xmlns:a16="http://schemas.microsoft.com/office/drawing/2014/main" id="{84CB1738-52CA-1EFE-8189-83C014A88D76}"/>
              </a:ext>
            </a:extLst>
          </p:cNvPr>
          <p:cNvGraphicFramePr>
            <a:graphicFrameLocks noGrp="1"/>
          </p:cNvGraphicFramePr>
          <p:nvPr>
            <p:extLst>
              <p:ext uri="{D42A27DB-BD31-4B8C-83A1-F6EECF244321}">
                <p14:modId xmlns:p14="http://schemas.microsoft.com/office/powerpoint/2010/main" val="4209532334"/>
              </p:ext>
            </p:extLst>
          </p:nvPr>
        </p:nvGraphicFramePr>
        <p:xfrm>
          <a:off x="1936750" y="2139950"/>
          <a:ext cx="6096000" cy="1508760"/>
        </p:xfrm>
        <a:graphic>
          <a:graphicData uri="http://schemas.openxmlformats.org/drawingml/2006/table">
            <a:tbl>
              <a:tblPr firstRow="1" bandRow="1">
                <a:effectLst>
                  <a:outerShdw blurRad="50800" dist="38100" dir="8100000" algn="tr" rotWithShape="0">
                    <a:prstClr val="black">
                      <a:alpha val="40000"/>
                    </a:prstClr>
                  </a:outerShdw>
                </a:effectLst>
                <a:tableStyleId>{5C22544A-7EE6-4342-B048-85BDC9FD1C3A}</a:tableStyleId>
              </a:tblPr>
              <a:tblGrid>
                <a:gridCol w="3048000">
                  <a:extLst>
                    <a:ext uri="{9D8B030D-6E8A-4147-A177-3AD203B41FA5}">
                      <a16:colId xmlns:a16="http://schemas.microsoft.com/office/drawing/2014/main" val="2417138108"/>
                    </a:ext>
                  </a:extLst>
                </a:gridCol>
                <a:gridCol w="3048000">
                  <a:extLst>
                    <a:ext uri="{9D8B030D-6E8A-4147-A177-3AD203B41FA5}">
                      <a16:colId xmlns:a16="http://schemas.microsoft.com/office/drawing/2014/main" val="1493418695"/>
                    </a:ext>
                  </a:extLst>
                </a:gridCol>
              </a:tblGrid>
              <a:tr h="0">
                <a:tc>
                  <a:txBody>
                    <a:bodyPr/>
                    <a:lstStyle/>
                    <a:p>
                      <a:r>
                        <a:rPr lang="en-US" dirty="0"/>
                        <a:t>Advantages </a:t>
                      </a:r>
                      <a:endParaRPr lang="en-PK" dirty="0"/>
                    </a:p>
                  </a:txBody>
                  <a:tcPr/>
                </a:tc>
                <a:tc>
                  <a:txBody>
                    <a:bodyPr/>
                    <a:lstStyle/>
                    <a:p>
                      <a:r>
                        <a:rPr lang="en-US" dirty="0"/>
                        <a:t>Disadvantages</a:t>
                      </a:r>
                      <a:endParaRPr lang="en-PK" dirty="0"/>
                    </a:p>
                  </a:txBody>
                  <a:tcPr/>
                </a:tc>
                <a:extLst>
                  <a:ext uri="{0D108BD9-81ED-4DB2-BD59-A6C34878D82A}">
                    <a16:rowId xmlns:a16="http://schemas.microsoft.com/office/drawing/2014/main" val="675432226"/>
                  </a:ext>
                </a:extLst>
              </a:tr>
              <a:tr h="370840">
                <a:tc>
                  <a:txBody>
                    <a:bodyPr/>
                    <a:lstStyle/>
                    <a:p>
                      <a:r>
                        <a:rPr lang="en-US" dirty="0"/>
                        <a:t>Transmission of data and services is relatively higher than other network connections.</a:t>
                      </a:r>
                      <a:endParaRPr lang="en-PK" dirty="0"/>
                    </a:p>
                  </a:txBody>
                  <a:tcPr/>
                </a:tc>
                <a:tc>
                  <a:txBody>
                    <a:bodyPr/>
                    <a:lstStyle/>
                    <a:p>
                      <a:r>
                        <a:rPr lang="en-US" dirty="0"/>
                        <a:t>Need constant administration of experienced engineers for functioning.</a:t>
                      </a:r>
                      <a:endParaRPr lang="en-PK" dirty="0"/>
                    </a:p>
                  </a:txBody>
                  <a:tcPr/>
                </a:tc>
                <a:extLst>
                  <a:ext uri="{0D108BD9-81ED-4DB2-BD59-A6C34878D82A}">
                    <a16:rowId xmlns:a16="http://schemas.microsoft.com/office/drawing/2014/main" val="2992025455"/>
                  </a:ext>
                </a:extLst>
              </a:tr>
              <a:tr h="370840">
                <a:tc>
                  <a:txBody>
                    <a:bodyPr/>
                    <a:lstStyle/>
                    <a:p>
                      <a:r>
                        <a:rPr lang="en-US" sz="1350" b="0" kern="1200" dirty="0">
                          <a:solidFill>
                            <a:schemeClr val="tx1"/>
                          </a:solidFill>
                          <a:effectLst/>
                        </a:rPr>
                        <a:t>The Network Server acts as a central unit for the whole network. </a:t>
                      </a:r>
                      <a:endParaRPr lang="en-PK" dirty="0"/>
                    </a:p>
                  </a:txBody>
                  <a:tcPr/>
                </a:tc>
                <a:tc>
                  <a:txBody>
                    <a:bodyPr/>
                    <a:lstStyle/>
                    <a:p>
                      <a:r>
                        <a:rPr lang="en-US" dirty="0"/>
                        <a:t>Probability of leak of sensitive data by LAN administration.</a:t>
                      </a:r>
                      <a:endParaRPr lang="en-PK" dirty="0"/>
                    </a:p>
                  </a:txBody>
                  <a:tcPr/>
                </a:tc>
                <a:extLst>
                  <a:ext uri="{0D108BD9-81ED-4DB2-BD59-A6C34878D82A}">
                    <a16:rowId xmlns:a16="http://schemas.microsoft.com/office/drawing/2014/main" val="98683149"/>
                  </a:ext>
                </a:extLst>
              </a:tr>
            </a:tbl>
          </a:graphicData>
        </a:graphic>
      </p:graphicFrame>
    </p:spTree>
    <p:extLst>
      <p:ext uri="{BB962C8B-B14F-4D97-AF65-F5344CB8AC3E}">
        <p14:creationId xmlns:p14="http://schemas.microsoft.com/office/powerpoint/2010/main" val="278514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11982</TotalTime>
  <Words>4916</Words>
  <Application>Microsoft Office PowerPoint</Application>
  <PresentationFormat>On-screen Show (16:9)</PresentationFormat>
  <Paragraphs>392</Paragraphs>
  <Slides>55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213</cp:revision>
  <dcterms:modified xsi:type="dcterms:W3CDTF">2025-02-06T17:05:02Z</dcterms:modified>
</cp:coreProperties>
</file>