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85" r:id="rId2"/>
    <p:sldId id="340" r:id="rId3"/>
    <p:sldId id="487" r:id="rId4"/>
    <p:sldId id="481" r:id="rId5"/>
    <p:sldId id="484" r:id="rId6"/>
    <p:sldId id="485" r:id="rId7"/>
    <p:sldId id="486" r:id="rId8"/>
    <p:sldId id="488" r:id="rId9"/>
    <p:sldId id="489" r:id="rId10"/>
    <p:sldId id="490" r:id="rId11"/>
    <p:sldId id="362"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16" d="100"/>
          <a:sy n="116" d="100"/>
        </p:scale>
        <p:origin x="42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aca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52546" y="1155706"/>
            <a:ext cx="6933652" cy="3725480"/>
          </a:xfrm>
          <a:prstGeom prst="rect">
            <a:avLst/>
          </a:prstGeom>
        </p:spPr>
      </p:pic>
      <p:sp>
        <p:nvSpPr>
          <p:cNvPr id="3" name="Прямоугольник 2"/>
          <p:cNvSpPr/>
          <p:nvPr/>
        </p:nvSpPr>
        <p:spPr>
          <a:xfrm>
            <a:off x="1949941" y="762409"/>
            <a:ext cx="4152099" cy="307777"/>
          </a:xfrm>
          <a:prstGeom prst="rect">
            <a:avLst/>
          </a:prstGeom>
        </p:spPr>
        <p:txBody>
          <a:bodyPr wrap="none">
            <a:spAutoFit/>
          </a:bodyPr>
          <a:lstStyle/>
          <a:p>
            <a:r>
              <a:rPr lang="en-US" b="1" dirty="0"/>
              <a:t>Building a </a:t>
            </a:r>
            <a:r>
              <a:rPr lang="en-US" b="1" dirty="0" smtClean="0"/>
              <a:t>WAN </a:t>
            </a:r>
            <a:r>
              <a:rPr lang="en-US" b="1" dirty="0"/>
              <a:t>network in Cisco packet tracer</a:t>
            </a:r>
            <a:endParaRPr lang="en-US" dirty="0"/>
          </a:p>
        </p:txBody>
      </p:sp>
    </p:spTree>
    <p:extLst>
      <p:ext uri="{BB962C8B-B14F-4D97-AF65-F5344CB8AC3E}">
        <p14:creationId xmlns:p14="http://schemas.microsoft.com/office/powerpoint/2010/main" val="394130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smtClean="0"/>
              <a:t>Thank you!</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584775"/>
          </a:xfrm>
          <a:prstGeom prst="rect">
            <a:avLst/>
          </a:prstGeom>
          <a:noFill/>
        </p:spPr>
        <p:txBody>
          <a:bodyPr wrap="square" lIns="91440" tIns="45720" rIns="91440" bIns="45720">
            <a:spAutoFit/>
          </a:bodyPr>
          <a:lstStyle/>
          <a:p>
            <a:pPr algn="ctr"/>
            <a:r>
              <a:rPr lang="en-US" sz="3200" b="1" dirty="0">
                <a:latin typeface="+mj-lt"/>
              </a:rPr>
              <a:t>"Introducing Cisco Packet Tracer</a:t>
            </a:r>
            <a:endParaRPr lang="en-US" sz="3200" b="1" dirty="0">
              <a:ln w="0"/>
              <a:solidFill>
                <a:schemeClr val="tx1"/>
              </a:solidFill>
              <a:effectLst>
                <a:outerShdw blurRad="38100" dist="19050" dir="2700000" algn="tl" rotWithShape="0">
                  <a:schemeClr val="dk1">
                    <a:alpha val="40000"/>
                  </a:schemeClr>
                </a:outerShdw>
              </a:effectLst>
              <a:latin typeface="+mj-lt"/>
              <a:cs typeface="Arial" panose="020B0604020202020204" pitchFamily="34" charset="0"/>
            </a:endParaRP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15722" y="1024058"/>
            <a:ext cx="7650701" cy="3385542"/>
          </a:xfrm>
          <a:prstGeom prst="rect">
            <a:avLst/>
          </a:prstGeom>
        </p:spPr>
        <p:txBody>
          <a:bodyPr wrap="square">
            <a:spAutoFit/>
          </a:bodyPr>
          <a:lstStyle/>
          <a:p>
            <a:pPr algn="ctr"/>
            <a:r>
              <a:rPr lang="en-US" sz="1600" b="1" dirty="0"/>
              <a:t>About Cisco Packet </a:t>
            </a:r>
            <a:r>
              <a:rPr lang="en-US" sz="1600" b="1" dirty="0" smtClean="0"/>
              <a:t>Tracer</a:t>
            </a:r>
          </a:p>
          <a:p>
            <a:pPr algn="ctr"/>
            <a:endParaRPr lang="en-US" sz="1600" b="1" dirty="0" smtClean="0"/>
          </a:p>
          <a:p>
            <a:pPr algn="just"/>
            <a:r>
              <a:rPr lang="en-US" dirty="0" smtClean="0"/>
              <a:t>Packet </a:t>
            </a:r>
            <a:r>
              <a:rPr lang="en-US" dirty="0"/>
              <a:t>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 Packet Tracer makes use of a drag and drop user interface, allowing users to add and remove simulated network devices as they see fit. The software is mainly focused towards Cisco Networking Academy students as an educational tool for helping them learn fundamental CCNA concepts. Previously students enrolled in a CCNA Academy program could freely download and use the tool free of charge for educational use. Packet Tracer allows users to create simulated network topologies by dragging and dropping routers, switches and various other types of network devices. A physical connection between devices is represented by a 'cable' item. Packet Tracer supports an array of simulated Application Layer protocols, as well as basic routing with RIP, OSPF, EIGRP, BGP, to the extents required by the current CCNA curriculum.</a:t>
            </a:r>
          </a:p>
        </p:txBody>
      </p:sp>
    </p:spTree>
    <p:extLst>
      <p:ext uri="{BB962C8B-B14F-4D97-AF65-F5344CB8AC3E}">
        <p14:creationId xmlns:p14="http://schemas.microsoft.com/office/powerpoint/2010/main" val="63011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2963" y="1326662"/>
            <a:ext cx="7167186" cy="1600438"/>
          </a:xfrm>
          <a:prstGeom prst="rect">
            <a:avLst/>
          </a:prstGeom>
        </p:spPr>
        <p:txBody>
          <a:bodyPr wrap="square">
            <a:spAutoFit/>
          </a:bodyPr>
          <a:lstStyle/>
          <a:p>
            <a:pPr fontAlgn="base"/>
            <a:r>
              <a:rPr lang="en-US" b="1" dirty="0"/>
              <a:t>How to Install Cisco Packet Tracer on Windows</a:t>
            </a:r>
            <a:r>
              <a:rPr lang="en-US" b="1" dirty="0" smtClean="0"/>
              <a:t>?</a:t>
            </a:r>
          </a:p>
          <a:p>
            <a:pPr fontAlgn="base"/>
            <a:endParaRPr lang="en-US" b="1" dirty="0"/>
          </a:p>
          <a:p>
            <a:pPr marL="457200" lvl="1"/>
            <a:r>
              <a:rPr lang="en-US" dirty="0"/>
              <a:t>Packet Tracer is computer software that is designed with the purpose of making network simulations to understand the networking and cyber security concepts in an easy way. It is built by Cisco Corporation and is available for free for different operating systems like </a:t>
            </a:r>
            <a:r>
              <a:rPr lang="en-US" dirty="0" err="1"/>
              <a:t>macOS</a:t>
            </a:r>
            <a:r>
              <a:rPr lang="en-US" dirty="0"/>
              <a:t>, Windows, Linux, etc. It is easy to easy with a simple interface</a:t>
            </a:r>
            <a:r>
              <a:rPr lang="en-US" dirty="0" smtClean="0"/>
              <a:t>.</a:t>
            </a:r>
            <a:endParaRPr lang="en-US" dirty="0">
              <a:solidFill>
                <a:srgbClr val="374151"/>
              </a:solidFill>
              <a:latin typeface="ui-sans-serif"/>
            </a:endParaRPr>
          </a:p>
        </p:txBody>
      </p:sp>
      <p:pic>
        <p:nvPicPr>
          <p:cNvPr id="1028" name="Picture 4" descr="Cisco packet tracer - Networks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42" y="2914239"/>
            <a:ext cx="3354993" cy="177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9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8259" y="1072575"/>
            <a:ext cx="6358040" cy="738664"/>
          </a:xfrm>
          <a:prstGeom prst="rect">
            <a:avLst/>
          </a:prstGeom>
        </p:spPr>
        <p:txBody>
          <a:bodyPr wrap="square">
            <a:spAutoFit/>
          </a:bodyPr>
          <a:lstStyle/>
          <a:p>
            <a:pPr algn="just" fontAlgn="base"/>
            <a:r>
              <a:rPr lang="en-US" b="1" dirty="0">
                <a:solidFill>
                  <a:srgbClr val="273239"/>
                </a:solidFill>
                <a:latin typeface="Nunito"/>
              </a:rPr>
              <a:t>Installing Packet Tracer on Windows</a:t>
            </a:r>
          </a:p>
          <a:p>
            <a:pPr algn="just" fontAlgn="base"/>
            <a:r>
              <a:rPr lang="en-US" dirty="0">
                <a:solidFill>
                  <a:srgbClr val="273239"/>
                </a:solidFill>
                <a:latin typeface="Nunito"/>
              </a:rPr>
              <a:t>Follow the below steps to install Packet Tracer on Windows:</a:t>
            </a:r>
          </a:p>
          <a:p>
            <a:pPr algn="just" fontAlgn="base"/>
            <a:r>
              <a:rPr lang="en-US" b="1" dirty="0">
                <a:solidFill>
                  <a:srgbClr val="273239"/>
                </a:solidFill>
                <a:latin typeface="Nunito"/>
              </a:rPr>
              <a:t>Step 1: </a:t>
            </a:r>
            <a:r>
              <a:rPr lang="en-US" dirty="0">
                <a:solidFill>
                  <a:srgbClr val="273239"/>
                </a:solidFill>
                <a:latin typeface="Nunito"/>
              </a:rPr>
              <a:t>Visit the official website of </a:t>
            </a:r>
            <a:r>
              <a:rPr lang="en-US" u="sng" dirty="0" err="1">
                <a:solidFill>
                  <a:srgbClr val="273239"/>
                </a:solidFill>
                <a:latin typeface="Nunito"/>
                <a:hlinkClick r:id="rId2"/>
              </a:rPr>
              <a:t>Netacad</a:t>
            </a:r>
            <a:r>
              <a:rPr lang="en-US" dirty="0">
                <a:solidFill>
                  <a:srgbClr val="273239"/>
                </a:solidFill>
                <a:latin typeface="Nunito"/>
              </a:rPr>
              <a:t> using any web browser.</a:t>
            </a:r>
          </a:p>
        </p:txBody>
      </p:sp>
      <p:pic>
        <p:nvPicPr>
          <p:cNvPr id="2050" name="Picture 2" descr="Visit-the-official-website-of-Netac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9035" y="1811239"/>
            <a:ext cx="2463617" cy="1366137"/>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78259" y="3332263"/>
            <a:ext cx="4501553" cy="307777"/>
          </a:xfrm>
          <a:prstGeom prst="rect">
            <a:avLst/>
          </a:prstGeom>
        </p:spPr>
        <p:txBody>
          <a:bodyPr wrap="none">
            <a:spAutoFit/>
          </a:bodyPr>
          <a:lstStyle/>
          <a:p>
            <a:r>
              <a:rPr lang="en-US" b="1" dirty="0">
                <a:solidFill>
                  <a:srgbClr val="273239"/>
                </a:solidFill>
                <a:latin typeface="Nunito"/>
              </a:rPr>
              <a:t>Step 2: </a:t>
            </a:r>
            <a:r>
              <a:rPr lang="en-US" dirty="0">
                <a:solidFill>
                  <a:srgbClr val="273239"/>
                </a:solidFill>
                <a:latin typeface="Nunito"/>
              </a:rPr>
              <a:t>Press the login button and select log In option.</a:t>
            </a:r>
            <a:endParaRPr lang="en-US" dirty="0"/>
          </a:p>
        </p:txBody>
      </p:sp>
      <p:sp>
        <p:nvSpPr>
          <p:cNvPr id="4" name="Прямоугольник 3"/>
          <p:cNvSpPr/>
          <p:nvPr/>
        </p:nvSpPr>
        <p:spPr>
          <a:xfrm>
            <a:off x="378259" y="3641038"/>
            <a:ext cx="5695952" cy="307777"/>
          </a:xfrm>
          <a:prstGeom prst="rect">
            <a:avLst/>
          </a:prstGeom>
        </p:spPr>
        <p:txBody>
          <a:bodyPr wrap="square">
            <a:spAutoFit/>
          </a:bodyPr>
          <a:lstStyle/>
          <a:p>
            <a:r>
              <a:rPr lang="en-US" b="1" dirty="0">
                <a:solidFill>
                  <a:srgbClr val="273239"/>
                </a:solidFill>
                <a:latin typeface="Nunito"/>
              </a:rPr>
              <a:t>Step 3: </a:t>
            </a:r>
            <a:r>
              <a:rPr lang="en-US" dirty="0">
                <a:solidFill>
                  <a:srgbClr val="273239"/>
                </a:solidFill>
                <a:latin typeface="Nunito"/>
              </a:rPr>
              <a:t>Next screen will appear, click on the sign-up option.</a:t>
            </a:r>
            <a:endParaRPr lang="en-US" dirty="0"/>
          </a:p>
        </p:txBody>
      </p:sp>
      <p:sp>
        <p:nvSpPr>
          <p:cNvPr id="5" name="Прямоугольник 4"/>
          <p:cNvSpPr/>
          <p:nvPr/>
        </p:nvSpPr>
        <p:spPr>
          <a:xfrm>
            <a:off x="378259" y="3948815"/>
            <a:ext cx="6956676" cy="523220"/>
          </a:xfrm>
          <a:prstGeom prst="rect">
            <a:avLst/>
          </a:prstGeom>
        </p:spPr>
        <p:txBody>
          <a:bodyPr wrap="square">
            <a:spAutoFit/>
          </a:bodyPr>
          <a:lstStyle/>
          <a:p>
            <a:r>
              <a:rPr lang="en-US" b="1" dirty="0">
                <a:solidFill>
                  <a:srgbClr val="273239"/>
                </a:solidFill>
                <a:latin typeface="Nunito"/>
              </a:rPr>
              <a:t>Step 4:</a:t>
            </a:r>
            <a:r>
              <a:rPr lang="en-US" dirty="0">
                <a:solidFill>
                  <a:srgbClr val="273239"/>
                </a:solidFill>
                <a:latin typeface="Nunito"/>
              </a:rPr>
              <a:t> Next screen will appear and will ask for email and password and other simple details, fill them and click on Register.</a:t>
            </a:r>
            <a:endParaRPr lang="en-US" dirty="0"/>
          </a:p>
        </p:txBody>
      </p:sp>
    </p:spTree>
    <p:extLst>
      <p:ext uri="{BB962C8B-B14F-4D97-AF65-F5344CB8AC3E}">
        <p14:creationId xmlns:p14="http://schemas.microsoft.com/office/powerpoint/2010/main" val="3327885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5366" y="974721"/>
            <a:ext cx="5588365" cy="307777"/>
          </a:xfrm>
          <a:prstGeom prst="rect">
            <a:avLst/>
          </a:prstGeom>
        </p:spPr>
        <p:txBody>
          <a:bodyPr wrap="square">
            <a:spAutoFit/>
          </a:bodyPr>
          <a:lstStyle/>
          <a:p>
            <a:r>
              <a:rPr lang="en-US" b="1" dirty="0">
                <a:solidFill>
                  <a:srgbClr val="273239"/>
                </a:solidFill>
                <a:latin typeface="Nunito"/>
              </a:rPr>
              <a:t>Step 5: </a:t>
            </a:r>
            <a:r>
              <a:rPr lang="en-US" dirty="0">
                <a:solidFill>
                  <a:srgbClr val="273239"/>
                </a:solidFill>
                <a:latin typeface="Nunito"/>
              </a:rPr>
              <a:t>Now the login screen appears again so fill in the Email id.</a:t>
            </a:r>
            <a:endParaRPr lang="en-US" dirty="0"/>
          </a:p>
        </p:txBody>
      </p:sp>
      <p:pic>
        <p:nvPicPr>
          <p:cNvPr id="3074" name="Picture 2" descr="Login-using-Email-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315" y="1282498"/>
            <a:ext cx="1298254" cy="161858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551433" y="2901082"/>
            <a:ext cx="6079611" cy="307777"/>
          </a:xfrm>
          <a:prstGeom prst="rect">
            <a:avLst/>
          </a:prstGeom>
        </p:spPr>
        <p:txBody>
          <a:bodyPr wrap="square">
            <a:spAutoFit/>
          </a:bodyPr>
          <a:lstStyle/>
          <a:p>
            <a:r>
              <a:rPr lang="en-US" b="1" dirty="0">
                <a:solidFill>
                  <a:srgbClr val="273239"/>
                </a:solidFill>
                <a:latin typeface="Nunito"/>
              </a:rPr>
              <a:t>Step 6: </a:t>
            </a:r>
            <a:r>
              <a:rPr lang="en-US" dirty="0">
                <a:solidFill>
                  <a:srgbClr val="273239"/>
                </a:solidFill>
                <a:latin typeface="Nunito"/>
              </a:rPr>
              <a:t>On the next screen enter the password and press the Login button.</a:t>
            </a:r>
            <a:endParaRPr lang="en-US" dirty="0"/>
          </a:p>
        </p:txBody>
      </p:sp>
      <p:sp>
        <p:nvSpPr>
          <p:cNvPr id="4" name="Прямоугольник 3"/>
          <p:cNvSpPr/>
          <p:nvPr/>
        </p:nvSpPr>
        <p:spPr>
          <a:xfrm>
            <a:off x="551432" y="3208859"/>
            <a:ext cx="6513787" cy="523220"/>
          </a:xfrm>
          <a:prstGeom prst="rect">
            <a:avLst/>
          </a:prstGeom>
        </p:spPr>
        <p:txBody>
          <a:bodyPr wrap="square">
            <a:spAutoFit/>
          </a:bodyPr>
          <a:lstStyle/>
          <a:p>
            <a:r>
              <a:rPr lang="en-US" b="1" dirty="0">
                <a:solidFill>
                  <a:srgbClr val="273239"/>
                </a:solidFill>
                <a:latin typeface="Nunito"/>
              </a:rPr>
              <a:t>Step 7: </a:t>
            </a:r>
            <a:r>
              <a:rPr lang="en-US" dirty="0">
                <a:solidFill>
                  <a:srgbClr val="273239"/>
                </a:solidFill>
                <a:latin typeface="Nunito"/>
              </a:rPr>
              <a:t>Dashboard will initialize, now click on Resources and choose Download Packet Tracer Option. </a:t>
            </a:r>
            <a:endParaRPr lang="en-US" dirty="0"/>
          </a:p>
        </p:txBody>
      </p:sp>
      <p:pic>
        <p:nvPicPr>
          <p:cNvPr id="3076" name="Picture 4" descr="Choose-Download-Packet-Tracer-O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510" y="3620257"/>
            <a:ext cx="3061271" cy="137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3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4308" y="1051195"/>
            <a:ext cx="7265862" cy="523220"/>
          </a:xfrm>
          <a:prstGeom prst="rect">
            <a:avLst/>
          </a:prstGeom>
        </p:spPr>
        <p:txBody>
          <a:bodyPr wrap="square">
            <a:spAutoFit/>
          </a:bodyPr>
          <a:lstStyle/>
          <a:p>
            <a:r>
              <a:rPr lang="en-US" b="1" smtClean="0">
                <a:solidFill>
                  <a:srgbClr val="273239"/>
                </a:solidFill>
                <a:latin typeface="Nunito"/>
              </a:rPr>
              <a:t>Step 8: </a:t>
            </a:r>
            <a:r>
              <a:rPr lang="en-US" smtClean="0">
                <a:solidFill>
                  <a:srgbClr val="273239"/>
                </a:solidFill>
                <a:latin typeface="Nunito"/>
              </a:rPr>
              <a:t>On the next web page choose the operating system to download the packet tracer. Downloading will start automatically.</a:t>
            </a:r>
            <a:endParaRPr lang="en-US" dirty="0"/>
          </a:p>
        </p:txBody>
      </p:sp>
      <p:sp>
        <p:nvSpPr>
          <p:cNvPr id="4" name="Прямоугольник 3"/>
          <p:cNvSpPr/>
          <p:nvPr/>
        </p:nvSpPr>
        <p:spPr>
          <a:xfrm>
            <a:off x="424308" y="1639141"/>
            <a:ext cx="6259364" cy="307777"/>
          </a:xfrm>
          <a:prstGeom prst="rect">
            <a:avLst/>
          </a:prstGeom>
        </p:spPr>
        <p:txBody>
          <a:bodyPr wrap="square">
            <a:spAutoFit/>
          </a:bodyPr>
          <a:lstStyle/>
          <a:p>
            <a:r>
              <a:rPr lang="en-US" b="1" dirty="0">
                <a:solidFill>
                  <a:srgbClr val="273239"/>
                </a:solidFill>
                <a:latin typeface="Nunito"/>
              </a:rPr>
              <a:t>Step 9: </a:t>
            </a:r>
            <a:r>
              <a:rPr lang="en-US" dirty="0">
                <a:solidFill>
                  <a:srgbClr val="273239"/>
                </a:solidFill>
                <a:latin typeface="Nunito"/>
              </a:rPr>
              <a:t>Check for the executable file in your system and run it.</a:t>
            </a:r>
            <a:endParaRPr lang="en-US" dirty="0"/>
          </a:p>
        </p:txBody>
      </p:sp>
      <p:sp>
        <p:nvSpPr>
          <p:cNvPr id="5" name="Прямоугольник 4"/>
          <p:cNvSpPr/>
          <p:nvPr/>
        </p:nvSpPr>
        <p:spPr>
          <a:xfrm>
            <a:off x="424307" y="2011644"/>
            <a:ext cx="6114639" cy="307777"/>
          </a:xfrm>
          <a:prstGeom prst="rect">
            <a:avLst/>
          </a:prstGeom>
        </p:spPr>
        <p:txBody>
          <a:bodyPr wrap="square">
            <a:spAutoFit/>
          </a:bodyPr>
          <a:lstStyle/>
          <a:p>
            <a:r>
              <a:rPr lang="en-US" b="1" dirty="0">
                <a:solidFill>
                  <a:srgbClr val="273239"/>
                </a:solidFill>
                <a:latin typeface="Nunito"/>
              </a:rPr>
              <a:t>Step </a:t>
            </a:r>
            <a:r>
              <a:rPr lang="en-US" b="1" dirty="0" smtClean="0">
                <a:solidFill>
                  <a:srgbClr val="273239"/>
                </a:solidFill>
                <a:latin typeface="Nunito"/>
              </a:rPr>
              <a:t>10:</a:t>
            </a:r>
            <a:r>
              <a:rPr lang="en-US" b="1" dirty="0">
                <a:solidFill>
                  <a:srgbClr val="273239"/>
                </a:solidFill>
                <a:latin typeface="Nunito"/>
              </a:rPr>
              <a:t> </a:t>
            </a:r>
            <a:r>
              <a:rPr lang="en-US" dirty="0">
                <a:solidFill>
                  <a:srgbClr val="273239"/>
                </a:solidFill>
                <a:latin typeface="Nunito"/>
              </a:rPr>
              <a:t>The installation process will start and will hardly take a minute.</a:t>
            </a:r>
            <a:endParaRPr lang="en-US" dirty="0"/>
          </a:p>
        </p:txBody>
      </p:sp>
      <p:sp>
        <p:nvSpPr>
          <p:cNvPr id="6" name="Прямоугольник 5"/>
          <p:cNvSpPr/>
          <p:nvPr/>
        </p:nvSpPr>
        <p:spPr>
          <a:xfrm>
            <a:off x="424307" y="2384147"/>
            <a:ext cx="4312399" cy="307777"/>
          </a:xfrm>
          <a:prstGeom prst="rect">
            <a:avLst/>
          </a:prstGeom>
        </p:spPr>
        <p:txBody>
          <a:bodyPr wrap="none">
            <a:spAutoFit/>
          </a:bodyPr>
          <a:lstStyle/>
          <a:p>
            <a:r>
              <a:rPr lang="en-US" b="1" dirty="0">
                <a:solidFill>
                  <a:srgbClr val="273239"/>
                </a:solidFill>
                <a:latin typeface="Nunito"/>
              </a:rPr>
              <a:t>Step </a:t>
            </a:r>
            <a:r>
              <a:rPr lang="en-US" b="1" dirty="0" smtClean="0">
                <a:solidFill>
                  <a:srgbClr val="273239"/>
                </a:solidFill>
                <a:latin typeface="Nunito"/>
              </a:rPr>
              <a:t>11:</a:t>
            </a:r>
            <a:r>
              <a:rPr lang="en-US" b="1" dirty="0">
                <a:solidFill>
                  <a:srgbClr val="273239"/>
                </a:solidFill>
                <a:latin typeface="Nunito"/>
              </a:rPr>
              <a:t> </a:t>
            </a:r>
            <a:r>
              <a:rPr lang="en-US" dirty="0">
                <a:solidFill>
                  <a:srgbClr val="273239"/>
                </a:solidFill>
                <a:latin typeface="Nunito"/>
              </a:rPr>
              <a:t>An icon is created on the desktop so run it.</a:t>
            </a:r>
            <a:endParaRPr lang="en-US" dirty="0"/>
          </a:p>
        </p:txBody>
      </p:sp>
      <p:sp>
        <p:nvSpPr>
          <p:cNvPr id="7" name="Прямоугольник 6"/>
          <p:cNvSpPr/>
          <p:nvPr/>
        </p:nvSpPr>
        <p:spPr>
          <a:xfrm>
            <a:off x="424306" y="2756650"/>
            <a:ext cx="6002807" cy="307777"/>
          </a:xfrm>
          <a:prstGeom prst="rect">
            <a:avLst/>
          </a:prstGeom>
        </p:spPr>
        <p:txBody>
          <a:bodyPr wrap="square">
            <a:spAutoFit/>
          </a:bodyPr>
          <a:lstStyle/>
          <a:p>
            <a:r>
              <a:rPr lang="en-US" b="1" dirty="0">
                <a:solidFill>
                  <a:srgbClr val="273239"/>
                </a:solidFill>
                <a:latin typeface="Nunito"/>
              </a:rPr>
              <a:t>Step </a:t>
            </a:r>
            <a:r>
              <a:rPr lang="en-US" b="1" dirty="0" smtClean="0">
                <a:solidFill>
                  <a:srgbClr val="273239"/>
                </a:solidFill>
                <a:latin typeface="Nunito"/>
              </a:rPr>
              <a:t>12:</a:t>
            </a:r>
            <a:r>
              <a:rPr lang="en-US" dirty="0">
                <a:solidFill>
                  <a:srgbClr val="273239"/>
                </a:solidFill>
                <a:latin typeface="Nunito"/>
              </a:rPr>
              <a:t> Interface is initialized and the software is ready to use.</a:t>
            </a:r>
            <a:endParaRPr lang="en-US" dirty="0"/>
          </a:p>
        </p:txBody>
      </p:sp>
      <p:pic>
        <p:nvPicPr>
          <p:cNvPr id="4098" name="Picture 2" descr="Ready-t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06" y="3129153"/>
            <a:ext cx="4238807" cy="186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9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62704" y="950875"/>
            <a:ext cx="4690708" cy="338554"/>
          </a:xfrm>
          <a:prstGeom prst="rect">
            <a:avLst/>
          </a:prstGeom>
        </p:spPr>
        <p:txBody>
          <a:bodyPr wrap="none">
            <a:spAutoFit/>
          </a:bodyPr>
          <a:lstStyle/>
          <a:p>
            <a:r>
              <a:rPr lang="en-US" sz="1600" b="1" dirty="0"/>
              <a:t>Building a LAN network in Cisco packet tracer</a:t>
            </a:r>
          </a:p>
        </p:txBody>
      </p:sp>
      <p:pic>
        <p:nvPicPr>
          <p:cNvPr id="3" name="Рисунок 2"/>
          <p:cNvPicPr>
            <a:picLocks noChangeAspect="1"/>
          </p:cNvPicPr>
          <p:nvPr/>
        </p:nvPicPr>
        <p:blipFill>
          <a:blip r:embed="rId2"/>
          <a:stretch>
            <a:fillRect/>
          </a:stretch>
        </p:blipFill>
        <p:spPr>
          <a:xfrm>
            <a:off x="1355892" y="1289429"/>
            <a:ext cx="6304331" cy="3453669"/>
          </a:xfrm>
          <a:prstGeom prst="rect">
            <a:avLst/>
          </a:prstGeom>
        </p:spPr>
      </p:pic>
    </p:spTree>
    <p:extLst>
      <p:ext uri="{BB962C8B-B14F-4D97-AF65-F5344CB8AC3E}">
        <p14:creationId xmlns:p14="http://schemas.microsoft.com/office/powerpoint/2010/main" val="102410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12057" y="1003502"/>
            <a:ext cx="4112023" cy="307777"/>
          </a:xfrm>
          <a:prstGeom prst="rect">
            <a:avLst/>
          </a:prstGeom>
        </p:spPr>
        <p:txBody>
          <a:bodyPr wrap="none">
            <a:spAutoFit/>
          </a:bodyPr>
          <a:lstStyle/>
          <a:p>
            <a:r>
              <a:rPr lang="en-US" b="1" dirty="0"/>
              <a:t>Building a </a:t>
            </a:r>
            <a:r>
              <a:rPr lang="en-US" b="1" dirty="0" smtClean="0"/>
              <a:t>MAN </a:t>
            </a:r>
            <a:r>
              <a:rPr lang="en-US" b="1" dirty="0"/>
              <a:t>network in Cisco packet tracer</a:t>
            </a:r>
            <a:endParaRPr lang="en-US" b="1" dirty="0"/>
          </a:p>
        </p:txBody>
      </p:sp>
      <p:pic>
        <p:nvPicPr>
          <p:cNvPr id="3" name="Рисунок 2"/>
          <p:cNvPicPr>
            <a:picLocks noChangeAspect="1"/>
          </p:cNvPicPr>
          <p:nvPr/>
        </p:nvPicPr>
        <p:blipFill>
          <a:blip r:embed="rId2"/>
          <a:stretch>
            <a:fillRect/>
          </a:stretch>
        </p:blipFill>
        <p:spPr>
          <a:xfrm>
            <a:off x="1101471" y="1311279"/>
            <a:ext cx="6720267" cy="3490966"/>
          </a:xfrm>
          <a:prstGeom prst="rect">
            <a:avLst/>
          </a:prstGeom>
        </p:spPr>
      </p:pic>
    </p:spTree>
    <p:extLst>
      <p:ext uri="{BB962C8B-B14F-4D97-AF65-F5344CB8AC3E}">
        <p14:creationId xmlns:p14="http://schemas.microsoft.com/office/powerpoint/2010/main" val="13057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12425</TotalTime>
  <Words>350</Words>
  <Application>Microsoft Office PowerPoint</Application>
  <PresentationFormat>Экран (16:9)</PresentationFormat>
  <Paragraphs>26</Paragraphs>
  <Slides>11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Calibri</vt:lpstr>
      <vt:lpstr>ui-sans-serif</vt:lpstr>
      <vt:lpstr>Arial</vt:lpstr>
      <vt:lpstr>Nunito</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Abdumajidov Dostonbek</cp:lastModifiedBy>
  <cp:revision>235</cp:revision>
  <dcterms:modified xsi:type="dcterms:W3CDTF">2025-03-27T19:02:34Z</dcterms:modified>
</cp:coreProperties>
</file>