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5"/>
  </p:notesMasterIdLst>
  <p:sldIdLst>
    <p:sldId id="285" r:id="rId2"/>
    <p:sldId id="340" r:id="rId3"/>
    <p:sldId id="363" r:id="rId4"/>
    <p:sldId id="419" r:id="rId5"/>
    <p:sldId id="420" r:id="rId6"/>
    <p:sldId id="421" r:id="rId7"/>
    <p:sldId id="422" r:id="rId8"/>
    <p:sldId id="423" r:id="rId9"/>
    <p:sldId id="424" r:id="rId10"/>
    <p:sldId id="426" r:id="rId11"/>
    <p:sldId id="425" r:id="rId12"/>
    <p:sldId id="427" r:id="rId13"/>
    <p:sldId id="428" r:id="rId14"/>
    <p:sldId id="429" r:id="rId15"/>
    <p:sldId id="431" r:id="rId16"/>
    <p:sldId id="430" r:id="rId17"/>
    <p:sldId id="432" r:id="rId18"/>
    <p:sldId id="434" r:id="rId19"/>
    <p:sldId id="433" r:id="rId20"/>
    <p:sldId id="435" r:id="rId21"/>
    <p:sldId id="436" r:id="rId22"/>
    <p:sldId id="437" r:id="rId23"/>
    <p:sldId id="438" r:id="rId24"/>
    <p:sldId id="439" r:id="rId25"/>
    <p:sldId id="440" r:id="rId26"/>
    <p:sldId id="441" r:id="rId27"/>
    <p:sldId id="442" r:id="rId28"/>
    <p:sldId id="443" r:id="rId29"/>
    <p:sldId id="444" r:id="rId30"/>
    <p:sldId id="445" r:id="rId31"/>
    <p:sldId id="446" r:id="rId32"/>
    <p:sldId id="447" r:id="rId33"/>
    <p:sldId id="448" r:id="rId34"/>
    <p:sldId id="449" r:id="rId35"/>
    <p:sldId id="450" r:id="rId36"/>
    <p:sldId id="418" r:id="rId37"/>
    <p:sldId id="451" r:id="rId38"/>
    <p:sldId id="452" r:id="rId39"/>
    <p:sldId id="453" r:id="rId40"/>
    <p:sldId id="454" r:id="rId41"/>
    <p:sldId id="455" r:id="rId42"/>
    <p:sldId id="456" r:id="rId43"/>
    <p:sldId id="362" r:id="rId44"/>
  </p:sldIdLst>
  <p:sldSz cx="9144000" cy="5143500" type="screen16x9"/>
  <p:notesSz cx="6858000" cy="9144000"/>
  <p:embeddedFontLst>
    <p:embeddedFont>
      <p:font typeface="Calibri" panose="020F050202020403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F3A"/>
    <a:srgbClr val="1D232B"/>
    <a:srgbClr val="2E3948"/>
    <a:srgbClr val="364354"/>
    <a:srgbClr val="3B4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4A898-46EA-4B9D-9766-E5DEA2A41F6B}">
  <a:tblStyle styleId="{BB34A898-46EA-4B9D-9766-E5DEA2A41F6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151" d="100"/>
          <a:sy n="151" d="100"/>
        </p:scale>
        <p:origin x="39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305265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144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 3 columns">
    <p:spTree>
      <p:nvGrpSpPr>
        <p:cNvPr id="1" name="Shape 208"/>
        <p:cNvGrpSpPr/>
        <p:nvPr/>
      </p:nvGrpSpPr>
      <p:grpSpPr>
        <a:xfrm>
          <a:off x="0" y="0"/>
          <a:ext cx="0" cy="0"/>
          <a:chOff x="0" y="0"/>
          <a:chExt cx="0" cy="0"/>
        </a:xfrm>
      </p:grpSpPr>
    </p:spTree>
    <p:extLst>
      <p:ext uri="{BB962C8B-B14F-4D97-AF65-F5344CB8AC3E}">
        <p14:creationId xmlns:p14="http://schemas.microsoft.com/office/powerpoint/2010/main" val="382242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19437661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4" descr="Shape, square&#10;&#10;Description automatically generated">
            <a:extLst>
              <a:ext uri="{FF2B5EF4-FFF2-40B4-BE49-F238E27FC236}">
                <a16:creationId xmlns:a16="http://schemas.microsoft.com/office/drawing/2014/main" id="{4792DC01-6938-1C5F-F1A1-A42C9546519E}"/>
              </a:ext>
            </a:extLst>
          </p:cNvPr>
          <p:cNvPicPr>
            <a:picLocks noChangeAspect="1"/>
          </p:cNvPicPr>
          <p:nvPr userDrawn="1"/>
        </p:nvPicPr>
        <p:blipFill>
          <a:blip r:embed="rId4"/>
          <a:stretch>
            <a:fillRect/>
          </a:stretch>
        </p:blipFill>
        <p:spPr>
          <a:xfrm>
            <a:off x="-4210" y="1192"/>
            <a:ext cx="9148210" cy="806002"/>
          </a:xfrm>
          <a:prstGeom prst="rect">
            <a:avLst/>
          </a:prstGeom>
        </p:spPr>
      </p:pic>
    </p:spTree>
    <p:extLst>
      <p:ext uri="{BB962C8B-B14F-4D97-AF65-F5344CB8AC3E}">
        <p14:creationId xmlns:p14="http://schemas.microsoft.com/office/powerpoint/2010/main" val="3798046396"/>
      </p:ext>
    </p:extLst>
  </p:cSld>
  <p:clrMap bg1="lt1" tx1="dk1" bg2="lt2" tx2="dk2" accent1="accent1" accent2="accent2" accent3="accent3" accent4="accent4" accent5="accent5" accent6="accent6" hlink="hlink" folHlink="folHlink"/>
  <p:sldLayoutIdLst>
    <p:sldLayoutId id="2147483670" r:id="rId1"/>
    <p:sldLayoutId id="2147483685" r:id="rId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6" name="Rectangle 5">
            <a:extLst>
              <a:ext uri="{FF2B5EF4-FFF2-40B4-BE49-F238E27FC236}">
                <a16:creationId xmlns:a16="http://schemas.microsoft.com/office/drawing/2014/main" id="{E0699D07-8D28-45E9-A83D-36041781A98F}"/>
              </a:ext>
            </a:extLst>
          </p:cNvPr>
          <p:cNvSpPr/>
          <p:nvPr/>
        </p:nvSpPr>
        <p:spPr>
          <a:xfrm>
            <a:off x="0" y="2248584"/>
            <a:ext cx="9144000" cy="646331"/>
          </a:xfrm>
          <a:prstGeom prst="rect">
            <a:avLst/>
          </a:prstGeom>
        </p:spPr>
        <p:txBody>
          <a:bodyPr wrap="square">
            <a:spAutoFit/>
          </a:bodyPr>
          <a:lstStyle/>
          <a:p>
            <a:pPr algn="ctr"/>
            <a:r>
              <a:rPr lang="en-US" sz="36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Networking in the Cloud</a:t>
            </a:r>
          </a:p>
        </p:txBody>
      </p:sp>
    </p:spTree>
    <p:extLst>
      <p:ext uri="{BB962C8B-B14F-4D97-AF65-F5344CB8AC3E}">
        <p14:creationId xmlns:p14="http://schemas.microsoft.com/office/powerpoint/2010/main" val="29870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FBD123-1B81-4ABF-DC4C-27D99322600F}"/>
              </a:ext>
            </a:extLst>
          </p:cNvPr>
          <p:cNvPicPr>
            <a:picLocks noChangeAspect="1"/>
          </p:cNvPicPr>
          <p:nvPr/>
        </p:nvPicPr>
        <p:blipFill>
          <a:blip r:embed="rId2"/>
          <a:stretch>
            <a:fillRect/>
          </a:stretch>
        </p:blipFill>
        <p:spPr>
          <a:xfrm>
            <a:off x="1492250" y="1206688"/>
            <a:ext cx="6501416" cy="344024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9693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Layer 2 – Data Link Layer (DLL)</a:t>
            </a:r>
          </a:p>
          <a:p>
            <a:pPr marL="0" indent="0" algn="just">
              <a:buNone/>
            </a:pPr>
            <a:endParaRPr lang="en-US" sz="1600" dirty="0">
              <a:solidFill>
                <a:schemeClr val="tx1"/>
              </a:solidFill>
            </a:endParaRPr>
          </a:p>
          <a:p>
            <a:pPr algn="just"/>
            <a:r>
              <a:rPr lang="en-US" sz="1600" dirty="0">
                <a:solidFill>
                  <a:schemeClr val="tx1"/>
                </a:solidFill>
              </a:rPr>
              <a:t>The Data Link Layer is divided into two sublayers:</a:t>
            </a:r>
          </a:p>
          <a:p>
            <a:pPr marL="285750" indent="-285750" algn="just">
              <a:buFont typeface="Arial" panose="020B0604020202020204" pitchFamily="34" charset="0"/>
              <a:buChar char="•"/>
            </a:pPr>
            <a:endParaRPr lang="en-US" sz="1600" dirty="0">
              <a:solidFill>
                <a:schemeClr val="tx1"/>
              </a:solidFill>
            </a:endParaRPr>
          </a:p>
          <a:p>
            <a:pPr marL="285750" indent="-285750" algn="just">
              <a:buFont typeface="Arial" panose="020B0604020202020204" pitchFamily="34" charset="0"/>
              <a:buChar char="•"/>
            </a:pPr>
            <a:r>
              <a:rPr lang="en-US" sz="1600" dirty="0">
                <a:solidFill>
                  <a:schemeClr val="tx1"/>
                </a:solidFill>
              </a:rPr>
              <a:t>Logical Link Control (LLC)</a:t>
            </a:r>
          </a:p>
          <a:p>
            <a:pPr marL="285750" indent="-285750" algn="just">
              <a:buFont typeface="Arial" panose="020B0604020202020204" pitchFamily="34" charset="0"/>
              <a:buChar char="•"/>
            </a:pPr>
            <a:r>
              <a:rPr lang="en-US" sz="1600" dirty="0">
                <a:solidFill>
                  <a:schemeClr val="tx1"/>
                </a:solidFill>
              </a:rPr>
              <a:t>Media Access Control (MAC)</a:t>
            </a:r>
          </a:p>
          <a:p>
            <a:pPr algn="just"/>
            <a:r>
              <a:rPr lang="en-US" sz="1600" dirty="0">
                <a:solidFill>
                  <a:schemeClr val="tx1"/>
                </a:solidFill>
              </a:rPr>
              <a:t>The packet received from the Network layer is further divided into frames depending on the frame size of the NIC (Network Interface Card). DLL also encapsulates Sender and Receiver’s MAC address in the header.</a:t>
            </a:r>
          </a:p>
          <a:p>
            <a:pPr marL="285750" indent="-285750" algn="just">
              <a:buFont typeface="Arial" panose="020B0604020202020204" pitchFamily="34" charset="0"/>
              <a:buChar char="•"/>
            </a:pPr>
            <a:endParaRPr lang="en-US" sz="1600" dirty="0">
              <a:solidFill>
                <a:schemeClr val="tx1"/>
              </a:solidFill>
            </a:endParaRPr>
          </a:p>
          <a:p>
            <a:pPr algn="just"/>
            <a:r>
              <a:rPr lang="en-US" sz="1600" dirty="0">
                <a:solidFill>
                  <a:schemeClr val="tx1"/>
                </a:solidFill>
              </a:rPr>
              <a:t>The Receiver’s MAC address is obtained by placing an ARP (Address Resolution Protocol) request onto the wire asking, “Who has that IP address?” and the destination host will reply with its MAC address.</a:t>
            </a:r>
          </a:p>
        </p:txBody>
      </p:sp>
    </p:spTree>
    <p:extLst>
      <p:ext uri="{BB962C8B-B14F-4D97-AF65-F5344CB8AC3E}">
        <p14:creationId xmlns:p14="http://schemas.microsoft.com/office/powerpoint/2010/main" val="3737891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Functions of the Data Link Layer</a:t>
            </a:r>
          </a:p>
          <a:p>
            <a:pPr marL="0" indent="0" algn="just">
              <a:buNone/>
            </a:pPr>
            <a:endParaRPr lang="en-US" sz="1600" dirty="0">
              <a:solidFill>
                <a:schemeClr val="tx1"/>
              </a:solidFill>
            </a:endParaRPr>
          </a:p>
          <a:p>
            <a:pPr algn="just"/>
            <a:r>
              <a:rPr lang="en-US" sz="1600" b="1" dirty="0">
                <a:solidFill>
                  <a:schemeClr val="tx1"/>
                </a:solidFill>
              </a:rPr>
              <a:t>Framing:</a:t>
            </a:r>
            <a:r>
              <a:rPr lang="en-US" sz="1600" dirty="0">
                <a:solidFill>
                  <a:schemeClr val="tx1"/>
                </a:solidFill>
              </a:rPr>
              <a:t> Framing is a function of the data link layer. It provides a way for a sender to transmit a set of bits that are meaningful to the receiver. This can be accomplished by attaching special bit patterns to the beginning and end of the frame.</a:t>
            </a:r>
          </a:p>
          <a:p>
            <a:pPr algn="just"/>
            <a:endParaRPr lang="en-US" sz="1600" dirty="0">
              <a:solidFill>
                <a:schemeClr val="tx1"/>
              </a:solidFill>
            </a:endParaRPr>
          </a:p>
          <a:p>
            <a:pPr algn="just"/>
            <a:r>
              <a:rPr lang="en-US" sz="1600" b="1" dirty="0">
                <a:solidFill>
                  <a:schemeClr val="tx1"/>
                </a:solidFill>
              </a:rPr>
              <a:t>Physical Addressing:</a:t>
            </a:r>
            <a:r>
              <a:rPr lang="en-US" sz="1600" dirty="0">
                <a:solidFill>
                  <a:schemeClr val="tx1"/>
                </a:solidFill>
              </a:rPr>
              <a:t> After creating frames, the Data link layer adds physical addresses (MAC addresses) of the sender and/or receiver in the header of each frame.</a:t>
            </a:r>
          </a:p>
          <a:p>
            <a:pPr algn="just"/>
            <a:endParaRPr lang="en-US" sz="1600" dirty="0">
              <a:solidFill>
                <a:schemeClr val="tx1"/>
              </a:solidFill>
            </a:endParaRPr>
          </a:p>
          <a:p>
            <a:pPr algn="just"/>
            <a:r>
              <a:rPr lang="en-US" sz="1600" b="1" dirty="0">
                <a:solidFill>
                  <a:schemeClr val="tx1"/>
                </a:solidFill>
              </a:rPr>
              <a:t>Error Control:</a:t>
            </a:r>
            <a:r>
              <a:rPr lang="en-US" sz="1600" dirty="0">
                <a:solidFill>
                  <a:schemeClr val="tx1"/>
                </a:solidFill>
              </a:rPr>
              <a:t> The data link layer provides the mechanism of error control in which it detects and retransmits damaged or lost frames.</a:t>
            </a:r>
          </a:p>
        </p:txBody>
      </p:sp>
    </p:spTree>
    <p:extLst>
      <p:ext uri="{BB962C8B-B14F-4D97-AF65-F5344CB8AC3E}">
        <p14:creationId xmlns:p14="http://schemas.microsoft.com/office/powerpoint/2010/main" val="2676152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Functions of the Data Link Layer</a:t>
            </a:r>
          </a:p>
          <a:p>
            <a:pPr marL="0" indent="0" algn="just">
              <a:buNone/>
            </a:pPr>
            <a:endParaRPr lang="en-US" sz="1600" dirty="0">
              <a:solidFill>
                <a:schemeClr val="tx1"/>
              </a:solidFill>
            </a:endParaRPr>
          </a:p>
          <a:p>
            <a:pPr algn="just"/>
            <a:r>
              <a:rPr lang="en-US" sz="1600" b="1" dirty="0">
                <a:solidFill>
                  <a:schemeClr val="tx1"/>
                </a:solidFill>
              </a:rPr>
              <a:t>Flow Control:</a:t>
            </a:r>
            <a:r>
              <a:rPr lang="en-US" sz="1600" dirty="0">
                <a:solidFill>
                  <a:schemeClr val="tx1"/>
                </a:solidFill>
              </a:rPr>
              <a:t> The data rate must be constant on both sides else the data may get corrupted thus, flow control coordinates the amount of data that can be sent before receiving an acknowledgment.</a:t>
            </a:r>
          </a:p>
          <a:p>
            <a:pPr algn="just"/>
            <a:endParaRPr lang="en-US" sz="1600" b="1" dirty="0">
              <a:solidFill>
                <a:schemeClr val="tx1"/>
              </a:solidFill>
            </a:endParaRPr>
          </a:p>
          <a:p>
            <a:pPr algn="just"/>
            <a:r>
              <a:rPr lang="en-US" sz="1600" b="1" dirty="0">
                <a:solidFill>
                  <a:schemeClr val="tx1"/>
                </a:solidFill>
              </a:rPr>
              <a:t>Access Control:</a:t>
            </a:r>
            <a:r>
              <a:rPr lang="en-US" sz="1600" dirty="0">
                <a:solidFill>
                  <a:schemeClr val="tx1"/>
                </a:solidFill>
              </a:rPr>
              <a:t> When a single communication channel is shared by multiple devices, the MAC sub-layer of the data link layer helps to determine which device has control over the channel at a given time.</a:t>
            </a:r>
          </a:p>
        </p:txBody>
      </p:sp>
    </p:spTree>
    <p:extLst>
      <p:ext uri="{BB962C8B-B14F-4D97-AF65-F5344CB8AC3E}">
        <p14:creationId xmlns:p14="http://schemas.microsoft.com/office/powerpoint/2010/main" val="4170025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Layer 3 – Network Layer</a:t>
            </a:r>
          </a:p>
          <a:p>
            <a:pPr marL="0" indent="0" algn="just">
              <a:buNone/>
            </a:pPr>
            <a:endParaRPr lang="en-US" sz="1600" dirty="0">
              <a:solidFill>
                <a:schemeClr val="tx1"/>
              </a:solidFill>
            </a:endParaRPr>
          </a:p>
          <a:p>
            <a:pPr algn="just"/>
            <a:r>
              <a:rPr lang="en-US" sz="1600" dirty="0">
                <a:solidFill>
                  <a:schemeClr val="tx1"/>
                </a:solidFill>
              </a:rPr>
              <a:t>The network layer works for the transmission of data from one host to the other located in different networks. It also takes care of packet routing i.e. selection of the shortest path to transmit the packet, from the number of routes available. The sender and receiver’s IP address are placed in the header by the network layer. Segment in the Network layer is referred to as Packet. Network layer is implemented by networking devices such as routers and switches.</a:t>
            </a:r>
          </a:p>
        </p:txBody>
      </p:sp>
    </p:spTree>
    <p:extLst>
      <p:ext uri="{BB962C8B-B14F-4D97-AF65-F5344CB8AC3E}">
        <p14:creationId xmlns:p14="http://schemas.microsoft.com/office/powerpoint/2010/main" val="1412146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4B6EED-6BBC-4848-B874-365FE040A03F}"/>
              </a:ext>
            </a:extLst>
          </p:cNvPr>
          <p:cNvPicPr>
            <a:picLocks noChangeAspect="1"/>
          </p:cNvPicPr>
          <p:nvPr/>
        </p:nvPicPr>
        <p:blipFill>
          <a:blip r:embed="rId2"/>
          <a:stretch>
            <a:fillRect/>
          </a:stretch>
        </p:blipFill>
        <p:spPr>
          <a:xfrm>
            <a:off x="1390904" y="1138842"/>
            <a:ext cx="6362191" cy="31476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7734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Functions of the Network Layer</a:t>
            </a:r>
          </a:p>
          <a:p>
            <a:pPr marL="0" indent="0" algn="just">
              <a:buNone/>
            </a:pPr>
            <a:endParaRPr lang="en-US" sz="1600" dirty="0">
              <a:solidFill>
                <a:schemeClr val="tx1"/>
              </a:solidFill>
            </a:endParaRPr>
          </a:p>
          <a:p>
            <a:pPr algn="just"/>
            <a:r>
              <a:rPr lang="en-US" sz="1600" b="1" dirty="0">
                <a:solidFill>
                  <a:schemeClr val="tx1"/>
                </a:solidFill>
              </a:rPr>
              <a:t>Routing:</a:t>
            </a:r>
            <a:r>
              <a:rPr lang="en-US" sz="1600" dirty="0">
                <a:solidFill>
                  <a:schemeClr val="tx1"/>
                </a:solidFill>
              </a:rPr>
              <a:t> The network layer protocols determine which route is suitable from source to destination. This function of the network layer is known as routing.</a:t>
            </a:r>
          </a:p>
          <a:p>
            <a:pPr algn="just"/>
            <a:endParaRPr lang="en-US" sz="1600" b="1" dirty="0">
              <a:solidFill>
                <a:schemeClr val="tx1"/>
              </a:solidFill>
            </a:endParaRPr>
          </a:p>
          <a:p>
            <a:pPr algn="just"/>
            <a:r>
              <a:rPr lang="en-US" sz="1600" b="1" dirty="0">
                <a:solidFill>
                  <a:schemeClr val="tx1"/>
                </a:solidFill>
              </a:rPr>
              <a:t>Logical Addressing:</a:t>
            </a:r>
            <a:r>
              <a:rPr lang="en-US" sz="1600" dirty="0">
                <a:solidFill>
                  <a:schemeClr val="tx1"/>
                </a:solidFill>
              </a:rPr>
              <a:t> To identify each device inter-network uniquely, the network layer defines an addressing scheme. The sender and receiver’s IP addresses are placed in the header by the network layer. Such an address distinguishes each device uniquely and universally.</a:t>
            </a:r>
          </a:p>
        </p:txBody>
      </p:sp>
    </p:spTree>
    <p:extLst>
      <p:ext uri="{BB962C8B-B14F-4D97-AF65-F5344CB8AC3E}">
        <p14:creationId xmlns:p14="http://schemas.microsoft.com/office/powerpoint/2010/main" val="274289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Layer 4 – Transport Layer</a:t>
            </a:r>
          </a:p>
          <a:p>
            <a:pPr marL="0" indent="0" algn="just">
              <a:buNone/>
            </a:pPr>
            <a:endParaRPr lang="en-US" sz="1600" dirty="0">
              <a:solidFill>
                <a:schemeClr val="tx1"/>
              </a:solidFill>
            </a:endParaRPr>
          </a:p>
          <a:p>
            <a:pPr algn="just"/>
            <a:r>
              <a:rPr lang="en-US" sz="1600" dirty="0">
                <a:solidFill>
                  <a:schemeClr val="tx1"/>
                </a:solidFill>
              </a:rPr>
              <a:t>The transport layer provides services to the application layer and takes services from the network layer. The data in the transport layer is referred to as Segments. It is responsible for the end-to-end delivery of the complete message. The transport layer also provides the acknowledgment of the successful data transmission and re-transmits the data if an error is found. Protocols used in Transport Layer are TCP, UDP NetBIOS, PPTP.</a:t>
            </a:r>
          </a:p>
        </p:txBody>
      </p:sp>
    </p:spTree>
    <p:extLst>
      <p:ext uri="{BB962C8B-B14F-4D97-AF65-F5344CB8AC3E}">
        <p14:creationId xmlns:p14="http://schemas.microsoft.com/office/powerpoint/2010/main" val="468735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5B5910-FBA5-4D21-6138-A72FBEE0E7C9}"/>
              </a:ext>
            </a:extLst>
          </p:cNvPr>
          <p:cNvPicPr>
            <a:picLocks noChangeAspect="1"/>
          </p:cNvPicPr>
          <p:nvPr/>
        </p:nvPicPr>
        <p:blipFill>
          <a:blip r:embed="rId2"/>
          <a:stretch>
            <a:fillRect/>
          </a:stretch>
        </p:blipFill>
        <p:spPr>
          <a:xfrm>
            <a:off x="1257300" y="1287718"/>
            <a:ext cx="6140960" cy="32543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13435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Layer 4 – Transport Layer</a:t>
            </a:r>
          </a:p>
          <a:p>
            <a:pPr algn="just"/>
            <a:endParaRPr lang="en-US" sz="1600" dirty="0">
              <a:solidFill>
                <a:schemeClr val="tx1"/>
              </a:solidFill>
            </a:endParaRPr>
          </a:p>
          <a:p>
            <a:pPr algn="just"/>
            <a:r>
              <a:rPr lang="en-US" sz="1600" dirty="0">
                <a:solidFill>
                  <a:schemeClr val="tx1"/>
                </a:solidFill>
              </a:rPr>
              <a:t>At the sender’s side, the transport layer receives the formatted data from the upper layers, performs Segmentation, and also implements Flow and error control to ensure proper data transmission. It also adds Source and Destination port number in its header and forwards the segmented data to the Network Layer.</a:t>
            </a:r>
          </a:p>
          <a:p>
            <a:pPr algn="just"/>
            <a:endParaRPr lang="en-US" sz="1600" dirty="0">
              <a:solidFill>
                <a:schemeClr val="tx1"/>
              </a:solidFill>
            </a:endParaRPr>
          </a:p>
          <a:p>
            <a:pPr algn="just"/>
            <a:r>
              <a:rPr lang="en-US" sz="1600" dirty="0">
                <a:solidFill>
                  <a:schemeClr val="tx1"/>
                </a:solidFill>
              </a:rPr>
              <a:t>Generally, this destination port number is configured, either by default or manually. For example, when a web application requests a web server, it typically uses port number 80, because this is the default port assigned to web applications. Many applications have default ports assigned.</a:t>
            </a:r>
          </a:p>
          <a:p>
            <a:pPr algn="just"/>
            <a:r>
              <a:rPr lang="en-US" sz="1600" dirty="0">
                <a:solidFill>
                  <a:schemeClr val="tx1"/>
                </a:solidFill>
              </a:rPr>
              <a:t>At the Receiver’s side, Transport Layer reads the port number from its header and forwards the Data which it has received to the respective application. It also performs sequencing and reassembling of the segmented data.</a:t>
            </a:r>
          </a:p>
        </p:txBody>
      </p:sp>
    </p:spTree>
    <p:extLst>
      <p:ext uri="{BB962C8B-B14F-4D97-AF65-F5344CB8AC3E}">
        <p14:creationId xmlns:p14="http://schemas.microsoft.com/office/powerpoint/2010/main" val="91246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54E192-99EA-47E4-A596-0A61643730B9}"/>
              </a:ext>
            </a:extLst>
          </p:cNvPr>
          <p:cNvSpPr/>
          <p:nvPr/>
        </p:nvSpPr>
        <p:spPr>
          <a:xfrm>
            <a:off x="0" y="2033141"/>
            <a:ext cx="9144000" cy="1077218"/>
          </a:xfrm>
          <a:prstGeom prst="rect">
            <a:avLst/>
          </a:prstGeom>
          <a:noFill/>
        </p:spPr>
        <p:txBody>
          <a:bodyPr wrap="square" lIns="91440" tIns="45720" rIns="91440" bIns="45720">
            <a:spAutoFit/>
          </a:bodyPr>
          <a:lstStyle/>
          <a:p>
            <a:pPr algn="ctr"/>
            <a:r>
              <a:rPr lang="en-US" sz="32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Technologies and Standards</a:t>
            </a:r>
          </a:p>
          <a:p>
            <a:pPr algn="ctr"/>
            <a:r>
              <a:rPr lang="en-US" sz="32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OSI (Open Systems Interconnection) Model</a:t>
            </a:r>
          </a:p>
        </p:txBody>
      </p:sp>
    </p:spTree>
    <p:extLst>
      <p:ext uri="{BB962C8B-B14F-4D97-AF65-F5344CB8AC3E}">
        <p14:creationId xmlns:p14="http://schemas.microsoft.com/office/powerpoint/2010/main" val="421019218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01675" y="1030080"/>
            <a:ext cx="7740650" cy="38149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Functions of the Transport Layer</a:t>
            </a:r>
          </a:p>
          <a:p>
            <a:pPr algn="just"/>
            <a:endParaRPr lang="en-US" sz="1600" dirty="0">
              <a:solidFill>
                <a:schemeClr val="tx1"/>
              </a:solidFill>
            </a:endParaRPr>
          </a:p>
          <a:p>
            <a:pPr algn="just"/>
            <a:r>
              <a:rPr lang="en-US" sz="1600" b="1" dirty="0">
                <a:solidFill>
                  <a:schemeClr val="tx1"/>
                </a:solidFill>
              </a:rPr>
              <a:t>Segmentation and Reassembly:</a:t>
            </a:r>
            <a:r>
              <a:rPr lang="en-US" sz="1600" dirty="0">
                <a:solidFill>
                  <a:schemeClr val="tx1"/>
                </a:solidFill>
              </a:rPr>
              <a:t> This layer accepts the message from the (session) layer and breaks the message into smaller units. Each of the segments produced has a header associated with it. The transport layer at the destination station reassembles the message.</a:t>
            </a:r>
          </a:p>
          <a:p>
            <a:pPr algn="just"/>
            <a:endParaRPr lang="en-US" sz="1600" dirty="0">
              <a:solidFill>
                <a:schemeClr val="tx1"/>
              </a:solidFill>
            </a:endParaRPr>
          </a:p>
          <a:p>
            <a:pPr algn="just"/>
            <a:r>
              <a:rPr lang="en-US" sz="1600" b="1" dirty="0">
                <a:solidFill>
                  <a:schemeClr val="tx1"/>
                </a:solidFill>
              </a:rPr>
              <a:t>Service Point Addressing:</a:t>
            </a:r>
            <a:r>
              <a:rPr lang="en-US" sz="1600" dirty="0">
                <a:solidFill>
                  <a:schemeClr val="tx1"/>
                </a:solidFill>
              </a:rPr>
              <a:t> To deliver the message to the correct process, the transport layer header includes a type of address called service point address or port address. Thus, by specifying this address, the transport layer makes sure that the message is delivered to the correct process.</a:t>
            </a:r>
          </a:p>
          <a:p>
            <a:pPr algn="just"/>
            <a:endParaRPr lang="en-US" sz="1600" dirty="0">
              <a:solidFill>
                <a:schemeClr val="tx1"/>
              </a:solidFill>
            </a:endParaRPr>
          </a:p>
          <a:p>
            <a:pPr algn="just"/>
            <a:r>
              <a:rPr lang="en-US" sz="1600" dirty="0">
                <a:solidFill>
                  <a:schemeClr val="tx1"/>
                </a:solidFill>
              </a:rPr>
              <a:t>Services Provided by Transport Layer</a:t>
            </a:r>
          </a:p>
          <a:p>
            <a:pPr algn="just"/>
            <a:endParaRPr lang="en-US" sz="1600" dirty="0">
              <a:solidFill>
                <a:schemeClr val="tx1"/>
              </a:solidFill>
            </a:endParaRPr>
          </a:p>
          <a:p>
            <a:pPr marL="285750" indent="-285750" algn="just">
              <a:buFont typeface="Arial" panose="020B0604020202020204" pitchFamily="34" charset="0"/>
              <a:buChar char="•"/>
            </a:pPr>
            <a:r>
              <a:rPr lang="en-US" sz="1600" dirty="0">
                <a:solidFill>
                  <a:schemeClr val="tx1"/>
                </a:solidFill>
              </a:rPr>
              <a:t>Connection-Oriented Service</a:t>
            </a:r>
          </a:p>
          <a:p>
            <a:pPr marL="285750" indent="-285750" algn="just">
              <a:buFont typeface="Arial" panose="020B0604020202020204" pitchFamily="34" charset="0"/>
              <a:buChar char="•"/>
            </a:pPr>
            <a:r>
              <a:rPr lang="en-US" sz="1600" dirty="0">
                <a:solidFill>
                  <a:schemeClr val="tx1"/>
                </a:solidFill>
              </a:rPr>
              <a:t>Connectionless Service</a:t>
            </a:r>
          </a:p>
        </p:txBody>
      </p:sp>
    </p:spTree>
    <p:extLst>
      <p:ext uri="{BB962C8B-B14F-4D97-AF65-F5344CB8AC3E}">
        <p14:creationId xmlns:p14="http://schemas.microsoft.com/office/powerpoint/2010/main" val="1840269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01675" y="1277730"/>
            <a:ext cx="7740650" cy="27989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Layer 5 – Session Layer</a:t>
            </a:r>
          </a:p>
          <a:p>
            <a:pPr algn="just"/>
            <a:endParaRPr lang="en-US" sz="1600" dirty="0">
              <a:solidFill>
                <a:schemeClr val="tx1"/>
              </a:solidFill>
            </a:endParaRPr>
          </a:p>
          <a:p>
            <a:pPr algn="just"/>
            <a:r>
              <a:rPr lang="en-US" sz="1600" dirty="0">
                <a:solidFill>
                  <a:schemeClr val="tx1"/>
                </a:solidFill>
              </a:rPr>
              <a:t>Session Layer in the OSI Model is responsible for the establishment of connections, management of connections, terminations of sessions between two devices. It also provides authentication and security. Protocols used in the Session Layer are NetBIOS, PPTP.</a:t>
            </a:r>
          </a:p>
        </p:txBody>
      </p:sp>
    </p:spTree>
    <p:extLst>
      <p:ext uri="{BB962C8B-B14F-4D97-AF65-F5344CB8AC3E}">
        <p14:creationId xmlns:p14="http://schemas.microsoft.com/office/powerpoint/2010/main" val="986516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01675" y="1277730"/>
            <a:ext cx="7740650" cy="27989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Layer 5 – Session Layer</a:t>
            </a:r>
          </a:p>
          <a:p>
            <a:pPr algn="just"/>
            <a:endParaRPr lang="en-US" sz="1600" dirty="0">
              <a:solidFill>
                <a:schemeClr val="tx1"/>
              </a:solidFill>
            </a:endParaRPr>
          </a:p>
          <a:p>
            <a:pPr algn="just"/>
            <a:r>
              <a:rPr lang="en-US" sz="1600" dirty="0">
                <a:solidFill>
                  <a:schemeClr val="tx1"/>
                </a:solidFill>
              </a:rPr>
              <a:t>Session Layer in the OSI Model is responsible for the establishment of connections, management of connections, terminations of sessions between two devices. It also provides authentication and security. Protocols used in the Session Layer are NetBIOS, PPTP.</a:t>
            </a:r>
          </a:p>
        </p:txBody>
      </p:sp>
    </p:spTree>
    <p:extLst>
      <p:ext uri="{BB962C8B-B14F-4D97-AF65-F5344CB8AC3E}">
        <p14:creationId xmlns:p14="http://schemas.microsoft.com/office/powerpoint/2010/main" val="1603926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B47D44-50AA-0CBF-B0C5-5DC53862A174}"/>
              </a:ext>
            </a:extLst>
          </p:cNvPr>
          <p:cNvPicPr>
            <a:picLocks noChangeAspect="1"/>
          </p:cNvPicPr>
          <p:nvPr/>
        </p:nvPicPr>
        <p:blipFill>
          <a:blip r:embed="rId2"/>
          <a:stretch>
            <a:fillRect/>
          </a:stretch>
        </p:blipFill>
        <p:spPr>
          <a:xfrm>
            <a:off x="2438399" y="1336040"/>
            <a:ext cx="3548345" cy="29806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55258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01675" y="1277730"/>
            <a:ext cx="7740650" cy="33323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Functions of the Session Layer</a:t>
            </a:r>
          </a:p>
          <a:p>
            <a:pPr algn="just"/>
            <a:endParaRPr lang="en-US" sz="1600" dirty="0">
              <a:solidFill>
                <a:schemeClr val="tx1"/>
              </a:solidFill>
            </a:endParaRPr>
          </a:p>
          <a:p>
            <a:pPr algn="just"/>
            <a:r>
              <a:rPr lang="en-US" sz="1600" b="1" dirty="0">
                <a:solidFill>
                  <a:schemeClr val="tx1"/>
                </a:solidFill>
              </a:rPr>
              <a:t>Session Establishment, Maintenance, and Termination:</a:t>
            </a:r>
            <a:r>
              <a:rPr lang="en-US" sz="1600" dirty="0">
                <a:solidFill>
                  <a:schemeClr val="tx1"/>
                </a:solidFill>
              </a:rPr>
              <a:t> The layer allows the two processes to establish, use, and terminate a connection.</a:t>
            </a:r>
          </a:p>
          <a:p>
            <a:pPr algn="just"/>
            <a:endParaRPr lang="en-US" sz="1600" dirty="0">
              <a:solidFill>
                <a:schemeClr val="tx1"/>
              </a:solidFill>
            </a:endParaRPr>
          </a:p>
          <a:p>
            <a:pPr algn="just"/>
            <a:r>
              <a:rPr lang="en-US" sz="1600" b="1" dirty="0">
                <a:solidFill>
                  <a:schemeClr val="tx1"/>
                </a:solidFill>
              </a:rPr>
              <a:t>Synchronization:</a:t>
            </a:r>
            <a:r>
              <a:rPr lang="en-US" sz="1600" dirty="0">
                <a:solidFill>
                  <a:schemeClr val="tx1"/>
                </a:solidFill>
              </a:rPr>
              <a:t> This layer allows a process to add checkpoints that are considered synchronization points in the data. These synchronization points help to identify the error so that the data is re-synchronized properly, and ends of the messages are not cut prematurely, and data loss is avoided.</a:t>
            </a:r>
          </a:p>
          <a:p>
            <a:pPr algn="just"/>
            <a:endParaRPr lang="en-US" sz="1600" dirty="0">
              <a:solidFill>
                <a:schemeClr val="tx1"/>
              </a:solidFill>
            </a:endParaRPr>
          </a:p>
          <a:p>
            <a:pPr algn="just"/>
            <a:r>
              <a:rPr lang="en-US" sz="1600" b="1" dirty="0">
                <a:solidFill>
                  <a:schemeClr val="tx1"/>
                </a:solidFill>
              </a:rPr>
              <a:t>Dialog Controller:</a:t>
            </a:r>
            <a:r>
              <a:rPr lang="en-US" sz="1600" dirty="0">
                <a:solidFill>
                  <a:schemeClr val="tx1"/>
                </a:solidFill>
              </a:rPr>
              <a:t> The session layer allows two systems to start communication with each other in half-duplex or full duplex.</a:t>
            </a:r>
          </a:p>
        </p:txBody>
      </p:sp>
    </p:spTree>
    <p:extLst>
      <p:ext uri="{BB962C8B-B14F-4D97-AF65-F5344CB8AC3E}">
        <p14:creationId xmlns:p14="http://schemas.microsoft.com/office/powerpoint/2010/main" val="2527638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19125" y="1417430"/>
            <a:ext cx="7740650" cy="30148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Functions of the Session Layer</a:t>
            </a:r>
          </a:p>
          <a:p>
            <a:pPr algn="just"/>
            <a:endParaRPr lang="en-US" sz="1600" dirty="0">
              <a:solidFill>
                <a:schemeClr val="tx1"/>
              </a:solidFill>
            </a:endParaRPr>
          </a:p>
          <a:p>
            <a:pPr algn="just"/>
            <a:r>
              <a:rPr lang="en-US" sz="1600" b="1" dirty="0">
                <a:solidFill>
                  <a:schemeClr val="tx1"/>
                </a:solidFill>
              </a:rPr>
              <a:t>Example</a:t>
            </a:r>
          </a:p>
          <a:p>
            <a:pPr algn="just"/>
            <a:endParaRPr lang="en-US" sz="1600" dirty="0">
              <a:solidFill>
                <a:schemeClr val="tx1"/>
              </a:solidFill>
            </a:endParaRPr>
          </a:p>
          <a:p>
            <a:pPr algn="just"/>
            <a:r>
              <a:rPr lang="en-US" sz="1600" dirty="0">
                <a:solidFill>
                  <a:schemeClr val="tx1"/>
                </a:solidFill>
              </a:rPr>
              <a:t>Let us consider a scenario where a user wants to send a message through some Messenger application running in their browser. The “Messenger” here acts as the application layer which provides the user with an interface to create the data. This message or so-called Data is compressed, optionally encrypted (if the data is sensitive), and converted into bits (0’s and 1’s) so that it can be transmitted.</a:t>
            </a:r>
          </a:p>
        </p:txBody>
      </p:sp>
    </p:spTree>
    <p:extLst>
      <p:ext uri="{BB962C8B-B14F-4D97-AF65-F5344CB8AC3E}">
        <p14:creationId xmlns:p14="http://schemas.microsoft.com/office/powerpoint/2010/main" val="1063594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AD0F3B-1DED-BFE2-74F4-955F314B93A2}"/>
              </a:ext>
            </a:extLst>
          </p:cNvPr>
          <p:cNvPicPr>
            <a:picLocks noChangeAspect="1"/>
          </p:cNvPicPr>
          <p:nvPr/>
        </p:nvPicPr>
        <p:blipFill>
          <a:blip r:embed="rId2"/>
          <a:stretch>
            <a:fillRect/>
          </a:stretch>
        </p:blipFill>
        <p:spPr>
          <a:xfrm>
            <a:off x="2101850" y="1977097"/>
            <a:ext cx="5150259" cy="158855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6058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65175" y="1430130"/>
            <a:ext cx="7740650" cy="24687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Layer 6 – Presentation Layer</a:t>
            </a:r>
          </a:p>
          <a:p>
            <a:pPr algn="just"/>
            <a:endParaRPr lang="en-US" sz="1600" dirty="0">
              <a:solidFill>
                <a:schemeClr val="tx1"/>
              </a:solidFill>
            </a:endParaRPr>
          </a:p>
          <a:p>
            <a:pPr algn="just"/>
            <a:r>
              <a:rPr lang="en-US" sz="1600" dirty="0">
                <a:solidFill>
                  <a:schemeClr val="tx1"/>
                </a:solidFill>
              </a:rPr>
              <a:t>The presentation layer is also called the Translation layer. The data from the application layer is extracted here and manipulated as per the required format to transmit over the network. Protocols used in the Presentation Layer are JPEG, MPEG, GIF, TLS/SSL, etc.</a:t>
            </a:r>
          </a:p>
        </p:txBody>
      </p:sp>
    </p:spTree>
    <p:extLst>
      <p:ext uri="{BB962C8B-B14F-4D97-AF65-F5344CB8AC3E}">
        <p14:creationId xmlns:p14="http://schemas.microsoft.com/office/powerpoint/2010/main" val="2933882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DF4CEE-0695-413C-C01C-ACEDE7EC475C}"/>
              </a:ext>
            </a:extLst>
          </p:cNvPr>
          <p:cNvPicPr>
            <a:picLocks noChangeAspect="1"/>
          </p:cNvPicPr>
          <p:nvPr/>
        </p:nvPicPr>
        <p:blipFill>
          <a:blip r:embed="rId2"/>
          <a:stretch>
            <a:fillRect/>
          </a:stretch>
        </p:blipFill>
        <p:spPr>
          <a:xfrm>
            <a:off x="1701800" y="1263565"/>
            <a:ext cx="5947273" cy="28943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92924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65175" y="1430130"/>
            <a:ext cx="7740650" cy="28243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Functions of the Presentation Layer</a:t>
            </a:r>
          </a:p>
          <a:p>
            <a:pPr algn="just"/>
            <a:endParaRPr lang="en-US" sz="1600" dirty="0">
              <a:solidFill>
                <a:schemeClr val="tx1"/>
              </a:solidFill>
            </a:endParaRPr>
          </a:p>
          <a:p>
            <a:pPr algn="just"/>
            <a:r>
              <a:rPr lang="en-US" sz="1600" b="1" dirty="0">
                <a:solidFill>
                  <a:schemeClr val="tx1"/>
                </a:solidFill>
              </a:rPr>
              <a:t>Translation:</a:t>
            </a:r>
            <a:r>
              <a:rPr lang="en-US" sz="1600" dirty="0">
                <a:solidFill>
                  <a:schemeClr val="tx1"/>
                </a:solidFill>
              </a:rPr>
              <a:t> For example, ASCII to EBCDIC.</a:t>
            </a:r>
          </a:p>
          <a:p>
            <a:pPr algn="just"/>
            <a:endParaRPr lang="en-US" sz="1600" dirty="0">
              <a:solidFill>
                <a:schemeClr val="tx1"/>
              </a:solidFill>
            </a:endParaRPr>
          </a:p>
          <a:p>
            <a:pPr algn="just"/>
            <a:r>
              <a:rPr lang="en-US" sz="1600" b="1" dirty="0">
                <a:solidFill>
                  <a:schemeClr val="tx1"/>
                </a:solidFill>
              </a:rPr>
              <a:t>Encryption/ Decryption:</a:t>
            </a:r>
            <a:r>
              <a:rPr lang="en-US" sz="1600" dirty="0">
                <a:solidFill>
                  <a:schemeClr val="tx1"/>
                </a:solidFill>
              </a:rPr>
              <a:t> Data encryption translates the data into another form or code. The encrypted data is known as the ciphertext, and the decrypted data is known as plain text. A key value is used for encrypting as well as decrypting data.</a:t>
            </a:r>
          </a:p>
          <a:p>
            <a:pPr algn="just"/>
            <a:endParaRPr lang="en-US" sz="1600" b="1" dirty="0">
              <a:solidFill>
                <a:schemeClr val="tx1"/>
              </a:solidFill>
            </a:endParaRPr>
          </a:p>
          <a:p>
            <a:pPr algn="just"/>
            <a:r>
              <a:rPr lang="en-US" sz="1600" b="1" dirty="0">
                <a:solidFill>
                  <a:schemeClr val="tx1"/>
                </a:solidFill>
              </a:rPr>
              <a:t>Compression:</a:t>
            </a:r>
            <a:r>
              <a:rPr lang="en-US" sz="1600" dirty="0">
                <a:solidFill>
                  <a:schemeClr val="tx1"/>
                </a:solidFill>
              </a:rPr>
              <a:t> Reduces the number of bits that need to be transmitted on the network.</a:t>
            </a:r>
          </a:p>
        </p:txBody>
      </p:sp>
    </p:spTree>
    <p:extLst>
      <p:ext uri="{BB962C8B-B14F-4D97-AF65-F5344CB8AC3E}">
        <p14:creationId xmlns:p14="http://schemas.microsoft.com/office/powerpoint/2010/main" val="93529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is OSI Model? – Layers of OSI Model</a:t>
            </a:r>
          </a:p>
          <a:p>
            <a:pPr marL="0" indent="0" algn="just">
              <a:buNone/>
            </a:pPr>
            <a:endParaRPr lang="en-US" sz="1600" dirty="0">
              <a:solidFill>
                <a:schemeClr val="tx1"/>
              </a:solidFill>
            </a:endParaRPr>
          </a:p>
          <a:p>
            <a:pPr algn="just"/>
            <a:r>
              <a:rPr lang="en-US" sz="1600" dirty="0">
                <a:solidFill>
                  <a:schemeClr val="tx1"/>
                </a:solidFill>
              </a:rPr>
              <a:t>The OSI (Open Systems Interconnection) Model is a set of rules that explains how different computer systems communicate over a network. OSI Model was developed by the International Organization for Standardization (ISO). The OSI Model consists of 7 layers and each layer has specific functions and responsibilities. This layered approach makes it easier for different devices and technologies to work together. OSI Model provides a clear structure for data transmission and managing network issues. The OSI Model is widely used as a reference to understand how network systems function.</a:t>
            </a:r>
          </a:p>
        </p:txBody>
      </p:sp>
    </p:spTree>
    <p:extLst>
      <p:ext uri="{BB962C8B-B14F-4D97-AF65-F5344CB8AC3E}">
        <p14:creationId xmlns:p14="http://schemas.microsoft.com/office/powerpoint/2010/main" val="2679222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65175" y="1430130"/>
            <a:ext cx="7740650" cy="28243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Layer 7 – Application Layer</a:t>
            </a:r>
          </a:p>
          <a:p>
            <a:pPr algn="just"/>
            <a:endParaRPr lang="en-US" sz="1600" dirty="0">
              <a:solidFill>
                <a:schemeClr val="tx1"/>
              </a:solidFill>
            </a:endParaRPr>
          </a:p>
          <a:p>
            <a:pPr algn="just"/>
            <a:r>
              <a:rPr lang="en-US" sz="1600" dirty="0">
                <a:solidFill>
                  <a:schemeClr val="tx1"/>
                </a:solidFill>
              </a:rPr>
              <a:t>At the very top of the OSI Reference Model stack of layers, we find the Application layer which is implemented by the network applications. These applications produce the data to be transferred over the network. This layer also serves as a window for the application services to access the network and for displaying the received information to the user. Protocols used in the Application layer are SMTP, FTP, DNS, etc.</a:t>
            </a:r>
          </a:p>
        </p:txBody>
      </p:sp>
    </p:spTree>
    <p:extLst>
      <p:ext uri="{BB962C8B-B14F-4D97-AF65-F5344CB8AC3E}">
        <p14:creationId xmlns:p14="http://schemas.microsoft.com/office/powerpoint/2010/main" val="2900139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773BDE-F092-B77D-6B8E-93A0A60A2841}"/>
              </a:ext>
            </a:extLst>
          </p:cNvPr>
          <p:cNvPicPr>
            <a:picLocks noChangeAspect="1"/>
          </p:cNvPicPr>
          <p:nvPr/>
        </p:nvPicPr>
        <p:blipFill>
          <a:blip r:embed="rId2"/>
          <a:stretch>
            <a:fillRect/>
          </a:stretch>
        </p:blipFill>
        <p:spPr>
          <a:xfrm>
            <a:off x="1092200" y="1455133"/>
            <a:ext cx="6480716" cy="290597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45460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00050" y="1060450"/>
            <a:ext cx="8458200" cy="35814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How Data Flows in the OSI Model?</a:t>
            </a:r>
          </a:p>
          <a:p>
            <a:pPr algn="just"/>
            <a:endParaRPr lang="en-US" dirty="0">
              <a:solidFill>
                <a:schemeClr val="tx1"/>
              </a:solidFill>
            </a:endParaRPr>
          </a:p>
          <a:p>
            <a:pPr algn="just"/>
            <a:r>
              <a:rPr lang="en-US" dirty="0">
                <a:solidFill>
                  <a:schemeClr val="tx1"/>
                </a:solidFill>
              </a:rPr>
              <a:t>When we transfer information from one device to another, it travels through 7 layers of OSI model. First data travels down through 7 layers from the sender’s end and then climbs back 7 layers on the receiver’s end.</a:t>
            </a:r>
          </a:p>
          <a:p>
            <a:pPr algn="just"/>
            <a:r>
              <a:rPr lang="en-US" dirty="0">
                <a:solidFill>
                  <a:schemeClr val="tx1"/>
                </a:solidFill>
              </a:rPr>
              <a:t>Data flows through the OSI model in a step-by-step process:</a:t>
            </a:r>
          </a:p>
          <a:p>
            <a:pPr algn="just"/>
            <a:endParaRPr lang="en-US" dirty="0">
              <a:solidFill>
                <a:schemeClr val="tx1"/>
              </a:solidFill>
            </a:endParaRPr>
          </a:p>
          <a:p>
            <a:pPr algn="just"/>
            <a:r>
              <a:rPr lang="en-US" b="1" dirty="0">
                <a:solidFill>
                  <a:schemeClr val="tx1"/>
                </a:solidFill>
              </a:rPr>
              <a:t>Application Layer:</a:t>
            </a:r>
            <a:r>
              <a:rPr lang="en-US" dirty="0">
                <a:solidFill>
                  <a:schemeClr val="tx1"/>
                </a:solidFill>
              </a:rPr>
              <a:t> Applications create the data.</a:t>
            </a:r>
          </a:p>
          <a:p>
            <a:pPr algn="just"/>
            <a:r>
              <a:rPr lang="en-US" b="1" dirty="0">
                <a:solidFill>
                  <a:schemeClr val="tx1"/>
                </a:solidFill>
              </a:rPr>
              <a:t>Presentation Layer:</a:t>
            </a:r>
            <a:r>
              <a:rPr lang="en-US" dirty="0">
                <a:solidFill>
                  <a:schemeClr val="tx1"/>
                </a:solidFill>
              </a:rPr>
              <a:t> Data is formatted and encrypted.</a:t>
            </a:r>
          </a:p>
          <a:p>
            <a:pPr algn="just"/>
            <a:r>
              <a:rPr lang="en-US" b="1" dirty="0">
                <a:solidFill>
                  <a:schemeClr val="tx1"/>
                </a:solidFill>
              </a:rPr>
              <a:t>Session Layer:</a:t>
            </a:r>
            <a:r>
              <a:rPr lang="en-US" dirty="0">
                <a:solidFill>
                  <a:schemeClr val="tx1"/>
                </a:solidFill>
              </a:rPr>
              <a:t> Connections are established and managed.</a:t>
            </a:r>
          </a:p>
          <a:p>
            <a:pPr algn="just"/>
            <a:r>
              <a:rPr lang="en-US" b="1" dirty="0">
                <a:solidFill>
                  <a:schemeClr val="tx1"/>
                </a:solidFill>
              </a:rPr>
              <a:t>Transport Layer:</a:t>
            </a:r>
            <a:r>
              <a:rPr lang="en-US" dirty="0">
                <a:solidFill>
                  <a:schemeClr val="tx1"/>
                </a:solidFill>
              </a:rPr>
              <a:t> Data is broken into segments for reliable delivery.</a:t>
            </a:r>
          </a:p>
          <a:p>
            <a:pPr algn="just"/>
            <a:r>
              <a:rPr lang="en-US" b="1" dirty="0">
                <a:solidFill>
                  <a:schemeClr val="tx1"/>
                </a:solidFill>
              </a:rPr>
              <a:t>Network Layer:</a:t>
            </a:r>
            <a:r>
              <a:rPr lang="en-US" dirty="0">
                <a:solidFill>
                  <a:schemeClr val="tx1"/>
                </a:solidFill>
              </a:rPr>
              <a:t> Segments are packaged into packets and routed.</a:t>
            </a:r>
          </a:p>
          <a:p>
            <a:pPr algn="just"/>
            <a:r>
              <a:rPr lang="en-US" b="1" dirty="0">
                <a:solidFill>
                  <a:schemeClr val="tx1"/>
                </a:solidFill>
              </a:rPr>
              <a:t>Data Link Layer:</a:t>
            </a:r>
            <a:r>
              <a:rPr lang="en-US" dirty="0">
                <a:solidFill>
                  <a:schemeClr val="tx1"/>
                </a:solidFill>
              </a:rPr>
              <a:t> Packets are framed and sent to the next device.</a:t>
            </a:r>
          </a:p>
          <a:p>
            <a:pPr algn="just"/>
            <a:r>
              <a:rPr lang="en-US" b="1" dirty="0">
                <a:solidFill>
                  <a:schemeClr val="tx1"/>
                </a:solidFill>
              </a:rPr>
              <a:t>Physical Layer:</a:t>
            </a:r>
            <a:r>
              <a:rPr lang="en-US" dirty="0">
                <a:solidFill>
                  <a:schemeClr val="tx1"/>
                </a:solidFill>
              </a:rPr>
              <a:t> Frames are converted into bits and transmitted physically.</a:t>
            </a:r>
          </a:p>
          <a:p>
            <a:pPr algn="just"/>
            <a:r>
              <a:rPr lang="en-US" dirty="0">
                <a:solidFill>
                  <a:schemeClr val="tx1"/>
                </a:solidFill>
              </a:rPr>
              <a:t>Each layer adds specific information to ensure the data reaches its destination correctly, and these steps are reversed upon arrival.</a:t>
            </a:r>
          </a:p>
        </p:txBody>
      </p:sp>
    </p:spTree>
    <p:extLst>
      <p:ext uri="{BB962C8B-B14F-4D97-AF65-F5344CB8AC3E}">
        <p14:creationId xmlns:p14="http://schemas.microsoft.com/office/powerpoint/2010/main" val="2883536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00050" y="1060450"/>
            <a:ext cx="8458200" cy="35814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dirty="0">
                <a:solidFill>
                  <a:schemeClr val="tx1"/>
                </a:solidFill>
              </a:rPr>
              <a:t>We can understand how data flows through OSI Model with the help of an example mentioned below.</a:t>
            </a:r>
          </a:p>
          <a:p>
            <a:pPr marL="0" indent="0" algn="just">
              <a:buNone/>
            </a:pPr>
            <a:endParaRPr lang="en-US" sz="1600" dirty="0">
              <a:solidFill>
                <a:schemeClr val="tx1"/>
              </a:solidFill>
            </a:endParaRPr>
          </a:p>
          <a:p>
            <a:pPr marL="0" indent="0" algn="just">
              <a:buNone/>
            </a:pPr>
            <a:r>
              <a:rPr lang="en-US" sz="1600" dirty="0">
                <a:solidFill>
                  <a:schemeClr val="tx1"/>
                </a:solidFill>
              </a:rPr>
              <a:t>Let us suppose, Person A sends an e-mail to his friend Person B.</a:t>
            </a:r>
          </a:p>
          <a:p>
            <a:pPr marL="0" indent="0" algn="just">
              <a:buNone/>
            </a:pPr>
            <a:endParaRPr lang="en-US" sz="1600" dirty="0">
              <a:solidFill>
                <a:schemeClr val="tx1"/>
              </a:solidFill>
            </a:endParaRPr>
          </a:p>
          <a:p>
            <a:pPr marL="0" indent="0" algn="just">
              <a:buNone/>
            </a:pPr>
            <a:r>
              <a:rPr lang="en-US" sz="1600" b="1" dirty="0">
                <a:solidFill>
                  <a:schemeClr val="tx1"/>
                </a:solidFill>
              </a:rPr>
              <a:t>Step 1:</a:t>
            </a:r>
            <a:r>
              <a:rPr lang="en-US" sz="1600" dirty="0">
                <a:solidFill>
                  <a:schemeClr val="tx1"/>
                </a:solidFill>
              </a:rPr>
              <a:t> Person A interacts with e-mail application like Gmail, outlook, etc. Writes his email to send. (This happens at Application Layer).</a:t>
            </a:r>
          </a:p>
          <a:p>
            <a:pPr marL="0" indent="0" algn="just">
              <a:buNone/>
            </a:pPr>
            <a:endParaRPr lang="en-US" sz="1600" dirty="0">
              <a:solidFill>
                <a:schemeClr val="tx1"/>
              </a:solidFill>
            </a:endParaRPr>
          </a:p>
          <a:p>
            <a:pPr marL="0" indent="0" algn="just">
              <a:buNone/>
            </a:pPr>
            <a:r>
              <a:rPr lang="en-US" sz="1600" b="1" dirty="0">
                <a:solidFill>
                  <a:schemeClr val="tx1"/>
                </a:solidFill>
              </a:rPr>
              <a:t>Step 2:</a:t>
            </a:r>
            <a:r>
              <a:rPr lang="en-US" sz="1600" dirty="0">
                <a:solidFill>
                  <a:schemeClr val="tx1"/>
                </a:solidFill>
              </a:rPr>
              <a:t> At Presentation Layer, Mail application prepares for data transmission like encrypting data and formatting it for transmission.</a:t>
            </a:r>
          </a:p>
          <a:p>
            <a:pPr marL="0" indent="0" algn="just">
              <a:buNone/>
            </a:pPr>
            <a:endParaRPr lang="en-US" sz="1600" dirty="0">
              <a:solidFill>
                <a:schemeClr val="tx1"/>
              </a:solidFill>
            </a:endParaRPr>
          </a:p>
          <a:p>
            <a:pPr marL="0" indent="0" algn="just">
              <a:buNone/>
            </a:pPr>
            <a:r>
              <a:rPr lang="en-US" sz="1600" b="1" dirty="0">
                <a:solidFill>
                  <a:schemeClr val="tx1"/>
                </a:solidFill>
              </a:rPr>
              <a:t>Step 3:</a:t>
            </a:r>
            <a:r>
              <a:rPr lang="en-US" sz="1600" dirty="0">
                <a:solidFill>
                  <a:schemeClr val="tx1"/>
                </a:solidFill>
              </a:rPr>
              <a:t> At Session Layer, there is a connection established between the sender and receiver on the internet.</a:t>
            </a:r>
          </a:p>
        </p:txBody>
      </p:sp>
    </p:spTree>
    <p:extLst>
      <p:ext uri="{BB962C8B-B14F-4D97-AF65-F5344CB8AC3E}">
        <p14:creationId xmlns:p14="http://schemas.microsoft.com/office/powerpoint/2010/main" val="787654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00050" y="1060450"/>
            <a:ext cx="8458200" cy="35814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Step 4:</a:t>
            </a:r>
            <a:r>
              <a:rPr lang="en-US" sz="1600" dirty="0">
                <a:solidFill>
                  <a:schemeClr val="tx1"/>
                </a:solidFill>
              </a:rPr>
              <a:t> At Transport Layer, Email data is broken into smaller segments. It adds sequence number and error-checking information to maintain the reliability of the information.</a:t>
            </a:r>
          </a:p>
          <a:p>
            <a:pPr marL="0" indent="0" algn="just">
              <a:buNone/>
            </a:pPr>
            <a:endParaRPr lang="en-US" sz="1600" dirty="0">
              <a:solidFill>
                <a:schemeClr val="tx1"/>
              </a:solidFill>
            </a:endParaRPr>
          </a:p>
          <a:p>
            <a:pPr marL="0" indent="0" algn="just">
              <a:buNone/>
            </a:pPr>
            <a:r>
              <a:rPr lang="en-US" sz="1600" b="1" dirty="0">
                <a:solidFill>
                  <a:schemeClr val="tx1"/>
                </a:solidFill>
              </a:rPr>
              <a:t>Step 5: </a:t>
            </a:r>
            <a:r>
              <a:rPr lang="en-US" sz="1600" dirty="0">
                <a:solidFill>
                  <a:schemeClr val="tx1"/>
                </a:solidFill>
              </a:rPr>
              <a:t>At Network Layer, addressing of packets is done in order to find the best route for transfer.</a:t>
            </a:r>
          </a:p>
          <a:p>
            <a:pPr marL="0" indent="0" algn="just">
              <a:buNone/>
            </a:pPr>
            <a:endParaRPr lang="en-US" sz="1600" dirty="0">
              <a:solidFill>
                <a:schemeClr val="tx1"/>
              </a:solidFill>
            </a:endParaRPr>
          </a:p>
          <a:p>
            <a:pPr marL="0" indent="0" algn="just">
              <a:buNone/>
            </a:pPr>
            <a:r>
              <a:rPr lang="en-US" sz="1600" b="1" dirty="0">
                <a:solidFill>
                  <a:schemeClr val="tx1"/>
                </a:solidFill>
              </a:rPr>
              <a:t>Step 6:</a:t>
            </a:r>
            <a:r>
              <a:rPr lang="en-US" sz="1600" dirty="0">
                <a:solidFill>
                  <a:schemeClr val="tx1"/>
                </a:solidFill>
              </a:rPr>
              <a:t> At Data Link Layer, data packets are encapsulated into frames, then MAC address is added for local devices and then it checks for error using error detection.</a:t>
            </a:r>
          </a:p>
          <a:p>
            <a:pPr marL="0" indent="0" algn="just">
              <a:buNone/>
            </a:pPr>
            <a:endParaRPr lang="en-US" sz="1600" dirty="0">
              <a:solidFill>
                <a:schemeClr val="tx1"/>
              </a:solidFill>
            </a:endParaRPr>
          </a:p>
          <a:p>
            <a:pPr marL="0" indent="0" algn="just">
              <a:buNone/>
            </a:pPr>
            <a:r>
              <a:rPr lang="en-US" sz="1600" b="1" dirty="0">
                <a:solidFill>
                  <a:schemeClr val="tx1"/>
                </a:solidFill>
              </a:rPr>
              <a:t>Step 7:</a:t>
            </a:r>
            <a:r>
              <a:rPr lang="en-US" sz="1600" dirty="0">
                <a:solidFill>
                  <a:schemeClr val="tx1"/>
                </a:solidFill>
              </a:rPr>
              <a:t> At Physical Layer, Frames are transmitted in the form of electrical/ optical signals over a physical network medium like ethernet cable or </a:t>
            </a:r>
            <a:r>
              <a:rPr lang="en-US" sz="1600" dirty="0" err="1">
                <a:solidFill>
                  <a:schemeClr val="tx1"/>
                </a:solidFill>
              </a:rPr>
              <a:t>WiFi</a:t>
            </a:r>
            <a:r>
              <a:rPr lang="en-US" sz="1600" dirty="0">
                <a:solidFill>
                  <a:schemeClr val="tx1"/>
                </a:solidFill>
              </a:rPr>
              <a:t>.</a:t>
            </a:r>
          </a:p>
          <a:p>
            <a:pPr marL="0" indent="0" algn="just">
              <a:buNone/>
            </a:pPr>
            <a:endParaRPr lang="en-US" sz="1600" dirty="0">
              <a:solidFill>
                <a:schemeClr val="tx1"/>
              </a:solidFill>
            </a:endParaRPr>
          </a:p>
          <a:p>
            <a:pPr marL="0" indent="0" algn="just">
              <a:buNone/>
            </a:pPr>
            <a:r>
              <a:rPr lang="en-US" sz="1600" dirty="0">
                <a:solidFill>
                  <a:schemeClr val="tx1"/>
                </a:solidFill>
              </a:rPr>
              <a:t>After the email reaches the receiver i.e. Person B, the process will reverse and decrypt the e-mail content. At last, the email will be shown on Person B email client.</a:t>
            </a:r>
          </a:p>
        </p:txBody>
      </p:sp>
    </p:spTree>
    <p:extLst>
      <p:ext uri="{BB962C8B-B14F-4D97-AF65-F5344CB8AC3E}">
        <p14:creationId xmlns:p14="http://schemas.microsoft.com/office/powerpoint/2010/main" val="2232692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00050" y="1060450"/>
            <a:ext cx="1663700" cy="14668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dirty="0">
                <a:solidFill>
                  <a:schemeClr val="tx1"/>
                </a:solidFill>
              </a:rPr>
              <a:t>Please refer the below animation for detailed flow.</a:t>
            </a:r>
          </a:p>
        </p:txBody>
      </p:sp>
      <p:pic>
        <p:nvPicPr>
          <p:cNvPr id="4" name="Picture 3">
            <a:extLst>
              <a:ext uri="{FF2B5EF4-FFF2-40B4-BE49-F238E27FC236}">
                <a16:creationId xmlns:a16="http://schemas.microsoft.com/office/drawing/2014/main" id="{FCBEB326-407B-FFE9-03EB-96C0C1249FC7}"/>
              </a:ext>
            </a:extLst>
          </p:cNvPr>
          <p:cNvPicPr>
            <a:picLocks noChangeAspect="1"/>
          </p:cNvPicPr>
          <p:nvPr/>
        </p:nvPicPr>
        <p:blipFill>
          <a:blip r:embed="rId2"/>
          <a:stretch>
            <a:fillRect/>
          </a:stretch>
        </p:blipFill>
        <p:spPr>
          <a:xfrm>
            <a:off x="2736850" y="946710"/>
            <a:ext cx="5425798" cy="38792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70976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2133600" y="1011030"/>
            <a:ext cx="4876800" cy="3542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ctr">
              <a:buNone/>
            </a:pPr>
            <a:r>
              <a:rPr lang="en-US" sz="1600" b="1" dirty="0">
                <a:solidFill>
                  <a:schemeClr val="tx1"/>
                </a:solidFill>
              </a:rPr>
              <a:t>Protocols Used in the OSI Layers</a:t>
            </a:r>
            <a:endParaRPr lang="en-US" sz="1600" dirty="0">
              <a:solidFill>
                <a:schemeClr val="tx1"/>
              </a:solidFill>
            </a:endParaRPr>
          </a:p>
        </p:txBody>
      </p:sp>
      <p:graphicFrame>
        <p:nvGraphicFramePr>
          <p:cNvPr id="3" name="Table 3">
            <a:extLst>
              <a:ext uri="{FF2B5EF4-FFF2-40B4-BE49-F238E27FC236}">
                <a16:creationId xmlns:a16="http://schemas.microsoft.com/office/drawing/2014/main" id="{BE0797DD-6EDC-BB86-CEDA-D6A8FF525EBB}"/>
              </a:ext>
            </a:extLst>
          </p:cNvPr>
          <p:cNvGraphicFramePr>
            <a:graphicFrameLocks noGrp="1"/>
          </p:cNvGraphicFramePr>
          <p:nvPr>
            <p:extLst>
              <p:ext uri="{D42A27DB-BD31-4B8C-83A1-F6EECF244321}">
                <p14:modId xmlns:p14="http://schemas.microsoft.com/office/powerpoint/2010/main" val="789308055"/>
              </p:ext>
            </p:extLst>
          </p:nvPr>
        </p:nvGraphicFramePr>
        <p:xfrm>
          <a:off x="361950" y="1543050"/>
          <a:ext cx="8267700" cy="296291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511300">
                  <a:extLst>
                    <a:ext uri="{9D8B030D-6E8A-4147-A177-3AD203B41FA5}">
                      <a16:colId xmlns:a16="http://schemas.microsoft.com/office/drawing/2014/main" val="742932988"/>
                    </a:ext>
                  </a:extLst>
                </a:gridCol>
                <a:gridCol w="3346450">
                  <a:extLst>
                    <a:ext uri="{9D8B030D-6E8A-4147-A177-3AD203B41FA5}">
                      <a16:colId xmlns:a16="http://schemas.microsoft.com/office/drawing/2014/main" val="3772089808"/>
                    </a:ext>
                  </a:extLst>
                </a:gridCol>
                <a:gridCol w="1644650">
                  <a:extLst>
                    <a:ext uri="{9D8B030D-6E8A-4147-A177-3AD203B41FA5}">
                      <a16:colId xmlns:a16="http://schemas.microsoft.com/office/drawing/2014/main" val="1860102521"/>
                    </a:ext>
                  </a:extLst>
                </a:gridCol>
                <a:gridCol w="1765300">
                  <a:extLst>
                    <a:ext uri="{9D8B030D-6E8A-4147-A177-3AD203B41FA5}">
                      <a16:colId xmlns:a16="http://schemas.microsoft.com/office/drawing/2014/main" val="410022300"/>
                    </a:ext>
                  </a:extLst>
                </a:gridCol>
              </a:tblGrid>
              <a:tr h="370840">
                <a:tc>
                  <a:txBody>
                    <a:bodyPr/>
                    <a:lstStyle/>
                    <a:p>
                      <a:pPr algn="ctr"/>
                      <a:r>
                        <a:rPr lang="en-US" sz="1050" dirty="0"/>
                        <a:t>Layer</a:t>
                      </a:r>
                      <a:endParaRPr lang="en-PK" sz="1050" dirty="0"/>
                    </a:p>
                  </a:txBody>
                  <a:tcPr anchor="ctr"/>
                </a:tc>
                <a:tc>
                  <a:txBody>
                    <a:bodyPr/>
                    <a:lstStyle/>
                    <a:p>
                      <a:pPr algn="ctr"/>
                      <a:r>
                        <a:rPr lang="en-US" sz="1050" dirty="0"/>
                        <a:t>Working	</a:t>
                      </a:r>
                      <a:endParaRPr lang="en-PK" sz="1050" dirty="0"/>
                    </a:p>
                  </a:txBody>
                  <a:tcPr anchor="ctr"/>
                </a:tc>
                <a:tc>
                  <a:txBody>
                    <a:bodyPr/>
                    <a:lstStyle/>
                    <a:p>
                      <a:pPr algn="ctr"/>
                      <a:r>
                        <a:rPr lang="en-US" sz="1050" dirty="0"/>
                        <a:t>Protocol Data Unit</a:t>
                      </a:r>
                    </a:p>
                  </a:txBody>
                  <a:tcPr anchor="ctr"/>
                </a:tc>
                <a:tc>
                  <a:txBody>
                    <a:bodyPr/>
                    <a:lstStyle/>
                    <a:p>
                      <a:pPr algn="ctr"/>
                      <a:r>
                        <a:rPr lang="en-US" sz="1050" dirty="0"/>
                        <a:t>Protocols</a:t>
                      </a:r>
                    </a:p>
                  </a:txBody>
                  <a:tcPr anchor="ctr"/>
                </a:tc>
                <a:extLst>
                  <a:ext uri="{0D108BD9-81ED-4DB2-BD59-A6C34878D82A}">
                    <a16:rowId xmlns:a16="http://schemas.microsoft.com/office/drawing/2014/main" val="3929930148"/>
                  </a:ext>
                </a:extLst>
              </a:tr>
              <a:tr h="283210">
                <a:tc>
                  <a:txBody>
                    <a:bodyPr/>
                    <a:lstStyle/>
                    <a:p>
                      <a:r>
                        <a:rPr lang="en-US" sz="1050" dirty="0"/>
                        <a:t>1 – Physical Layer</a:t>
                      </a:r>
                      <a:endParaRPr lang="en-PK" sz="1050" dirty="0"/>
                    </a:p>
                  </a:txBody>
                  <a:tcPr anchor="ctr"/>
                </a:tc>
                <a:tc>
                  <a:txBody>
                    <a:bodyPr/>
                    <a:lstStyle/>
                    <a:p>
                      <a:r>
                        <a:rPr lang="en-US" sz="1050" dirty="0"/>
                        <a:t>Establishing Physical Connections between Devices.</a:t>
                      </a:r>
                      <a:endParaRPr lang="en-PK" sz="1050" dirty="0"/>
                    </a:p>
                  </a:txBody>
                  <a:tcPr anchor="ctr"/>
                </a:tc>
                <a:tc>
                  <a:txBody>
                    <a:bodyPr/>
                    <a:lstStyle/>
                    <a:p>
                      <a:r>
                        <a:rPr lang="en-US" sz="1050" dirty="0"/>
                        <a:t>Bits</a:t>
                      </a:r>
                      <a:endParaRPr lang="en-PK" sz="1050" dirty="0"/>
                    </a:p>
                  </a:txBody>
                  <a:tcPr anchor="ctr"/>
                </a:tc>
                <a:tc>
                  <a:txBody>
                    <a:bodyPr/>
                    <a:lstStyle/>
                    <a:p>
                      <a:r>
                        <a:rPr lang="en-US" sz="1050" dirty="0"/>
                        <a:t>USB, SONET/SDH, etc.</a:t>
                      </a:r>
                      <a:endParaRPr lang="en-PK" sz="1050" dirty="0"/>
                    </a:p>
                  </a:txBody>
                  <a:tcPr anchor="ctr"/>
                </a:tc>
                <a:extLst>
                  <a:ext uri="{0D108BD9-81ED-4DB2-BD59-A6C34878D82A}">
                    <a16:rowId xmlns:a16="http://schemas.microsoft.com/office/drawing/2014/main" val="1711799979"/>
                  </a:ext>
                </a:extLst>
              </a:tr>
              <a:tr h="241300">
                <a:tc>
                  <a:txBody>
                    <a:bodyPr/>
                    <a:lstStyle/>
                    <a:p>
                      <a:r>
                        <a:rPr lang="en-US" sz="1050" dirty="0"/>
                        <a:t>2 – Data Link Layer</a:t>
                      </a:r>
                      <a:endParaRPr lang="en-PK" sz="1050" dirty="0"/>
                    </a:p>
                  </a:txBody>
                  <a:tcPr anchor="ctr"/>
                </a:tc>
                <a:tc>
                  <a:txBody>
                    <a:bodyPr/>
                    <a:lstStyle/>
                    <a:p>
                      <a:r>
                        <a:rPr lang="en-US" sz="1050" dirty="0"/>
                        <a:t>Node to Node Delivery of Message.</a:t>
                      </a:r>
                      <a:endParaRPr lang="en-PK" sz="1050" dirty="0"/>
                    </a:p>
                  </a:txBody>
                  <a:tcPr anchor="ctr"/>
                </a:tc>
                <a:tc>
                  <a:txBody>
                    <a:bodyPr/>
                    <a:lstStyle/>
                    <a:p>
                      <a:r>
                        <a:rPr lang="en-US" sz="1050" dirty="0"/>
                        <a:t>Frames</a:t>
                      </a:r>
                      <a:endParaRPr lang="en-PK" sz="1050" dirty="0"/>
                    </a:p>
                  </a:txBody>
                  <a:tcPr anchor="ctr"/>
                </a:tc>
                <a:tc>
                  <a:txBody>
                    <a:bodyPr/>
                    <a:lstStyle/>
                    <a:p>
                      <a:r>
                        <a:rPr lang="en-US" sz="1050" dirty="0"/>
                        <a:t>Ethernet, PPP, etc.</a:t>
                      </a:r>
                      <a:endParaRPr lang="en-PK" sz="1050" dirty="0"/>
                    </a:p>
                  </a:txBody>
                  <a:tcPr anchor="ctr"/>
                </a:tc>
                <a:extLst>
                  <a:ext uri="{0D108BD9-81ED-4DB2-BD59-A6C34878D82A}">
                    <a16:rowId xmlns:a16="http://schemas.microsoft.com/office/drawing/2014/main" val="162853317"/>
                  </a:ext>
                </a:extLst>
              </a:tr>
              <a:tr h="215900">
                <a:tc>
                  <a:txBody>
                    <a:bodyPr/>
                    <a:lstStyle/>
                    <a:p>
                      <a:r>
                        <a:rPr lang="en-US" sz="1050" dirty="0"/>
                        <a:t>3 – Network Layer</a:t>
                      </a:r>
                      <a:endParaRPr lang="en-PK" sz="1050" dirty="0"/>
                    </a:p>
                  </a:txBody>
                  <a:tcPr anchor="ctr"/>
                </a:tc>
                <a:tc>
                  <a:txBody>
                    <a:bodyPr/>
                    <a:lstStyle/>
                    <a:p>
                      <a:r>
                        <a:rPr lang="en-US" sz="1050" dirty="0"/>
                        <a:t>Transmission of data from one host to another, located in different networks.</a:t>
                      </a:r>
                      <a:endParaRPr lang="en-PK" sz="1050" dirty="0"/>
                    </a:p>
                  </a:txBody>
                  <a:tcPr anchor="ctr"/>
                </a:tc>
                <a:tc>
                  <a:txBody>
                    <a:bodyPr/>
                    <a:lstStyle/>
                    <a:p>
                      <a:r>
                        <a:rPr lang="en-US" sz="1050" dirty="0"/>
                        <a:t>Packets</a:t>
                      </a:r>
                      <a:endParaRPr lang="en-PK" sz="1050" dirty="0"/>
                    </a:p>
                  </a:txBody>
                  <a:tcPr anchor="ctr"/>
                </a:tc>
                <a:tc>
                  <a:txBody>
                    <a:bodyPr/>
                    <a:lstStyle/>
                    <a:p>
                      <a:r>
                        <a:rPr lang="en-US" sz="1050" dirty="0"/>
                        <a:t>IP, ICMP, IGMP, OSPF, etc.</a:t>
                      </a:r>
                      <a:endParaRPr lang="en-PK" sz="1050" dirty="0"/>
                    </a:p>
                  </a:txBody>
                  <a:tcPr anchor="ctr"/>
                </a:tc>
                <a:extLst>
                  <a:ext uri="{0D108BD9-81ED-4DB2-BD59-A6C34878D82A}">
                    <a16:rowId xmlns:a16="http://schemas.microsoft.com/office/drawing/2014/main" val="4044344300"/>
                  </a:ext>
                </a:extLst>
              </a:tr>
              <a:tr h="234950">
                <a:tc>
                  <a:txBody>
                    <a:bodyPr/>
                    <a:lstStyle/>
                    <a:p>
                      <a:r>
                        <a:rPr lang="en-US" sz="1050" dirty="0"/>
                        <a:t>4 – Transport Layer</a:t>
                      </a:r>
                      <a:endParaRPr lang="en-PK" sz="1050" dirty="0"/>
                    </a:p>
                  </a:txBody>
                  <a:tcPr anchor="ctr"/>
                </a:tc>
                <a:tc>
                  <a:txBody>
                    <a:bodyPr/>
                    <a:lstStyle/>
                    <a:p>
                      <a:r>
                        <a:rPr lang="en-US" sz="1050" dirty="0"/>
                        <a:t>Take Service from Network Layer and provide it to the Application Layer</a:t>
                      </a:r>
                      <a:endParaRPr lang="en-PK" sz="1050" dirty="0"/>
                    </a:p>
                  </a:txBody>
                  <a:tcPr anchor="ctr"/>
                </a:tc>
                <a:tc>
                  <a:txBody>
                    <a:bodyPr/>
                    <a:lstStyle/>
                    <a:p>
                      <a:r>
                        <a:rPr lang="en-US" sz="1050" dirty="0"/>
                        <a:t>Segments (for TCP) or Datagrams (for UDP)</a:t>
                      </a:r>
                      <a:endParaRPr lang="en-PK" sz="1050" dirty="0"/>
                    </a:p>
                  </a:txBody>
                  <a:tcPr anchor="ctr"/>
                </a:tc>
                <a:tc>
                  <a:txBody>
                    <a:bodyPr/>
                    <a:lstStyle/>
                    <a:p>
                      <a:r>
                        <a:rPr lang="en-US" sz="1050" dirty="0"/>
                        <a:t>TCP, UDP, SCTP, etc.</a:t>
                      </a:r>
                      <a:endParaRPr lang="en-PK" sz="1050" dirty="0"/>
                    </a:p>
                  </a:txBody>
                  <a:tcPr anchor="ctr"/>
                </a:tc>
                <a:extLst>
                  <a:ext uri="{0D108BD9-81ED-4DB2-BD59-A6C34878D82A}">
                    <a16:rowId xmlns:a16="http://schemas.microsoft.com/office/drawing/2014/main" val="2477120320"/>
                  </a:ext>
                </a:extLst>
              </a:tr>
              <a:tr h="247650">
                <a:tc>
                  <a:txBody>
                    <a:bodyPr/>
                    <a:lstStyle/>
                    <a:p>
                      <a:r>
                        <a:rPr lang="en-US" sz="1050" dirty="0"/>
                        <a:t>5 – Session Layer</a:t>
                      </a:r>
                      <a:endParaRPr lang="en-PK" sz="1050" dirty="0"/>
                    </a:p>
                  </a:txBody>
                  <a:tcPr anchor="ctr"/>
                </a:tc>
                <a:tc>
                  <a:txBody>
                    <a:bodyPr/>
                    <a:lstStyle/>
                    <a:p>
                      <a:r>
                        <a:rPr lang="en-US" sz="1050" dirty="0"/>
                        <a:t>Establishes Connection, Maintenance, Ensures Authentication and Ensures security</a:t>
                      </a:r>
                      <a:endParaRPr lang="en-PK" sz="1050" dirty="0"/>
                    </a:p>
                  </a:txBody>
                  <a:tcPr anchor="ctr"/>
                </a:tc>
                <a:tc>
                  <a:txBody>
                    <a:bodyPr/>
                    <a:lstStyle/>
                    <a:p>
                      <a:r>
                        <a:rPr lang="en-US" sz="1050" dirty="0"/>
                        <a:t>Data</a:t>
                      </a:r>
                      <a:endParaRPr lang="en-PK" sz="1050" dirty="0"/>
                    </a:p>
                  </a:txBody>
                  <a:tcPr anchor="ctr"/>
                </a:tc>
                <a:tc>
                  <a:txBody>
                    <a:bodyPr/>
                    <a:lstStyle/>
                    <a:p>
                      <a:r>
                        <a:rPr lang="en-US" sz="1050" dirty="0"/>
                        <a:t>NetBIOS, RPC, PPTP, etc.</a:t>
                      </a:r>
                      <a:endParaRPr lang="en-PK" sz="1050" dirty="0"/>
                    </a:p>
                  </a:txBody>
                  <a:tcPr anchor="ctr"/>
                </a:tc>
                <a:extLst>
                  <a:ext uri="{0D108BD9-81ED-4DB2-BD59-A6C34878D82A}">
                    <a16:rowId xmlns:a16="http://schemas.microsoft.com/office/drawing/2014/main" val="944869034"/>
                  </a:ext>
                </a:extLst>
              </a:tr>
              <a:tr h="293370">
                <a:tc>
                  <a:txBody>
                    <a:bodyPr/>
                    <a:lstStyle/>
                    <a:p>
                      <a:r>
                        <a:rPr lang="en-US" sz="1050" dirty="0"/>
                        <a:t>6 – Presentation Layer	</a:t>
                      </a:r>
                      <a:endParaRPr lang="en-PK" sz="1050" dirty="0"/>
                    </a:p>
                  </a:txBody>
                  <a:tcPr anchor="ctr"/>
                </a:tc>
                <a:tc>
                  <a:txBody>
                    <a:bodyPr/>
                    <a:lstStyle/>
                    <a:p>
                      <a:r>
                        <a:rPr lang="en-US" sz="1050" dirty="0"/>
                        <a:t>Data from the application layer is extracted and manipulated in the required format for transmission.</a:t>
                      </a:r>
                      <a:endParaRPr lang="en-PK" sz="1050" dirty="0"/>
                    </a:p>
                  </a:txBody>
                  <a:tcPr anchor="ctr"/>
                </a:tc>
                <a:tc>
                  <a:txBody>
                    <a:bodyPr/>
                    <a:lstStyle/>
                    <a:p>
                      <a:r>
                        <a:rPr lang="en-US" sz="1050" dirty="0"/>
                        <a:t>Data</a:t>
                      </a:r>
                      <a:endParaRPr lang="en-PK" sz="1050" dirty="0"/>
                    </a:p>
                  </a:txBody>
                  <a:tcPr anchor="ctr"/>
                </a:tc>
                <a:tc>
                  <a:txBody>
                    <a:bodyPr/>
                    <a:lstStyle/>
                    <a:p>
                      <a:r>
                        <a:rPr lang="en-US" sz="1050" dirty="0"/>
                        <a:t>TLS/SSL, MIME, JPEG, PNG, ASCII, etc.</a:t>
                      </a:r>
                      <a:endParaRPr lang="en-PK" sz="1050" dirty="0"/>
                    </a:p>
                  </a:txBody>
                  <a:tcPr anchor="ctr"/>
                </a:tc>
                <a:extLst>
                  <a:ext uri="{0D108BD9-81ED-4DB2-BD59-A6C34878D82A}">
                    <a16:rowId xmlns:a16="http://schemas.microsoft.com/office/drawing/2014/main" val="3806597577"/>
                  </a:ext>
                </a:extLst>
              </a:tr>
              <a:tr h="283210">
                <a:tc>
                  <a:txBody>
                    <a:bodyPr/>
                    <a:lstStyle/>
                    <a:p>
                      <a:r>
                        <a:rPr lang="en-US" sz="1050" dirty="0"/>
                        <a:t>7 – Application Layer	</a:t>
                      </a:r>
                      <a:endParaRPr lang="en-PK" sz="1050" dirty="0"/>
                    </a:p>
                  </a:txBody>
                  <a:tcPr anchor="ctr"/>
                </a:tc>
                <a:tc>
                  <a:txBody>
                    <a:bodyPr/>
                    <a:lstStyle/>
                    <a:p>
                      <a:r>
                        <a:rPr lang="en-US" sz="1050" dirty="0"/>
                        <a:t>Helps in identifying the client and synchronizing communication</a:t>
                      </a:r>
                      <a:endParaRPr lang="en-PK" sz="1050" dirty="0"/>
                    </a:p>
                  </a:txBody>
                  <a:tcPr anchor="ctr"/>
                </a:tc>
                <a:tc>
                  <a:txBody>
                    <a:bodyPr/>
                    <a:lstStyle/>
                    <a:p>
                      <a:r>
                        <a:rPr lang="en-US" sz="1050" dirty="0"/>
                        <a:t>Data</a:t>
                      </a:r>
                      <a:endParaRPr lang="en-PK" sz="1050" dirty="0"/>
                    </a:p>
                  </a:txBody>
                  <a:tcPr anchor="ctr"/>
                </a:tc>
                <a:tc>
                  <a:txBody>
                    <a:bodyPr/>
                    <a:lstStyle/>
                    <a:p>
                      <a:r>
                        <a:rPr lang="en-US" sz="1050" dirty="0"/>
                        <a:t>FTP, SMTP, DNS, DHCP, </a:t>
                      </a:r>
                      <a:r>
                        <a:rPr lang="en-US" sz="1050" dirty="0" err="1"/>
                        <a:t>etc</a:t>
                      </a:r>
                      <a:endParaRPr lang="en-PK" sz="1050" dirty="0"/>
                    </a:p>
                  </a:txBody>
                  <a:tcPr anchor="ctr"/>
                </a:tc>
                <a:extLst>
                  <a:ext uri="{0D108BD9-81ED-4DB2-BD59-A6C34878D82A}">
                    <a16:rowId xmlns:a16="http://schemas.microsoft.com/office/drawing/2014/main" val="756574279"/>
                  </a:ext>
                </a:extLst>
              </a:tr>
            </a:tbl>
          </a:graphicData>
        </a:graphic>
      </p:graphicFrame>
    </p:spTree>
    <p:extLst>
      <p:ext uri="{BB962C8B-B14F-4D97-AF65-F5344CB8AC3E}">
        <p14:creationId xmlns:p14="http://schemas.microsoft.com/office/powerpoint/2010/main" val="1319101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20700" y="1016000"/>
            <a:ext cx="8102600" cy="3619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Why Does the OSI Model Matter?</a:t>
            </a:r>
          </a:p>
          <a:p>
            <a:pPr marL="0" indent="0" algn="just">
              <a:buNone/>
            </a:pPr>
            <a:endParaRPr lang="en-US" sz="1600" dirty="0">
              <a:solidFill>
                <a:schemeClr val="tx1"/>
              </a:solidFill>
            </a:endParaRPr>
          </a:p>
          <a:p>
            <a:pPr marL="0" indent="0" algn="just">
              <a:buNone/>
            </a:pPr>
            <a:r>
              <a:rPr lang="en-US" sz="1600" dirty="0">
                <a:solidFill>
                  <a:schemeClr val="tx1"/>
                </a:solidFill>
              </a:rPr>
              <a:t>The OSI Model matters because it provides the user a clear structure of “how the data moves in the network?”. As the OSI Model consists of 7 layers, each layer has its specific role, and due to which it helps in understanding, identifying and solving the complex network problems easily by focusing on one of the layers not the entire network.</a:t>
            </a:r>
          </a:p>
          <a:p>
            <a:pPr marL="0" indent="0" algn="just">
              <a:buNone/>
            </a:pPr>
            <a:endParaRPr lang="en-US" sz="1600" dirty="0">
              <a:solidFill>
                <a:schemeClr val="tx1"/>
              </a:solidFill>
            </a:endParaRPr>
          </a:p>
          <a:p>
            <a:pPr marL="0" indent="0" algn="just">
              <a:buNone/>
            </a:pPr>
            <a:r>
              <a:rPr lang="en-US" sz="1600" dirty="0">
                <a:solidFill>
                  <a:schemeClr val="tx1"/>
                </a:solidFill>
              </a:rPr>
              <a:t>As the modern Internet does not prefer the OSI Model, but still, the OSI Model is still very helpful for solving network problems. It helps people understanding network concepts very easily.</a:t>
            </a:r>
          </a:p>
        </p:txBody>
      </p:sp>
    </p:spTree>
    <p:extLst>
      <p:ext uri="{BB962C8B-B14F-4D97-AF65-F5344CB8AC3E}">
        <p14:creationId xmlns:p14="http://schemas.microsoft.com/office/powerpoint/2010/main" val="3055221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20700" y="1016000"/>
            <a:ext cx="3930650" cy="5334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Difference Between OSI and TCP/IP Model</a:t>
            </a:r>
          </a:p>
        </p:txBody>
      </p:sp>
      <p:graphicFrame>
        <p:nvGraphicFramePr>
          <p:cNvPr id="3" name="Table 3">
            <a:extLst>
              <a:ext uri="{FF2B5EF4-FFF2-40B4-BE49-F238E27FC236}">
                <a16:creationId xmlns:a16="http://schemas.microsoft.com/office/drawing/2014/main" id="{5510CEB8-1A61-02CA-86F2-F9F020EFB40D}"/>
              </a:ext>
            </a:extLst>
          </p:cNvPr>
          <p:cNvGraphicFramePr>
            <a:graphicFrameLocks noGrp="1"/>
          </p:cNvGraphicFramePr>
          <p:nvPr>
            <p:extLst>
              <p:ext uri="{D42A27DB-BD31-4B8C-83A1-F6EECF244321}">
                <p14:modId xmlns:p14="http://schemas.microsoft.com/office/powerpoint/2010/main" val="1456774248"/>
              </p:ext>
            </p:extLst>
          </p:nvPr>
        </p:nvGraphicFramePr>
        <p:xfrm>
          <a:off x="1238250" y="1854200"/>
          <a:ext cx="6510814" cy="267970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3314700">
                  <a:extLst>
                    <a:ext uri="{9D8B030D-6E8A-4147-A177-3AD203B41FA5}">
                      <a16:colId xmlns:a16="http://schemas.microsoft.com/office/drawing/2014/main" val="3772089808"/>
                    </a:ext>
                  </a:extLst>
                </a:gridCol>
                <a:gridCol w="3196114">
                  <a:extLst>
                    <a:ext uri="{9D8B030D-6E8A-4147-A177-3AD203B41FA5}">
                      <a16:colId xmlns:a16="http://schemas.microsoft.com/office/drawing/2014/main" val="1860102521"/>
                    </a:ext>
                  </a:extLst>
                </a:gridCol>
              </a:tblGrid>
              <a:tr h="370840">
                <a:tc>
                  <a:txBody>
                    <a:bodyPr/>
                    <a:lstStyle/>
                    <a:p>
                      <a:pPr algn="ctr"/>
                      <a:r>
                        <a:rPr lang="en-US" sz="1050" dirty="0"/>
                        <a:t>OSI Model</a:t>
                      </a:r>
                      <a:endParaRPr lang="en-PK" sz="1050" dirty="0"/>
                    </a:p>
                  </a:txBody>
                  <a:tcPr anchor="ctr"/>
                </a:tc>
                <a:tc>
                  <a:txBody>
                    <a:bodyPr/>
                    <a:lstStyle/>
                    <a:p>
                      <a:pPr algn="ctr"/>
                      <a:r>
                        <a:rPr lang="en-US" sz="1050" dirty="0"/>
                        <a:t>TCP/IP Model</a:t>
                      </a:r>
                    </a:p>
                  </a:txBody>
                  <a:tcPr anchor="ctr"/>
                </a:tc>
                <a:extLst>
                  <a:ext uri="{0D108BD9-81ED-4DB2-BD59-A6C34878D82A}">
                    <a16:rowId xmlns:a16="http://schemas.microsoft.com/office/drawing/2014/main" val="3929930148"/>
                  </a:ext>
                </a:extLst>
              </a:tr>
              <a:tr h="283210">
                <a:tc>
                  <a:txBody>
                    <a:bodyPr/>
                    <a:lstStyle/>
                    <a:p>
                      <a:r>
                        <a:rPr lang="en-US" sz="1050" dirty="0"/>
                        <a:t>OSI stands for Open Systems Interconnection.</a:t>
                      </a:r>
                      <a:endParaRPr lang="en-PK" sz="1050" dirty="0"/>
                    </a:p>
                  </a:txBody>
                  <a:tcPr anchor="ctr"/>
                </a:tc>
                <a:tc>
                  <a:txBody>
                    <a:bodyPr/>
                    <a:lstStyle/>
                    <a:p>
                      <a:r>
                        <a:rPr lang="en-US" sz="1050" dirty="0"/>
                        <a:t>TCP/IP stands for Transmission Control Protocol/Internet Protocol.</a:t>
                      </a:r>
                    </a:p>
                  </a:txBody>
                  <a:tcPr anchor="ctr"/>
                </a:tc>
                <a:extLst>
                  <a:ext uri="{0D108BD9-81ED-4DB2-BD59-A6C34878D82A}">
                    <a16:rowId xmlns:a16="http://schemas.microsoft.com/office/drawing/2014/main" val="1711799979"/>
                  </a:ext>
                </a:extLst>
              </a:tr>
              <a:tr h="241300">
                <a:tc>
                  <a:txBody>
                    <a:bodyPr/>
                    <a:lstStyle/>
                    <a:p>
                      <a:r>
                        <a:rPr lang="en-US" sz="1050" dirty="0"/>
                        <a:t>OSI model has 7 layers.</a:t>
                      </a:r>
                      <a:endParaRPr lang="en-PK" sz="1050" dirty="0"/>
                    </a:p>
                  </a:txBody>
                  <a:tcPr anchor="ctr"/>
                </a:tc>
                <a:tc>
                  <a:txBody>
                    <a:bodyPr/>
                    <a:lstStyle/>
                    <a:p>
                      <a:r>
                        <a:rPr lang="en-US" sz="1050" dirty="0"/>
                        <a:t>TCP/IP model consists of 4 layers.</a:t>
                      </a:r>
                      <a:endParaRPr lang="en-PK" sz="1050" dirty="0"/>
                    </a:p>
                  </a:txBody>
                  <a:tcPr anchor="ctr"/>
                </a:tc>
                <a:extLst>
                  <a:ext uri="{0D108BD9-81ED-4DB2-BD59-A6C34878D82A}">
                    <a16:rowId xmlns:a16="http://schemas.microsoft.com/office/drawing/2014/main" val="162853317"/>
                  </a:ext>
                </a:extLst>
              </a:tr>
              <a:tr h="215900">
                <a:tc>
                  <a:txBody>
                    <a:bodyPr/>
                    <a:lstStyle/>
                    <a:p>
                      <a:r>
                        <a:rPr lang="en-US" sz="1050" dirty="0"/>
                        <a:t>Package delivery is guaranteed in OSI Model.</a:t>
                      </a:r>
                      <a:endParaRPr lang="en-PK" sz="1050" dirty="0"/>
                    </a:p>
                  </a:txBody>
                  <a:tcPr anchor="ctr"/>
                </a:tc>
                <a:tc>
                  <a:txBody>
                    <a:bodyPr/>
                    <a:lstStyle/>
                    <a:p>
                      <a:r>
                        <a:rPr lang="en-US" sz="1050" dirty="0"/>
                        <a:t>Package delivery is not guaranteed in the TCP/IP Model.</a:t>
                      </a:r>
                      <a:endParaRPr lang="en-PK" sz="1050" dirty="0"/>
                    </a:p>
                  </a:txBody>
                  <a:tcPr anchor="ctr"/>
                </a:tc>
                <a:extLst>
                  <a:ext uri="{0D108BD9-81ED-4DB2-BD59-A6C34878D82A}">
                    <a16:rowId xmlns:a16="http://schemas.microsoft.com/office/drawing/2014/main" val="4044344300"/>
                  </a:ext>
                </a:extLst>
              </a:tr>
              <a:tr h="234950">
                <a:tc>
                  <a:txBody>
                    <a:bodyPr/>
                    <a:lstStyle/>
                    <a:p>
                      <a:r>
                        <a:rPr lang="en-US" sz="1050" dirty="0"/>
                        <a:t>In the OSI model, only layers 1,2 and 3 are necessary for data transmission.</a:t>
                      </a:r>
                      <a:endParaRPr lang="en-PK" sz="1050" dirty="0"/>
                    </a:p>
                  </a:txBody>
                  <a:tcPr anchor="ctr"/>
                </a:tc>
                <a:tc>
                  <a:txBody>
                    <a:bodyPr/>
                    <a:lstStyle/>
                    <a:p>
                      <a:r>
                        <a:rPr lang="en-US" sz="1050" dirty="0"/>
                        <a:t>All layers of the TCP/IP model are needed for data transmission</a:t>
                      </a:r>
                      <a:endParaRPr lang="en-PK" sz="1050" dirty="0"/>
                    </a:p>
                  </a:txBody>
                  <a:tcPr anchor="ctr"/>
                </a:tc>
                <a:extLst>
                  <a:ext uri="{0D108BD9-81ED-4DB2-BD59-A6C34878D82A}">
                    <a16:rowId xmlns:a16="http://schemas.microsoft.com/office/drawing/2014/main" val="2477120320"/>
                  </a:ext>
                </a:extLst>
              </a:tr>
              <a:tr h="247650">
                <a:tc>
                  <a:txBody>
                    <a:bodyPr/>
                    <a:lstStyle/>
                    <a:p>
                      <a:r>
                        <a:rPr lang="en-US" sz="1050" dirty="0"/>
                        <a:t>Protocols at each layer is independent of the other layer.</a:t>
                      </a:r>
                      <a:endParaRPr lang="en-PK" sz="1050" dirty="0"/>
                    </a:p>
                  </a:txBody>
                  <a:tcPr anchor="ctr"/>
                </a:tc>
                <a:tc>
                  <a:txBody>
                    <a:bodyPr/>
                    <a:lstStyle/>
                    <a:p>
                      <a:r>
                        <a:rPr lang="en-US" sz="1050" dirty="0"/>
                        <a:t>Layers are integrated; some layers are required by other layers of TCP/IP model.</a:t>
                      </a:r>
                      <a:endParaRPr lang="en-PK" sz="1050" dirty="0"/>
                    </a:p>
                  </a:txBody>
                  <a:tcPr anchor="ctr"/>
                </a:tc>
                <a:extLst>
                  <a:ext uri="{0D108BD9-81ED-4DB2-BD59-A6C34878D82A}">
                    <a16:rowId xmlns:a16="http://schemas.microsoft.com/office/drawing/2014/main" val="944869034"/>
                  </a:ext>
                </a:extLst>
              </a:tr>
              <a:tr h="293370">
                <a:tc>
                  <a:txBody>
                    <a:bodyPr/>
                    <a:lstStyle/>
                    <a:p>
                      <a:r>
                        <a:rPr lang="en-US" sz="1050" dirty="0"/>
                        <a:t>OSI Model is a conceptual framework, less used in practical applications.</a:t>
                      </a:r>
                      <a:endParaRPr lang="en-PK" sz="1050" dirty="0"/>
                    </a:p>
                  </a:txBody>
                  <a:tcPr anchor="ctr"/>
                </a:tc>
                <a:tc>
                  <a:txBody>
                    <a:bodyPr/>
                    <a:lstStyle/>
                    <a:p>
                      <a:r>
                        <a:rPr lang="en-US" sz="1050" dirty="0"/>
                        <a:t>Widely used in actual networks like Internet and Communication Systems.</a:t>
                      </a:r>
                    </a:p>
                  </a:txBody>
                  <a:tcPr anchor="ctr"/>
                </a:tc>
                <a:extLst>
                  <a:ext uri="{0D108BD9-81ED-4DB2-BD59-A6C34878D82A}">
                    <a16:rowId xmlns:a16="http://schemas.microsoft.com/office/drawing/2014/main" val="3806597577"/>
                  </a:ext>
                </a:extLst>
              </a:tr>
            </a:tbl>
          </a:graphicData>
        </a:graphic>
      </p:graphicFrame>
    </p:spTree>
    <p:extLst>
      <p:ext uri="{BB962C8B-B14F-4D97-AF65-F5344CB8AC3E}">
        <p14:creationId xmlns:p14="http://schemas.microsoft.com/office/powerpoint/2010/main" val="1641038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04A985-A426-F65C-F8EA-263872E75B63}"/>
              </a:ext>
            </a:extLst>
          </p:cNvPr>
          <p:cNvPicPr>
            <a:picLocks noChangeAspect="1"/>
          </p:cNvPicPr>
          <p:nvPr/>
        </p:nvPicPr>
        <p:blipFill>
          <a:blip r:embed="rId2"/>
          <a:stretch>
            <a:fillRect/>
          </a:stretch>
        </p:blipFill>
        <p:spPr>
          <a:xfrm>
            <a:off x="1212850" y="1017700"/>
            <a:ext cx="6283890" cy="39543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8419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01311E-87A4-030E-46F1-6BC9041DA631}"/>
              </a:ext>
            </a:extLst>
          </p:cNvPr>
          <p:cNvPicPr>
            <a:picLocks noChangeAspect="1"/>
          </p:cNvPicPr>
          <p:nvPr/>
        </p:nvPicPr>
        <p:blipFill>
          <a:blip r:embed="rId2"/>
          <a:stretch>
            <a:fillRect/>
          </a:stretch>
        </p:blipFill>
        <p:spPr>
          <a:xfrm>
            <a:off x="1974850" y="1191039"/>
            <a:ext cx="5464673" cy="37305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14775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20700" y="1016000"/>
            <a:ext cx="8102600" cy="3619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Advantages of OSI Model</a:t>
            </a:r>
          </a:p>
          <a:p>
            <a:pPr marL="0" indent="0" algn="just">
              <a:buNone/>
            </a:pPr>
            <a:endParaRPr lang="en-US" sz="1600" dirty="0">
              <a:solidFill>
                <a:schemeClr val="tx1"/>
              </a:solidFill>
            </a:endParaRPr>
          </a:p>
          <a:p>
            <a:pPr marL="0" indent="0" algn="just">
              <a:buNone/>
            </a:pPr>
            <a:r>
              <a:rPr lang="en-US" sz="1600" dirty="0">
                <a:solidFill>
                  <a:schemeClr val="tx1"/>
                </a:solidFill>
              </a:rPr>
              <a:t>The OSI Model defines the communication of a computing system into 7 different layers. Its advantages include:</a:t>
            </a:r>
          </a:p>
          <a:p>
            <a:pPr marL="0" indent="0" algn="just">
              <a:buNone/>
            </a:pPr>
            <a:endParaRPr lang="en-US" sz="1600" dirty="0">
              <a:solidFill>
                <a:schemeClr val="tx1"/>
              </a:solidFill>
            </a:endParaRPr>
          </a:p>
          <a:p>
            <a:pPr marL="285750" indent="-285750" algn="just">
              <a:buFont typeface="Arial" panose="020B0604020202020204" pitchFamily="34" charset="0"/>
              <a:buChar char="•"/>
            </a:pPr>
            <a:r>
              <a:rPr lang="en-US" sz="1600" dirty="0">
                <a:solidFill>
                  <a:schemeClr val="tx1"/>
                </a:solidFill>
              </a:rPr>
              <a:t>It divides network communication into 7 layers which makes it easier to understand and troubleshoot.</a:t>
            </a:r>
          </a:p>
          <a:p>
            <a:pPr marL="285750" indent="-285750" algn="just">
              <a:buFont typeface="Arial" panose="020B0604020202020204" pitchFamily="34" charset="0"/>
              <a:buChar char="•"/>
            </a:pPr>
            <a:r>
              <a:rPr lang="en-US" sz="1600" dirty="0">
                <a:solidFill>
                  <a:schemeClr val="tx1"/>
                </a:solidFill>
              </a:rPr>
              <a:t>It standardizes network communications, as each layer has fixed functions and protocols.</a:t>
            </a:r>
          </a:p>
          <a:p>
            <a:pPr marL="285750" indent="-285750" algn="just">
              <a:buFont typeface="Arial" panose="020B0604020202020204" pitchFamily="34" charset="0"/>
              <a:buChar char="•"/>
            </a:pPr>
            <a:r>
              <a:rPr lang="en-US" sz="1600" dirty="0">
                <a:solidFill>
                  <a:schemeClr val="tx1"/>
                </a:solidFill>
              </a:rPr>
              <a:t>Diagnosing network problems is easier with the OSI model.</a:t>
            </a:r>
          </a:p>
          <a:p>
            <a:pPr marL="285750" indent="-285750" algn="just">
              <a:buFont typeface="Arial" panose="020B0604020202020204" pitchFamily="34" charset="0"/>
              <a:buChar char="•"/>
            </a:pPr>
            <a:r>
              <a:rPr lang="en-US" sz="1600" dirty="0">
                <a:solidFill>
                  <a:schemeClr val="tx1"/>
                </a:solidFill>
              </a:rPr>
              <a:t>It is easier to improve with advancements as each layer can get updates separately.</a:t>
            </a:r>
          </a:p>
        </p:txBody>
      </p:sp>
    </p:spTree>
    <p:extLst>
      <p:ext uri="{BB962C8B-B14F-4D97-AF65-F5344CB8AC3E}">
        <p14:creationId xmlns:p14="http://schemas.microsoft.com/office/powerpoint/2010/main" val="4273645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20700" y="1016000"/>
            <a:ext cx="8102600" cy="3619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Disadvantages of OSI Model</a:t>
            </a:r>
          </a:p>
          <a:p>
            <a:pPr marL="0" indent="0" algn="just">
              <a:buNone/>
            </a:pPr>
            <a:endParaRPr lang="en-US" sz="1600" dirty="0">
              <a:solidFill>
                <a:schemeClr val="tx1"/>
              </a:solidFill>
            </a:endParaRPr>
          </a:p>
          <a:p>
            <a:pPr marL="285750" indent="-285750" algn="just">
              <a:buFont typeface="Arial" panose="020B0604020202020204" pitchFamily="34" charset="0"/>
              <a:buChar char="•"/>
            </a:pPr>
            <a:r>
              <a:rPr lang="en-US" sz="1600" dirty="0">
                <a:solidFill>
                  <a:schemeClr val="tx1"/>
                </a:solidFill>
              </a:rPr>
              <a:t>The OSI Model has seven layers, which can be complicated and hard to understand for beginners.</a:t>
            </a:r>
          </a:p>
          <a:p>
            <a:pPr marL="285750" indent="-285750" algn="just">
              <a:buFont typeface="Arial" panose="020B0604020202020204" pitchFamily="34" charset="0"/>
              <a:buChar char="•"/>
            </a:pPr>
            <a:r>
              <a:rPr lang="en-US" sz="1600" dirty="0">
                <a:solidFill>
                  <a:schemeClr val="tx1"/>
                </a:solidFill>
              </a:rPr>
              <a:t>In real-life networking, most systems use a simpler model called the Internet protocol suite (TCP/IP), so the OSI Model is not always directly applicable.</a:t>
            </a:r>
          </a:p>
          <a:p>
            <a:pPr marL="285750" indent="-285750" algn="just">
              <a:buFont typeface="Arial" panose="020B0604020202020204" pitchFamily="34" charset="0"/>
              <a:buChar char="•"/>
            </a:pPr>
            <a:r>
              <a:rPr lang="en-US" sz="1600" dirty="0">
                <a:solidFill>
                  <a:schemeClr val="tx1"/>
                </a:solidFill>
              </a:rPr>
              <a:t>Each layer in the OSI Model adds its own set of rules and operations, which can make the process more time-consuming and less efficient.</a:t>
            </a:r>
          </a:p>
          <a:p>
            <a:pPr marL="285750" indent="-285750" algn="just">
              <a:buFont typeface="Arial" panose="020B0604020202020204" pitchFamily="34" charset="0"/>
              <a:buChar char="•"/>
            </a:pPr>
            <a:r>
              <a:rPr lang="en-US" sz="1600" dirty="0">
                <a:solidFill>
                  <a:schemeClr val="tx1"/>
                </a:solidFill>
              </a:rPr>
              <a:t>The OSI Model is more of a theoretical framework, meaning it’s great for understanding concepts but not always practical for implementation.</a:t>
            </a:r>
          </a:p>
        </p:txBody>
      </p:sp>
    </p:spTree>
    <p:extLst>
      <p:ext uri="{BB962C8B-B14F-4D97-AF65-F5344CB8AC3E}">
        <p14:creationId xmlns:p14="http://schemas.microsoft.com/office/powerpoint/2010/main" val="38580959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20700" y="1016000"/>
            <a:ext cx="8102600" cy="3619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Summary</a:t>
            </a:r>
          </a:p>
          <a:p>
            <a:pPr marL="0" indent="0" algn="just">
              <a:buNone/>
            </a:pPr>
            <a:endParaRPr lang="en-US" sz="1600" dirty="0">
              <a:solidFill>
                <a:schemeClr val="tx1"/>
              </a:solidFill>
            </a:endParaRPr>
          </a:p>
          <a:p>
            <a:pPr algn="just"/>
            <a:r>
              <a:rPr lang="en-US" sz="1600" dirty="0">
                <a:solidFill>
                  <a:schemeClr val="tx1"/>
                </a:solidFill>
              </a:rPr>
              <a:t>In summary, the OSI (Open Systems Interconnection) model helps us understand how data moves in networks. </a:t>
            </a:r>
          </a:p>
          <a:p>
            <a:pPr algn="just"/>
            <a:r>
              <a:rPr lang="en-US" sz="1600" dirty="0">
                <a:solidFill>
                  <a:schemeClr val="tx1"/>
                </a:solidFill>
              </a:rPr>
              <a:t>It consists of seven distinct layers: Physical, Data Link, Network, Transport, Session, Presentation, and Application. </a:t>
            </a:r>
          </a:p>
          <a:p>
            <a:pPr algn="just"/>
            <a:r>
              <a:rPr lang="en-US" sz="1600" dirty="0">
                <a:solidFill>
                  <a:schemeClr val="tx1"/>
                </a:solidFill>
              </a:rPr>
              <a:t>Each layer has specific responsibilities and interacts with the layers directly above and below it. </a:t>
            </a:r>
          </a:p>
          <a:p>
            <a:pPr algn="just"/>
            <a:endParaRPr lang="en-US" sz="1600" dirty="0">
              <a:solidFill>
                <a:schemeClr val="tx1"/>
              </a:solidFill>
            </a:endParaRPr>
          </a:p>
          <a:p>
            <a:pPr algn="just"/>
            <a:r>
              <a:rPr lang="en-US" sz="1600" dirty="0">
                <a:solidFill>
                  <a:schemeClr val="tx1"/>
                </a:solidFill>
              </a:rPr>
              <a:t>Since it is a conceptual model, but the OSI framework is still widely used to troubleshoot and understand networking issues.</a:t>
            </a:r>
          </a:p>
        </p:txBody>
      </p:sp>
    </p:spTree>
    <p:extLst>
      <p:ext uri="{BB962C8B-B14F-4D97-AF65-F5344CB8AC3E}">
        <p14:creationId xmlns:p14="http://schemas.microsoft.com/office/powerpoint/2010/main" val="1623892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41525"/>
            <a:ext cx="9144000" cy="1060450"/>
          </a:xfrm>
          <a:prstGeom prst="rect">
            <a:avLst/>
          </a:prstGeom>
        </p:spPr>
        <p:txBody>
          <a:bodyPr anchor="ctr">
            <a:normAutofit/>
          </a:bodyPr>
          <a:lstStyle/>
          <a:p>
            <a:pPr algn="ctr"/>
            <a:r>
              <a:rPr lang="en-US" sz="3600" b="1" dirty="0"/>
              <a:t>Thank You !!!</a:t>
            </a:r>
            <a:endParaRPr lang="ru-RU" sz="3600" b="1" dirty="0"/>
          </a:p>
        </p:txBody>
      </p:sp>
    </p:spTree>
    <p:extLst>
      <p:ext uri="{BB962C8B-B14F-4D97-AF65-F5344CB8AC3E}">
        <p14:creationId xmlns:p14="http://schemas.microsoft.com/office/powerpoint/2010/main" val="91161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2105025" y="1042780"/>
            <a:ext cx="49339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Layers of the OSI Model</a:t>
            </a:r>
          </a:p>
          <a:p>
            <a:pPr marL="0" indent="0" algn="just">
              <a:buNone/>
            </a:pPr>
            <a:endParaRPr lang="en-US" sz="1600" dirty="0">
              <a:solidFill>
                <a:schemeClr val="tx1"/>
              </a:solidFill>
            </a:endParaRPr>
          </a:p>
          <a:p>
            <a:pPr algn="just"/>
            <a:r>
              <a:rPr lang="en-US" sz="1600" dirty="0">
                <a:solidFill>
                  <a:schemeClr val="tx1"/>
                </a:solidFill>
              </a:rPr>
              <a:t>There are 7 layers in the OSI Model and each layer has its specific role in handling data. All the layers are mentioned below:</a:t>
            </a:r>
          </a:p>
          <a:p>
            <a:pPr algn="just"/>
            <a:endParaRPr lang="en-US" sz="1600" dirty="0">
              <a:solidFill>
                <a:schemeClr val="tx1"/>
              </a:solidFill>
            </a:endParaRPr>
          </a:p>
          <a:p>
            <a:pPr marL="285750" indent="-285750" algn="just">
              <a:buFont typeface="Arial" panose="020B0604020202020204" pitchFamily="34" charset="0"/>
              <a:buChar char="•"/>
            </a:pPr>
            <a:r>
              <a:rPr lang="en-US" sz="1600" dirty="0">
                <a:solidFill>
                  <a:schemeClr val="tx1"/>
                </a:solidFill>
              </a:rPr>
              <a:t>Physical Layer</a:t>
            </a:r>
          </a:p>
          <a:p>
            <a:pPr marL="285750" indent="-285750" algn="just">
              <a:buFont typeface="Arial" panose="020B0604020202020204" pitchFamily="34" charset="0"/>
              <a:buChar char="•"/>
            </a:pPr>
            <a:r>
              <a:rPr lang="en-US" sz="1600" dirty="0">
                <a:solidFill>
                  <a:schemeClr val="tx1"/>
                </a:solidFill>
              </a:rPr>
              <a:t>Data Link Layer</a:t>
            </a:r>
          </a:p>
          <a:p>
            <a:pPr marL="285750" indent="-285750" algn="just">
              <a:buFont typeface="Arial" panose="020B0604020202020204" pitchFamily="34" charset="0"/>
              <a:buChar char="•"/>
            </a:pPr>
            <a:r>
              <a:rPr lang="en-US" sz="1600" dirty="0">
                <a:solidFill>
                  <a:schemeClr val="tx1"/>
                </a:solidFill>
              </a:rPr>
              <a:t>Network Layer</a:t>
            </a:r>
          </a:p>
          <a:p>
            <a:pPr marL="285750" indent="-285750" algn="just">
              <a:buFont typeface="Arial" panose="020B0604020202020204" pitchFamily="34" charset="0"/>
              <a:buChar char="•"/>
            </a:pPr>
            <a:r>
              <a:rPr lang="en-US" sz="1600" dirty="0">
                <a:solidFill>
                  <a:schemeClr val="tx1"/>
                </a:solidFill>
              </a:rPr>
              <a:t>Transport Layer</a:t>
            </a:r>
          </a:p>
          <a:p>
            <a:pPr marL="285750" indent="-285750" algn="just">
              <a:buFont typeface="Arial" panose="020B0604020202020204" pitchFamily="34" charset="0"/>
              <a:buChar char="•"/>
            </a:pPr>
            <a:r>
              <a:rPr lang="en-US" sz="1600" dirty="0">
                <a:solidFill>
                  <a:schemeClr val="tx1"/>
                </a:solidFill>
              </a:rPr>
              <a:t>Session Layer</a:t>
            </a:r>
          </a:p>
          <a:p>
            <a:pPr marL="285750" indent="-285750" algn="just">
              <a:buFont typeface="Arial" panose="020B0604020202020204" pitchFamily="34" charset="0"/>
              <a:buChar char="•"/>
            </a:pPr>
            <a:r>
              <a:rPr lang="en-US" sz="1600" dirty="0">
                <a:solidFill>
                  <a:schemeClr val="tx1"/>
                </a:solidFill>
              </a:rPr>
              <a:t>Presentation Layer</a:t>
            </a:r>
          </a:p>
          <a:p>
            <a:pPr marL="285750" indent="-285750" algn="just">
              <a:buFont typeface="Arial" panose="020B0604020202020204" pitchFamily="34" charset="0"/>
              <a:buChar char="•"/>
            </a:pPr>
            <a:r>
              <a:rPr lang="en-US" sz="1600" dirty="0">
                <a:solidFill>
                  <a:schemeClr val="tx1"/>
                </a:solidFill>
              </a:rPr>
              <a:t>Application Layer</a:t>
            </a:r>
          </a:p>
        </p:txBody>
      </p:sp>
    </p:spTree>
    <p:extLst>
      <p:ext uri="{BB962C8B-B14F-4D97-AF65-F5344CB8AC3E}">
        <p14:creationId xmlns:p14="http://schemas.microsoft.com/office/powerpoint/2010/main" val="180547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Layer 1 – Physical Layer</a:t>
            </a:r>
          </a:p>
          <a:p>
            <a:pPr marL="0" indent="0" algn="just">
              <a:buNone/>
            </a:pPr>
            <a:endParaRPr lang="en-US" sz="1600" dirty="0">
              <a:solidFill>
                <a:schemeClr val="tx1"/>
              </a:solidFill>
            </a:endParaRPr>
          </a:p>
          <a:p>
            <a:pPr algn="just"/>
            <a:r>
              <a:rPr lang="en-US" sz="1600" dirty="0">
                <a:solidFill>
                  <a:schemeClr val="tx1"/>
                </a:solidFill>
              </a:rPr>
              <a:t>The lowest layer of the OSI reference model is the Physical Layer. It is responsible for the actual physical connection between the devices. The physical layer contains information in the form of bits. Physical Layer is responsible for transmitting individual bits from one node to the next. When receiving data, this layer will get the signal received and convert it into 0s and 1s and send them to the Data Link layer, which will put the frame back together. Common physical layer devices are Hub, Repeater, Modem, and Cables.</a:t>
            </a:r>
          </a:p>
        </p:txBody>
      </p:sp>
    </p:spTree>
    <p:extLst>
      <p:ext uri="{BB962C8B-B14F-4D97-AF65-F5344CB8AC3E}">
        <p14:creationId xmlns:p14="http://schemas.microsoft.com/office/powerpoint/2010/main" val="189144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A680D8-1E22-7ACE-130D-0077E889F8CE}"/>
              </a:ext>
            </a:extLst>
          </p:cNvPr>
          <p:cNvPicPr>
            <a:picLocks noChangeAspect="1"/>
          </p:cNvPicPr>
          <p:nvPr/>
        </p:nvPicPr>
        <p:blipFill>
          <a:blip r:embed="rId2"/>
          <a:stretch>
            <a:fillRect/>
          </a:stretch>
        </p:blipFill>
        <p:spPr>
          <a:xfrm>
            <a:off x="1752599" y="1271530"/>
            <a:ext cx="6112509" cy="306266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7411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Functions of the Physical Layer</a:t>
            </a:r>
          </a:p>
          <a:p>
            <a:pPr marL="0" indent="0" algn="just">
              <a:buNone/>
            </a:pPr>
            <a:endParaRPr lang="en-US" sz="1600" dirty="0">
              <a:solidFill>
                <a:schemeClr val="tx1"/>
              </a:solidFill>
            </a:endParaRPr>
          </a:p>
          <a:p>
            <a:pPr marL="285750" indent="-285750" algn="just">
              <a:buFont typeface="Arial" panose="020B0604020202020204" pitchFamily="34" charset="0"/>
              <a:buChar char="•"/>
            </a:pPr>
            <a:r>
              <a:rPr lang="en-US" sz="1600" b="1" dirty="0">
                <a:solidFill>
                  <a:schemeClr val="tx1"/>
                </a:solidFill>
              </a:rPr>
              <a:t>Bit Synchronization:</a:t>
            </a:r>
            <a:r>
              <a:rPr lang="en-US" sz="1600" dirty="0">
                <a:solidFill>
                  <a:schemeClr val="tx1"/>
                </a:solidFill>
              </a:rPr>
              <a:t> The physical layer provides the synchronization of the bits by providing a clock. This clock controls both sender and receiver thus providing synchronization at the bit level.</a:t>
            </a:r>
          </a:p>
          <a:p>
            <a:pPr marL="285750" indent="-285750" algn="just">
              <a:buFont typeface="Arial" panose="020B0604020202020204" pitchFamily="34" charset="0"/>
              <a:buChar char="•"/>
            </a:pPr>
            <a:r>
              <a:rPr lang="en-US" sz="1600" b="1" dirty="0">
                <a:solidFill>
                  <a:schemeClr val="tx1"/>
                </a:solidFill>
              </a:rPr>
              <a:t>Bit Rate Control:</a:t>
            </a:r>
            <a:r>
              <a:rPr lang="en-US" sz="1600" dirty="0">
                <a:solidFill>
                  <a:schemeClr val="tx1"/>
                </a:solidFill>
              </a:rPr>
              <a:t> The Physical layer also defines the transmission rate i.e. the number of bits sent per second.</a:t>
            </a:r>
          </a:p>
          <a:p>
            <a:pPr marL="285750" indent="-285750" algn="just">
              <a:buFont typeface="Arial" panose="020B0604020202020204" pitchFamily="34" charset="0"/>
              <a:buChar char="•"/>
            </a:pPr>
            <a:r>
              <a:rPr lang="en-US" sz="1600" b="1" dirty="0">
                <a:solidFill>
                  <a:schemeClr val="tx1"/>
                </a:solidFill>
              </a:rPr>
              <a:t>Physical Topologies:</a:t>
            </a:r>
            <a:r>
              <a:rPr lang="en-US" sz="1600" dirty="0">
                <a:solidFill>
                  <a:schemeClr val="tx1"/>
                </a:solidFill>
              </a:rPr>
              <a:t> Physical layer specifies how the different, devices/nodes are arranged in a network i.e. bus topology, star topology, or mesh topology.</a:t>
            </a:r>
          </a:p>
          <a:p>
            <a:pPr marL="285750" indent="-285750" algn="just">
              <a:buFont typeface="Arial" panose="020B0604020202020204" pitchFamily="34" charset="0"/>
              <a:buChar char="•"/>
            </a:pPr>
            <a:r>
              <a:rPr lang="en-US" sz="1600" b="1" dirty="0">
                <a:solidFill>
                  <a:schemeClr val="tx1"/>
                </a:solidFill>
              </a:rPr>
              <a:t>Transmission Mode:</a:t>
            </a:r>
            <a:r>
              <a:rPr lang="en-US" sz="1600" dirty="0">
                <a:solidFill>
                  <a:schemeClr val="tx1"/>
                </a:solidFill>
              </a:rPr>
              <a:t> Physical layer also defines how the data flows between the two connected devices. The various transmission modes possible are Simplex, half-duplex and full duplex.</a:t>
            </a:r>
          </a:p>
        </p:txBody>
      </p:sp>
    </p:spTree>
    <p:extLst>
      <p:ext uri="{BB962C8B-B14F-4D97-AF65-F5344CB8AC3E}">
        <p14:creationId xmlns:p14="http://schemas.microsoft.com/office/powerpoint/2010/main" val="714208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Layer 2 – Data Link Layer (DLL)</a:t>
            </a:r>
          </a:p>
          <a:p>
            <a:pPr marL="0" indent="0" algn="just">
              <a:buNone/>
            </a:pPr>
            <a:endParaRPr lang="en-US" sz="1600" dirty="0">
              <a:solidFill>
                <a:schemeClr val="tx1"/>
              </a:solidFill>
            </a:endParaRPr>
          </a:p>
          <a:p>
            <a:pPr algn="just"/>
            <a:r>
              <a:rPr lang="en-US" sz="1600" dirty="0">
                <a:solidFill>
                  <a:schemeClr val="tx1"/>
                </a:solidFill>
              </a:rPr>
              <a:t>The data link layer is responsible for the node-to-node delivery of the message. The main function of this layer is to make sure data transfer is error-free from one node to another, over the physical layer. When a packet arrives in a network, it is the responsibility of the DLL to transmit it to the Host using its MAC address. Packet in the Data Link layer is referred to as Frame. Switches and Bridges are common Data Link Layer devices.</a:t>
            </a:r>
          </a:p>
        </p:txBody>
      </p:sp>
    </p:spTree>
    <p:extLst>
      <p:ext uri="{BB962C8B-B14F-4D97-AF65-F5344CB8AC3E}">
        <p14:creationId xmlns:p14="http://schemas.microsoft.com/office/powerpoint/2010/main" val="2310733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50">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12134</TotalTime>
  <Words>2938</Words>
  <Application>Microsoft Office PowerPoint</Application>
  <PresentationFormat>On-screen Show (16:9)</PresentationFormat>
  <Paragraphs>215</Paragraphs>
  <Slides>43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Abul Nauman</cp:lastModifiedBy>
  <cp:revision>228</cp:revision>
  <dcterms:modified xsi:type="dcterms:W3CDTF">2025-02-07T16:01:51Z</dcterms:modified>
</cp:coreProperties>
</file>