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60"/>
  </p:notesMasterIdLst>
  <p:sldIdLst>
    <p:sldId id="285" r:id="rId2"/>
    <p:sldId id="340" r:id="rId3"/>
    <p:sldId id="365" r:id="rId4"/>
    <p:sldId id="451" r:id="rId5"/>
    <p:sldId id="452" r:id="rId6"/>
    <p:sldId id="453" r:id="rId7"/>
    <p:sldId id="454" r:id="rId8"/>
    <p:sldId id="455" r:id="rId9"/>
    <p:sldId id="456" r:id="rId10"/>
    <p:sldId id="457" r:id="rId11"/>
    <p:sldId id="458" r:id="rId12"/>
    <p:sldId id="459" r:id="rId13"/>
    <p:sldId id="460" r:id="rId14"/>
    <p:sldId id="461" r:id="rId15"/>
    <p:sldId id="462" r:id="rId16"/>
    <p:sldId id="463" r:id="rId17"/>
    <p:sldId id="464" r:id="rId18"/>
    <p:sldId id="465" r:id="rId19"/>
    <p:sldId id="466" r:id="rId20"/>
    <p:sldId id="467" r:id="rId21"/>
    <p:sldId id="468" r:id="rId22"/>
    <p:sldId id="469" r:id="rId23"/>
    <p:sldId id="470" r:id="rId24"/>
    <p:sldId id="471" r:id="rId25"/>
    <p:sldId id="472" r:id="rId26"/>
    <p:sldId id="473" r:id="rId27"/>
    <p:sldId id="474" r:id="rId28"/>
    <p:sldId id="475" r:id="rId29"/>
    <p:sldId id="476" r:id="rId30"/>
    <p:sldId id="477" r:id="rId31"/>
    <p:sldId id="478" r:id="rId32"/>
    <p:sldId id="479" r:id="rId33"/>
    <p:sldId id="480" r:id="rId34"/>
    <p:sldId id="481" r:id="rId35"/>
    <p:sldId id="482" r:id="rId36"/>
    <p:sldId id="483" r:id="rId37"/>
    <p:sldId id="484" r:id="rId38"/>
    <p:sldId id="485" r:id="rId39"/>
    <p:sldId id="486" r:id="rId40"/>
    <p:sldId id="487" r:id="rId41"/>
    <p:sldId id="488" r:id="rId42"/>
    <p:sldId id="489" r:id="rId43"/>
    <p:sldId id="490" r:id="rId44"/>
    <p:sldId id="491" r:id="rId45"/>
    <p:sldId id="492" r:id="rId46"/>
    <p:sldId id="493" r:id="rId47"/>
    <p:sldId id="497" r:id="rId48"/>
    <p:sldId id="500" r:id="rId49"/>
    <p:sldId id="501" r:id="rId50"/>
    <p:sldId id="502" r:id="rId51"/>
    <p:sldId id="499" r:id="rId52"/>
    <p:sldId id="503" r:id="rId53"/>
    <p:sldId id="504" r:id="rId54"/>
    <p:sldId id="505" r:id="rId55"/>
    <p:sldId id="506" r:id="rId56"/>
    <p:sldId id="507" r:id="rId57"/>
    <p:sldId id="508" r:id="rId58"/>
    <p:sldId id="362" r:id="rId59"/>
  </p:sldIdLst>
  <p:sldSz cx="9144000" cy="5143500" type="screen16x9"/>
  <p:notesSz cx="6858000" cy="9144000"/>
  <p:embeddedFontLst>
    <p:embeddedFont>
      <p:font typeface="Calibri" panose="020F050202020403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l Nauman" initials="AN" lastIdx="1" clrIdx="0">
    <p:extLst>
      <p:ext uri="{19B8F6BF-5375-455C-9EA6-DF929625EA0E}">
        <p15:presenceInfo xmlns:p15="http://schemas.microsoft.com/office/powerpoint/2012/main" userId="S::Nauman@aanauman.onmicrosoft.com::a3ee693f-db2d-43d3-918f-4022fe83930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F3A"/>
    <a:srgbClr val="1D232B"/>
    <a:srgbClr val="2E3948"/>
    <a:srgbClr val="364354"/>
    <a:srgbClr val="3B4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4A898-46EA-4B9D-9766-E5DEA2A41F6B}">
  <a:tblStyle styleId="{BB34A898-46EA-4B9D-9766-E5DEA2A41F6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151" d="100"/>
          <a:sy n="151" d="100"/>
        </p:scale>
        <p:origin x="39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305265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144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 3 columns">
    <p:spTree>
      <p:nvGrpSpPr>
        <p:cNvPr id="1" name="Shape 208"/>
        <p:cNvGrpSpPr/>
        <p:nvPr/>
      </p:nvGrpSpPr>
      <p:grpSpPr>
        <a:xfrm>
          <a:off x="0" y="0"/>
          <a:ext cx="0" cy="0"/>
          <a:chOff x="0" y="0"/>
          <a:chExt cx="0" cy="0"/>
        </a:xfrm>
      </p:grpSpPr>
    </p:spTree>
    <p:extLst>
      <p:ext uri="{BB962C8B-B14F-4D97-AF65-F5344CB8AC3E}">
        <p14:creationId xmlns:p14="http://schemas.microsoft.com/office/powerpoint/2010/main" val="382242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19437661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4" descr="Shape, square&#10;&#10;Description automatically generated">
            <a:extLst>
              <a:ext uri="{FF2B5EF4-FFF2-40B4-BE49-F238E27FC236}">
                <a16:creationId xmlns:a16="http://schemas.microsoft.com/office/drawing/2014/main" id="{4792DC01-6938-1C5F-F1A1-A42C9546519E}"/>
              </a:ext>
            </a:extLst>
          </p:cNvPr>
          <p:cNvPicPr>
            <a:picLocks noChangeAspect="1"/>
          </p:cNvPicPr>
          <p:nvPr userDrawn="1"/>
        </p:nvPicPr>
        <p:blipFill>
          <a:blip r:embed="rId4"/>
          <a:stretch>
            <a:fillRect/>
          </a:stretch>
        </p:blipFill>
        <p:spPr>
          <a:xfrm>
            <a:off x="-4210" y="1192"/>
            <a:ext cx="9148210" cy="806002"/>
          </a:xfrm>
          <a:prstGeom prst="rect">
            <a:avLst/>
          </a:prstGeom>
        </p:spPr>
      </p:pic>
    </p:spTree>
    <p:extLst>
      <p:ext uri="{BB962C8B-B14F-4D97-AF65-F5344CB8AC3E}">
        <p14:creationId xmlns:p14="http://schemas.microsoft.com/office/powerpoint/2010/main" val="3798046396"/>
      </p:ext>
    </p:extLst>
  </p:cSld>
  <p:clrMap bg1="lt1" tx1="dk1" bg2="lt2" tx2="dk2" accent1="accent1" accent2="accent2" accent3="accent3" accent4="accent4" accent5="accent5" accent6="accent6" hlink="hlink" folHlink="folHlink"/>
  <p:sldLayoutIdLst>
    <p:sldLayoutId id="2147483670" r:id="rId1"/>
    <p:sldLayoutId id="2147483685" r:id="rId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6" name="Rectangle 5">
            <a:extLst>
              <a:ext uri="{FF2B5EF4-FFF2-40B4-BE49-F238E27FC236}">
                <a16:creationId xmlns:a16="http://schemas.microsoft.com/office/drawing/2014/main" id="{E0699D07-8D28-45E9-A83D-36041781A98F}"/>
              </a:ext>
            </a:extLst>
          </p:cNvPr>
          <p:cNvSpPr/>
          <p:nvPr/>
        </p:nvSpPr>
        <p:spPr>
          <a:xfrm>
            <a:off x="0" y="83234"/>
            <a:ext cx="9144000" cy="646331"/>
          </a:xfrm>
          <a:prstGeom prst="rect">
            <a:avLst/>
          </a:prstGeom>
        </p:spPr>
        <p:txBody>
          <a:bodyPr wrap="square">
            <a:spAutoFit/>
          </a:bodyPr>
          <a:lstStyle/>
          <a:p>
            <a:pPr algn="ctr"/>
            <a:r>
              <a:rPr lang="en-US" sz="36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Networking in the Cloud</a:t>
            </a:r>
          </a:p>
        </p:txBody>
      </p:sp>
      <p:pic>
        <p:nvPicPr>
          <p:cNvPr id="2" name="Picture 2" descr="Why Cloud Computing Is Key To Your Business - Webhead: We do IT for You">
            <a:extLst>
              <a:ext uri="{FF2B5EF4-FFF2-40B4-BE49-F238E27FC236}">
                <a16:creationId xmlns:a16="http://schemas.microsoft.com/office/drawing/2014/main" id="{80496968-EB37-C1FF-042B-4D33F3E84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12115"/>
            <a:ext cx="9144000" cy="432196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0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47712" y="1708150"/>
            <a:ext cx="7932738" cy="24892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SaaS vs. Traditional Software</a:t>
            </a:r>
          </a:p>
          <a:p>
            <a:pPr marL="0" indent="0" algn="just">
              <a:buNone/>
            </a:pPr>
            <a:endParaRPr lang="en-US" sz="1600" dirty="0">
              <a:solidFill>
                <a:schemeClr val="tx1"/>
              </a:solidFill>
            </a:endParaRPr>
          </a:p>
          <a:p>
            <a:pPr algn="just"/>
            <a:r>
              <a:rPr lang="en-US" sz="1600" b="1" dirty="0">
                <a:solidFill>
                  <a:schemeClr val="tx1"/>
                </a:solidFill>
              </a:rPr>
              <a:t>SaaS:</a:t>
            </a:r>
            <a:r>
              <a:rPr lang="en-US" sz="1600" dirty="0">
                <a:solidFill>
                  <a:schemeClr val="tx1"/>
                </a:solidFill>
              </a:rPr>
              <a:t> Pay-as-you-go pricing, no upfront costs, automatic updates, scalable, accessible from anywhere.</a:t>
            </a:r>
          </a:p>
          <a:p>
            <a:pPr algn="just"/>
            <a:r>
              <a:rPr lang="en-US" sz="1600" b="1" dirty="0">
                <a:solidFill>
                  <a:schemeClr val="tx1"/>
                </a:solidFill>
              </a:rPr>
              <a:t>Traditional Software:</a:t>
            </a:r>
            <a:r>
              <a:rPr lang="en-US" sz="1600" dirty="0">
                <a:solidFill>
                  <a:schemeClr val="tx1"/>
                </a:solidFill>
              </a:rPr>
              <a:t> Upfront license fees, installation required, manual updates, limited scalability, tied to specific devices.</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157308"/>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19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47712" y="1708150"/>
            <a:ext cx="7932738" cy="2730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SaaS Adoption Considerations</a:t>
            </a:r>
          </a:p>
          <a:p>
            <a:pPr marL="0" indent="0" algn="just">
              <a:buNone/>
            </a:pPr>
            <a:endParaRPr lang="en-US" sz="1600" dirty="0">
              <a:solidFill>
                <a:schemeClr val="tx1"/>
              </a:solidFill>
            </a:endParaRPr>
          </a:p>
          <a:p>
            <a:pPr algn="just"/>
            <a:r>
              <a:rPr lang="en-US" sz="1600" b="1" dirty="0">
                <a:solidFill>
                  <a:schemeClr val="tx1"/>
                </a:solidFill>
              </a:rPr>
              <a:t>Data Security:</a:t>
            </a:r>
            <a:r>
              <a:rPr lang="en-US" sz="1600" dirty="0">
                <a:solidFill>
                  <a:schemeClr val="tx1"/>
                </a:solidFill>
              </a:rPr>
              <a:t> Assess the security measures implemented by the SaaS provider to protect your sensitive data.</a:t>
            </a:r>
          </a:p>
          <a:p>
            <a:pPr algn="just"/>
            <a:r>
              <a:rPr lang="en-US" sz="1600" b="1" dirty="0">
                <a:solidFill>
                  <a:schemeClr val="tx1"/>
                </a:solidFill>
              </a:rPr>
              <a:t>Service Level Agreements (SLAs):</a:t>
            </a:r>
            <a:r>
              <a:rPr lang="en-US" sz="1600" dirty="0">
                <a:solidFill>
                  <a:schemeClr val="tx1"/>
                </a:solidFill>
              </a:rPr>
              <a:t> Review the SLAs to ensure the availability and performance of the SaaS application meet your business needs.</a:t>
            </a:r>
          </a:p>
          <a:p>
            <a:pPr algn="just"/>
            <a:r>
              <a:rPr lang="en-US" sz="1600" b="1" dirty="0">
                <a:solidFill>
                  <a:schemeClr val="tx1"/>
                </a:solidFill>
              </a:rPr>
              <a:t>Integration Capabilities:</a:t>
            </a:r>
            <a:r>
              <a:rPr lang="en-US" sz="1600" dirty="0">
                <a:solidFill>
                  <a:schemeClr val="tx1"/>
                </a:solidFill>
              </a:rPr>
              <a:t> Check if the SaaS application can integrate with your existing systems and workflows.</a:t>
            </a:r>
          </a:p>
          <a:p>
            <a:pPr algn="just"/>
            <a:r>
              <a:rPr lang="en-US" sz="1600" b="1" dirty="0">
                <a:solidFill>
                  <a:schemeClr val="tx1"/>
                </a:solidFill>
              </a:rPr>
              <a:t>Vendor Reputation:</a:t>
            </a:r>
            <a:r>
              <a:rPr lang="en-US" sz="1600" dirty="0">
                <a:solidFill>
                  <a:schemeClr val="tx1"/>
                </a:solidFill>
              </a:rPr>
              <a:t> Research the vendor's reputation, customer reviews, and track record before committing to a SaaS solution.</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157308"/>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03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47712" y="1708150"/>
            <a:ext cx="7932738" cy="2730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SaaS Maturity Model</a:t>
            </a:r>
          </a:p>
          <a:p>
            <a:pPr marL="0" indent="0" algn="just">
              <a:buNone/>
            </a:pPr>
            <a:endParaRPr lang="en-US" sz="1600" dirty="0">
              <a:solidFill>
                <a:schemeClr val="tx1"/>
              </a:solidFill>
            </a:endParaRPr>
          </a:p>
          <a:p>
            <a:pPr algn="just"/>
            <a:r>
              <a:rPr lang="en-US" sz="1600" dirty="0">
                <a:solidFill>
                  <a:schemeClr val="tx1"/>
                </a:solidFill>
              </a:rPr>
              <a:t>The SaaS Maturity Model is a framework that helps organizations assess and enhance their capabilities in adopting and leveraging Software as a Service (SaaS). It provides a structured approach to understand the journey from initial adoption to full utilization and optimization of SaaS solutions. Let's explore the different stages of the SaaS Maturity Model.</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157308"/>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517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157308"/>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Picture 4" descr="web - SaaS Maturity Level depending on number of Tenants (Nodes) - Stack  Overflow">
            <a:extLst>
              <a:ext uri="{FF2B5EF4-FFF2-40B4-BE49-F238E27FC236}">
                <a16:creationId xmlns:a16="http://schemas.microsoft.com/office/drawing/2014/main" id="{C6E01FC4-6A0E-FDF4-567F-6F66D1654D4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4726" y="1147806"/>
            <a:ext cx="3671250" cy="362061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387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63612" y="1384300"/>
            <a:ext cx="7932738" cy="2730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SaaS Maturity Model</a:t>
            </a:r>
          </a:p>
          <a:p>
            <a:pPr marL="0" indent="0" algn="just">
              <a:buNone/>
            </a:pPr>
            <a:endParaRPr lang="en-US" sz="1600" dirty="0">
              <a:solidFill>
                <a:schemeClr val="tx1"/>
              </a:solidFill>
            </a:endParaRPr>
          </a:p>
          <a:p>
            <a:pPr algn="just"/>
            <a:r>
              <a:rPr lang="en-US" sz="1600" b="1" dirty="0">
                <a:solidFill>
                  <a:schemeClr val="tx1"/>
                </a:solidFill>
              </a:rPr>
              <a:t>Stage 1: Ad Hoc</a:t>
            </a:r>
          </a:p>
          <a:p>
            <a:pPr algn="just"/>
            <a:endParaRPr lang="en-US" sz="1600" b="1" dirty="0">
              <a:solidFill>
                <a:schemeClr val="tx1"/>
              </a:solidFill>
            </a:endParaRPr>
          </a:p>
          <a:p>
            <a:pPr algn="just"/>
            <a:r>
              <a:rPr lang="en-US" sz="1600" dirty="0">
                <a:solidFill>
                  <a:schemeClr val="tx1"/>
                </a:solidFill>
              </a:rPr>
              <a:t>At the initial stage, organizations have limited awareness and experience with SaaS. Adoption is ad hoc, with sporadic usage of SaaS applications. There is a lack of standardized processes and governance. The focus is primarily on solving immediate challenges rather than long-term strategy.</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157308"/>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29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63612" y="1384300"/>
            <a:ext cx="7932738" cy="2730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SaaS Maturity Model</a:t>
            </a:r>
          </a:p>
          <a:p>
            <a:pPr marL="0" indent="0" algn="just">
              <a:buNone/>
            </a:pPr>
            <a:endParaRPr lang="en-US" sz="1600" dirty="0">
              <a:solidFill>
                <a:schemeClr val="tx1"/>
              </a:solidFill>
            </a:endParaRPr>
          </a:p>
          <a:p>
            <a:pPr algn="just"/>
            <a:r>
              <a:rPr lang="en-US" sz="1600" b="1" dirty="0">
                <a:solidFill>
                  <a:schemeClr val="tx1"/>
                </a:solidFill>
              </a:rPr>
              <a:t>Stage 2: Defined</a:t>
            </a:r>
          </a:p>
          <a:p>
            <a:pPr algn="just"/>
            <a:endParaRPr lang="en-US" sz="1600" b="1" dirty="0">
              <a:solidFill>
                <a:schemeClr val="tx1"/>
              </a:solidFill>
            </a:endParaRPr>
          </a:p>
          <a:p>
            <a:pPr algn="just"/>
            <a:r>
              <a:rPr lang="en-US" sz="1600" dirty="0">
                <a:solidFill>
                  <a:schemeClr val="tx1"/>
                </a:solidFill>
              </a:rPr>
              <a:t>In the defined stage, organizations start formalizing their SaaS adoption. There is a clearer understanding of business requirements and alignment with SaaS solutions. Defined processes and governance frameworks are established, ensuring better control and security. However, the usage of SaaS is still limited to specific departments or functions.</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157308"/>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890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63612" y="1384300"/>
            <a:ext cx="7932738" cy="2730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SaaS Maturity Model</a:t>
            </a:r>
          </a:p>
          <a:p>
            <a:pPr marL="0" indent="0" algn="just">
              <a:buNone/>
            </a:pPr>
            <a:endParaRPr lang="en-US" sz="1600" dirty="0">
              <a:solidFill>
                <a:schemeClr val="tx1"/>
              </a:solidFill>
            </a:endParaRPr>
          </a:p>
          <a:p>
            <a:pPr algn="just"/>
            <a:r>
              <a:rPr lang="en-US" sz="1600" b="1" dirty="0">
                <a:solidFill>
                  <a:schemeClr val="tx1"/>
                </a:solidFill>
              </a:rPr>
              <a:t>Stage 3: Managed</a:t>
            </a:r>
          </a:p>
          <a:p>
            <a:pPr algn="just"/>
            <a:endParaRPr lang="en-US" sz="1600" b="1" dirty="0">
              <a:solidFill>
                <a:schemeClr val="tx1"/>
              </a:solidFill>
            </a:endParaRPr>
          </a:p>
          <a:p>
            <a:pPr algn="just"/>
            <a:r>
              <a:rPr lang="en-US" sz="1600" dirty="0">
                <a:solidFill>
                  <a:schemeClr val="tx1"/>
                </a:solidFill>
              </a:rPr>
              <a:t>At the managed stage, organizations have a comprehensive strategy for SaaS adoption. SaaS applications are managed across the organization with standardized processes and controls. Integration with other systems is prioritized, enabling data flow and collaboration. Cost optimization and vendor management strategies are implemented.</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157308"/>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188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63612" y="1384300"/>
            <a:ext cx="7932738" cy="2730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SaaS Maturity Model</a:t>
            </a:r>
          </a:p>
          <a:p>
            <a:pPr marL="0" indent="0" algn="just">
              <a:buNone/>
            </a:pPr>
            <a:endParaRPr lang="en-US" sz="1600" dirty="0">
              <a:solidFill>
                <a:schemeClr val="tx1"/>
              </a:solidFill>
            </a:endParaRPr>
          </a:p>
          <a:p>
            <a:pPr algn="just"/>
            <a:r>
              <a:rPr lang="en-US" sz="1600" b="1" dirty="0">
                <a:solidFill>
                  <a:schemeClr val="tx1"/>
                </a:solidFill>
              </a:rPr>
              <a:t>Stage 4: Optimized</a:t>
            </a:r>
          </a:p>
          <a:p>
            <a:pPr algn="just"/>
            <a:endParaRPr lang="en-US" sz="1600" b="1" dirty="0">
              <a:solidFill>
                <a:schemeClr val="tx1"/>
              </a:solidFill>
            </a:endParaRPr>
          </a:p>
          <a:p>
            <a:pPr algn="just"/>
            <a:r>
              <a:rPr lang="en-US" sz="1600" dirty="0">
                <a:solidFill>
                  <a:schemeClr val="tx1"/>
                </a:solidFill>
              </a:rPr>
              <a:t>In the optimized stage, organizations have fully embraced SaaS and maximize its potential. SaaS solutions are strategically aligned with business goals. Continuous improvement and innovation are emphasized, leveraging analytics and insights to drive optimization. Scalability, security, and performance are key considerations.</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157308"/>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740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19100" y="1384300"/>
            <a:ext cx="8388350" cy="30353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Key Benefits of the SaaS Maturity Model</a:t>
            </a:r>
          </a:p>
          <a:p>
            <a:pPr marL="0" indent="0" algn="just">
              <a:buNone/>
            </a:pPr>
            <a:endParaRPr lang="en-US" sz="1600" dirty="0">
              <a:solidFill>
                <a:schemeClr val="tx1"/>
              </a:solidFill>
            </a:endParaRPr>
          </a:p>
          <a:p>
            <a:pPr algn="just"/>
            <a:r>
              <a:rPr lang="en-US" sz="1600" b="1" dirty="0">
                <a:solidFill>
                  <a:schemeClr val="tx1"/>
                </a:solidFill>
              </a:rPr>
              <a:t>Clear Roadmap:</a:t>
            </a:r>
            <a:r>
              <a:rPr lang="en-US" sz="1600" dirty="0">
                <a:solidFill>
                  <a:schemeClr val="tx1"/>
                </a:solidFill>
              </a:rPr>
              <a:t> The model provides a roadmap for organizations to progress from initial adoption to optimized utilization of SaaS, ensuring a strategic approach. </a:t>
            </a:r>
          </a:p>
          <a:p>
            <a:pPr algn="just"/>
            <a:endParaRPr lang="en-US" sz="1600" dirty="0">
              <a:solidFill>
                <a:schemeClr val="tx1"/>
              </a:solidFill>
            </a:endParaRPr>
          </a:p>
          <a:p>
            <a:pPr algn="just"/>
            <a:r>
              <a:rPr lang="en-US" sz="1600" b="1" dirty="0">
                <a:solidFill>
                  <a:schemeClr val="tx1"/>
                </a:solidFill>
              </a:rPr>
              <a:t>Governance and Control:</a:t>
            </a:r>
            <a:r>
              <a:rPr lang="en-US" sz="1600" dirty="0">
                <a:solidFill>
                  <a:schemeClr val="tx1"/>
                </a:solidFill>
              </a:rPr>
              <a:t> It helps establish standardized processes and governance frameworks, enabling better control and security. </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950" y="0"/>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309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19100" y="1384300"/>
            <a:ext cx="8388350" cy="32639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Key Benefits of the SaaS Maturity Model</a:t>
            </a:r>
          </a:p>
          <a:p>
            <a:pPr marL="0" indent="0" algn="just">
              <a:buNone/>
            </a:pPr>
            <a:endParaRPr lang="en-US" sz="1600" dirty="0">
              <a:solidFill>
                <a:schemeClr val="tx1"/>
              </a:solidFill>
            </a:endParaRPr>
          </a:p>
          <a:p>
            <a:pPr algn="just"/>
            <a:r>
              <a:rPr lang="en-US" sz="1600" b="1" dirty="0">
                <a:solidFill>
                  <a:schemeClr val="tx1"/>
                </a:solidFill>
              </a:rPr>
              <a:t>Integration and Collaboration:</a:t>
            </a:r>
            <a:r>
              <a:rPr lang="en-US" sz="1600" dirty="0">
                <a:solidFill>
                  <a:schemeClr val="tx1"/>
                </a:solidFill>
              </a:rPr>
              <a:t> Organizations can focus on integrating SaaS applications with other systems, fostering data flow and collaboration. </a:t>
            </a:r>
          </a:p>
          <a:p>
            <a:pPr algn="just"/>
            <a:endParaRPr lang="en-US" sz="1600" dirty="0">
              <a:solidFill>
                <a:schemeClr val="tx1"/>
              </a:solidFill>
            </a:endParaRPr>
          </a:p>
          <a:p>
            <a:pPr algn="just"/>
            <a:r>
              <a:rPr lang="en-US" sz="1600" b="1" dirty="0">
                <a:solidFill>
                  <a:schemeClr val="tx1"/>
                </a:solidFill>
              </a:rPr>
              <a:t>Cost Optimization:</a:t>
            </a:r>
            <a:r>
              <a:rPr lang="en-US" sz="1600" dirty="0">
                <a:solidFill>
                  <a:schemeClr val="tx1"/>
                </a:solidFill>
              </a:rPr>
              <a:t> The model facilitates cost optimization strategies by evaluating SaaS investments, avoiding redundant applications, and optimizing vendor management. </a:t>
            </a:r>
          </a:p>
          <a:p>
            <a:pPr algn="just"/>
            <a:endParaRPr lang="en-US" sz="1600" dirty="0">
              <a:solidFill>
                <a:schemeClr val="tx1"/>
              </a:solidFill>
            </a:endParaRPr>
          </a:p>
          <a:p>
            <a:pPr algn="just"/>
            <a:r>
              <a:rPr lang="en-US" sz="1600" b="1" dirty="0">
                <a:solidFill>
                  <a:schemeClr val="tx1"/>
                </a:solidFill>
              </a:rPr>
              <a:t>Innovation and Optimization:</a:t>
            </a:r>
            <a:r>
              <a:rPr lang="en-US" sz="1600" dirty="0">
                <a:solidFill>
                  <a:schemeClr val="tx1"/>
                </a:solidFill>
              </a:rPr>
              <a:t> It encourages organizations to continuously improve and innovate, leveraging insights to drive optimization and gain a competitive edge.</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950" y="0"/>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78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54E192-99EA-47E4-A596-0A61643730B9}"/>
              </a:ext>
            </a:extLst>
          </p:cNvPr>
          <p:cNvSpPr/>
          <p:nvPr/>
        </p:nvSpPr>
        <p:spPr>
          <a:xfrm>
            <a:off x="0" y="2371695"/>
            <a:ext cx="9144000" cy="400110"/>
          </a:xfrm>
          <a:prstGeom prst="rect">
            <a:avLst/>
          </a:prstGeom>
          <a:noFill/>
        </p:spPr>
        <p:txBody>
          <a:bodyPr wrap="square" lIns="91440" tIns="45720" rIns="91440" bIns="45720">
            <a:spAutoFit/>
          </a:bodyPr>
          <a:lstStyle/>
          <a:p>
            <a:pPr algn="ctr"/>
            <a:r>
              <a:rPr lang="en-US" sz="20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SaaS, TCO, x86, ARM, Mac, Operating Systems</a:t>
            </a:r>
          </a:p>
        </p:txBody>
      </p:sp>
    </p:spTree>
    <p:extLst>
      <p:ext uri="{BB962C8B-B14F-4D97-AF65-F5344CB8AC3E}">
        <p14:creationId xmlns:p14="http://schemas.microsoft.com/office/powerpoint/2010/main" val="421019218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158750" y="815125"/>
            <a:ext cx="8388350" cy="6159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Consideration for SAAS Application development</a:t>
            </a:r>
            <a:endParaRPr lang="en-US" sz="1600" dirty="0">
              <a:solidFill>
                <a:schemeClr val="tx1"/>
              </a:solidFill>
            </a:endParaRP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950" y="0"/>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Content Placeholder 3">
            <a:extLst>
              <a:ext uri="{FF2B5EF4-FFF2-40B4-BE49-F238E27FC236}">
                <a16:creationId xmlns:a16="http://schemas.microsoft.com/office/drawing/2014/main" id="{6DC487C8-7090-F9FE-5F0B-D6C642688DA3}"/>
              </a:ext>
            </a:extLst>
          </p:cNvPr>
          <p:cNvPicPr>
            <a:picLocks noGrp="1"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028700" y="1398267"/>
            <a:ext cx="7236792" cy="343069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093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95300" y="1885950"/>
            <a:ext cx="8388350" cy="21018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Important factors for good design of SAAS model</a:t>
            </a:r>
          </a:p>
          <a:p>
            <a:pPr marL="0" indent="0" algn="just">
              <a:buNone/>
            </a:pPr>
            <a:endParaRPr lang="en-US" sz="1600" dirty="0">
              <a:solidFill>
                <a:schemeClr val="tx1"/>
              </a:solidFill>
            </a:endParaRPr>
          </a:p>
          <a:p>
            <a:pPr algn="just"/>
            <a:r>
              <a:rPr lang="en-US" sz="1600" dirty="0">
                <a:solidFill>
                  <a:schemeClr val="tx1"/>
                </a:solidFill>
              </a:rPr>
              <a:t>A well-designed SaaS application can be distinguished from a poorly designed one based on three key factors: </a:t>
            </a:r>
            <a:r>
              <a:rPr lang="en-US" sz="1600" b="1" dirty="0">
                <a:solidFill>
                  <a:srgbClr val="FF0000"/>
                </a:solidFill>
              </a:rPr>
              <a:t>scalability, configurability, and multi-tenancy efficiency</a:t>
            </a:r>
            <a:r>
              <a:rPr lang="en-US" sz="1600" dirty="0">
                <a:solidFill>
                  <a:schemeClr val="tx1"/>
                </a:solidFill>
              </a:rPr>
              <a:t>.</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950" y="0"/>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295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88950" y="1530350"/>
            <a:ext cx="8388350" cy="30543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Important factors for good design of SAAS model</a:t>
            </a:r>
          </a:p>
          <a:p>
            <a:pPr marL="0" indent="0" algn="just">
              <a:buNone/>
            </a:pPr>
            <a:endParaRPr lang="en-US" dirty="0">
              <a:solidFill>
                <a:schemeClr val="tx1"/>
              </a:solidFill>
            </a:endParaRPr>
          </a:p>
          <a:p>
            <a:pPr algn="just"/>
            <a:r>
              <a:rPr lang="en-US" b="1" dirty="0">
                <a:solidFill>
                  <a:schemeClr val="tx1"/>
                </a:solidFill>
              </a:rPr>
              <a:t>Scalability:</a:t>
            </a:r>
            <a:r>
              <a:rPr lang="en-US" dirty="0">
                <a:solidFill>
                  <a:schemeClr val="tx1"/>
                </a:solidFill>
              </a:rPr>
              <a:t> A well-designed SaaS application focuses on maximizing concurrency and efficiently utilizing resources. This involves optimizing factors such as locking duration, statelessness, utilizing shared resources like threads and network connections, caching reference data, and partitioning large databases.</a:t>
            </a:r>
          </a:p>
          <a:p>
            <a:pPr algn="just"/>
            <a:endParaRPr lang="en-US" dirty="0">
              <a:solidFill>
                <a:schemeClr val="tx1"/>
              </a:solidFill>
            </a:endParaRPr>
          </a:p>
          <a:p>
            <a:pPr algn="just"/>
            <a:r>
              <a:rPr lang="en-US" b="1" dirty="0">
                <a:solidFill>
                  <a:schemeClr val="tx1"/>
                </a:solidFill>
              </a:rPr>
              <a:t>Configurability:</a:t>
            </a:r>
            <a:r>
              <a:rPr lang="en-US" dirty="0">
                <a:solidFill>
                  <a:schemeClr val="tx1"/>
                </a:solidFill>
              </a:rPr>
              <a:t> In a well-designed SaaS application, customization and configuration are achieved without the need for code changes. Each customer should be able to configure the application to meet their specific needs, without affecting other customers. The application should provide simple and easy-to-use tools for customers to configure the appearance and behavior of the application for their users, without incurring additional development or operational costs.</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950" y="0"/>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915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88950" y="1530350"/>
            <a:ext cx="8388350" cy="2349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Important factors for good design of SAAS model</a:t>
            </a:r>
          </a:p>
          <a:p>
            <a:pPr marL="0" indent="0" algn="just">
              <a:buNone/>
            </a:pPr>
            <a:endParaRPr lang="en-US" dirty="0">
              <a:solidFill>
                <a:schemeClr val="tx1"/>
              </a:solidFill>
            </a:endParaRPr>
          </a:p>
          <a:p>
            <a:pPr algn="just"/>
            <a:r>
              <a:rPr lang="en-US" dirty="0">
                <a:solidFill>
                  <a:schemeClr val="tx1"/>
                </a:solidFill>
              </a:rPr>
              <a:t>Multi-tenancy: A well-designed SaaS application embraces a multi-tenant architecture, allowing multiple companies to use the same application instance simultaneously while ensuring transparency. The architecture should enable efficient sharing of resources across tenants, ensuring optimal utilization and performance.</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950" y="0"/>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5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88950" y="1530350"/>
            <a:ext cx="8388350" cy="2349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SaaS Implementation Challenges</a:t>
            </a:r>
          </a:p>
          <a:p>
            <a:pPr marL="0" indent="0" algn="just">
              <a:buNone/>
            </a:pPr>
            <a:endParaRPr lang="en-US" dirty="0">
              <a:solidFill>
                <a:schemeClr val="tx1"/>
              </a:solidFill>
            </a:endParaRPr>
          </a:p>
          <a:p>
            <a:pPr algn="just"/>
            <a:r>
              <a:rPr lang="en-US" b="1" dirty="0">
                <a:solidFill>
                  <a:schemeClr val="tx1"/>
                </a:solidFill>
              </a:rPr>
              <a:t>Data Migration:</a:t>
            </a:r>
            <a:r>
              <a:rPr lang="en-US" dirty="0">
                <a:solidFill>
                  <a:schemeClr val="tx1"/>
                </a:solidFill>
              </a:rPr>
              <a:t> Transferring data from existing systems to a SaaS application can be complex and time-consuming.</a:t>
            </a:r>
          </a:p>
          <a:p>
            <a:pPr algn="just"/>
            <a:r>
              <a:rPr lang="en-US" b="1" dirty="0">
                <a:solidFill>
                  <a:schemeClr val="tx1"/>
                </a:solidFill>
              </a:rPr>
              <a:t>Internet Connectivity:</a:t>
            </a:r>
            <a:r>
              <a:rPr lang="en-US" dirty="0">
                <a:solidFill>
                  <a:schemeClr val="tx1"/>
                </a:solidFill>
              </a:rPr>
              <a:t> SaaS applications require a stable internet connection for uninterrupted access.</a:t>
            </a:r>
          </a:p>
          <a:p>
            <a:pPr algn="just"/>
            <a:r>
              <a:rPr lang="en-US" b="1" dirty="0">
                <a:solidFill>
                  <a:schemeClr val="tx1"/>
                </a:solidFill>
              </a:rPr>
              <a:t>Customization Limitations:</a:t>
            </a:r>
            <a:r>
              <a:rPr lang="en-US" dirty="0">
                <a:solidFill>
                  <a:schemeClr val="tx1"/>
                </a:solidFill>
              </a:rPr>
              <a:t> SaaS applications may have limited customization options compared to on-premises software.</a:t>
            </a:r>
          </a:p>
          <a:p>
            <a:pPr algn="just"/>
            <a:r>
              <a:rPr lang="en-US" b="1" dirty="0">
                <a:solidFill>
                  <a:schemeClr val="tx1"/>
                </a:solidFill>
              </a:rPr>
              <a:t>Vendor Lock-in:</a:t>
            </a:r>
            <a:r>
              <a:rPr lang="en-US" dirty="0">
                <a:solidFill>
                  <a:schemeClr val="tx1"/>
                </a:solidFill>
              </a:rPr>
              <a:t> Evaluate the contract terms and exit strategy in case you decide to switch or terminate the SaaS service.</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950" y="0"/>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527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88950" y="1530350"/>
            <a:ext cx="8388350" cy="25654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Future Trends in SaaS</a:t>
            </a:r>
          </a:p>
          <a:p>
            <a:pPr marL="0" indent="0" algn="just">
              <a:buNone/>
            </a:pPr>
            <a:endParaRPr lang="en-US" dirty="0">
              <a:solidFill>
                <a:schemeClr val="tx1"/>
              </a:solidFill>
            </a:endParaRPr>
          </a:p>
          <a:p>
            <a:pPr algn="just"/>
            <a:r>
              <a:rPr lang="en-US" b="1" dirty="0">
                <a:solidFill>
                  <a:schemeClr val="tx1"/>
                </a:solidFill>
              </a:rPr>
              <a:t>Industry-Specific Solutions:</a:t>
            </a:r>
            <a:r>
              <a:rPr lang="en-US" dirty="0">
                <a:solidFill>
                  <a:schemeClr val="tx1"/>
                </a:solidFill>
              </a:rPr>
              <a:t> SaaS offerings tailored to specific industries will continue to grow.</a:t>
            </a:r>
          </a:p>
          <a:p>
            <a:pPr algn="just"/>
            <a:r>
              <a:rPr lang="en-US" b="1" dirty="0">
                <a:solidFill>
                  <a:schemeClr val="tx1"/>
                </a:solidFill>
              </a:rPr>
              <a:t>Artificial Intelligence (AI) Integration:</a:t>
            </a:r>
            <a:r>
              <a:rPr lang="en-US" dirty="0">
                <a:solidFill>
                  <a:schemeClr val="tx1"/>
                </a:solidFill>
              </a:rPr>
              <a:t> SaaS applications will increasingly leverage AI capabilities for enhanced functionality and user experience.</a:t>
            </a:r>
          </a:p>
          <a:p>
            <a:pPr algn="just"/>
            <a:r>
              <a:rPr lang="en-US" b="1" dirty="0">
                <a:solidFill>
                  <a:schemeClr val="tx1"/>
                </a:solidFill>
              </a:rPr>
              <a:t>Internet of Things (IoT) Integration:</a:t>
            </a:r>
            <a:r>
              <a:rPr lang="en-US" dirty="0">
                <a:solidFill>
                  <a:schemeClr val="tx1"/>
                </a:solidFill>
              </a:rPr>
              <a:t> SaaS solutions will integrate with IoT devices to enable data-driven insights and automation.</a:t>
            </a:r>
          </a:p>
          <a:p>
            <a:pPr algn="just"/>
            <a:r>
              <a:rPr lang="en-US" b="1" dirty="0">
                <a:solidFill>
                  <a:schemeClr val="tx1"/>
                </a:solidFill>
              </a:rPr>
              <a:t>Hybrid SaaS Models:</a:t>
            </a:r>
            <a:r>
              <a:rPr lang="en-US" dirty="0">
                <a:solidFill>
                  <a:schemeClr val="tx1"/>
                </a:solidFill>
              </a:rPr>
              <a:t> Hybrid models combining SaaS and on-premises solutions will emerge to meet diverse business requirements.</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950" y="0"/>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610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88950" y="1530350"/>
            <a:ext cx="8388350" cy="25654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What is cloud TCO?</a:t>
            </a:r>
          </a:p>
          <a:p>
            <a:pPr marL="0" indent="0" algn="just">
              <a:buNone/>
            </a:pPr>
            <a:endParaRPr lang="en-US" dirty="0">
              <a:solidFill>
                <a:schemeClr val="tx1"/>
              </a:solidFill>
            </a:endParaRPr>
          </a:p>
          <a:p>
            <a:pPr algn="just"/>
            <a:r>
              <a:rPr lang="en-US" dirty="0">
                <a:solidFill>
                  <a:schemeClr val="tx1"/>
                </a:solidFill>
              </a:rPr>
              <a:t>Cloud TCO is the cumulative expenses associated with adopting, operating, and provisioning cloud services. The complexity of your operations dictates your specific cloud TCO. Initially, estimation focuses on migrating from on-premise to the cloud, then expands to factors like rack rate, compute, data storage, networking, and data transfer costs.</a:t>
            </a:r>
          </a:p>
          <a:p>
            <a:pPr algn="just"/>
            <a:endParaRPr lang="en-US" dirty="0">
              <a:solidFill>
                <a:schemeClr val="tx1"/>
              </a:solidFill>
            </a:endParaRPr>
          </a:p>
          <a:p>
            <a:pPr algn="just"/>
            <a:r>
              <a:rPr lang="en-US" dirty="0">
                <a:solidFill>
                  <a:schemeClr val="tx1"/>
                </a:solidFill>
              </a:rPr>
              <a:t>Cloud TCO provides insight into the expenses of hosting, running, integrating, and managing workloads in the cloud.</a:t>
            </a:r>
          </a:p>
        </p:txBody>
      </p:sp>
      <p:pic>
        <p:nvPicPr>
          <p:cNvPr id="4" name="Picture 3">
            <a:extLst>
              <a:ext uri="{FF2B5EF4-FFF2-40B4-BE49-F238E27FC236}">
                <a16:creationId xmlns:a16="http://schemas.microsoft.com/office/drawing/2014/main" id="{E5E38D4B-51B9-C412-2F75-2934639BB706}"/>
              </a:ext>
            </a:extLst>
          </p:cNvPr>
          <p:cNvPicPr>
            <a:picLocks noChangeAspect="1"/>
          </p:cNvPicPr>
          <p:nvPr/>
        </p:nvPicPr>
        <p:blipFill>
          <a:blip r:embed="rId2"/>
          <a:stretch>
            <a:fillRect/>
          </a:stretch>
        </p:blipFill>
        <p:spPr>
          <a:xfrm>
            <a:off x="6813443" y="-12744"/>
            <a:ext cx="2330557" cy="2120987"/>
          </a:xfrm>
          <a:prstGeom prst="rect">
            <a:avLst/>
          </a:prstGeom>
          <a:ln>
            <a:noFill/>
          </a:ln>
          <a:effectLst>
            <a:softEdge rad="112500"/>
          </a:effectLst>
        </p:spPr>
      </p:pic>
    </p:spTree>
    <p:extLst>
      <p:ext uri="{BB962C8B-B14F-4D97-AF65-F5344CB8AC3E}">
        <p14:creationId xmlns:p14="http://schemas.microsoft.com/office/powerpoint/2010/main" val="3453399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88950" y="1530350"/>
            <a:ext cx="8388350" cy="29146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What is a TCO model?</a:t>
            </a:r>
          </a:p>
          <a:p>
            <a:pPr marL="0" indent="0" algn="just">
              <a:buNone/>
            </a:pPr>
            <a:endParaRPr lang="en-US" dirty="0">
              <a:solidFill>
                <a:schemeClr val="tx1"/>
              </a:solidFill>
            </a:endParaRPr>
          </a:p>
          <a:p>
            <a:pPr algn="just"/>
            <a:r>
              <a:rPr lang="en-US" dirty="0">
                <a:solidFill>
                  <a:schemeClr val="tx1"/>
                </a:solidFill>
              </a:rPr>
              <a:t>A cloud TCO model typically comprises two primary cost categories: upfront and ongoing expenses. Upfront costs include the implementation phase of a cloud computing environment, covering planning, assessment, initial fees from Cloud Service Providers (CSPs), data migration, application adaptation, consultant fees, training, and security measures.</a:t>
            </a:r>
          </a:p>
          <a:p>
            <a:pPr algn="just"/>
            <a:endParaRPr lang="en-US" dirty="0">
              <a:solidFill>
                <a:schemeClr val="tx1"/>
              </a:solidFill>
            </a:endParaRPr>
          </a:p>
          <a:p>
            <a:pPr algn="just"/>
            <a:r>
              <a:rPr lang="en-US" dirty="0">
                <a:solidFill>
                  <a:schemeClr val="tx1"/>
                </a:solidFill>
              </a:rPr>
              <a:t>Ongoing operational costs include monthly or annual subscription fees charged by CSPs, often based on usage volume and type of services utilized. For instance, data storage rates differ from data transfer or processing fees. Additional charges may apply for upgraded services like advanced analytics or machine learning capabilities. Ongoing training expenses for skill enhancement and maintenance fees, primarily handled by CSPs, contribute to ongoing operational costs.</a:t>
            </a:r>
          </a:p>
        </p:txBody>
      </p:sp>
      <p:pic>
        <p:nvPicPr>
          <p:cNvPr id="4" name="Picture 3">
            <a:extLst>
              <a:ext uri="{FF2B5EF4-FFF2-40B4-BE49-F238E27FC236}">
                <a16:creationId xmlns:a16="http://schemas.microsoft.com/office/drawing/2014/main" id="{E5E38D4B-51B9-C412-2F75-2934639BB706}"/>
              </a:ext>
            </a:extLst>
          </p:cNvPr>
          <p:cNvPicPr>
            <a:picLocks noChangeAspect="1"/>
          </p:cNvPicPr>
          <p:nvPr/>
        </p:nvPicPr>
        <p:blipFill>
          <a:blip r:embed="rId2"/>
          <a:stretch>
            <a:fillRect/>
          </a:stretch>
        </p:blipFill>
        <p:spPr>
          <a:xfrm>
            <a:off x="6762750" y="0"/>
            <a:ext cx="2330557" cy="2120987"/>
          </a:xfrm>
          <a:prstGeom prst="rect">
            <a:avLst/>
          </a:prstGeom>
          <a:ln>
            <a:noFill/>
          </a:ln>
          <a:effectLst>
            <a:softEdge rad="112500"/>
          </a:effectLst>
        </p:spPr>
      </p:pic>
    </p:spTree>
    <p:extLst>
      <p:ext uri="{BB962C8B-B14F-4D97-AF65-F5344CB8AC3E}">
        <p14:creationId xmlns:p14="http://schemas.microsoft.com/office/powerpoint/2010/main" val="602475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88950" y="1530350"/>
            <a:ext cx="8388350" cy="29146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Factors that affect cloud TCO</a:t>
            </a:r>
          </a:p>
          <a:p>
            <a:pPr marL="0" indent="0" algn="just">
              <a:buNone/>
            </a:pPr>
            <a:endParaRPr lang="en-US" dirty="0">
              <a:solidFill>
                <a:schemeClr val="tx1"/>
              </a:solidFill>
            </a:endParaRPr>
          </a:p>
          <a:p>
            <a:pPr algn="just"/>
            <a:r>
              <a:rPr lang="en-US" dirty="0">
                <a:solidFill>
                  <a:schemeClr val="tx1"/>
                </a:solidFill>
              </a:rPr>
              <a:t>Understanding the diverse factors affecting TCO is essential for informed decision-making in cloud adoption. Numerous factors contribute to the overall cost structure, from business characteristics to technical considerations. Here are some key factors:</a:t>
            </a:r>
          </a:p>
          <a:p>
            <a:pPr algn="just"/>
            <a:endParaRPr lang="en-US" dirty="0">
              <a:solidFill>
                <a:schemeClr val="tx1"/>
              </a:solidFill>
            </a:endParaRPr>
          </a:p>
          <a:p>
            <a:pPr algn="just"/>
            <a:r>
              <a:rPr lang="en-US" b="1" dirty="0">
                <a:solidFill>
                  <a:schemeClr val="tx1"/>
                </a:solidFill>
              </a:rPr>
              <a:t>Type of business:</a:t>
            </a:r>
            <a:r>
              <a:rPr lang="en-US" dirty="0">
                <a:solidFill>
                  <a:schemeClr val="tx1"/>
                </a:solidFill>
              </a:rPr>
              <a:t> Highly regulated industries (finance, healthcare) or those with </a:t>
            </a:r>
            <a:r>
              <a:rPr lang="en-US" dirty="0" err="1">
                <a:solidFill>
                  <a:schemeClr val="tx1"/>
                </a:solidFill>
              </a:rPr>
              <a:t>bursty</a:t>
            </a:r>
            <a:r>
              <a:rPr lang="en-US" dirty="0">
                <a:solidFill>
                  <a:schemeClr val="tx1"/>
                </a:solidFill>
              </a:rPr>
              <a:t> workloads (media, e-commerce) may require specialized cloud features that impact costs.</a:t>
            </a:r>
          </a:p>
          <a:p>
            <a:pPr algn="just"/>
            <a:r>
              <a:rPr lang="en-US" b="1" dirty="0">
                <a:solidFill>
                  <a:schemeClr val="tx1"/>
                </a:solidFill>
              </a:rPr>
              <a:t>Training expenses:</a:t>
            </a:r>
            <a:r>
              <a:rPr lang="en-US" dirty="0">
                <a:solidFill>
                  <a:schemeClr val="tx1"/>
                </a:solidFill>
              </a:rPr>
              <a:t> Upskilling your IT team on cloud technologies adds to the upfront investment but ensures efficient cloud management in the long run.</a:t>
            </a:r>
          </a:p>
        </p:txBody>
      </p:sp>
      <p:pic>
        <p:nvPicPr>
          <p:cNvPr id="4" name="Picture 3">
            <a:extLst>
              <a:ext uri="{FF2B5EF4-FFF2-40B4-BE49-F238E27FC236}">
                <a16:creationId xmlns:a16="http://schemas.microsoft.com/office/drawing/2014/main" id="{E5E38D4B-51B9-C412-2F75-2934639BB706}"/>
              </a:ext>
            </a:extLst>
          </p:cNvPr>
          <p:cNvPicPr>
            <a:picLocks noChangeAspect="1"/>
          </p:cNvPicPr>
          <p:nvPr/>
        </p:nvPicPr>
        <p:blipFill>
          <a:blip r:embed="rId2"/>
          <a:stretch>
            <a:fillRect/>
          </a:stretch>
        </p:blipFill>
        <p:spPr>
          <a:xfrm>
            <a:off x="6762750" y="0"/>
            <a:ext cx="2330557" cy="2120987"/>
          </a:xfrm>
          <a:prstGeom prst="rect">
            <a:avLst/>
          </a:prstGeom>
          <a:ln>
            <a:noFill/>
          </a:ln>
          <a:effectLst>
            <a:softEdge rad="112500"/>
          </a:effectLst>
        </p:spPr>
      </p:pic>
    </p:spTree>
    <p:extLst>
      <p:ext uri="{BB962C8B-B14F-4D97-AF65-F5344CB8AC3E}">
        <p14:creationId xmlns:p14="http://schemas.microsoft.com/office/powerpoint/2010/main" val="166358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88950" y="1530350"/>
            <a:ext cx="8388350" cy="30670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Factors that affect cloud TCO</a:t>
            </a:r>
          </a:p>
          <a:p>
            <a:pPr marL="0" indent="0" algn="just">
              <a:buNone/>
            </a:pPr>
            <a:endParaRPr lang="en-US" dirty="0">
              <a:solidFill>
                <a:schemeClr val="tx1"/>
              </a:solidFill>
            </a:endParaRPr>
          </a:p>
          <a:p>
            <a:pPr algn="just"/>
            <a:r>
              <a:rPr lang="en-US" b="1" dirty="0">
                <a:solidFill>
                  <a:schemeClr val="tx1"/>
                </a:solidFill>
              </a:rPr>
              <a:t>Application complexity:</a:t>
            </a:r>
            <a:r>
              <a:rPr lang="en-US" dirty="0">
                <a:solidFill>
                  <a:schemeClr val="tx1"/>
                </a:solidFill>
              </a:rPr>
              <a:t> Migrating complex, on-premises applications to the cloud might necessitate code modifications, potentially increasing migration costs.</a:t>
            </a:r>
          </a:p>
          <a:p>
            <a:pPr algn="just"/>
            <a:r>
              <a:rPr lang="en-US" b="1" dirty="0">
                <a:solidFill>
                  <a:schemeClr val="tx1"/>
                </a:solidFill>
              </a:rPr>
              <a:t>Regulatory compliance:</a:t>
            </a:r>
            <a:r>
              <a:rPr lang="en-US" dirty="0">
                <a:solidFill>
                  <a:schemeClr val="tx1"/>
                </a:solidFill>
              </a:rPr>
              <a:t> Compliance with industry regulations, particularly around data privacy, may require additional security controls and audits, which can impact your cloud TCO.</a:t>
            </a:r>
          </a:p>
          <a:p>
            <a:pPr algn="just"/>
            <a:r>
              <a:rPr lang="en-US" b="1" dirty="0">
                <a:solidFill>
                  <a:schemeClr val="tx1"/>
                </a:solidFill>
              </a:rPr>
              <a:t>Infrastructure attributes:</a:t>
            </a:r>
            <a:r>
              <a:rPr lang="en-US" dirty="0">
                <a:solidFill>
                  <a:schemeClr val="tx1"/>
                </a:solidFill>
              </a:rPr>
              <a:t> The underlying infrastructure of your chosen cloud provider (data center location, security protocols) can influence cloud service costs.</a:t>
            </a:r>
          </a:p>
          <a:p>
            <a:pPr algn="just"/>
            <a:r>
              <a:rPr lang="en-US" b="1" dirty="0">
                <a:solidFill>
                  <a:schemeClr val="tx1"/>
                </a:solidFill>
              </a:rPr>
              <a:t>Risk management:</a:t>
            </a:r>
            <a:r>
              <a:rPr lang="en-US" dirty="0">
                <a:solidFill>
                  <a:schemeClr val="tx1"/>
                </a:solidFill>
              </a:rPr>
              <a:t> Implementing robust security measures to protect your cloud environment adds to the initial investment but safeguards your data and minimizes potential security breaches.</a:t>
            </a:r>
          </a:p>
          <a:p>
            <a:pPr algn="just"/>
            <a:r>
              <a:rPr lang="en-US" b="1" dirty="0">
                <a:solidFill>
                  <a:schemeClr val="tx1"/>
                </a:solidFill>
              </a:rPr>
              <a:t>Operational processes:</a:t>
            </a:r>
            <a:r>
              <a:rPr lang="en-US" dirty="0">
                <a:solidFill>
                  <a:schemeClr val="tx1"/>
                </a:solidFill>
              </a:rPr>
              <a:t> The business processes migrated to the cloud, such as email and CRM systems, along with supplementary services like cloud automation and disaster recovery provided by your CSP, will impact resource allocation and, consequently, subscription fees for cloud services</a:t>
            </a:r>
          </a:p>
        </p:txBody>
      </p:sp>
      <p:pic>
        <p:nvPicPr>
          <p:cNvPr id="4" name="Picture 3">
            <a:extLst>
              <a:ext uri="{FF2B5EF4-FFF2-40B4-BE49-F238E27FC236}">
                <a16:creationId xmlns:a16="http://schemas.microsoft.com/office/drawing/2014/main" id="{E5E38D4B-51B9-C412-2F75-2934639BB706}"/>
              </a:ext>
            </a:extLst>
          </p:cNvPr>
          <p:cNvPicPr>
            <a:picLocks noChangeAspect="1"/>
          </p:cNvPicPr>
          <p:nvPr/>
        </p:nvPicPr>
        <p:blipFill>
          <a:blip r:embed="rId2"/>
          <a:stretch>
            <a:fillRect/>
          </a:stretch>
        </p:blipFill>
        <p:spPr>
          <a:xfrm>
            <a:off x="6762750" y="0"/>
            <a:ext cx="2330557" cy="2120987"/>
          </a:xfrm>
          <a:prstGeom prst="rect">
            <a:avLst/>
          </a:prstGeom>
          <a:ln>
            <a:noFill/>
          </a:ln>
          <a:effectLst>
            <a:softEdge rad="112500"/>
          </a:effectLst>
        </p:spPr>
      </p:pic>
    </p:spTree>
    <p:extLst>
      <p:ext uri="{BB962C8B-B14F-4D97-AF65-F5344CB8AC3E}">
        <p14:creationId xmlns:p14="http://schemas.microsoft.com/office/powerpoint/2010/main" val="17451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1046162" y="1226240"/>
            <a:ext cx="7178675" cy="26910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is SaaS?</a:t>
            </a:r>
          </a:p>
          <a:p>
            <a:pPr marL="0" indent="0" algn="just">
              <a:buNone/>
            </a:pPr>
            <a:endParaRPr lang="en-US" sz="1600" dirty="0">
              <a:solidFill>
                <a:schemeClr val="tx1"/>
              </a:solidFill>
            </a:endParaRPr>
          </a:p>
          <a:p>
            <a:pPr algn="just"/>
            <a:r>
              <a:rPr lang="en-US" sz="1600" dirty="0">
                <a:solidFill>
                  <a:schemeClr val="tx1"/>
                </a:solidFill>
              </a:rPr>
              <a:t>SaaS stands for Software as a Service.</a:t>
            </a:r>
          </a:p>
          <a:p>
            <a:pPr algn="just"/>
            <a:r>
              <a:rPr lang="en-US" sz="1600" dirty="0">
                <a:solidFill>
                  <a:schemeClr val="tx1"/>
                </a:solidFill>
              </a:rPr>
              <a:t>It is a cloud computing model where software applications are provided to users over the internet. Users access the software through a web browser, eliminating the need for installation and maintenance on their local machines.</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157308"/>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832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88950" y="1530350"/>
            <a:ext cx="8388350" cy="30670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Factors that affect cloud TCO</a:t>
            </a:r>
          </a:p>
          <a:p>
            <a:pPr marL="0" indent="0" algn="just">
              <a:buNone/>
            </a:pPr>
            <a:endParaRPr lang="en-US" dirty="0">
              <a:solidFill>
                <a:schemeClr val="tx1"/>
              </a:solidFill>
            </a:endParaRPr>
          </a:p>
          <a:p>
            <a:pPr algn="just"/>
            <a:r>
              <a:rPr lang="en-US" b="1" dirty="0">
                <a:solidFill>
                  <a:schemeClr val="tx1"/>
                </a:solidFill>
              </a:rPr>
              <a:t>Application complexity:</a:t>
            </a:r>
            <a:r>
              <a:rPr lang="en-US" dirty="0">
                <a:solidFill>
                  <a:schemeClr val="tx1"/>
                </a:solidFill>
              </a:rPr>
              <a:t> Migrating complex, on-premises applications to the cloud might necessitate code modifications, potentially increasing migration costs.</a:t>
            </a:r>
          </a:p>
          <a:p>
            <a:pPr algn="just"/>
            <a:r>
              <a:rPr lang="en-US" b="1" dirty="0">
                <a:solidFill>
                  <a:schemeClr val="tx1"/>
                </a:solidFill>
              </a:rPr>
              <a:t>Regulatory compliance:</a:t>
            </a:r>
            <a:r>
              <a:rPr lang="en-US" dirty="0">
                <a:solidFill>
                  <a:schemeClr val="tx1"/>
                </a:solidFill>
              </a:rPr>
              <a:t> Compliance with industry regulations, particularly around data privacy, may require additional security controls and audits, which can impact your cloud TCO.</a:t>
            </a:r>
          </a:p>
          <a:p>
            <a:pPr algn="just"/>
            <a:r>
              <a:rPr lang="en-US" b="1" dirty="0">
                <a:solidFill>
                  <a:schemeClr val="tx1"/>
                </a:solidFill>
              </a:rPr>
              <a:t>Infrastructure attributes:</a:t>
            </a:r>
            <a:r>
              <a:rPr lang="en-US" dirty="0">
                <a:solidFill>
                  <a:schemeClr val="tx1"/>
                </a:solidFill>
              </a:rPr>
              <a:t> The underlying infrastructure of your chosen cloud provider (data center location, security protocols) can influence cloud service costs.</a:t>
            </a:r>
          </a:p>
          <a:p>
            <a:pPr algn="just"/>
            <a:r>
              <a:rPr lang="en-US" b="1" dirty="0">
                <a:solidFill>
                  <a:schemeClr val="tx1"/>
                </a:solidFill>
              </a:rPr>
              <a:t>Risk management:</a:t>
            </a:r>
            <a:r>
              <a:rPr lang="en-US" dirty="0">
                <a:solidFill>
                  <a:schemeClr val="tx1"/>
                </a:solidFill>
              </a:rPr>
              <a:t> Implementing robust security measures to protect your cloud environment adds to the initial investment but safeguards your data and minimizes potential security breaches.</a:t>
            </a:r>
          </a:p>
          <a:p>
            <a:pPr algn="just"/>
            <a:r>
              <a:rPr lang="en-US" b="1" dirty="0">
                <a:solidFill>
                  <a:schemeClr val="tx1"/>
                </a:solidFill>
              </a:rPr>
              <a:t>Operational processes:</a:t>
            </a:r>
            <a:r>
              <a:rPr lang="en-US" dirty="0">
                <a:solidFill>
                  <a:schemeClr val="tx1"/>
                </a:solidFill>
              </a:rPr>
              <a:t> The business processes migrated to the cloud, such as email and CRM systems, along with supplementary services like cloud automation and disaster recovery provided by your CSP, will impact resource allocation and, consequently, subscription fees for cloud services</a:t>
            </a:r>
          </a:p>
        </p:txBody>
      </p:sp>
      <p:pic>
        <p:nvPicPr>
          <p:cNvPr id="4" name="Picture 3">
            <a:extLst>
              <a:ext uri="{FF2B5EF4-FFF2-40B4-BE49-F238E27FC236}">
                <a16:creationId xmlns:a16="http://schemas.microsoft.com/office/drawing/2014/main" id="{E5E38D4B-51B9-C412-2F75-2934639BB706}"/>
              </a:ext>
            </a:extLst>
          </p:cNvPr>
          <p:cNvPicPr>
            <a:picLocks noChangeAspect="1"/>
          </p:cNvPicPr>
          <p:nvPr/>
        </p:nvPicPr>
        <p:blipFill>
          <a:blip r:embed="rId2"/>
          <a:stretch>
            <a:fillRect/>
          </a:stretch>
        </p:blipFill>
        <p:spPr>
          <a:xfrm>
            <a:off x="6762750" y="0"/>
            <a:ext cx="2330557" cy="2120987"/>
          </a:xfrm>
          <a:prstGeom prst="rect">
            <a:avLst/>
          </a:prstGeom>
          <a:ln>
            <a:noFill/>
          </a:ln>
          <a:effectLst>
            <a:softEdge rad="112500"/>
          </a:effectLst>
        </p:spPr>
      </p:pic>
    </p:spTree>
    <p:extLst>
      <p:ext uri="{BB962C8B-B14F-4D97-AF65-F5344CB8AC3E}">
        <p14:creationId xmlns:p14="http://schemas.microsoft.com/office/powerpoint/2010/main" val="312682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88950" y="1530350"/>
            <a:ext cx="8388350" cy="30670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Understand key cost factors</a:t>
            </a:r>
          </a:p>
          <a:p>
            <a:pPr marL="0" indent="0" algn="just">
              <a:buNone/>
            </a:pPr>
            <a:endParaRPr lang="en-US" dirty="0">
              <a:solidFill>
                <a:schemeClr val="tx1"/>
              </a:solidFill>
            </a:endParaRPr>
          </a:p>
          <a:p>
            <a:pPr algn="just"/>
            <a:r>
              <a:rPr lang="en-US" dirty="0">
                <a:solidFill>
                  <a:schemeClr val="tx1"/>
                </a:solidFill>
              </a:rPr>
              <a:t>To facilitate an informed comparison of cloud TCO, calculate the total cost of your existing infrastructure. Infrastructure costs typically encompass tangible expenses that are easily quantifiable, though specifics may vary based on your cloud infrastructure.</a:t>
            </a:r>
          </a:p>
          <a:p>
            <a:pPr algn="just"/>
            <a:endParaRPr lang="en-US" dirty="0">
              <a:solidFill>
                <a:schemeClr val="tx1"/>
              </a:solidFill>
            </a:endParaRPr>
          </a:p>
          <a:p>
            <a:pPr algn="just"/>
            <a:r>
              <a:rPr lang="en-US" b="1" dirty="0">
                <a:solidFill>
                  <a:schemeClr val="tx1"/>
                </a:solidFill>
              </a:rPr>
              <a:t>Infrastructure and operational expenses:</a:t>
            </a:r>
            <a:r>
              <a:rPr lang="en-US" dirty="0">
                <a:solidFill>
                  <a:schemeClr val="tx1"/>
                </a:solidFill>
              </a:rPr>
              <a:t> Compare hardware, networking, and operating expenditures expenses of on-premise solutions with subscription fees for cloud services.</a:t>
            </a:r>
          </a:p>
          <a:p>
            <a:pPr algn="just"/>
            <a:endParaRPr lang="en-US" dirty="0">
              <a:solidFill>
                <a:schemeClr val="tx1"/>
              </a:solidFill>
            </a:endParaRPr>
          </a:p>
          <a:p>
            <a:pPr algn="just"/>
            <a:r>
              <a:rPr lang="en-US" b="1" dirty="0">
                <a:solidFill>
                  <a:schemeClr val="tx1"/>
                </a:solidFill>
              </a:rPr>
              <a:t>Software licensing analysis:</a:t>
            </a:r>
            <a:r>
              <a:rPr lang="en-US" dirty="0">
                <a:solidFill>
                  <a:schemeClr val="tx1"/>
                </a:solidFill>
              </a:rPr>
              <a:t> Analyze differences in software licensing costs between on-premise solutions and cloud-based subscription models.</a:t>
            </a:r>
          </a:p>
        </p:txBody>
      </p:sp>
      <p:pic>
        <p:nvPicPr>
          <p:cNvPr id="4" name="Picture 3">
            <a:extLst>
              <a:ext uri="{FF2B5EF4-FFF2-40B4-BE49-F238E27FC236}">
                <a16:creationId xmlns:a16="http://schemas.microsoft.com/office/drawing/2014/main" id="{E5E38D4B-51B9-C412-2F75-2934639BB706}"/>
              </a:ext>
            </a:extLst>
          </p:cNvPr>
          <p:cNvPicPr>
            <a:picLocks noChangeAspect="1"/>
          </p:cNvPicPr>
          <p:nvPr/>
        </p:nvPicPr>
        <p:blipFill>
          <a:blip r:embed="rId2"/>
          <a:stretch>
            <a:fillRect/>
          </a:stretch>
        </p:blipFill>
        <p:spPr>
          <a:xfrm>
            <a:off x="6762750" y="0"/>
            <a:ext cx="2330557" cy="2120987"/>
          </a:xfrm>
          <a:prstGeom prst="rect">
            <a:avLst/>
          </a:prstGeom>
          <a:ln>
            <a:noFill/>
          </a:ln>
          <a:effectLst>
            <a:softEdge rad="112500"/>
          </a:effectLst>
        </p:spPr>
      </p:pic>
    </p:spTree>
    <p:extLst>
      <p:ext uri="{BB962C8B-B14F-4D97-AF65-F5344CB8AC3E}">
        <p14:creationId xmlns:p14="http://schemas.microsoft.com/office/powerpoint/2010/main" val="3100337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88950" y="1530350"/>
            <a:ext cx="8388350" cy="26860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Direct costs</a:t>
            </a:r>
          </a:p>
          <a:p>
            <a:pPr marL="0" indent="0" algn="just">
              <a:buNone/>
            </a:pPr>
            <a:endParaRPr lang="en-US" dirty="0">
              <a:solidFill>
                <a:schemeClr val="tx1"/>
              </a:solidFill>
            </a:endParaRPr>
          </a:p>
          <a:p>
            <a:pPr algn="just"/>
            <a:r>
              <a:rPr lang="en-US" b="1" dirty="0">
                <a:solidFill>
                  <a:schemeClr val="tx1"/>
                </a:solidFill>
              </a:rPr>
              <a:t>Subscription charges:</a:t>
            </a:r>
            <a:r>
              <a:rPr lang="en-US" dirty="0">
                <a:solidFill>
                  <a:schemeClr val="tx1"/>
                </a:solidFill>
              </a:rPr>
              <a:t> Base costs of cloud services, usually calculated on a monthly or hourly basis, depending on usage.</a:t>
            </a:r>
          </a:p>
          <a:p>
            <a:pPr algn="just"/>
            <a:endParaRPr lang="en-US" b="1" dirty="0">
              <a:solidFill>
                <a:schemeClr val="tx1"/>
              </a:solidFill>
            </a:endParaRPr>
          </a:p>
          <a:p>
            <a:pPr algn="just"/>
            <a:r>
              <a:rPr lang="en-US" b="1" dirty="0">
                <a:solidFill>
                  <a:schemeClr val="tx1"/>
                </a:solidFill>
              </a:rPr>
              <a:t>Compute instances fees:</a:t>
            </a:r>
            <a:r>
              <a:rPr lang="en-US" dirty="0">
                <a:solidFill>
                  <a:schemeClr val="tx1"/>
                </a:solidFill>
              </a:rPr>
              <a:t> Charges for virtual machine instances based on their size, configuration, and usage.</a:t>
            </a:r>
          </a:p>
          <a:p>
            <a:pPr algn="just"/>
            <a:endParaRPr lang="en-US" b="1" dirty="0">
              <a:solidFill>
                <a:schemeClr val="tx1"/>
              </a:solidFill>
            </a:endParaRPr>
          </a:p>
          <a:p>
            <a:pPr algn="just"/>
            <a:r>
              <a:rPr lang="en-US" b="1" dirty="0">
                <a:solidFill>
                  <a:schemeClr val="tx1"/>
                </a:solidFill>
              </a:rPr>
              <a:t>Networking charges:</a:t>
            </a:r>
            <a:r>
              <a:rPr lang="en-US" dirty="0">
                <a:solidFill>
                  <a:schemeClr val="tx1"/>
                </a:solidFill>
              </a:rPr>
              <a:t> Fees related to data transfer within the cloud environment and to and from the internet.</a:t>
            </a:r>
          </a:p>
          <a:p>
            <a:pPr algn="just"/>
            <a:r>
              <a:rPr lang="en-US" dirty="0">
                <a:solidFill>
                  <a:schemeClr val="tx1"/>
                </a:solidFill>
              </a:rPr>
              <a:t>Backup and disaster recovery expenses: Costs associated with backup storage and disaster recovery solutions.</a:t>
            </a:r>
          </a:p>
        </p:txBody>
      </p:sp>
      <p:pic>
        <p:nvPicPr>
          <p:cNvPr id="4" name="Picture 3">
            <a:extLst>
              <a:ext uri="{FF2B5EF4-FFF2-40B4-BE49-F238E27FC236}">
                <a16:creationId xmlns:a16="http://schemas.microsoft.com/office/drawing/2014/main" id="{E5E38D4B-51B9-C412-2F75-2934639BB706}"/>
              </a:ext>
            </a:extLst>
          </p:cNvPr>
          <p:cNvPicPr>
            <a:picLocks noChangeAspect="1"/>
          </p:cNvPicPr>
          <p:nvPr/>
        </p:nvPicPr>
        <p:blipFill>
          <a:blip r:embed="rId2"/>
          <a:stretch>
            <a:fillRect/>
          </a:stretch>
        </p:blipFill>
        <p:spPr>
          <a:xfrm>
            <a:off x="6762750" y="0"/>
            <a:ext cx="2330557" cy="2120987"/>
          </a:xfrm>
          <a:prstGeom prst="rect">
            <a:avLst/>
          </a:prstGeom>
          <a:ln>
            <a:noFill/>
          </a:ln>
          <a:effectLst>
            <a:softEdge rad="112500"/>
          </a:effectLst>
        </p:spPr>
      </p:pic>
    </p:spTree>
    <p:extLst>
      <p:ext uri="{BB962C8B-B14F-4D97-AF65-F5344CB8AC3E}">
        <p14:creationId xmlns:p14="http://schemas.microsoft.com/office/powerpoint/2010/main" val="2853965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88950" y="1530350"/>
            <a:ext cx="8388350" cy="26860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Hidden expenses</a:t>
            </a:r>
          </a:p>
          <a:p>
            <a:pPr marL="0" indent="0" algn="just">
              <a:buNone/>
            </a:pPr>
            <a:endParaRPr lang="en-US" dirty="0">
              <a:solidFill>
                <a:schemeClr val="tx1"/>
              </a:solidFill>
            </a:endParaRPr>
          </a:p>
          <a:p>
            <a:pPr algn="just"/>
            <a:r>
              <a:rPr lang="en-US" b="1" dirty="0">
                <a:solidFill>
                  <a:schemeClr val="tx1"/>
                </a:solidFill>
              </a:rPr>
              <a:t>Data storage charges:</a:t>
            </a:r>
            <a:r>
              <a:rPr lang="en-US" dirty="0">
                <a:solidFill>
                  <a:schemeClr val="tx1"/>
                </a:solidFill>
              </a:rPr>
              <a:t> Consider potential charges for storing large data volumes by cloud providers.</a:t>
            </a:r>
          </a:p>
          <a:p>
            <a:pPr algn="just"/>
            <a:endParaRPr lang="en-US" b="1" dirty="0">
              <a:solidFill>
                <a:schemeClr val="tx1"/>
              </a:solidFill>
            </a:endParaRPr>
          </a:p>
          <a:p>
            <a:pPr algn="just"/>
            <a:r>
              <a:rPr lang="en-US" b="1" dirty="0">
                <a:solidFill>
                  <a:schemeClr val="tx1"/>
                </a:solidFill>
              </a:rPr>
              <a:t>Data retrieval fees:</a:t>
            </a:r>
            <a:r>
              <a:rPr lang="en-US" dirty="0">
                <a:solidFill>
                  <a:schemeClr val="tx1"/>
                </a:solidFill>
              </a:rPr>
              <a:t> Note additional charges for retrieving data from certain cloud storage services.</a:t>
            </a:r>
          </a:p>
          <a:p>
            <a:pPr algn="just"/>
            <a:endParaRPr lang="en-US" b="1" dirty="0">
              <a:solidFill>
                <a:schemeClr val="tx1"/>
              </a:solidFill>
            </a:endParaRPr>
          </a:p>
          <a:p>
            <a:pPr algn="just"/>
            <a:r>
              <a:rPr lang="en-US" b="1" dirty="0">
                <a:solidFill>
                  <a:schemeClr val="tx1"/>
                </a:solidFill>
              </a:rPr>
              <a:t>Network traffic expenses:</a:t>
            </a:r>
            <a:r>
              <a:rPr lang="en-US" dirty="0">
                <a:solidFill>
                  <a:schemeClr val="tx1"/>
                </a:solidFill>
              </a:rPr>
              <a:t> Be aware of egress costs and network traffic costs associated with interacting with cloud services, especially across different regions.</a:t>
            </a:r>
          </a:p>
          <a:p>
            <a:pPr algn="just"/>
            <a:endParaRPr lang="en-US" b="1" dirty="0">
              <a:solidFill>
                <a:schemeClr val="tx1"/>
              </a:solidFill>
            </a:endParaRPr>
          </a:p>
          <a:p>
            <a:pPr algn="just"/>
            <a:r>
              <a:rPr lang="en-US" b="1" dirty="0">
                <a:solidFill>
                  <a:schemeClr val="tx1"/>
                </a:solidFill>
              </a:rPr>
              <a:t>Vendor lock-in implications:</a:t>
            </a:r>
            <a:r>
              <a:rPr lang="en-US" dirty="0">
                <a:solidFill>
                  <a:schemeClr val="tx1"/>
                </a:solidFill>
              </a:rPr>
              <a:t> Recognize potential customer lock-in cost implications of switching cloud providers in the future.</a:t>
            </a:r>
          </a:p>
        </p:txBody>
      </p:sp>
      <p:pic>
        <p:nvPicPr>
          <p:cNvPr id="4" name="Picture 3">
            <a:extLst>
              <a:ext uri="{FF2B5EF4-FFF2-40B4-BE49-F238E27FC236}">
                <a16:creationId xmlns:a16="http://schemas.microsoft.com/office/drawing/2014/main" id="{E5E38D4B-51B9-C412-2F75-2934639BB706}"/>
              </a:ext>
            </a:extLst>
          </p:cNvPr>
          <p:cNvPicPr>
            <a:picLocks noChangeAspect="1"/>
          </p:cNvPicPr>
          <p:nvPr/>
        </p:nvPicPr>
        <p:blipFill>
          <a:blip r:embed="rId2"/>
          <a:stretch>
            <a:fillRect/>
          </a:stretch>
        </p:blipFill>
        <p:spPr>
          <a:xfrm>
            <a:off x="6762750" y="0"/>
            <a:ext cx="2330557" cy="2120987"/>
          </a:xfrm>
          <a:prstGeom prst="rect">
            <a:avLst/>
          </a:prstGeom>
          <a:ln>
            <a:noFill/>
          </a:ln>
          <a:effectLst>
            <a:softEdge rad="112500"/>
          </a:effectLst>
        </p:spPr>
      </p:pic>
    </p:spTree>
    <p:extLst>
      <p:ext uri="{BB962C8B-B14F-4D97-AF65-F5344CB8AC3E}">
        <p14:creationId xmlns:p14="http://schemas.microsoft.com/office/powerpoint/2010/main" val="201795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76250" y="1600200"/>
            <a:ext cx="8388350" cy="29718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Virtualization in Cloud Computing and Types</a:t>
            </a:r>
          </a:p>
          <a:p>
            <a:pPr marL="0" indent="0" algn="just">
              <a:buNone/>
            </a:pPr>
            <a:endParaRPr lang="en-US" dirty="0">
              <a:solidFill>
                <a:schemeClr val="tx1"/>
              </a:solidFill>
            </a:endParaRPr>
          </a:p>
          <a:p>
            <a:pPr algn="just"/>
            <a:r>
              <a:rPr lang="en-US" dirty="0">
                <a:solidFill>
                  <a:schemeClr val="tx1"/>
                </a:solidFill>
              </a:rPr>
              <a:t>Virtualization is used to create a virtual version of an underlying service With the help of Virtualization, multiple operating systems and applications can run on the same machine and its same hardware at the same time, increasing the utilization and flexibility of hardware. It was initially developed during the mainframe era.</a:t>
            </a:r>
          </a:p>
          <a:p>
            <a:pPr algn="just"/>
            <a:endParaRPr lang="en-US" dirty="0">
              <a:solidFill>
                <a:schemeClr val="tx1"/>
              </a:solidFill>
            </a:endParaRPr>
          </a:p>
          <a:p>
            <a:pPr algn="just"/>
            <a:r>
              <a:rPr lang="en-US" dirty="0">
                <a:solidFill>
                  <a:schemeClr val="tx1"/>
                </a:solidFill>
              </a:rPr>
              <a:t>It is one of the main cost-effective, hardware-reducing, and energy-saving techniques used by cloud providers. Virtualization allows sharing of a single physical instance of a resource or an application among multiple customers and organizations at one time. It does this by assigning a logical name to physical storage and providing a pointer to that physical resource on demand.</a:t>
            </a:r>
          </a:p>
        </p:txBody>
      </p:sp>
      <p:pic>
        <p:nvPicPr>
          <p:cNvPr id="7" name="Picture 6">
            <a:extLst>
              <a:ext uri="{FF2B5EF4-FFF2-40B4-BE49-F238E27FC236}">
                <a16:creationId xmlns:a16="http://schemas.microsoft.com/office/drawing/2014/main" id="{2EDEC5DC-2FB1-8A61-CC79-594A611C4751}"/>
              </a:ext>
            </a:extLst>
          </p:cNvPr>
          <p:cNvPicPr>
            <a:picLocks noChangeAspect="1"/>
          </p:cNvPicPr>
          <p:nvPr/>
        </p:nvPicPr>
        <p:blipFill>
          <a:blip r:embed="rId2"/>
          <a:stretch>
            <a:fillRect/>
          </a:stretch>
        </p:blipFill>
        <p:spPr>
          <a:xfrm>
            <a:off x="6038850" y="66399"/>
            <a:ext cx="2946888" cy="20540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83595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DEC5DC-2FB1-8A61-CC79-594A611C4751}"/>
              </a:ext>
            </a:extLst>
          </p:cNvPr>
          <p:cNvPicPr>
            <a:picLocks noChangeAspect="1"/>
          </p:cNvPicPr>
          <p:nvPr/>
        </p:nvPicPr>
        <p:blipFill>
          <a:blip r:embed="rId2"/>
          <a:stretch>
            <a:fillRect/>
          </a:stretch>
        </p:blipFill>
        <p:spPr>
          <a:xfrm>
            <a:off x="6038850" y="66399"/>
            <a:ext cx="2946888" cy="2054013"/>
          </a:xfrm>
          <a:prstGeom prst="rect">
            <a:avLst/>
          </a:prstGeom>
          <a:ln>
            <a:noFill/>
          </a:ln>
          <a:effectLst>
            <a:outerShdw blurRad="190500" algn="tl" rotWithShape="0">
              <a:srgbClr val="000000">
                <a:alpha val="70000"/>
              </a:srgbClr>
            </a:outerShdw>
          </a:effectLst>
        </p:spPr>
      </p:pic>
      <p:pic>
        <p:nvPicPr>
          <p:cNvPr id="20482" name="Picture 2" descr="Key Components of Server Virtualization">
            <a:extLst>
              <a:ext uri="{FF2B5EF4-FFF2-40B4-BE49-F238E27FC236}">
                <a16:creationId xmlns:a16="http://schemas.microsoft.com/office/drawing/2014/main" id="{1E1CDF2D-7E68-AB42-17DE-1C8DE30E9F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718" y="1093405"/>
            <a:ext cx="6532563" cy="416152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121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76250" y="1600200"/>
            <a:ext cx="8388350" cy="29718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Virtualization in Cloud Computing and Types</a:t>
            </a:r>
          </a:p>
          <a:p>
            <a:pPr marL="0" indent="0" algn="just">
              <a:buNone/>
            </a:pPr>
            <a:endParaRPr lang="en-US" dirty="0">
              <a:solidFill>
                <a:schemeClr val="tx1"/>
              </a:solidFill>
            </a:endParaRPr>
          </a:p>
          <a:p>
            <a:pPr algn="just"/>
            <a:r>
              <a:rPr lang="en-US" dirty="0">
                <a:solidFill>
                  <a:schemeClr val="tx1"/>
                </a:solidFill>
              </a:rPr>
              <a:t>The term virtualization is often synonymous with hardware virtualization, which plays a fundamental role in efficiently delivering Infrastructure-as-a-Service (IaaS) solutions for cloud computing. Moreover, virtualization technologies provide a virtual environment for not only executing applications but also for storage, memory, and networking</a:t>
            </a:r>
          </a:p>
          <a:p>
            <a:pPr algn="just"/>
            <a:endParaRPr lang="en-US" dirty="0">
              <a:solidFill>
                <a:schemeClr val="tx1"/>
              </a:solidFill>
            </a:endParaRPr>
          </a:p>
          <a:p>
            <a:pPr algn="just"/>
            <a:r>
              <a:rPr lang="en-US" dirty="0">
                <a:solidFill>
                  <a:schemeClr val="tx1"/>
                </a:solidFill>
              </a:rPr>
              <a:t>Host Machine: The machine on which the virtual machine is going to be built is known as Host Machine.</a:t>
            </a:r>
          </a:p>
          <a:p>
            <a:pPr algn="just"/>
            <a:r>
              <a:rPr lang="en-US" dirty="0">
                <a:solidFill>
                  <a:schemeClr val="tx1"/>
                </a:solidFill>
              </a:rPr>
              <a:t>Guest Machine: The virtual machine is referred to as a Guest Machine.</a:t>
            </a:r>
          </a:p>
        </p:txBody>
      </p:sp>
      <p:pic>
        <p:nvPicPr>
          <p:cNvPr id="7" name="Picture 6">
            <a:extLst>
              <a:ext uri="{FF2B5EF4-FFF2-40B4-BE49-F238E27FC236}">
                <a16:creationId xmlns:a16="http://schemas.microsoft.com/office/drawing/2014/main" id="{2EDEC5DC-2FB1-8A61-CC79-594A611C4751}"/>
              </a:ext>
            </a:extLst>
          </p:cNvPr>
          <p:cNvPicPr>
            <a:picLocks noChangeAspect="1"/>
          </p:cNvPicPr>
          <p:nvPr/>
        </p:nvPicPr>
        <p:blipFill>
          <a:blip r:embed="rId2"/>
          <a:stretch>
            <a:fillRect/>
          </a:stretch>
        </p:blipFill>
        <p:spPr>
          <a:xfrm>
            <a:off x="6038850" y="66399"/>
            <a:ext cx="2946888" cy="20540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4472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76250" y="1600200"/>
            <a:ext cx="8388350" cy="29718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Working of Virtualization in Cloud Computing</a:t>
            </a:r>
          </a:p>
          <a:p>
            <a:pPr marL="0" indent="0" algn="just">
              <a:buNone/>
            </a:pPr>
            <a:endParaRPr lang="en-US" dirty="0">
              <a:solidFill>
                <a:schemeClr val="tx1"/>
              </a:solidFill>
            </a:endParaRPr>
          </a:p>
          <a:p>
            <a:pPr algn="just"/>
            <a:r>
              <a:rPr lang="en-US" dirty="0">
                <a:solidFill>
                  <a:schemeClr val="tx1"/>
                </a:solidFill>
              </a:rPr>
              <a:t>Virtualization has a prominent impact on Cloud Computing. In the case of cloud computing, users store data in the cloud, but with the help of Virtualization, users have the extra benefit of sharing the infrastructure.</a:t>
            </a:r>
          </a:p>
          <a:p>
            <a:pPr algn="just"/>
            <a:endParaRPr lang="en-US" dirty="0">
              <a:solidFill>
                <a:schemeClr val="tx1"/>
              </a:solidFill>
            </a:endParaRPr>
          </a:p>
          <a:p>
            <a:pPr algn="just"/>
            <a:r>
              <a:rPr lang="en-US" dirty="0">
                <a:solidFill>
                  <a:schemeClr val="tx1"/>
                </a:solidFill>
              </a:rPr>
              <a:t>Cloud Vendors take care of the required physical resources, but these cloud providers charge a huge amount for these services which impacts every user or organization. Virtualization helps Users or </a:t>
            </a:r>
            <a:r>
              <a:rPr lang="en-US" dirty="0" err="1">
                <a:solidFill>
                  <a:schemeClr val="tx1"/>
                </a:solidFill>
              </a:rPr>
              <a:t>Organisations</a:t>
            </a:r>
            <a:r>
              <a:rPr lang="en-US" dirty="0">
                <a:solidFill>
                  <a:schemeClr val="tx1"/>
                </a:solidFill>
              </a:rPr>
              <a:t> in maintaining those services which are required by a company through external (third-party) people, which helps in reducing costs to the company. This is the way through which Virtualization works in Cloud Computing. </a:t>
            </a:r>
          </a:p>
        </p:txBody>
      </p:sp>
      <p:pic>
        <p:nvPicPr>
          <p:cNvPr id="7" name="Picture 6">
            <a:extLst>
              <a:ext uri="{FF2B5EF4-FFF2-40B4-BE49-F238E27FC236}">
                <a16:creationId xmlns:a16="http://schemas.microsoft.com/office/drawing/2014/main" id="{2EDEC5DC-2FB1-8A61-CC79-594A611C4751}"/>
              </a:ext>
            </a:extLst>
          </p:cNvPr>
          <p:cNvPicPr>
            <a:picLocks noChangeAspect="1"/>
          </p:cNvPicPr>
          <p:nvPr/>
        </p:nvPicPr>
        <p:blipFill>
          <a:blip r:embed="rId2"/>
          <a:stretch>
            <a:fillRect/>
          </a:stretch>
        </p:blipFill>
        <p:spPr>
          <a:xfrm>
            <a:off x="6038850" y="66399"/>
            <a:ext cx="2946888" cy="20540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76080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085850"/>
            <a:ext cx="8388350" cy="29718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Benefits of Virtualization</a:t>
            </a:r>
          </a:p>
          <a:p>
            <a:pPr marL="0" indent="0" algn="just">
              <a:buNone/>
            </a:pPr>
            <a:endParaRPr lang="en-US" dirty="0">
              <a:solidFill>
                <a:schemeClr val="tx1"/>
              </a:solidFill>
            </a:endParaRPr>
          </a:p>
          <a:p>
            <a:pPr algn="just"/>
            <a:r>
              <a:rPr lang="en-US" dirty="0">
                <a:solidFill>
                  <a:schemeClr val="tx1"/>
                </a:solidFill>
              </a:rPr>
              <a:t>Here are some of the benefits of using Virtualization in Cloud Computing</a:t>
            </a:r>
          </a:p>
          <a:p>
            <a:pPr algn="just"/>
            <a:endParaRPr lang="en-US" dirty="0">
              <a:solidFill>
                <a:schemeClr val="tx1"/>
              </a:solidFill>
            </a:endParaRPr>
          </a:p>
          <a:p>
            <a:pPr marL="285750" indent="-285750" algn="just">
              <a:buFont typeface="Arial" panose="020B0604020202020204" pitchFamily="34" charset="0"/>
              <a:buChar char="•"/>
            </a:pPr>
            <a:r>
              <a:rPr lang="en-US" dirty="0">
                <a:solidFill>
                  <a:schemeClr val="tx1"/>
                </a:solidFill>
              </a:rPr>
              <a:t>More flexible and efficient allocation of resources. </a:t>
            </a:r>
          </a:p>
          <a:p>
            <a:pPr marL="285750" indent="-285750" algn="just">
              <a:buFont typeface="Arial" panose="020B0604020202020204" pitchFamily="34" charset="0"/>
              <a:buChar char="•"/>
            </a:pPr>
            <a:r>
              <a:rPr lang="en-US" dirty="0">
                <a:solidFill>
                  <a:schemeClr val="tx1"/>
                </a:solidFill>
              </a:rPr>
              <a:t>Enhance development productivity. </a:t>
            </a:r>
          </a:p>
          <a:p>
            <a:pPr marL="285750" indent="-285750" algn="just">
              <a:buFont typeface="Arial" panose="020B0604020202020204" pitchFamily="34" charset="0"/>
              <a:buChar char="•"/>
            </a:pPr>
            <a:r>
              <a:rPr lang="en-US" dirty="0">
                <a:solidFill>
                  <a:schemeClr val="tx1"/>
                </a:solidFill>
              </a:rPr>
              <a:t>It lowers the cost of IT infrastructure. </a:t>
            </a:r>
          </a:p>
          <a:p>
            <a:pPr marL="285750" indent="-285750" algn="just">
              <a:buFont typeface="Arial" panose="020B0604020202020204" pitchFamily="34" charset="0"/>
              <a:buChar char="•"/>
            </a:pPr>
            <a:r>
              <a:rPr lang="en-US" dirty="0">
                <a:solidFill>
                  <a:schemeClr val="tx1"/>
                </a:solidFill>
              </a:rPr>
              <a:t>Remote access and rapid scalability. </a:t>
            </a:r>
          </a:p>
          <a:p>
            <a:pPr marL="285750" indent="-285750" algn="just">
              <a:buFont typeface="Arial" panose="020B0604020202020204" pitchFamily="34" charset="0"/>
              <a:buChar char="•"/>
            </a:pPr>
            <a:r>
              <a:rPr lang="en-US" dirty="0">
                <a:solidFill>
                  <a:schemeClr val="tx1"/>
                </a:solidFill>
              </a:rPr>
              <a:t>High availability and disaster recovery. </a:t>
            </a:r>
          </a:p>
          <a:p>
            <a:pPr marL="285750" indent="-285750" algn="just">
              <a:buFont typeface="Arial" panose="020B0604020202020204" pitchFamily="34" charset="0"/>
              <a:buChar char="•"/>
            </a:pPr>
            <a:r>
              <a:rPr lang="en-US" dirty="0">
                <a:solidFill>
                  <a:schemeClr val="tx1"/>
                </a:solidFill>
              </a:rPr>
              <a:t>Pay peruse of the IT infrastructure on demand. </a:t>
            </a:r>
          </a:p>
          <a:p>
            <a:pPr marL="285750" indent="-285750" algn="just">
              <a:buFont typeface="Arial" panose="020B0604020202020204" pitchFamily="34" charset="0"/>
              <a:buChar char="•"/>
            </a:pPr>
            <a:r>
              <a:rPr lang="en-US" dirty="0">
                <a:solidFill>
                  <a:schemeClr val="tx1"/>
                </a:solidFill>
              </a:rPr>
              <a:t>Enables running multiple operating systems.</a:t>
            </a:r>
          </a:p>
        </p:txBody>
      </p:sp>
      <p:pic>
        <p:nvPicPr>
          <p:cNvPr id="7" name="Picture 6">
            <a:extLst>
              <a:ext uri="{FF2B5EF4-FFF2-40B4-BE49-F238E27FC236}">
                <a16:creationId xmlns:a16="http://schemas.microsoft.com/office/drawing/2014/main" id="{2EDEC5DC-2FB1-8A61-CC79-594A611C4751}"/>
              </a:ext>
            </a:extLst>
          </p:cNvPr>
          <p:cNvPicPr>
            <a:picLocks noChangeAspect="1"/>
          </p:cNvPicPr>
          <p:nvPr/>
        </p:nvPicPr>
        <p:blipFill>
          <a:blip r:embed="rId2"/>
          <a:stretch>
            <a:fillRect/>
          </a:stretch>
        </p:blipFill>
        <p:spPr>
          <a:xfrm>
            <a:off x="6038850" y="66399"/>
            <a:ext cx="2946888" cy="20540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90186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457814"/>
            <a:ext cx="8388350" cy="31305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Drawback of Virtualization</a:t>
            </a:r>
          </a:p>
          <a:p>
            <a:pPr marL="0" indent="0" algn="just">
              <a:buNone/>
            </a:pPr>
            <a:endParaRPr lang="en-US" dirty="0">
              <a:solidFill>
                <a:schemeClr val="tx1"/>
              </a:solidFill>
            </a:endParaRPr>
          </a:p>
          <a:p>
            <a:pPr algn="just"/>
            <a:r>
              <a:rPr lang="en-US" b="1" dirty="0">
                <a:solidFill>
                  <a:schemeClr val="tx1"/>
                </a:solidFill>
              </a:rPr>
              <a:t>High Initial Investment:</a:t>
            </a:r>
            <a:r>
              <a:rPr lang="en-US" dirty="0">
                <a:solidFill>
                  <a:schemeClr val="tx1"/>
                </a:solidFill>
              </a:rPr>
              <a:t> Clouds have a very high initial investment, but it is also true that it will help in reducing the cost of companies.</a:t>
            </a:r>
          </a:p>
          <a:p>
            <a:pPr algn="just"/>
            <a:endParaRPr lang="en-US" b="1" dirty="0">
              <a:solidFill>
                <a:schemeClr val="tx1"/>
              </a:solidFill>
            </a:endParaRPr>
          </a:p>
          <a:p>
            <a:pPr algn="just"/>
            <a:r>
              <a:rPr lang="en-US" b="1" dirty="0">
                <a:solidFill>
                  <a:schemeClr val="tx1"/>
                </a:solidFill>
              </a:rPr>
              <a:t>Learning New Infrastructure:</a:t>
            </a:r>
            <a:r>
              <a:rPr lang="en-US" dirty="0">
                <a:solidFill>
                  <a:schemeClr val="tx1"/>
                </a:solidFill>
              </a:rPr>
              <a:t> As the companies shifted from Servers to Cloud, it requires highly skilled staff who have skills to work with the cloud easily and for this, you have to hire new staff or provide training to current staff.</a:t>
            </a:r>
          </a:p>
          <a:p>
            <a:pPr algn="just"/>
            <a:endParaRPr lang="en-US" b="1" dirty="0">
              <a:solidFill>
                <a:schemeClr val="tx1"/>
              </a:solidFill>
            </a:endParaRPr>
          </a:p>
          <a:p>
            <a:pPr algn="just"/>
            <a:r>
              <a:rPr lang="en-US" b="1" dirty="0">
                <a:solidFill>
                  <a:schemeClr val="tx1"/>
                </a:solidFill>
              </a:rPr>
              <a:t>Risk of Data:</a:t>
            </a:r>
            <a:r>
              <a:rPr lang="en-US" dirty="0">
                <a:solidFill>
                  <a:schemeClr val="tx1"/>
                </a:solidFill>
              </a:rPr>
              <a:t> Hosting data on third-party resources can lead to putting the data at risk, it has the chance of getting attacked by any hacker or cracker very easily.</a:t>
            </a:r>
          </a:p>
        </p:txBody>
      </p:sp>
      <p:pic>
        <p:nvPicPr>
          <p:cNvPr id="7" name="Picture 6">
            <a:extLst>
              <a:ext uri="{FF2B5EF4-FFF2-40B4-BE49-F238E27FC236}">
                <a16:creationId xmlns:a16="http://schemas.microsoft.com/office/drawing/2014/main" id="{2EDEC5DC-2FB1-8A61-CC79-594A611C4751}"/>
              </a:ext>
            </a:extLst>
          </p:cNvPr>
          <p:cNvPicPr>
            <a:picLocks noChangeAspect="1"/>
          </p:cNvPicPr>
          <p:nvPr/>
        </p:nvPicPr>
        <p:blipFill>
          <a:blip r:embed="rId2"/>
          <a:stretch>
            <a:fillRect/>
          </a:stretch>
        </p:blipFill>
        <p:spPr>
          <a:xfrm>
            <a:off x="6038850" y="66399"/>
            <a:ext cx="2946888" cy="20540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594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231516"/>
            <a:ext cx="7088188" cy="329496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How Does SaaS Work?</a:t>
            </a:r>
          </a:p>
          <a:p>
            <a:pPr marL="0" indent="0" algn="just">
              <a:buNone/>
            </a:pPr>
            <a:endParaRPr lang="en-US" sz="1600" dirty="0">
              <a:solidFill>
                <a:schemeClr val="tx1"/>
              </a:solidFill>
            </a:endParaRPr>
          </a:p>
          <a:p>
            <a:pPr algn="just"/>
            <a:r>
              <a:rPr lang="en-US" sz="1600" dirty="0">
                <a:solidFill>
                  <a:schemeClr val="tx1"/>
                </a:solidFill>
              </a:rPr>
              <a:t>SaaS providers host and manage the software applications on their servers. Users access the applications through a client interface, usually a web browser. The provider takes care of software updates, security, and infrastructure management, allowing users to focus on using the software rather than maintaining it.</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157308"/>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641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457814"/>
            <a:ext cx="8388350" cy="315863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Characteristics of Virtualization</a:t>
            </a:r>
          </a:p>
          <a:p>
            <a:pPr marL="0" indent="0" algn="just">
              <a:buNone/>
            </a:pPr>
            <a:endParaRPr lang="en-US" dirty="0">
              <a:solidFill>
                <a:schemeClr val="tx1"/>
              </a:solidFill>
            </a:endParaRPr>
          </a:p>
          <a:p>
            <a:pPr algn="just"/>
            <a:r>
              <a:rPr lang="en-US" b="1" dirty="0">
                <a:solidFill>
                  <a:schemeClr val="tx1"/>
                </a:solidFill>
              </a:rPr>
              <a:t>Increased Security:</a:t>
            </a:r>
            <a:r>
              <a:rPr lang="en-US" dirty="0">
                <a:solidFill>
                  <a:schemeClr val="tx1"/>
                </a:solidFill>
              </a:rPr>
              <a:t> The ability to control the execution of a guest program in a completely transparent manner opens new possibilities for delivering a secure, controlled execution environment. All the operations of the guest programs are generally performed against the virtual machine, which then translates and applies them to the host programs. </a:t>
            </a:r>
          </a:p>
          <a:p>
            <a:pPr algn="just"/>
            <a:endParaRPr lang="en-US" b="1" dirty="0">
              <a:solidFill>
                <a:schemeClr val="tx1"/>
              </a:solidFill>
            </a:endParaRPr>
          </a:p>
          <a:p>
            <a:pPr algn="just"/>
            <a:r>
              <a:rPr lang="en-US" b="1" dirty="0">
                <a:solidFill>
                  <a:schemeClr val="tx1"/>
                </a:solidFill>
              </a:rPr>
              <a:t>Managed Execution:</a:t>
            </a:r>
            <a:r>
              <a:rPr lang="en-US" dirty="0">
                <a:solidFill>
                  <a:schemeClr val="tx1"/>
                </a:solidFill>
              </a:rPr>
              <a:t> In particular, sharing, aggregation, emulation, and isolation are the most relevant features.</a:t>
            </a:r>
          </a:p>
          <a:p>
            <a:pPr algn="just"/>
            <a:r>
              <a:rPr lang="en-US" dirty="0">
                <a:solidFill>
                  <a:schemeClr val="tx1"/>
                </a:solidFill>
              </a:rPr>
              <a:t>Sharing: Virtualization allows the creation of a separate computing environment within the same host.</a:t>
            </a:r>
          </a:p>
          <a:p>
            <a:pPr algn="just"/>
            <a:endParaRPr lang="en-US" b="1" dirty="0">
              <a:solidFill>
                <a:schemeClr val="tx1"/>
              </a:solidFill>
            </a:endParaRPr>
          </a:p>
          <a:p>
            <a:pPr algn="just"/>
            <a:r>
              <a:rPr lang="en-US" b="1" dirty="0">
                <a:solidFill>
                  <a:schemeClr val="tx1"/>
                </a:solidFill>
              </a:rPr>
              <a:t>Aggregation:</a:t>
            </a:r>
            <a:r>
              <a:rPr lang="en-US" dirty="0">
                <a:solidFill>
                  <a:schemeClr val="tx1"/>
                </a:solidFill>
              </a:rPr>
              <a:t> It is possible to share physical resources among several guests, but virtualization also allows aggregation, which is the opposite process.</a:t>
            </a:r>
          </a:p>
        </p:txBody>
      </p:sp>
      <p:pic>
        <p:nvPicPr>
          <p:cNvPr id="7" name="Picture 6">
            <a:extLst>
              <a:ext uri="{FF2B5EF4-FFF2-40B4-BE49-F238E27FC236}">
                <a16:creationId xmlns:a16="http://schemas.microsoft.com/office/drawing/2014/main" id="{2EDEC5DC-2FB1-8A61-CC79-594A611C4751}"/>
              </a:ext>
            </a:extLst>
          </p:cNvPr>
          <p:cNvPicPr>
            <a:picLocks noChangeAspect="1"/>
          </p:cNvPicPr>
          <p:nvPr/>
        </p:nvPicPr>
        <p:blipFill>
          <a:blip r:embed="rId2"/>
          <a:stretch>
            <a:fillRect/>
          </a:stretch>
        </p:blipFill>
        <p:spPr>
          <a:xfrm>
            <a:off x="6038850" y="66399"/>
            <a:ext cx="2946888" cy="20540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52758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457814"/>
            <a:ext cx="8388350" cy="315863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Types of Virtualization</a:t>
            </a:r>
          </a:p>
          <a:p>
            <a:pPr marL="0" indent="0" algn="just">
              <a:buNone/>
            </a:pPr>
            <a:endParaRPr lang="en-US" dirty="0">
              <a:solidFill>
                <a:schemeClr val="tx1"/>
              </a:solidFill>
            </a:endParaRPr>
          </a:p>
          <a:p>
            <a:pPr algn="just"/>
            <a:r>
              <a:rPr lang="en-US" b="1" dirty="0">
                <a:solidFill>
                  <a:schemeClr val="tx1"/>
                </a:solidFill>
              </a:rPr>
              <a:t>Application Virtualization:</a:t>
            </a:r>
            <a:r>
              <a:rPr lang="en-US" dirty="0">
                <a:solidFill>
                  <a:schemeClr val="tx1"/>
                </a:solidFill>
              </a:rPr>
              <a:t> This lets you use an application on your local device while it’s actually hosted on a remote server. Your personal data and the app’s settings are stored on the server, but you can still run it locally via the internet. It’s useful if you need to work with multiple versions of the same software. Common examples include hosted or packaged apps.</a:t>
            </a:r>
          </a:p>
          <a:p>
            <a:pPr algn="just"/>
            <a:endParaRPr lang="en-US" dirty="0">
              <a:solidFill>
                <a:schemeClr val="tx1"/>
              </a:solidFill>
            </a:endParaRPr>
          </a:p>
          <a:p>
            <a:pPr algn="just"/>
            <a:r>
              <a:rPr lang="en-US" b="1" dirty="0">
                <a:solidFill>
                  <a:schemeClr val="tx1"/>
                </a:solidFill>
              </a:rPr>
              <a:t>Network Virtualization:</a:t>
            </a:r>
            <a:r>
              <a:rPr lang="en-US" dirty="0">
                <a:solidFill>
                  <a:schemeClr val="tx1"/>
                </a:solidFill>
              </a:rPr>
              <a:t> This allows multiple virtual networks to run on the same physical network, each operating independently. You can quickly set up virtual switches, routers, firewalls, and VPNs, making network management more flexible and efficient.</a:t>
            </a:r>
          </a:p>
        </p:txBody>
      </p:sp>
      <p:pic>
        <p:nvPicPr>
          <p:cNvPr id="7" name="Picture 6">
            <a:extLst>
              <a:ext uri="{FF2B5EF4-FFF2-40B4-BE49-F238E27FC236}">
                <a16:creationId xmlns:a16="http://schemas.microsoft.com/office/drawing/2014/main" id="{2EDEC5DC-2FB1-8A61-CC79-594A611C4751}"/>
              </a:ext>
            </a:extLst>
          </p:cNvPr>
          <p:cNvPicPr>
            <a:picLocks noChangeAspect="1"/>
          </p:cNvPicPr>
          <p:nvPr/>
        </p:nvPicPr>
        <p:blipFill>
          <a:blip r:embed="rId2"/>
          <a:stretch>
            <a:fillRect/>
          </a:stretch>
        </p:blipFill>
        <p:spPr>
          <a:xfrm>
            <a:off x="6038850" y="66399"/>
            <a:ext cx="2946888" cy="20540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63897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457814"/>
            <a:ext cx="8388350" cy="315863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Types of Virtualization</a:t>
            </a:r>
          </a:p>
          <a:p>
            <a:pPr marL="0" indent="0" algn="just">
              <a:buNone/>
            </a:pPr>
            <a:endParaRPr lang="en-US" dirty="0">
              <a:solidFill>
                <a:schemeClr val="tx1"/>
              </a:solidFill>
            </a:endParaRPr>
          </a:p>
          <a:p>
            <a:pPr algn="just"/>
            <a:r>
              <a:rPr lang="en-US" b="1" dirty="0">
                <a:solidFill>
                  <a:schemeClr val="tx1"/>
                </a:solidFill>
              </a:rPr>
              <a:t>Desktop Virtualization:</a:t>
            </a:r>
            <a:r>
              <a:rPr lang="en-US" dirty="0">
                <a:solidFill>
                  <a:schemeClr val="tx1"/>
                </a:solidFill>
              </a:rPr>
              <a:t> With desktop virtualization, your operating system is stored on a server and can be accessed from anywhere on any device. It’s great for users who need flexibility, as it simplifies software updates and provides portability.</a:t>
            </a:r>
          </a:p>
          <a:p>
            <a:pPr algn="just"/>
            <a:endParaRPr lang="en-US" dirty="0">
              <a:solidFill>
                <a:schemeClr val="tx1"/>
              </a:solidFill>
            </a:endParaRPr>
          </a:p>
          <a:p>
            <a:pPr algn="just"/>
            <a:r>
              <a:rPr lang="en-US" b="1" dirty="0">
                <a:solidFill>
                  <a:schemeClr val="tx1"/>
                </a:solidFill>
              </a:rPr>
              <a:t>Storage Virtualization:</a:t>
            </a:r>
            <a:r>
              <a:rPr lang="en-US" dirty="0">
                <a:solidFill>
                  <a:schemeClr val="tx1"/>
                </a:solidFill>
              </a:rPr>
              <a:t> This combines storage from different servers into a single system, making it easier to manage. It ensures smooth performance and efficient operations even when the underlying hardware changes or fails.</a:t>
            </a:r>
          </a:p>
          <a:p>
            <a:pPr algn="just"/>
            <a:endParaRPr lang="en-US" dirty="0">
              <a:solidFill>
                <a:schemeClr val="tx1"/>
              </a:solidFill>
            </a:endParaRPr>
          </a:p>
          <a:p>
            <a:pPr algn="just"/>
            <a:r>
              <a:rPr lang="en-US" b="1" dirty="0">
                <a:solidFill>
                  <a:schemeClr val="tx1"/>
                </a:solidFill>
              </a:rPr>
              <a:t>Server Virtualization:</a:t>
            </a:r>
            <a:r>
              <a:rPr lang="en-US" dirty="0">
                <a:solidFill>
                  <a:schemeClr val="tx1"/>
                </a:solidFill>
              </a:rPr>
              <a:t> This splits a physical server into multiple virtual servers, each functioning independently. It helps improve performance, cut costs and makes tasks like server migration and energy management easier.</a:t>
            </a:r>
          </a:p>
        </p:txBody>
      </p:sp>
      <p:pic>
        <p:nvPicPr>
          <p:cNvPr id="7" name="Picture 6">
            <a:extLst>
              <a:ext uri="{FF2B5EF4-FFF2-40B4-BE49-F238E27FC236}">
                <a16:creationId xmlns:a16="http://schemas.microsoft.com/office/drawing/2014/main" id="{2EDEC5DC-2FB1-8A61-CC79-594A611C4751}"/>
              </a:ext>
            </a:extLst>
          </p:cNvPr>
          <p:cNvPicPr>
            <a:picLocks noChangeAspect="1"/>
          </p:cNvPicPr>
          <p:nvPr/>
        </p:nvPicPr>
        <p:blipFill>
          <a:blip r:embed="rId2"/>
          <a:stretch>
            <a:fillRect/>
          </a:stretch>
        </p:blipFill>
        <p:spPr>
          <a:xfrm>
            <a:off x="6038850" y="66399"/>
            <a:ext cx="2946888" cy="20540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51188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457814"/>
            <a:ext cx="8388350" cy="254268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Types of Virtualization</a:t>
            </a:r>
          </a:p>
          <a:p>
            <a:pPr marL="0" indent="0" algn="just">
              <a:buNone/>
            </a:pPr>
            <a:endParaRPr lang="en-US" dirty="0">
              <a:solidFill>
                <a:schemeClr val="tx1"/>
              </a:solidFill>
            </a:endParaRPr>
          </a:p>
          <a:p>
            <a:pPr algn="just"/>
            <a:r>
              <a:rPr lang="en-US" b="1" dirty="0">
                <a:solidFill>
                  <a:schemeClr val="tx1"/>
                </a:solidFill>
              </a:rPr>
              <a:t>Data Virtualization:</a:t>
            </a:r>
            <a:r>
              <a:rPr lang="en-US" dirty="0">
                <a:solidFill>
                  <a:schemeClr val="tx1"/>
                </a:solidFill>
              </a:rPr>
              <a:t> This brings data from different sources together in one place without needing to know where or how it’s stored. It creates a unified view of the data, which can be accessed remotely via cloud services. Companies like Oracle and IBM offer solutions for this.</a:t>
            </a:r>
          </a:p>
        </p:txBody>
      </p:sp>
      <p:pic>
        <p:nvPicPr>
          <p:cNvPr id="7" name="Picture 6">
            <a:extLst>
              <a:ext uri="{FF2B5EF4-FFF2-40B4-BE49-F238E27FC236}">
                <a16:creationId xmlns:a16="http://schemas.microsoft.com/office/drawing/2014/main" id="{2EDEC5DC-2FB1-8A61-CC79-594A611C4751}"/>
              </a:ext>
            </a:extLst>
          </p:cNvPr>
          <p:cNvPicPr>
            <a:picLocks noChangeAspect="1"/>
          </p:cNvPicPr>
          <p:nvPr/>
        </p:nvPicPr>
        <p:blipFill>
          <a:blip r:embed="rId2"/>
          <a:stretch>
            <a:fillRect/>
          </a:stretch>
        </p:blipFill>
        <p:spPr>
          <a:xfrm>
            <a:off x="6038850" y="66399"/>
            <a:ext cx="2946888" cy="20540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128090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1644649" y="1203814"/>
            <a:ext cx="4343401" cy="50433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ctr">
              <a:buNone/>
            </a:pPr>
            <a:r>
              <a:rPr lang="en-US" b="1" dirty="0">
                <a:solidFill>
                  <a:schemeClr val="tx1"/>
                </a:solidFill>
              </a:rPr>
              <a:t>Virtualization vs Containerization</a:t>
            </a:r>
            <a:endParaRPr lang="en-US" dirty="0">
              <a:solidFill>
                <a:schemeClr val="tx1"/>
              </a:solidFill>
            </a:endParaRPr>
          </a:p>
        </p:txBody>
      </p:sp>
      <p:pic>
        <p:nvPicPr>
          <p:cNvPr id="7" name="Picture 6">
            <a:extLst>
              <a:ext uri="{FF2B5EF4-FFF2-40B4-BE49-F238E27FC236}">
                <a16:creationId xmlns:a16="http://schemas.microsoft.com/office/drawing/2014/main" id="{2EDEC5DC-2FB1-8A61-CC79-594A611C4751}"/>
              </a:ext>
            </a:extLst>
          </p:cNvPr>
          <p:cNvPicPr>
            <a:picLocks noChangeAspect="1"/>
          </p:cNvPicPr>
          <p:nvPr/>
        </p:nvPicPr>
        <p:blipFill>
          <a:blip r:embed="rId2"/>
          <a:stretch>
            <a:fillRect/>
          </a:stretch>
        </p:blipFill>
        <p:spPr>
          <a:xfrm>
            <a:off x="6038850" y="66399"/>
            <a:ext cx="2946888" cy="2054013"/>
          </a:xfrm>
          <a:prstGeom prst="rect">
            <a:avLst/>
          </a:prstGeom>
          <a:ln>
            <a:noFill/>
          </a:ln>
          <a:effectLst>
            <a:outerShdw blurRad="190500" algn="tl" rotWithShape="0">
              <a:srgbClr val="000000">
                <a:alpha val="70000"/>
              </a:srgbClr>
            </a:outerShdw>
          </a:effectLst>
        </p:spPr>
      </p:pic>
      <p:graphicFrame>
        <p:nvGraphicFramePr>
          <p:cNvPr id="3" name="Table 4">
            <a:extLst>
              <a:ext uri="{FF2B5EF4-FFF2-40B4-BE49-F238E27FC236}">
                <a16:creationId xmlns:a16="http://schemas.microsoft.com/office/drawing/2014/main" id="{361AB24F-BA39-FD9B-BEC5-5A5C0208EC6E}"/>
              </a:ext>
            </a:extLst>
          </p:cNvPr>
          <p:cNvGraphicFramePr>
            <a:graphicFrameLocks noGrp="1"/>
          </p:cNvGraphicFramePr>
          <p:nvPr>
            <p:extLst>
              <p:ext uri="{D42A27DB-BD31-4B8C-83A1-F6EECF244321}">
                <p14:modId xmlns:p14="http://schemas.microsoft.com/office/powerpoint/2010/main" val="4227829528"/>
              </p:ext>
            </p:extLst>
          </p:nvPr>
        </p:nvGraphicFramePr>
        <p:xfrm>
          <a:off x="1428750" y="1959610"/>
          <a:ext cx="6596064" cy="2595880"/>
        </p:xfrm>
        <a:graphic>
          <a:graphicData uri="http://schemas.openxmlformats.org/drawingml/2006/table">
            <a:tbl>
              <a:tblPr firstRow="1" bandRow="1">
                <a:effectLst>
                  <a:outerShdw blurRad="50800" dist="38100" dir="8100000" algn="tr" rotWithShape="0">
                    <a:prstClr val="black">
                      <a:alpha val="40000"/>
                    </a:prstClr>
                  </a:outerShdw>
                </a:effectLst>
                <a:tableStyleId>{7DF18680-E054-41AD-8BC1-D1AEF772440D}</a:tableStyleId>
              </a:tblPr>
              <a:tblGrid>
                <a:gridCol w="1168400">
                  <a:extLst>
                    <a:ext uri="{9D8B030D-6E8A-4147-A177-3AD203B41FA5}">
                      <a16:colId xmlns:a16="http://schemas.microsoft.com/office/drawing/2014/main" val="3173054988"/>
                    </a:ext>
                  </a:extLst>
                </a:gridCol>
                <a:gridCol w="2698750">
                  <a:extLst>
                    <a:ext uri="{9D8B030D-6E8A-4147-A177-3AD203B41FA5}">
                      <a16:colId xmlns:a16="http://schemas.microsoft.com/office/drawing/2014/main" val="3776492559"/>
                    </a:ext>
                  </a:extLst>
                </a:gridCol>
                <a:gridCol w="2728914">
                  <a:extLst>
                    <a:ext uri="{9D8B030D-6E8A-4147-A177-3AD203B41FA5}">
                      <a16:colId xmlns:a16="http://schemas.microsoft.com/office/drawing/2014/main" val="539844581"/>
                    </a:ext>
                  </a:extLst>
                </a:gridCol>
              </a:tblGrid>
              <a:tr h="370840">
                <a:tc>
                  <a:txBody>
                    <a:bodyPr/>
                    <a:lstStyle/>
                    <a:p>
                      <a:pPr algn="ctr"/>
                      <a:r>
                        <a:rPr lang="en-US" sz="1050" dirty="0"/>
                        <a:t>Aspect</a:t>
                      </a:r>
                      <a:endParaRPr lang="en-PK" sz="1050" dirty="0"/>
                    </a:p>
                  </a:txBody>
                  <a:tcPr anchor="ctr"/>
                </a:tc>
                <a:tc>
                  <a:txBody>
                    <a:bodyPr/>
                    <a:lstStyle/>
                    <a:p>
                      <a:pPr algn="ctr"/>
                      <a:r>
                        <a:rPr lang="en-US" sz="1050" dirty="0"/>
                        <a:t>Virtualization</a:t>
                      </a:r>
                      <a:endParaRPr lang="en-PK" sz="1050" dirty="0"/>
                    </a:p>
                  </a:txBody>
                  <a:tcPr anchor="ctr"/>
                </a:tc>
                <a:tc>
                  <a:txBody>
                    <a:bodyPr/>
                    <a:lstStyle/>
                    <a:p>
                      <a:pPr algn="ctr"/>
                      <a:r>
                        <a:rPr lang="en-US" sz="1050" dirty="0"/>
                        <a:t>Containerization</a:t>
                      </a:r>
                      <a:endParaRPr lang="en-PK" sz="1050" dirty="0"/>
                    </a:p>
                  </a:txBody>
                  <a:tcPr anchor="ctr"/>
                </a:tc>
                <a:extLst>
                  <a:ext uri="{0D108BD9-81ED-4DB2-BD59-A6C34878D82A}">
                    <a16:rowId xmlns:a16="http://schemas.microsoft.com/office/drawing/2014/main" val="2255847639"/>
                  </a:ext>
                </a:extLst>
              </a:tr>
              <a:tr h="370840">
                <a:tc>
                  <a:txBody>
                    <a:bodyPr/>
                    <a:lstStyle/>
                    <a:p>
                      <a:r>
                        <a:rPr lang="en-US" sz="1050" dirty="0"/>
                        <a:t>Architecture </a:t>
                      </a:r>
                      <a:endParaRPr lang="en-PK" sz="1050" dirty="0"/>
                    </a:p>
                  </a:txBody>
                  <a:tcPr anchor="ctr"/>
                </a:tc>
                <a:tc>
                  <a:txBody>
                    <a:bodyPr/>
                    <a:lstStyle/>
                    <a:p>
                      <a:r>
                        <a:rPr lang="en-US" sz="1050" dirty="0"/>
                        <a:t>Full OS per VM</a:t>
                      </a:r>
                      <a:endParaRPr lang="en-PK" sz="1050" dirty="0"/>
                    </a:p>
                  </a:txBody>
                  <a:tcPr anchor="ctr"/>
                </a:tc>
                <a:tc>
                  <a:txBody>
                    <a:bodyPr/>
                    <a:lstStyle/>
                    <a:p>
                      <a:r>
                        <a:rPr lang="en-US" sz="1050" dirty="0"/>
                        <a:t>Shared host OS</a:t>
                      </a:r>
                      <a:endParaRPr lang="en-PK" sz="1050" dirty="0"/>
                    </a:p>
                  </a:txBody>
                  <a:tcPr anchor="ctr"/>
                </a:tc>
                <a:extLst>
                  <a:ext uri="{0D108BD9-81ED-4DB2-BD59-A6C34878D82A}">
                    <a16:rowId xmlns:a16="http://schemas.microsoft.com/office/drawing/2014/main" val="330268769"/>
                  </a:ext>
                </a:extLst>
              </a:tr>
              <a:tr h="370840">
                <a:tc>
                  <a:txBody>
                    <a:bodyPr/>
                    <a:lstStyle/>
                    <a:p>
                      <a:r>
                        <a:rPr lang="en-US" sz="1050" dirty="0"/>
                        <a:t>Resource Usage</a:t>
                      </a:r>
                    </a:p>
                  </a:txBody>
                  <a:tcPr anchor="ctr"/>
                </a:tc>
                <a:tc>
                  <a:txBody>
                    <a:bodyPr/>
                    <a:lstStyle/>
                    <a:p>
                      <a:r>
                        <a:rPr lang="en-US" sz="1050" dirty="0"/>
                        <a:t>High</a:t>
                      </a:r>
                      <a:endParaRPr lang="en-PK" sz="1050" dirty="0"/>
                    </a:p>
                  </a:txBody>
                  <a:tcPr anchor="ctr"/>
                </a:tc>
                <a:tc>
                  <a:txBody>
                    <a:bodyPr/>
                    <a:lstStyle/>
                    <a:p>
                      <a:r>
                        <a:rPr lang="en-US" sz="1050" dirty="0"/>
                        <a:t>Low</a:t>
                      </a:r>
                      <a:endParaRPr lang="en-PK" sz="1050" dirty="0"/>
                    </a:p>
                  </a:txBody>
                  <a:tcPr anchor="ctr"/>
                </a:tc>
                <a:extLst>
                  <a:ext uri="{0D108BD9-81ED-4DB2-BD59-A6C34878D82A}">
                    <a16:rowId xmlns:a16="http://schemas.microsoft.com/office/drawing/2014/main" val="1456657327"/>
                  </a:ext>
                </a:extLst>
              </a:tr>
              <a:tr h="370840">
                <a:tc>
                  <a:txBody>
                    <a:bodyPr/>
                    <a:lstStyle/>
                    <a:p>
                      <a:r>
                        <a:rPr lang="en-US" sz="1050" dirty="0"/>
                        <a:t>Performance</a:t>
                      </a:r>
                      <a:endParaRPr lang="en-PK" sz="1050" dirty="0"/>
                    </a:p>
                  </a:txBody>
                  <a:tcPr anchor="ctr"/>
                </a:tc>
                <a:tc>
                  <a:txBody>
                    <a:bodyPr/>
                    <a:lstStyle/>
                    <a:p>
                      <a:r>
                        <a:rPr lang="en-US" sz="1050" dirty="0"/>
                        <a:t>Slightly slower due to overhead</a:t>
                      </a:r>
                      <a:endParaRPr lang="en-PK" sz="1050" dirty="0"/>
                    </a:p>
                  </a:txBody>
                  <a:tcPr anchor="ctr"/>
                </a:tc>
                <a:tc>
                  <a:txBody>
                    <a:bodyPr/>
                    <a:lstStyle/>
                    <a:p>
                      <a:r>
                        <a:rPr lang="en-US" sz="1050" dirty="0"/>
                        <a:t>Faster due to lightweight design</a:t>
                      </a:r>
                      <a:endParaRPr lang="en-PK" sz="1050" dirty="0"/>
                    </a:p>
                  </a:txBody>
                  <a:tcPr anchor="ctr"/>
                </a:tc>
                <a:extLst>
                  <a:ext uri="{0D108BD9-81ED-4DB2-BD59-A6C34878D82A}">
                    <a16:rowId xmlns:a16="http://schemas.microsoft.com/office/drawing/2014/main" val="754874812"/>
                  </a:ext>
                </a:extLst>
              </a:tr>
              <a:tr h="370840">
                <a:tc>
                  <a:txBody>
                    <a:bodyPr/>
                    <a:lstStyle/>
                    <a:p>
                      <a:r>
                        <a:rPr lang="en-US" sz="1050" dirty="0"/>
                        <a:t>Scalability</a:t>
                      </a:r>
                      <a:endParaRPr lang="en-PK" sz="1050" dirty="0"/>
                    </a:p>
                  </a:txBody>
                  <a:tcPr anchor="ctr"/>
                </a:tc>
                <a:tc>
                  <a:txBody>
                    <a:bodyPr/>
                    <a:lstStyle/>
                    <a:p>
                      <a:r>
                        <a:rPr lang="en-US" sz="1050" dirty="0"/>
                        <a:t>Limited by heavier VMs</a:t>
                      </a:r>
                      <a:endParaRPr lang="en-PK" sz="1050" dirty="0"/>
                    </a:p>
                  </a:txBody>
                  <a:tcPr anchor="ctr"/>
                </a:tc>
                <a:tc>
                  <a:txBody>
                    <a:bodyPr/>
                    <a:lstStyle/>
                    <a:p>
                      <a:r>
                        <a:rPr lang="en-US" sz="1050" dirty="0"/>
                        <a:t>Highly scalable</a:t>
                      </a:r>
                      <a:endParaRPr lang="en-PK" sz="1050" dirty="0"/>
                    </a:p>
                  </a:txBody>
                  <a:tcPr anchor="ctr"/>
                </a:tc>
                <a:extLst>
                  <a:ext uri="{0D108BD9-81ED-4DB2-BD59-A6C34878D82A}">
                    <a16:rowId xmlns:a16="http://schemas.microsoft.com/office/drawing/2014/main" val="2374574908"/>
                  </a:ext>
                </a:extLst>
              </a:tr>
              <a:tr h="370840">
                <a:tc>
                  <a:txBody>
                    <a:bodyPr/>
                    <a:lstStyle/>
                    <a:p>
                      <a:r>
                        <a:rPr lang="en-US" sz="1050" dirty="0"/>
                        <a:t>Portability</a:t>
                      </a:r>
                      <a:endParaRPr lang="en-PK" sz="1050" dirty="0"/>
                    </a:p>
                  </a:txBody>
                  <a:tcPr anchor="ctr"/>
                </a:tc>
                <a:tc>
                  <a:txBody>
                    <a:bodyPr/>
                    <a:lstStyle/>
                    <a:p>
                      <a:r>
                        <a:rPr lang="en-US" sz="1050" dirty="0"/>
                        <a:t>Moderate</a:t>
                      </a:r>
                      <a:endParaRPr lang="en-PK" sz="1050" dirty="0"/>
                    </a:p>
                  </a:txBody>
                  <a:tcPr anchor="ctr"/>
                </a:tc>
                <a:tc>
                  <a:txBody>
                    <a:bodyPr/>
                    <a:lstStyle/>
                    <a:p>
                      <a:r>
                        <a:rPr lang="en-US" sz="1050" dirty="0"/>
                        <a:t>Very high</a:t>
                      </a:r>
                      <a:endParaRPr lang="en-PK" sz="1050" dirty="0"/>
                    </a:p>
                  </a:txBody>
                  <a:tcPr anchor="ctr"/>
                </a:tc>
                <a:extLst>
                  <a:ext uri="{0D108BD9-81ED-4DB2-BD59-A6C34878D82A}">
                    <a16:rowId xmlns:a16="http://schemas.microsoft.com/office/drawing/2014/main" val="1077170566"/>
                  </a:ext>
                </a:extLst>
              </a:tr>
              <a:tr h="370840">
                <a:tc>
                  <a:txBody>
                    <a:bodyPr/>
                    <a:lstStyle/>
                    <a:p>
                      <a:r>
                        <a:rPr lang="en-US" sz="1050" dirty="0"/>
                        <a:t>Use Case</a:t>
                      </a:r>
                    </a:p>
                  </a:txBody>
                  <a:tcPr anchor="ctr"/>
                </a:tc>
                <a:tc>
                  <a:txBody>
                    <a:bodyPr/>
                    <a:lstStyle/>
                    <a:p>
                      <a:r>
                        <a:rPr lang="en-US" sz="1050" dirty="0"/>
                        <a:t>Running multiple OS types</a:t>
                      </a:r>
                      <a:endParaRPr lang="en-PK" sz="1050" dirty="0"/>
                    </a:p>
                  </a:txBody>
                  <a:tcPr anchor="ctr"/>
                </a:tc>
                <a:tc>
                  <a:txBody>
                    <a:bodyPr/>
                    <a:lstStyle/>
                    <a:p>
                      <a:r>
                        <a:rPr lang="en-US" sz="1050" dirty="0"/>
                        <a:t>Rapid deployment of apps</a:t>
                      </a:r>
                    </a:p>
                  </a:txBody>
                  <a:tcPr anchor="ctr"/>
                </a:tc>
                <a:extLst>
                  <a:ext uri="{0D108BD9-81ED-4DB2-BD59-A6C34878D82A}">
                    <a16:rowId xmlns:a16="http://schemas.microsoft.com/office/drawing/2014/main" val="2140419026"/>
                  </a:ext>
                </a:extLst>
              </a:tr>
            </a:tbl>
          </a:graphicData>
        </a:graphic>
      </p:graphicFrame>
    </p:spTree>
    <p:extLst>
      <p:ext uri="{BB962C8B-B14F-4D97-AF65-F5344CB8AC3E}">
        <p14:creationId xmlns:p14="http://schemas.microsoft.com/office/powerpoint/2010/main" val="2969415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573391"/>
            <a:ext cx="8388350" cy="3093859"/>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Uses of Virtualization</a:t>
            </a:r>
          </a:p>
          <a:p>
            <a:pPr marL="0" indent="0" algn="just">
              <a:buNone/>
            </a:pPr>
            <a:endParaRPr lang="en-US" dirty="0">
              <a:solidFill>
                <a:schemeClr val="tx1"/>
              </a:solidFill>
            </a:endParaRPr>
          </a:p>
          <a:p>
            <a:pPr algn="just"/>
            <a:r>
              <a:rPr lang="en-US" b="1" dirty="0">
                <a:solidFill>
                  <a:schemeClr val="tx1"/>
                </a:solidFill>
              </a:rPr>
              <a:t>Resource Optimization:</a:t>
            </a:r>
            <a:r>
              <a:rPr lang="en-US" dirty="0">
                <a:solidFill>
                  <a:schemeClr val="tx1"/>
                </a:solidFill>
              </a:rPr>
              <a:t> Maximizes hardware utilization by running multiple virtual machines on a single server.</a:t>
            </a:r>
          </a:p>
          <a:p>
            <a:pPr algn="just"/>
            <a:r>
              <a:rPr lang="en-US" b="1" dirty="0">
                <a:solidFill>
                  <a:schemeClr val="tx1"/>
                </a:solidFill>
              </a:rPr>
              <a:t>Cost Reduction:</a:t>
            </a:r>
            <a:r>
              <a:rPr lang="en-US" dirty="0">
                <a:solidFill>
                  <a:schemeClr val="tx1"/>
                </a:solidFill>
              </a:rPr>
              <a:t> Reduces hardware and maintenance costs by consolidating servers.</a:t>
            </a:r>
          </a:p>
          <a:p>
            <a:pPr algn="just"/>
            <a:r>
              <a:rPr lang="en-US" b="1" dirty="0">
                <a:solidFill>
                  <a:schemeClr val="tx1"/>
                </a:solidFill>
              </a:rPr>
              <a:t>Scalability:</a:t>
            </a:r>
            <a:r>
              <a:rPr lang="en-US" dirty="0">
                <a:solidFill>
                  <a:schemeClr val="tx1"/>
                </a:solidFill>
              </a:rPr>
              <a:t> Enables quick scaling of resources based on demand.</a:t>
            </a:r>
          </a:p>
          <a:p>
            <a:pPr algn="just"/>
            <a:r>
              <a:rPr lang="en-US" b="1" dirty="0">
                <a:solidFill>
                  <a:schemeClr val="tx1"/>
                </a:solidFill>
              </a:rPr>
              <a:t>Flexibility:</a:t>
            </a:r>
            <a:r>
              <a:rPr lang="en-US" dirty="0">
                <a:solidFill>
                  <a:schemeClr val="tx1"/>
                </a:solidFill>
              </a:rPr>
              <a:t> Dynamically allocates resources to applications as needed.</a:t>
            </a:r>
          </a:p>
          <a:p>
            <a:pPr algn="just"/>
            <a:r>
              <a:rPr lang="en-US" b="1" dirty="0">
                <a:solidFill>
                  <a:schemeClr val="tx1"/>
                </a:solidFill>
              </a:rPr>
              <a:t>Disaster Recovery:</a:t>
            </a:r>
            <a:r>
              <a:rPr lang="en-US" dirty="0">
                <a:solidFill>
                  <a:schemeClr val="tx1"/>
                </a:solidFill>
              </a:rPr>
              <a:t> Simplifies backup and recovery by easily restoring virtual machines.</a:t>
            </a:r>
          </a:p>
          <a:p>
            <a:pPr algn="just"/>
            <a:r>
              <a:rPr lang="en-US" b="1" dirty="0">
                <a:solidFill>
                  <a:schemeClr val="tx1"/>
                </a:solidFill>
              </a:rPr>
              <a:t>Multi-Tenancy:</a:t>
            </a:r>
            <a:r>
              <a:rPr lang="en-US" dirty="0">
                <a:solidFill>
                  <a:schemeClr val="tx1"/>
                </a:solidFill>
              </a:rPr>
              <a:t> Supports multiple users on a single server securely and efficiently.</a:t>
            </a:r>
          </a:p>
          <a:p>
            <a:pPr algn="just"/>
            <a:r>
              <a:rPr lang="en-US" b="1" dirty="0">
                <a:solidFill>
                  <a:schemeClr val="tx1"/>
                </a:solidFill>
              </a:rPr>
              <a:t>Testing Environments:</a:t>
            </a:r>
            <a:r>
              <a:rPr lang="en-US" dirty="0">
                <a:solidFill>
                  <a:schemeClr val="tx1"/>
                </a:solidFill>
              </a:rPr>
              <a:t> Provides isolated virtual environments for development and testing.</a:t>
            </a:r>
          </a:p>
          <a:p>
            <a:pPr algn="just"/>
            <a:r>
              <a:rPr lang="en-US" b="1" dirty="0">
                <a:solidFill>
                  <a:schemeClr val="tx1"/>
                </a:solidFill>
              </a:rPr>
              <a:t>Efficient Deployment: </a:t>
            </a:r>
            <a:r>
              <a:rPr lang="en-US" dirty="0">
                <a:solidFill>
                  <a:schemeClr val="tx1"/>
                </a:solidFill>
              </a:rPr>
              <a:t>Speeds up application deployment with pre-configured virtual environments.</a:t>
            </a:r>
          </a:p>
          <a:p>
            <a:pPr algn="just"/>
            <a:r>
              <a:rPr lang="en-US" b="1" dirty="0">
                <a:solidFill>
                  <a:schemeClr val="tx1"/>
                </a:solidFill>
              </a:rPr>
              <a:t>Security Isolation:</a:t>
            </a:r>
            <a:r>
              <a:rPr lang="en-US" dirty="0">
                <a:solidFill>
                  <a:schemeClr val="tx1"/>
                </a:solidFill>
              </a:rPr>
              <a:t> Keeps applications secure by isolating them in separate virtual machines.</a:t>
            </a:r>
          </a:p>
          <a:p>
            <a:pPr algn="just"/>
            <a:r>
              <a:rPr lang="en-US" b="1" dirty="0">
                <a:solidFill>
                  <a:schemeClr val="tx1"/>
                </a:solidFill>
              </a:rPr>
              <a:t>Energy Efficiency:</a:t>
            </a:r>
            <a:r>
              <a:rPr lang="en-US" dirty="0">
                <a:solidFill>
                  <a:schemeClr val="tx1"/>
                </a:solidFill>
              </a:rPr>
              <a:t> Reduces power consumption by running fewer physical servers</a:t>
            </a:r>
          </a:p>
        </p:txBody>
      </p:sp>
      <p:pic>
        <p:nvPicPr>
          <p:cNvPr id="7" name="Picture 6">
            <a:extLst>
              <a:ext uri="{FF2B5EF4-FFF2-40B4-BE49-F238E27FC236}">
                <a16:creationId xmlns:a16="http://schemas.microsoft.com/office/drawing/2014/main" id="{2EDEC5DC-2FB1-8A61-CC79-594A611C4751}"/>
              </a:ext>
            </a:extLst>
          </p:cNvPr>
          <p:cNvPicPr>
            <a:picLocks noChangeAspect="1"/>
          </p:cNvPicPr>
          <p:nvPr/>
        </p:nvPicPr>
        <p:blipFill>
          <a:blip r:embed="rId2"/>
          <a:stretch>
            <a:fillRect/>
          </a:stretch>
        </p:blipFill>
        <p:spPr>
          <a:xfrm>
            <a:off x="6038850" y="66399"/>
            <a:ext cx="2946888" cy="20540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82904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573391"/>
            <a:ext cx="8388350" cy="3093859"/>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Uses of Virtualization</a:t>
            </a:r>
          </a:p>
          <a:p>
            <a:pPr marL="0" indent="0" algn="just">
              <a:buNone/>
            </a:pPr>
            <a:endParaRPr lang="en-US" dirty="0">
              <a:solidFill>
                <a:schemeClr val="tx1"/>
              </a:solidFill>
            </a:endParaRPr>
          </a:p>
          <a:p>
            <a:pPr algn="just"/>
            <a:r>
              <a:rPr lang="en-US" b="1" dirty="0">
                <a:solidFill>
                  <a:schemeClr val="tx1"/>
                </a:solidFill>
              </a:rPr>
              <a:t>Resource Optimization:</a:t>
            </a:r>
            <a:r>
              <a:rPr lang="en-US" dirty="0">
                <a:solidFill>
                  <a:schemeClr val="tx1"/>
                </a:solidFill>
              </a:rPr>
              <a:t> Maximizes hardware utilization by running multiple virtual machines on a single server.</a:t>
            </a:r>
          </a:p>
          <a:p>
            <a:pPr algn="just"/>
            <a:r>
              <a:rPr lang="en-US" b="1" dirty="0">
                <a:solidFill>
                  <a:schemeClr val="tx1"/>
                </a:solidFill>
              </a:rPr>
              <a:t>Cost Reduction:</a:t>
            </a:r>
            <a:r>
              <a:rPr lang="en-US" dirty="0">
                <a:solidFill>
                  <a:schemeClr val="tx1"/>
                </a:solidFill>
              </a:rPr>
              <a:t> Reduces hardware and maintenance costs by consolidating servers.</a:t>
            </a:r>
          </a:p>
          <a:p>
            <a:pPr algn="just"/>
            <a:r>
              <a:rPr lang="en-US" b="1" dirty="0">
                <a:solidFill>
                  <a:schemeClr val="tx1"/>
                </a:solidFill>
              </a:rPr>
              <a:t>Scalability:</a:t>
            </a:r>
            <a:r>
              <a:rPr lang="en-US" dirty="0">
                <a:solidFill>
                  <a:schemeClr val="tx1"/>
                </a:solidFill>
              </a:rPr>
              <a:t> Enables quick scaling of resources based on demand.</a:t>
            </a:r>
          </a:p>
          <a:p>
            <a:pPr algn="just"/>
            <a:r>
              <a:rPr lang="en-US" b="1" dirty="0">
                <a:solidFill>
                  <a:schemeClr val="tx1"/>
                </a:solidFill>
              </a:rPr>
              <a:t>Flexibility:</a:t>
            </a:r>
            <a:r>
              <a:rPr lang="en-US" dirty="0">
                <a:solidFill>
                  <a:schemeClr val="tx1"/>
                </a:solidFill>
              </a:rPr>
              <a:t> Dynamically allocates resources to applications as needed.</a:t>
            </a:r>
          </a:p>
          <a:p>
            <a:pPr algn="just"/>
            <a:r>
              <a:rPr lang="en-US" b="1" dirty="0">
                <a:solidFill>
                  <a:schemeClr val="tx1"/>
                </a:solidFill>
              </a:rPr>
              <a:t>Disaster Recovery:</a:t>
            </a:r>
            <a:r>
              <a:rPr lang="en-US" dirty="0">
                <a:solidFill>
                  <a:schemeClr val="tx1"/>
                </a:solidFill>
              </a:rPr>
              <a:t> Simplifies backup and recovery by easily restoring virtual machines.</a:t>
            </a:r>
          </a:p>
          <a:p>
            <a:pPr algn="just"/>
            <a:r>
              <a:rPr lang="en-US" b="1" dirty="0">
                <a:solidFill>
                  <a:schemeClr val="tx1"/>
                </a:solidFill>
              </a:rPr>
              <a:t>Multi-Tenancy:</a:t>
            </a:r>
            <a:r>
              <a:rPr lang="en-US" dirty="0">
                <a:solidFill>
                  <a:schemeClr val="tx1"/>
                </a:solidFill>
              </a:rPr>
              <a:t> Supports multiple users on a single server securely and efficiently.</a:t>
            </a:r>
          </a:p>
          <a:p>
            <a:pPr algn="just"/>
            <a:r>
              <a:rPr lang="en-US" b="1" dirty="0">
                <a:solidFill>
                  <a:schemeClr val="tx1"/>
                </a:solidFill>
              </a:rPr>
              <a:t>Testing Environments:</a:t>
            </a:r>
            <a:r>
              <a:rPr lang="en-US" dirty="0">
                <a:solidFill>
                  <a:schemeClr val="tx1"/>
                </a:solidFill>
              </a:rPr>
              <a:t> Provides isolated virtual environments for development and testing.</a:t>
            </a:r>
          </a:p>
          <a:p>
            <a:pPr algn="just"/>
            <a:r>
              <a:rPr lang="en-US" b="1" dirty="0">
                <a:solidFill>
                  <a:schemeClr val="tx1"/>
                </a:solidFill>
              </a:rPr>
              <a:t>Efficient Deployment: </a:t>
            </a:r>
            <a:r>
              <a:rPr lang="en-US" dirty="0">
                <a:solidFill>
                  <a:schemeClr val="tx1"/>
                </a:solidFill>
              </a:rPr>
              <a:t>Speeds up application deployment with pre-configured virtual environments.</a:t>
            </a:r>
          </a:p>
          <a:p>
            <a:pPr algn="just"/>
            <a:r>
              <a:rPr lang="en-US" b="1" dirty="0">
                <a:solidFill>
                  <a:schemeClr val="tx1"/>
                </a:solidFill>
              </a:rPr>
              <a:t>Security Isolation:</a:t>
            </a:r>
            <a:r>
              <a:rPr lang="en-US" dirty="0">
                <a:solidFill>
                  <a:schemeClr val="tx1"/>
                </a:solidFill>
              </a:rPr>
              <a:t> Keeps applications secure by isolating them in separate virtual machines.</a:t>
            </a:r>
          </a:p>
          <a:p>
            <a:pPr algn="just"/>
            <a:r>
              <a:rPr lang="en-US" b="1" dirty="0">
                <a:solidFill>
                  <a:schemeClr val="tx1"/>
                </a:solidFill>
              </a:rPr>
              <a:t>Energy Efficiency:</a:t>
            </a:r>
            <a:r>
              <a:rPr lang="en-US" dirty="0">
                <a:solidFill>
                  <a:schemeClr val="tx1"/>
                </a:solidFill>
              </a:rPr>
              <a:t> Reduces power consumption by running fewer physical servers</a:t>
            </a:r>
          </a:p>
        </p:txBody>
      </p:sp>
      <p:pic>
        <p:nvPicPr>
          <p:cNvPr id="7" name="Picture 6">
            <a:extLst>
              <a:ext uri="{FF2B5EF4-FFF2-40B4-BE49-F238E27FC236}">
                <a16:creationId xmlns:a16="http://schemas.microsoft.com/office/drawing/2014/main" id="{2EDEC5DC-2FB1-8A61-CC79-594A611C4751}"/>
              </a:ext>
            </a:extLst>
          </p:cNvPr>
          <p:cNvPicPr>
            <a:picLocks noChangeAspect="1"/>
          </p:cNvPicPr>
          <p:nvPr/>
        </p:nvPicPr>
        <p:blipFill>
          <a:blip r:embed="rId2"/>
          <a:stretch>
            <a:fillRect/>
          </a:stretch>
        </p:blipFill>
        <p:spPr>
          <a:xfrm>
            <a:off x="6038850" y="66399"/>
            <a:ext cx="2946888" cy="20540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3953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327151"/>
            <a:ext cx="8388350" cy="35052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Different types of architecture and platforms</a:t>
            </a:r>
          </a:p>
          <a:p>
            <a:pPr marL="0" indent="0" algn="just">
              <a:buNone/>
            </a:pPr>
            <a:endParaRPr lang="en-US" dirty="0">
              <a:solidFill>
                <a:schemeClr val="tx1"/>
              </a:solidFill>
            </a:endParaRPr>
          </a:p>
          <a:p>
            <a:pPr algn="just"/>
            <a:r>
              <a:rPr lang="en-US" b="1" dirty="0">
                <a:solidFill>
                  <a:schemeClr val="tx1"/>
                </a:solidFill>
              </a:rPr>
              <a:t>Operating Systems</a:t>
            </a:r>
            <a:endParaRPr lang="en-US" dirty="0">
              <a:solidFill>
                <a:schemeClr val="tx1"/>
              </a:solidFill>
            </a:endParaRPr>
          </a:p>
          <a:p>
            <a:pPr algn="just"/>
            <a:r>
              <a:rPr lang="en-US" dirty="0">
                <a:solidFill>
                  <a:schemeClr val="tx1"/>
                </a:solidFill>
              </a:rPr>
              <a:t>Operating systems provide the environment in which applications run. They manage hardware resources and provide services to software.</a:t>
            </a:r>
          </a:p>
          <a:p>
            <a:pPr algn="just"/>
            <a:r>
              <a:rPr lang="en-US" b="1" dirty="0">
                <a:solidFill>
                  <a:schemeClr val="tx1"/>
                </a:solidFill>
              </a:rPr>
              <a:t>Linux</a:t>
            </a:r>
          </a:p>
          <a:p>
            <a:pPr algn="just"/>
            <a:r>
              <a:rPr lang="en-US" dirty="0">
                <a:solidFill>
                  <a:schemeClr val="tx1"/>
                </a:solidFill>
              </a:rPr>
              <a:t>Linux is an open-source, Unix-like operating system kernel. It is highly customizable and available in many distributions (distros).</a:t>
            </a:r>
          </a:p>
          <a:p>
            <a:pPr algn="just"/>
            <a:r>
              <a:rPr lang="en-US" dirty="0">
                <a:solidFill>
                  <a:schemeClr val="tx1"/>
                </a:solidFill>
              </a:rPr>
              <a:t>Examples:</a:t>
            </a:r>
          </a:p>
          <a:p>
            <a:pPr algn="just"/>
            <a:r>
              <a:rPr lang="en-US" dirty="0">
                <a:solidFill>
                  <a:schemeClr val="tx1"/>
                </a:solidFill>
              </a:rPr>
              <a:t>  Servers (e.g., web servers, database servers).</a:t>
            </a:r>
          </a:p>
          <a:p>
            <a:pPr algn="just"/>
            <a:r>
              <a:rPr lang="en-US" dirty="0">
                <a:solidFill>
                  <a:schemeClr val="tx1"/>
                </a:solidFill>
              </a:rPr>
              <a:t>  Embedded systems (e.g., routers, IoT devices).</a:t>
            </a:r>
          </a:p>
          <a:p>
            <a:pPr algn="just"/>
            <a:r>
              <a:rPr lang="en-US" dirty="0">
                <a:solidFill>
                  <a:schemeClr val="tx1"/>
                </a:solidFill>
              </a:rPr>
              <a:t>  Desktops (e.g., Ubuntu, Fedora).</a:t>
            </a:r>
          </a:p>
          <a:p>
            <a:pPr algn="just"/>
            <a:r>
              <a:rPr lang="en-US" b="1" dirty="0">
                <a:solidFill>
                  <a:schemeClr val="tx1"/>
                </a:solidFill>
              </a:rPr>
              <a:t>Architectures Supported</a:t>
            </a:r>
            <a:r>
              <a:rPr lang="en-US" dirty="0">
                <a:solidFill>
                  <a:schemeClr val="tx1"/>
                </a:solidFill>
              </a:rPr>
              <a:t>:</a:t>
            </a:r>
          </a:p>
          <a:p>
            <a:pPr algn="just"/>
            <a:r>
              <a:rPr lang="en-US" dirty="0">
                <a:solidFill>
                  <a:schemeClr val="tx1"/>
                </a:solidFill>
              </a:rPr>
              <a:t>  x86, x86_64, ARM, PowerPC, SPARC, etc.</a:t>
            </a:r>
          </a:p>
          <a:p>
            <a:pPr algn="just"/>
            <a:r>
              <a:rPr lang="en-US" b="1" dirty="0">
                <a:solidFill>
                  <a:schemeClr val="tx1"/>
                </a:solidFill>
              </a:rPr>
              <a:t>Popular Distributions:</a:t>
            </a:r>
          </a:p>
          <a:p>
            <a:pPr algn="just"/>
            <a:r>
              <a:rPr lang="en-US" dirty="0">
                <a:solidFill>
                  <a:schemeClr val="tx1"/>
                </a:solidFill>
              </a:rPr>
              <a:t>  Ubuntu, Debian, CentOS, Red Hat Enterprise Linux (RHEL), Fedora.</a:t>
            </a:r>
          </a:p>
        </p:txBody>
      </p:sp>
      <p:pic>
        <p:nvPicPr>
          <p:cNvPr id="21506" name="Picture 2" descr="Processor Cpu Images – Browse 1,089,520 Stock Photos, Vectors, and Video |  Adobe Stock">
            <a:extLst>
              <a:ext uri="{FF2B5EF4-FFF2-40B4-BE49-F238E27FC236}">
                <a16:creationId xmlns:a16="http://schemas.microsoft.com/office/drawing/2014/main" id="{DC6F2CF2-091D-C1C8-1511-9BF45500D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88900"/>
            <a:ext cx="2743200" cy="1828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479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384301"/>
            <a:ext cx="8388350" cy="32829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Different types of architecture and platforms</a:t>
            </a:r>
          </a:p>
          <a:p>
            <a:pPr marL="0" indent="0" algn="just">
              <a:buNone/>
            </a:pPr>
            <a:endParaRPr lang="en-US" dirty="0">
              <a:solidFill>
                <a:schemeClr val="tx1"/>
              </a:solidFill>
            </a:endParaRPr>
          </a:p>
          <a:p>
            <a:pPr algn="just"/>
            <a:r>
              <a:rPr lang="en-US" b="1" dirty="0">
                <a:solidFill>
                  <a:schemeClr val="tx1"/>
                </a:solidFill>
              </a:rPr>
              <a:t>Windows</a:t>
            </a:r>
          </a:p>
          <a:p>
            <a:pPr algn="just"/>
            <a:r>
              <a:rPr lang="en-US" dirty="0">
                <a:solidFill>
                  <a:schemeClr val="tx1"/>
                </a:solidFill>
              </a:rPr>
              <a:t>Windows is a proprietary operating system developed by Microsoft. It is widely used in desktop and server environments.</a:t>
            </a:r>
          </a:p>
          <a:p>
            <a:pPr algn="just"/>
            <a:r>
              <a:rPr lang="en-US" dirty="0">
                <a:solidFill>
                  <a:schemeClr val="tx1"/>
                </a:solidFill>
              </a:rPr>
              <a:t>Examples:</a:t>
            </a:r>
          </a:p>
          <a:p>
            <a:pPr algn="just"/>
            <a:r>
              <a:rPr lang="en-US" dirty="0">
                <a:solidFill>
                  <a:schemeClr val="tx1"/>
                </a:solidFill>
              </a:rPr>
              <a:t>  Desktops and laptops.</a:t>
            </a:r>
          </a:p>
          <a:p>
            <a:pPr algn="just"/>
            <a:r>
              <a:rPr lang="en-US" dirty="0">
                <a:solidFill>
                  <a:schemeClr val="tx1"/>
                </a:solidFill>
              </a:rPr>
              <a:t>  Enterprise servers (Windows Server).</a:t>
            </a:r>
          </a:p>
          <a:p>
            <a:pPr algn="just"/>
            <a:r>
              <a:rPr lang="en-US" dirty="0">
                <a:solidFill>
                  <a:schemeClr val="tx1"/>
                </a:solidFill>
              </a:rPr>
              <a:t>  Gaming.</a:t>
            </a:r>
          </a:p>
          <a:p>
            <a:pPr algn="just"/>
            <a:r>
              <a:rPr lang="en-US" b="1" dirty="0">
                <a:solidFill>
                  <a:schemeClr val="tx1"/>
                </a:solidFill>
              </a:rPr>
              <a:t>Architectures Supported</a:t>
            </a:r>
            <a:endParaRPr lang="en-US" dirty="0">
              <a:solidFill>
                <a:schemeClr val="tx1"/>
              </a:solidFill>
            </a:endParaRPr>
          </a:p>
          <a:p>
            <a:pPr algn="just"/>
            <a:r>
              <a:rPr lang="en-US" dirty="0">
                <a:solidFill>
                  <a:schemeClr val="tx1"/>
                </a:solidFill>
              </a:rPr>
              <a:t>  x86, x86_64, ARM.</a:t>
            </a:r>
          </a:p>
          <a:p>
            <a:pPr algn="just"/>
            <a:r>
              <a:rPr lang="en-US" b="1" dirty="0">
                <a:solidFill>
                  <a:schemeClr val="tx1"/>
                </a:solidFill>
              </a:rPr>
              <a:t>Versions</a:t>
            </a:r>
            <a:r>
              <a:rPr lang="en-US" dirty="0">
                <a:solidFill>
                  <a:schemeClr val="tx1"/>
                </a:solidFill>
              </a:rPr>
              <a:t>:</a:t>
            </a:r>
          </a:p>
          <a:p>
            <a:pPr algn="just"/>
            <a:r>
              <a:rPr lang="en-US" dirty="0">
                <a:solidFill>
                  <a:schemeClr val="tx1"/>
                </a:solidFill>
              </a:rPr>
              <a:t>Windows 10, Windows 11 (desktop).</a:t>
            </a:r>
          </a:p>
          <a:p>
            <a:pPr algn="just"/>
            <a:r>
              <a:rPr lang="en-US" dirty="0">
                <a:solidFill>
                  <a:schemeClr val="tx1"/>
                </a:solidFill>
              </a:rPr>
              <a:t>Windows Server 2019, Windows Server 2022 (server).</a:t>
            </a:r>
          </a:p>
        </p:txBody>
      </p:sp>
      <p:pic>
        <p:nvPicPr>
          <p:cNvPr id="21506" name="Picture 2" descr="Processor Cpu Images – Browse 1,089,520 Stock Photos, Vectors, and Video |  Adobe Stock">
            <a:extLst>
              <a:ext uri="{FF2B5EF4-FFF2-40B4-BE49-F238E27FC236}">
                <a16:creationId xmlns:a16="http://schemas.microsoft.com/office/drawing/2014/main" id="{DC6F2CF2-091D-C1C8-1511-9BF45500D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88900"/>
            <a:ext cx="2743200" cy="1828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346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573391"/>
            <a:ext cx="8388350" cy="3093859"/>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Different types of architecture and platforms</a:t>
            </a:r>
          </a:p>
          <a:p>
            <a:pPr marL="0" indent="0" algn="just">
              <a:buNone/>
            </a:pPr>
            <a:endParaRPr lang="en-US" dirty="0">
              <a:solidFill>
                <a:schemeClr val="tx1"/>
              </a:solidFill>
            </a:endParaRPr>
          </a:p>
          <a:p>
            <a:pPr algn="just"/>
            <a:r>
              <a:rPr lang="en-US" b="1" dirty="0">
                <a:solidFill>
                  <a:schemeClr val="tx1"/>
                </a:solidFill>
              </a:rPr>
              <a:t>macOS</a:t>
            </a:r>
          </a:p>
          <a:p>
            <a:pPr algn="just"/>
            <a:r>
              <a:rPr lang="en-US" dirty="0">
                <a:solidFill>
                  <a:schemeClr val="tx1"/>
                </a:solidFill>
              </a:rPr>
              <a:t>macOS is a proprietary operating system developed by Apple. It is based on Unix and runs on Apple hardware.</a:t>
            </a:r>
          </a:p>
          <a:p>
            <a:pPr algn="just"/>
            <a:r>
              <a:rPr lang="en-US" dirty="0">
                <a:solidFill>
                  <a:schemeClr val="tx1"/>
                </a:solidFill>
              </a:rPr>
              <a:t>Examples:</a:t>
            </a:r>
          </a:p>
          <a:p>
            <a:pPr algn="just"/>
            <a:r>
              <a:rPr lang="en-US" dirty="0">
                <a:solidFill>
                  <a:schemeClr val="tx1"/>
                </a:solidFill>
              </a:rPr>
              <a:t>Creative professionals (e.g., video editing, graphic design).</a:t>
            </a:r>
          </a:p>
          <a:p>
            <a:pPr algn="just"/>
            <a:r>
              <a:rPr lang="en-US" dirty="0">
                <a:solidFill>
                  <a:schemeClr val="tx1"/>
                </a:solidFill>
              </a:rPr>
              <a:t>General-purpose computing.</a:t>
            </a:r>
          </a:p>
          <a:p>
            <a:pPr algn="just"/>
            <a:r>
              <a:rPr lang="en-US" b="1" dirty="0">
                <a:solidFill>
                  <a:schemeClr val="tx1"/>
                </a:solidFill>
              </a:rPr>
              <a:t>Architectures Supported</a:t>
            </a:r>
            <a:r>
              <a:rPr lang="en-US" dirty="0">
                <a:solidFill>
                  <a:schemeClr val="tx1"/>
                </a:solidFill>
              </a:rPr>
              <a:t>:</a:t>
            </a:r>
          </a:p>
          <a:p>
            <a:pPr algn="just"/>
            <a:r>
              <a:rPr lang="en-US" dirty="0">
                <a:solidFill>
                  <a:schemeClr val="tx1"/>
                </a:solidFill>
              </a:rPr>
              <a:t>  Previously x86, now ARM (Apple Silicon: M1, M2).</a:t>
            </a:r>
          </a:p>
          <a:p>
            <a:pPr algn="just"/>
            <a:r>
              <a:rPr lang="en-US" b="1" dirty="0">
                <a:solidFill>
                  <a:schemeClr val="tx1"/>
                </a:solidFill>
              </a:rPr>
              <a:t>Versions:</a:t>
            </a:r>
          </a:p>
          <a:p>
            <a:pPr algn="just"/>
            <a:r>
              <a:rPr lang="en-US" dirty="0">
                <a:solidFill>
                  <a:schemeClr val="tx1"/>
                </a:solidFill>
              </a:rPr>
              <a:t>macOS Big Sur, Monterey, Ventura.</a:t>
            </a:r>
          </a:p>
        </p:txBody>
      </p:sp>
      <p:pic>
        <p:nvPicPr>
          <p:cNvPr id="21506" name="Picture 2" descr="Processor Cpu Images – Browse 1,089,520 Stock Photos, Vectors, and Video |  Adobe Stock">
            <a:extLst>
              <a:ext uri="{FF2B5EF4-FFF2-40B4-BE49-F238E27FC236}">
                <a16:creationId xmlns:a16="http://schemas.microsoft.com/office/drawing/2014/main" id="{DC6F2CF2-091D-C1C8-1511-9BF45500D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88900"/>
            <a:ext cx="2743200" cy="1828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3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ow Does SaaS Work? | ezTalks: Business Software Reviews &amp; How-To">
            <a:extLst>
              <a:ext uri="{FF2B5EF4-FFF2-40B4-BE49-F238E27FC236}">
                <a16:creationId xmlns:a16="http://schemas.microsoft.com/office/drawing/2014/main" id="{0D2CA9E7-E67C-7AE3-3904-AA9492A03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248568"/>
            <a:ext cx="5771357" cy="378063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950" y="157308"/>
            <a:ext cx="3625850" cy="201436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63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573391"/>
            <a:ext cx="8388350" cy="3093859"/>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Different types of architecture and platforms</a:t>
            </a:r>
          </a:p>
          <a:p>
            <a:pPr marL="0" indent="0" algn="just">
              <a:buNone/>
            </a:pPr>
            <a:endParaRPr lang="en-US" dirty="0">
              <a:solidFill>
                <a:schemeClr val="tx1"/>
              </a:solidFill>
            </a:endParaRPr>
          </a:p>
          <a:p>
            <a:pPr algn="just"/>
            <a:r>
              <a:rPr lang="en-US" b="1" dirty="0">
                <a:solidFill>
                  <a:schemeClr val="tx1"/>
                </a:solidFill>
              </a:rPr>
              <a:t>Unix</a:t>
            </a:r>
            <a:endParaRPr lang="en-US" dirty="0">
              <a:solidFill>
                <a:schemeClr val="tx1"/>
              </a:solidFill>
            </a:endParaRPr>
          </a:p>
          <a:p>
            <a:pPr algn="just"/>
            <a:r>
              <a:rPr lang="en-US" dirty="0">
                <a:solidFill>
                  <a:schemeClr val="tx1"/>
                </a:solidFill>
              </a:rPr>
              <a:t>Unix is a family of multitasking, multiuser operating systems that were originally developed in the 1970s. Modern Unix-like systems include Linux and macOS.</a:t>
            </a:r>
          </a:p>
          <a:p>
            <a:pPr algn="just"/>
            <a:r>
              <a:rPr lang="en-US" dirty="0">
                <a:solidFill>
                  <a:schemeClr val="tx1"/>
                </a:solidFill>
              </a:rPr>
              <a:t>Examples:</a:t>
            </a:r>
          </a:p>
          <a:p>
            <a:pPr algn="just"/>
            <a:r>
              <a:rPr lang="en-US" dirty="0">
                <a:solidFill>
                  <a:schemeClr val="tx1"/>
                </a:solidFill>
              </a:rPr>
              <a:t>  Servers.</a:t>
            </a:r>
          </a:p>
          <a:p>
            <a:pPr algn="just"/>
            <a:r>
              <a:rPr lang="en-US" dirty="0">
                <a:solidFill>
                  <a:schemeClr val="tx1"/>
                </a:solidFill>
              </a:rPr>
              <a:t>  Workstations.</a:t>
            </a:r>
          </a:p>
          <a:p>
            <a:pPr algn="just"/>
            <a:r>
              <a:rPr lang="en-US" b="1" dirty="0">
                <a:solidFill>
                  <a:schemeClr val="tx1"/>
                </a:solidFill>
              </a:rPr>
              <a:t>Architectures Supported</a:t>
            </a:r>
            <a:r>
              <a:rPr lang="en-US" dirty="0">
                <a:solidFill>
                  <a:schemeClr val="tx1"/>
                </a:solidFill>
              </a:rPr>
              <a:t>:</a:t>
            </a:r>
          </a:p>
          <a:p>
            <a:pPr algn="just"/>
            <a:r>
              <a:rPr lang="en-US" dirty="0">
                <a:solidFill>
                  <a:schemeClr val="tx1"/>
                </a:solidFill>
              </a:rPr>
              <a:t>  - x86, x86_64, ARM, SPARC, etc.</a:t>
            </a:r>
          </a:p>
          <a:p>
            <a:pPr algn="just"/>
            <a:r>
              <a:rPr lang="en-US" b="1" dirty="0">
                <a:solidFill>
                  <a:schemeClr val="tx1"/>
                </a:solidFill>
              </a:rPr>
              <a:t>Examples</a:t>
            </a:r>
            <a:r>
              <a:rPr lang="en-US" dirty="0">
                <a:solidFill>
                  <a:schemeClr val="tx1"/>
                </a:solidFill>
              </a:rPr>
              <a:t>:</a:t>
            </a:r>
          </a:p>
          <a:p>
            <a:pPr algn="just"/>
            <a:r>
              <a:rPr lang="en-US" dirty="0">
                <a:solidFill>
                  <a:schemeClr val="tx1"/>
                </a:solidFill>
              </a:rPr>
              <a:t>  Solaris, AIX, HP-UX.</a:t>
            </a:r>
          </a:p>
        </p:txBody>
      </p:sp>
      <p:pic>
        <p:nvPicPr>
          <p:cNvPr id="21506" name="Picture 2" descr="Processor Cpu Images – Browse 1,089,520 Stock Photos, Vectors, and Video |  Adobe Stock">
            <a:extLst>
              <a:ext uri="{FF2B5EF4-FFF2-40B4-BE49-F238E27FC236}">
                <a16:creationId xmlns:a16="http://schemas.microsoft.com/office/drawing/2014/main" id="{DC6F2CF2-091D-C1C8-1511-9BF45500D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88900"/>
            <a:ext cx="2743200" cy="1828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3947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573391"/>
            <a:ext cx="8388350" cy="3093859"/>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Different types of architecture and platforms</a:t>
            </a:r>
          </a:p>
          <a:p>
            <a:pPr marL="0" indent="0" algn="just">
              <a:buNone/>
            </a:pPr>
            <a:endParaRPr lang="en-US" dirty="0">
              <a:solidFill>
                <a:schemeClr val="tx1"/>
              </a:solidFill>
            </a:endParaRPr>
          </a:p>
          <a:p>
            <a:pPr algn="just"/>
            <a:r>
              <a:rPr lang="en-US" b="1" dirty="0">
                <a:solidFill>
                  <a:schemeClr val="tx1"/>
                </a:solidFill>
              </a:rPr>
              <a:t>Cloud Platforms</a:t>
            </a:r>
            <a:endParaRPr lang="en-US" dirty="0">
              <a:solidFill>
                <a:schemeClr val="tx1"/>
              </a:solidFill>
            </a:endParaRPr>
          </a:p>
          <a:p>
            <a:pPr algn="just"/>
            <a:r>
              <a:rPr lang="en-US" dirty="0">
                <a:solidFill>
                  <a:schemeClr val="tx1"/>
                </a:solidFill>
              </a:rPr>
              <a:t>Cloud platforms provide infrastructure, platform, and software services over the internet. They allow businesses to scale resources dynamically without managing physical hardware.</a:t>
            </a:r>
          </a:p>
          <a:p>
            <a:pPr algn="just"/>
            <a:endParaRPr lang="en-US" dirty="0">
              <a:solidFill>
                <a:schemeClr val="tx1"/>
              </a:solidFill>
            </a:endParaRPr>
          </a:p>
          <a:p>
            <a:pPr algn="just"/>
            <a:r>
              <a:rPr lang="en-US" b="1" dirty="0">
                <a:solidFill>
                  <a:schemeClr val="tx1"/>
                </a:solidFill>
              </a:rPr>
              <a:t>Amazon Web Services (AWS)</a:t>
            </a:r>
            <a:endParaRPr lang="en-US" dirty="0">
              <a:solidFill>
                <a:schemeClr val="tx1"/>
              </a:solidFill>
            </a:endParaRPr>
          </a:p>
          <a:p>
            <a:pPr algn="just"/>
            <a:r>
              <a:rPr lang="en-US" dirty="0">
                <a:solidFill>
                  <a:schemeClr val="tx1"/>
                </a:solidFill>
              </a:rPr>
              <a:t>AWS is a comprehensive cloud platform offering compute, storage, databases, machine learning, and more.</a:t>
            </a:r>
          </a:p>
          <a:p>
            <a:pPr algn="just"/>
            <a:r>
              <a:rPr lang="en-US" b="1" dirty="0">
                <a:solidFill>
                  <a:schemeClr val="tx1"/>
                </a:solidFill>
              </a:rPr>
              <a:t>Architectures Supported</a:t>
            </a:r>
            <a:r>
              <a:rPr lang="en-US" dirty="0">
                <a:solidFill>
                  <a:schemeClr val="tx1"/>
                </a:solidFill>
              </a:rPr>
              <a:t>:</a:t>
            </a:r>
          </a:p>
          <a:p>
            <a:pPr algn="just"/>
            <a:r>
              <a:rPr lang="en-US" dirty="0">
                <a:solidFill>
                  <a:schemeClr val="tx1"/>
                </a:solidFill>
              </a:rPr>
              <a:t>  x86 (EC2 instances).</a:t>
            </a:r>
          </a:p>
          <a:p>
            <a:pPr algn="just"/>
            <a:r>
              <a:rPr lang="en-US" dirty="0">
                <a:solidFill>
                  <a:schemeClr val="tx1"/>
                </a:solidFill>
              </a:rPr>
              <a:t>  ARM (AWS Graviton processors).</a:t>
            </a:r>
          </a:p>
          <a:p>
            <a:pPr algn="just"/>
            <a:r>
              <a:rPr lang="en-US" b="1" dirty="0">
                <a:solidFill>
                  <a:schemeClr val="tx1"/>
                </a:solidFill>
              </a:rPr>
              <a:t>Services</a:t>
            </a:r>
            <a:r>
              <a:rPr lang="en-US" dirty="0">
                <a:solidFill>
                  <a:schemeClr val="tx1"/>
                </a:solidFill>
              </a:rPr>
              <a:t>:</a:t>
            </a:r>
          </a:p>
          <a:p>
            <a:pPr algn="just"/>
            <a:r>
              <a:rPr lang="en-US" dirty="0">
                <a:solidFill>
                  <a:schemeClr val="tx1"/>
                </a:solidFill>
              </a:rPr>
              <a:t>  EC2 (Elastic Compute Cloud), S3 (Simple Storage Service), Lambda (serverless computing).</a:t>
            </a:r>
          </a:p>
        </p:txBody>
      </p:sp>
      <p:pic>
        <p:nvPicPr>
          <p:cNvPr id="21506" name="Picture 2" descr="Processor Cpu Images – Browse 1,089,520 Stock Photos, Vectors, and Video |  Adobe Stock">
            <a:extLst>
              <a:ext uri="{FF2B5EF4-FFF2-40B4-BE49-F238E27FC236}">
                <a16:creationId xmlns:a16="http://schemas.microsoft.com/office/drawing/2014/main" id="{DC6F2CF2-091D-C1C8-1511-9BF45500D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88900"/>
            <a:ext cx="2743200" cy="1828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203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28625" y="1066801"/>
            <a:ext cx="8388350" cy="35623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Different types of architecture and platforms</a:t>
            </a:r>
          </a:p>
          <a:p>
            <a:pPr marL="0" indent="0" algn="just">
              <a:buNone/>
            </a:pPr>
            <a:endParaRPr lang="en-US" dirty="0">
              <a:solidFill>
                <a:schemeClr val="tx1"/>
              </a:solidFill>
            </a:endParaRPr>
          </a:p>
          <a:p>
            <a:pPr algn="just"/>
            <a:r>
              <a:rPr lang="en-US" b="1" dirty="0">
                <a:solidFill>
                  <a:schemeClr val="tx1"/>
                </a:solidFill>
              </a:rPr>
              <a:t>Microsoft Azure</a:t>
            </a:r>
            <a:endParaRPr lang="en-US" dirty="0">
              <a:solidFill>
                <a:schemeClr val="tx1"/>
              </a:solidFill>
            </a:endParaRPr>
          </a:p>
          <a:p>
            <a:pPr algn="just"/>
            <a:r>
              <a:rPr lang="en-US" dirty="0">
                <a:solidFill>
                  <a:schemeClr val="tx1"/>
                </a:solidFill>
              </a:rPr>
              <a:t>Azure is Microsoft's cloud platform, offering similar services to AWS.</a:t>
            </a:r>
          </a:p>
          <a:p>
            <a:pPr algn="just"/>
            <a:r>
              <a:rPr lang="en-US" b="1" dirty="0">
                <a:solidFill>
                  <a:schemeClr val="tx1"/>
                </a:solidFill>
              </a:rPr>
              <a:t>Architectures Supported</a:t>
            </a:r>
            <a:r>
              <a:rPr lang="en-US" dirty="0">
                <a:solidFill>
                  <a:schemeClr val="tx1"/>
                </a:solidFill>
              </a:rPr>
              <a:t>:</a:t>
            </a:r>
          </a:p>
          <a:p>
            <a:pPr algn="just"/>
            <a:r>
              <a:rPr lang="en-US" dirty="0">
                <a:solidFill>
                  <a:schemeClr val="tx1"/>
                </a:solidFill>
              </a:rPr>
              <a:t>  x86, ARM.</a:t>
            </a:r>
          </a:p>
          <a:p>
            <a:pPr algn="just"/>
            <a:r>
              <a:rPr lang="en-US" b="1" dirty="0">
                <a:solidFill>
                  <a:schemeClr val="tx1"/>
                </a:solidFill>
              </a:rPr>
              <a:t>Services</a:t>
            </a:r>
            <a:r>
              <a:rPr lang="en-US" dirty="0">
                <a:solidFill>
                  <a:schemeClr val="tx1"/>
                </a:solidFill>
              </a:rPr>
              <a:t>:</a:t>
            </a:r>
          </a:p>
          <a:p>
            <a:pPr algn="just"/>
            <a:r>
              <a:rPr lang="en-US" dirty="0">
                <a:solidFill>
                  <a:schemeClr val="tx1"/>
                </a:solidFill>
              </a:rPr>
              <a:t>  Virtual Machines, Azure Functions (serverless), Azure SQL Database.</a:t>
            </a:r>
          </a:p>
          <a:p>
            <a:pPr algn="just"/>
            <a:endParaRPr lang="en-US" dirty="0">
              <a:solidFill>
                <a:schemeClr val="tx1"/>
              </a:solidFill>
            </a:endParaRPr>
          </a:p>
          <a:p>
            <a:pPr algn="just"/>
            <a:r>
              <a:rPr lang="en-US" b="1" dirty="0">
                <a:solidFill>
                  <a:schemeClr val="tx1"/>
                </a:solidFill>
              </a:rPr>
              <a:t>Google Cloud Platform (GCP)</a:t>
            </a:r>
            <a:endParaRPr lang="en-US" dirty="0">
              <a:solidFill>
                <a:schemeClr val="tx1"/>
              </a:solidFill>
            </a:endParaRPr>
          </a:p>
          <a:p>
            <a:pPr algn="just"/>
            <a:r>
              <a:rPr lang="en-US" dirty="0">
                <a:solidFill>
                  <a:schemeClr val="tx1"/>
                </a:solidFill>
              </a:rPr>
              <a:t>GCP offers cloud computing services including compute, storage, machine learning, and big data analytics.</a:t>
            </a:r>
          </a:p>
          <a:p>
            <a:pPr algn="just"/>
            <a:r>
              <a:rPr lang="en-US" b="1" dirty="0">
                <a:solidFill>
                  <a:schemeClr val="tx1"/>
                </a:solidFill>
              </a:rPr>
              <a:t>Architectures Supported</a:t>
            </a:r>
            <a:r>
              <a:rPr lang="en-US" dirty="0">
                <a:solidFill>
                  <a:schemeClr val="tx1"/>
                </a:solidFill>
              </a:rPr>
              <a:t>:</a:t>
            </a:r>
          </a:p>
          <a:p>
            <a:pPr algn="just"/>
            <a:r>
              <a:rPr lang="en-US" dirty="0">
                <a:solidFill>
                  <a:schemeClr val="tx1"/>
                </a:solidFill>
              </a:rPr>
              <a:t>  x86, ARM.</a:t>
            </a:r>
          </a:p>
          <a:p>
            <a:pPr algn="just"/>
            <a:r>
              <a:rPr lang="en-US" b="1" dirty="0">
                <a:solidFill>
                  <a:schemeClr val="tx1"/>
                </a:solidFill>
              </a:rPr>
              <a:t>Services</a:t>
            </a:r>
            <a:r>
              <a:rPr lang="en-US" dirty="0">
                <a:solidFill>
                  <a:schemeClr val="tx1"/>
                </a:solidFill>
              </a:rPr>
              <a:t>:</a:t>
            </a:r>
          </a:p>
          <a:p>
            <a:pPr algn="just"/>
            <a:r>
              <a:rPr lang="en-US" dirty="0">
                <a:solidFill>
                  <a:schemeClr val="tx1"/>
                </a:solidFill>
              </a:rPr>
              <a:t>  Compute Engine, Kubernetes Engine, </a:t>
            </a:r>
            <a:r>
              <a:rPr lang="en-US" dirty="0" err="1">
                <a:solidFill>
                  <a:schemeClr val="tx1"/>
                </a:solidFill>
              </a:rPr>
              <a:t>BigQuery</a:t>
            </a:r>
            <a:r>
              <a:rPr lang="en-US" dirty="0">
                <a:solidFill>
                  <a:schemeClr val="tx1"/>
                </a:solidFill>
              </a:rPr>
              <a:t>.</a:t>
            </a:r>
          </a:p>
        </p:txBody>
      </p:sp>
      <p:pic>
        <p:nvPicPr>
          <p:cNvPr id="21506" name="Picture 2" descr="Processor Cpu Images – Browse 1,089,520 Stock Photos, Vectors, and Video |  Adobe Stock">
            <a:extLst>
              <a:ext uri="{FF2B5EF4-FFF2-40B4-BE49-F238E27FC236}">
                <a16:creationId xmlns:a16="http://schemas.microsoft.com/office/drawing/2014/main" id="{DC6F2CF2-091D-C1C8-1511-9BF45500D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88900"/>
            <a:ext cx="2743200" cy="1828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07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573391"/>
            <a:ext cx="8388350" cy="2712859"/>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Different types of architecture and platforms</a:t>
            </a:r>
          </a:p>
          <a:p>
            <a:pPr marL="0" indent="0" algn="just">
              <a:buNone/>
            </a:pPr>
            <a:endParaRPr lang="en-US" dirty="0">
              <a:solidFill>
                <a:schemeClr val="tx1"/>
              </a:solidFill>
            </a:endParaRPr>
          </a:p>
          <a:p>
            <a:pPr algn="just"/>
            <a:r>
              <a:rPr lang="en-US" b="1" dirty="0">
                <a:solidFill>
                  <a:schemeClr val="tx1"/>
                </a:solidFill>
              </a:rPr>
              <a:t>IBM Cloud</a:t>
            </a:r>
            <a:endParaRPr lang="en-US" dirty="0">
              <a:solidFill>
                <a:schemeClr val="tx1"/>
              </a:solidFill>
            </a:endParaRPr>
          </a:p>
          <a:p>
            <a:pPr algn="just"/>
            <a:r>
              <a:rPr lang="en-US" dirty="0">
                <a:solidFill>
                  <a:schemeClr val="tx1"/>
                </a:solidFill>
              </a:rPr>
              <a:t>IBM Cloud provides cloud services with a focus on enterprise solutions, AI, and hybrid cloud environments.</a:t>
            </a:r>
          </a:p>
          <a:p>
            <a:pPr algn="just"/>
            <a:r>
              <a:rPr lang="en-US" b="1" dirty="0">
                <a:solidFill>
                  <a:schemeClr val="tx1"/>
                </a:solidFill>
              </a:rPr>
              <a:t>Architectures Supported</a:t>
            </a:r>
            <a:r>
              <a:rPr lang="en-US" dirty="0">
                <a:solidFill>
                  <a:schemeClr val="tx1"/>
                </a:solidFill>
              </a:rPr>
              <a:t>:</a:t>
            </a:r>
          </a:p>
          <a:p>
            <a:pPr algn="just"/>
            <a:r>
              <a:rPr lang="en-US" dirty="0">
                <a:solidFill>
                  <a:schemeClr val="tx1"/>
                </a:solidFill>
              </a:rPr>
              <a:t>  x86, PowerPC.</a:t>
            </a:r>
          </a:p>
          <a:p>
            <a:pPr algn="just"/>
            <a:r>
              <a:rPr lang="en-US" b="1" dirty="0">
                <a:solidFill>
                  <a:schemeClr val="tx1"/>
                </a:solidFill>
              </a:rPr>
              <a:t>Services</a:t>
            </a:r>
            <a:r>
              <a:rPr lang="en-US" dirty="0">
                <a:solidFill>
                  <a:schemeClr val="tx1"/>
                </a:solidFill>
              </a:rPr>
              <a:t>:</a:t>
            </a:r>
          </a:p>
          <a:p>
            <a:pPr algn="just"/>
            <a:r>
              <a:rPr lang="en-US" dirty="0">
                <a:solidFill>
                  <a:schemeClr val="tx1"/>
                </a:solidFill>
              </a:rPr>
              <a:t>  - IBM Cloud Foundry, Kubernetes Service, Watson AI.</a:t>
            </a:r>
          </a:p>
        </p:txBody>
      </p:sp>
      <p:pic>
        <p:nvPicPr>
          <p:cNvPr id="21506" name="Picture 2" descr="Processor Cpu Images – Browse 1,089,520 Stock Photos, Vectors, and Video |  Adobe Stock">
            <a:extLst>
              <a:ext uri="{FF2B5EF4-FFF2-40B4-BE49-F238E27FC236}">
                <a16:creationId xmlns:a16="http://schemas.microsoft.com/office/drawing/2014/main" id="{DC6F2CF2-091D-C1C8-1511-9BF45500D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88900"/>
            <a:ext cx="2743200" cy="1828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113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136651"/>
            <a:ext cx="8388350" cy="35306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Different types of architecture and platforms</a:t>
            </a:r>
          </a:p>
          <a:p>
            <a:pPr marL="0" indent="0" algn="just">
              <a:buNone/>
            </a:pPr>
            <a:endParaRPr lang="en-US" dirty="0">
              <a:solidFill>
                <a:schemeClr val="tx1"/>
              </a:solidFill>
            </a:endParaRPr>
          </a:p>
          <a:p>
            <a:pPr algn="just"/>
            <a:r>
              <a:rPr lang="en-US" b="1" dirty="0">
                <a:solidFill>
                  <a:schemeClr val="tx1"/>
                </a:solidFill>
              </a:rPr>
              <a:t>Deployment Models</a:t>
            </a:r>
            <a:endParaRPr lang="en-US" dirty="0">
              <a:solidFill>
                <a:schemeClr val="tx1"/>
              </a:solidFill>
            </a:endParaRPr>
          </a:p>
          <a:p>
            <a:pPr algn="just"/>
            <a:r>
              <a:rPr lang="en-US" dirty="0">
                <a:solidFill>
                  <a:schemeClr val="tx1"/>
                </a:solidFill>
              </a:rPr>
              <a:t>Deployment models refer to how software is delivered and managed in an environment.</a:t>
            </a:r>
          </a:p>
          <a:p>
            <a:pPr algn="just"/>
            <a:endParaRPr lang="en-US" dirty="0">
              <a:solidFill>
                <a:schemeClr val="tx1"/>
              </a:solidFill>
            </a:endParaRPr>
          </a:p>
          <a:p>
            <a:pPr algn="just"/>
            <a:r>
              <a:rPr lang="en-US" b="1" dirty="0">
                <a:solidFill>
                  <a:schemeClr val="tx1"/>
                </a:solidFill>
              </a:rPr>
              <a:t>Client-Server Architecture</a:t>
            </a:r>
            <a:endParaRPr lang="en-US" dirty="0">
              <a:solidFill>
                <a:schemeClr val="tx1"/>
              </a:solidFill>
            </a:endParaRPr>
          </a:p>
          <a:p>
            <a:pPr algn="just"/>
            <a:r>
              <a:rPr lang="en-US" dirty="0">
                <a:solidFill>
                  <a:schemeClr val="tx1"/>
                </a:solidFill>
              </a:rPr>
              <a:t>In client-server architecture, clients (e.g., web browsers, mobile apps) request services from a central server. The server manages resources and responds to client requests.</a:t>
            </a:r>
          </a:p>
          <a:p>
            <a:pPr algn="just"/>
            <a:r>
              <a:rPr lang="en-US" b="1" dirty="0">
                <a:solidFill>
                  <a:schemeClr val="tx1"/>
                </a:solidFill>
              </a:rPr>
              <a:t>Use Cases</a:t>
            </a:r>
            <a:r>
              <a:rPr lang="en-US" dirty="0">
                <a:solidFill>
                  <a:schemeClr val="tx1"/>
                </a:solidFill>
              </a:rPr>
              <a:t>:</a:t>
            </a:r>
          </a:p>
          <a:p>
            <a:pPr algn="just"/>
            <a:r>
              <a:rPr lang="en-US" dirty="0">
                <a:solidFill>
                  <a:schemeClr val="tx1"/>
                </a:solidFill>
              </a:rPr>
              <a:t>  Web applications.</a:t>
            </a:r>
          </a:p>
          <a:p>
            <a:pPr algn="just"/>
            <a:r>
              <a:rPr lang="en-US" dirty="0">
                <a:solidFill>
                  <a:schemeClr val="tx1"/>
                </a:solidFill>
              </a:rPr>
              <a:t>  Email services.</a:t>
            </a:r>
          </a:p>
          <a:p>
            <a:pPr algn="just"/>
            <a:r>
              <a:rPr lang="en-US" dirty="0">
                <a:solidFill>
                  <a:schemeClr val="tx1"/>
                </a:solidFill>
              </a:rPr>
              <a:t>  File sharing.</a:t>
            </a:r>
          </a:p>
          <a:p>
            <a:pPr algn="just"/>
            <a:r>
              <a:rPr lang="en-US" b="1" dirty="0">
                <a:solidFill>
                  <a:schemeClr val="tx1"/>
                </a:solidFill>
              </a:rPr>
              <a:t>Platforms</a:t>
            </a:r>
            <a:r>
              <a:rPr lang="en-US" dirty="0">
                <a:solidFill>
                  <a:schemeClr val="tx1"/>
                </a:solidFill>
              </a:rPr>
              <a:t>:</a:t>
            </a:r>
          </a:p>
          <a:p>
            <a:pPr algn="just"/>
            <a:r>
              <a:rPr lang="en-US" dirty="0">
                <a:solidFill>
                  <a:schemeClr val="tx1"/>
                </a:solidFill>
              </a:rPr>
              <a:t>  Linux, Windows, macOS can all serve as either clients or servers.</a:t>
            </a:r>
          </a:p>
        </p:txBody>
      </p:sp>
      <p:pic>
        <p:nvPicPr>
          <p:cNvPr id="21506" name="Picture 2" descr="Processor Cpu Images – Browse 1,089,520 Stock Photos, Vectors, and Video |  Adobe Stock">
            <a:extLst>
              <a:ext uri="{FF2B5EF4-FFF2-40B4-BE49-F238E27FC236}">
                <a16:creationId xmlns:a16="http://schemas.microsoft.com/office/drawing/2014/main" id="{DC6F2CF2-091D-C1C8-1511-9BF45500D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88900"/>
            <a:ext cx="2743200" cy="1828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1452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573391"/>
            <a:ext cx="8388350" cy="3093859"/>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Different types of architecture and platforms</a:t>
            </a:r>
          </a:p>
          <a:p>
            <a:pPr marL="0" indent="0" algn="just">
              <a:buNone/>
            </a:pPr>
            <a:endParaRPr lang="en-US" dirty="0">
              <a:solidFill>
                <a:schemeClr val="tx1"/>
              </a:solidFill>
            </a:endParaRPr>
          </a:p>
          <a:p>
            <a:pPr algn="just"/>
            <a:r>
              <a:rPr lang="en-US" b="1" dirty="0">
                <a:solidFill>
                  <a:schemeClr val="tx1"/>
                </a:solidFill>
              </a:rPr>
              <a:t>Peer-to-Peer (P2P) Architecture</a:t>
            </a:r>
            <a:endParaRPr lang="en-US" dirty="0">
              <a:solidFill>
                <a:schemeClr val="tx1"/>
              </a:solidFill>
            </a:endParaRPr>
          </a:p>
          <a:p>
            <a:pPr algn="just"/>
            <a:r>
              <a:rPr lang="en-US" dirty="0">
                <a:solidFill>
                  <a:schemeClr val="tx1"/>
                </a:solidFill>
              </a:rPr>
              <a:t>In P2P architecture, each node (peer) acts as both a client and a server. There is no central server; peers share resources directly.</a:t>
            </a:r>
          </a:p>
          <a:p>
            <a:pPr algn="just"/>
            <a:r>
              <a:rPr lang="en-US" b="1" dirty="0">
                <a:solidFill>
                  <a:schemeClr val="tx1"/>
                </a:solidFill>
              </a:rPr>
              <a:t>Use Cases</a:t>
            </a:r>
            <a:r>
              <a:rPr lang="en-US" dirty="0">
                <a:solidFill>
                  <a:schemeClr val="tx1"/>
                </a:solidFill>
              </a:rPr>
              <a:t>:</a:t>
            </a:r>
          </a:p>
          <a:p>
            <a:pPr algn="just"/>
            <a:r>
              <a:rPr lang="en-US" dirty="0">
                <a:solidFill>
                  <a:schemeClr val="tx1"/>
                </a:solidFill>
              </a:rPr>
              <a:t>  File sharing (e.g., BitTorrent).</a:t>
            </a:r>
          </a:p>
          <a:p>
            <a:pPr algn="just"/>
            <a:r>
              <a:rPr lang="en-US" dirty="0">
                <a:solidFill>
                  <a:schemeClr val="tx1"/>
                </a:solidFill>
              </a:rPr>
              <a:t>  Decentralized applications (e.g., blockchain).</a:t>
            </a:r>
          </a:p>
          <a:p>
            <a:pPr algn="just"/>
            <a:r>
              <a:rPr lang="en-US" b="1" dirty="0">
                <a:solidFill>
                  <a:schemeClr val="tx1"/>
                </a:solidFill>
              </a:rPr>
              <a:t>Platforms</a:t>
            </a:r>
            <a:r>
              <a:rPr lang="en-US" dirty="0">
                <a:solidFill>
                  <a:schemeClr val="tx1"/>
                </a:solidFill>
              </a:rPr>
              <a:t>:</a:t>
            </a:r>
          </a:p>
          <a:p>
            <a:pPr algn="just"/>
            <a:r>
              <a:rPr lang="en-US" dirty="0">
                <a:solidFill>
                  <a:schemeClr val="tx1"/>
                </a:solidFill>
              </a:rPr>
              <a:t>  Any platform that supports networking (Linux, Windows, macOS).</a:t>
            </a:r>
          </a:p>
        </p:txBody>
      </p:sp>
      <p:pic>
        <p:nvPicPr>
          <p:cNvPr id="21506" name="Picture 2" descr="Processor Cpu Images – Browse 1,089,520 Stock Photos, Vectors, and Video |  Adobe Stock">
            <a:extLst>
              <a:ext uri="{FF2B5EF4-FFF2-40B4-BE49-F238E27FC236}">
                <a16:creationId xmlns:a16="http://schemas.microsoft.com/office/drawing/2014/main" id="{DC6F2CF2-091D-C1C8-1511-9BF45500D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88900"/>
            <a:ext cx="2743200" cy="1828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8737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573391"/>
            <a:ext cx="8388350" cy="3093859"/>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Different types of architecture and platforms</a:t>
            </a:r>
          </a:p>
          <a:p>
            <a:pPr marL="0" indent="0" algn="just">
              <a:buNone/>
            </a:pPr>
            <a:endParaRPr lang="en-US" dirty="0">
              <a:solidFill>
                <a:schemeClr val="tx1"/>
              </a:solidFill>
            </a:endParaRPr>
          </a:p>
          <a:p>
            <a:pPr algn="just"/>
            <a:r>
              <a:rPr lang="en-US" b="1" dirty="0">
                <a:solidFill>
                  <a:schemeClr val="tx1"/>
                </a:solidFill>
              </a:rPr>
              <a:t>Microservices Architecture</a:t>
            </a:r>
            <a:endParaRPr lang="en-US" dirty="0">
              <a:solidFill>
                <a:schemeClr val="tx1"/>
              </a:solidFill>
            </a:endParaRPr>
          </a:p>
          <a:p>
            <a:pPr algn="just"/>
            <a:r>
              <a:rPr lang="en-US" dirty="0">
                <a:solidFill>
                  <a:schemeClr val="tx1"/>
                </a:solidFill>
              </a:rPr>
              <a:t>Microservices architecture decomposes an application into small, independent services that communicate via APIs. Each service can be developed, deployed, and scaled independently.</a:t>
            </a:r>
          </a:p>
          <a:p>
            <a:pPr algn="just"/>
            <a:r>
              <a:rPr lang="en-US" b="1" dirty="0">
                <a:solidFill>
                  <a:schemeClr val="tx1"/>
                </a:solidFill>
              </a:rPr>
              <a:t>Use Cases</a:t>
            </a:r>
            <a:r>
              <a:rPr lang="en-US" dirty="0">
                <a:solidFill>
                  <a:schemeClr val="tx1"/>
                </a:solidFill>
              </a:rPr>
              <a:t>:</a:t>
            </a:r>
          </a:p>
          <a:p>
            <a:pPr algn="just"/>
            <a:r>
              <a:rPr lang="en-US" dirty="0">
                <a:solidFill>
                  <a:schemeClr val="tx1"/>
                </a:solidFill>
              </a:rPr>
              <a:t>  Scalable web applications.</a:t>
            </a:r>
          </a:p>
          <a:p>
            <a:pPr algn="just"/>
            <a:r>
              <a:rPr lang="en-US" dirty="0">
                <a:solidFill>
                  <a:schemeClr val="tx1"/>
                </a:solidFill>
              </a:rPr>
              <a:t>  Cloud-native applications.</a:t>
            </a:r>
          </a:p>
          <a:p>
            <a:pPr algn="just"/>
            <a:r>
              <a:rPr lang="en-US" b="1" dirty="0">
                <a:solidFill>
                  <a:schemeClr val="tx1"/>
                </a:solidFill>
              </a:rPr>
              <a:t>Platforms</a:t>
            </a:r>
            <a:r>
              <a:rPr lang="en-US" dirty="0">
                <a:solidFill>
                  <a:schemeClr val="tx1"/>
                </a:solidFill>
              </a:rPr>
              <a:t>:</a:t>
            </a:r>
          </a:p>
          <a:p>
            <a:pPr algn="just"/>
            <a:r>
              <a:rPr lang="en-US" dirty="0">
                <a:solidFill>
                  <a:schemeClr val="tx1"/>
                </a:solidFill>
              </a:rPr>
              <a:t>  Cloud platforms (AWS, Azure, GCP) often host microservices.</a:t>
            </a:r>
          </a:p>
          <a:p>
            <a:pPr algn="just"/>
            <a:r>
              <a:rPr lang="en-US" dirty="0">
                <a:solidFill>
                  <a:schemeClr val="tx1"/>
                </a:solidFill>
              </a:rPr>
              <a:t>  Container orchestration tools like Kubernetes are commonly used.</a:t>
            </a:r>
          </a:p>
        </p:txBody>
      </p:sp>
      <p:pic>
        <p:nvPicPr>
          <p:cNvPr id="21506" name="Picture 2" descr="Processor Cpu Images – Browse 1,089,520 Stock Photos, Vectors, and Video |  Adobe Stock">
            <a:extLst>
              <a:ext uri="{FF2B5EF4-FFF2-40B4-BE49-F238E27FC236}">
                <a16:creationId xmlns:a16="http://schemas.microsoft.com/office/drawing/2014/main" id="{DC6F2CF2-091D-C1C8-1511-9BF45500D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88900"/>
            <a:ext cx="2743200" cy="1828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476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77825" y="1231901"/>
            <a:ext cx="8388350" cy="34353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Different types of architecture and platforms</a:t>
            </a:r>
          </a:p>
          <a:p>
            <a:pPr marL="0" indent="0" algn="just">
              <a:buNone/>
            </a:pPr>
            <a:endParaRPr lang="en-US" dirty="0">
              <a:solidFill>
                <a:schemeClr val="tx1"/>
              </a:solidFill>
            </a:endParaRPr>
          </a:p>
          <a:p>
            <a:pPr algn="just"/>
            <a:r>
              <a:rPr lang="en-US" b="1" dirty="0">
                <a:solidFill>
                  <a:schemeClr val="tx1"/>
                </a:solidFill>
              </a:rPr>
              <a:t>Serverless Architecture</a:t>
            </a:r>
            <a:endParaRPr lang="en-US" dirty="0">
              <a:solidFill>
                <a:schemeClr val="tx1"/>
              </a:solidFill>
            </a:endParaRPr>
          </a:p>
          <a:p>
            <a:pPr algn="just"/>
            <a:r>
              <a:rPr lang="en-US" dirty="0">
                <a:solidFill>
                  <a:schemeClr val="tx1"/>
                </a:solidFill>
              </a:rPr>
              <a:t>In serverless architecture, developers write code (functions) that runs in response to events, without managing the underlying infrastructure. The cloud provider manages the servers.</a:t>
            </a:r>
          </a:p>
          <a:p>
            <a:pPr algn="just"/>
            <a:r>
              <a:rPr lang="en-US" b="1" dirty="0">
                <a:solidFill>
                  <a:schemeClr val="tx1"/>
                </a:solidFill>
              </a:rPr>
              <a:t>Use Cases</a:t>
            </a:r>
            <a:r>
              <a:rPr lang="en-US" dirty="0">
                <a:solidFill>
                  <a:schemeClr val="tx1"/>
                </a:solidFill>
              </a:rPr>
              <a:t>:</a:t>
            </a:r>
          </a:p>
          <a:p>
            <a:pPr algn="just"/>
            <a:r>
              <a:rPr lang="en-US" dirty="0">
                <a:solidFill>
                  <a:schemeClr val="tx1"/>
                </a:solidFill>
              </a:rPr>
              <a:t>  Event-driven applications.</a:t>
            </a:r>
          </a:p>
          <a:p>
            <a:pPr algn="just"/>
            <a:r>
              <a:rPr lang="en-US" dirty="0">
                <a:solidFill>
                  <a:schemeClr val="tx1"/>
                </a:solidFill>
              </a:rPr>
              <a:t>  Real-time file processing.</a:t>
            </a:r>
          </a:p>
          <a:p>
            <a:pPr algn="just"/>
            <a:r>
              <a:rPr lang="en-US" b="1" dirty="0">
                <a:solidFill>
                  <a:schemeClr val="tx1"/>
                </a:solidFill>
              </a:rPr>
              <a:t>Platforms</a:t>
            </a:r>
            <a:r>
              <a:rPr lang="en-US" dirty="0">
                <a:solidFill>
                  <a:schemeClr val="tx1"/>
                </a:solidFill>
              </a:rPr>
              <a:t>:</a:t>
            </a:r>
          </a:p>
          <a:p>
            <a:pPr algn="just"/>
            <a:r>
              <a:rPr lang="en-US" dirty="0">
                <a:solidFill>
                  <a:schemeClr val="tx1"/>
                </a:solidFill>
              </a:rPr>
              <a:t>  AWS Lambda, Azure Functions, Google Cloud Functions.</a:t>
            </a:r>
          </a:p>
          <a:p>
            <a:pPr algn="just"/>
            <a:endParaRPr lang="en-US" dirty="0">
              <a:solidFill>
                <a:schemeClr val="tx1"/>
              </a:solidFill>
            </a:endParaRPr>
          </a:p>
          <a:p>
            <a:pPr algn="just"/>
            <a:r>
              <a:rPr lang="en-US" dirty="0">
                <a:solidFill>
                  <a:schemeClr val="tx1"/>
                </a:solidFill>
              </a:rPr>
              <a:t>Each architecture and platform has its own strengths and is suited for different use cases. For example, ARM is ideal for mobile and low-power devices, while x86 dominates the desktop and server markets. Cloud platforms like AWS and Azure offer flexible, scalable environments for deploying applications across various architectures.</a:t>
            </a:r>
          </a:p>
        </p:txBody>
      </p:sp>
      <p:pic>
        <p:nvPicPr>
          <p:cNvPr id="21506" name="Picture 2" descr="Processor Cpu Images – Browse 1,089,520 Stock Photos, Vectors, and Video |  Adobe Stock">
            <a:extLst>
              <a:ext uri="{FF2B5EF4-FFF2-40B4-BE49-F238E27FC236}">
                <a16:creationId xmlns:a16="http://schemas.microsoft.com/office/drawing/2014/main" id="{DC6F2CF2-091D-C1C8-1511-9BF45500D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88900"/>
            <a:ext cx="2743200" cy="1828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310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41525"/>
            <a:ext cx="9144000" cy="1060450"/>
          </a:xfrm>
          <a:prstGeom prst="rect">
            <a:avLst/>
          </a:prstGeom>
        </p:spPr>
        <p:txBody>
          <a:bodyPr anchor="ctr">
            <a:normAutofit/>
          </a:bodyPr>
          <a:lstStyle/>
          <a:p>
            <a:pPr algn="ctr"/>
            <a:r>
              <a:rPr lang="en-US" sz="3600" b="1" dirty="0"/>
              <a:t>Thank You !!!</a:t>
            </a:r>
            <a:endParaRPr lang="ru-RU" sz="3600" b="1" dirty="0"/>
          </a:p>
        </p:txBody>
      </p:sp>
    </p:spTree>
    <p:extLst>
      <p:ext uri="{BB962C8B-B14F-4D97-AF65-F5344CB8AC3E}">
        <p14:creationId xmlns:p14="http://schemas.microsoft.com/office/powerpoint/2010/main" val="91161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365250"/>
            <a:ext cx="7932738" cy="316122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Benefits of SaaS</a:t>
            </a:r>
          </a:p>
          <a:p>
            <a:pPr marL="0" indent="0" algn="just">
              <a:buNone/>
            </a:pPr>
            <a:endParaRPr lang="en-US" sz="1600" dirty="0">
              <a:solidFill>
                <a:schemeClr val="tx1"/>
              </a:solidFill>
            </a:endParaRPr>
          </a:p>
          <a:p>
            <a:pPr algn="just"/>
            <a:r>
              <a:rPr lang="en-US" sz="1600" b="1" dirty="0">
                <a:solidFill>
                  <a:schemeClr val="tx1"/>
                </a:solidFill>
              </a:rPr>
              <a:t>Cost Savings:</a:t>
            </a:r>
            <a:r>
              <a:rPr lang="en-US" sz="1600" dirty="0">
                <a:solidFill>
                  <a:schemeClr val="tx1"/>
                </a:solidFill>
              </a:rPr>
              <a:t> SaaS eliminates the need for upfront hardware and software investments, reducing costs for businesses.</a:t>
            </a:r>
          </a:p>
          <a:p>
            <a:pPr algn="just"/>
            <a:r>
              <a:rPr lang="en-US" sz="1600" b="1" dirty="0">
                <a:solidFill>
                  <a:schemeClr val="tx1"/>
                </a:solidFill>
              </a:rPr>
              <a:t>Scalability:</a:t>
            </a:r>
            <a:r>
              <a:rPr lang="en-US" sz="1600" dirty="0">
                <a:solidFill>
                  <a:schemeClr val="tx1"/>
                </a:solidFill>
              </a:rPr>
              <a:t> SaaS allows users to easily scale up or down based on their requirements, paying only for the resources they use.</a:t>
            </a:r>
          </a:p>
          <a:p>
            <a:pPr algn="just"/>
            <a:r>
              <a:rPr lang="en-US" sz="1600" b="1" dirty="0">
                <a:solidFill>
                  <a:schemeClr val="tx1"/>
                </a:solidFill>
              </a:rPr>
              <a:t>Accessibility:</a:t>
            </a:r>
            <a:r>
              <a:rPr lang="en-US" sz="1600" dirty="0">
                <a:solidFill>
                  <a:schemeClr val="tx1"/>
                </a:solidFill>
              </a:rPr>
              <a:t> Users can access SaaS applications from any device with an internet connection, enabling remote work and collaboration.</a:t>
            </a:r>
          </a:p>
          <a:p>
            <a:pPr algn="just"/>
            <a:r>
              <a:rPr lang="en-US" sz="1600" b="1" dirty="0">
                <a:solidFill>
                  <a:schemeClr val="tx1"/>
                </a:solidFill>
              </a:rPr>
              <a:t>Easy Updates:</a:t>
            </a:r>
            <a:r>
              <a:rPr lang="en-US" sz="1600" dirty="0">
                <a:solidFill>
                  <a:schemeClr val="tx1"/>
                </a:solidFill>
              </a:rPr>
              <a:t> SaaS providers handle software updates and patches, ensuring users always have access to the latest features and improvements.</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157308"/>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35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365250"/>
            <a:ext cx="7932738" cy="316122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Advantages for Businesses</a:t>
            </a:r>
          </a:p>
          <a:p>
            <a:pPr marL="0" indent="0" algn="just">
              <a:buNone/>
            </a:pPr>
            <a:endParaRPr lang="en-US" sz="1600" dirty="0">
              <a:solidFill>
                <a:schemeClr val="tx1"/>
              </a:solidFill>
            </a:endParaRPr>
          </a:p>
          <a:p>
            <a:pPr algn="just"/>
            <a:r>
              <a:rPr lang="en-US" sz="1600" b="1" dirty="0">
                <a:solidFill>
                  <a:schemeClr val="tx1"/>
                </a:solidFill>
              </a:rPr>
              <a:t>Rapid Deployment:</a:t>
            </a:r>
            <a:r>
              <a:rPr lang="en-US" sz="1600" dirty="0">
                <a:solidFill>
                  <a:schemeClr val="tx1"/>
                </a:solidFill>
              </a:rPr>
              <a:t> SaaS applications can be quickly deployed, reducing time-to-market for businesses.</a:t>
            </a:r>
          </a:p>
          <a:p>
            <a:pPr algn="just"/>
            <a:r>
              <a:rPr lang="en-US" sz="1600" b="1" dirty="0">
                <a:solidFill>
                  <a:schemeClr val="tx1"/>
                </a:solidFill>
              </a:rPr>
              <a:t>Lower Maintenance:</a:t>
            </a:r>
            <a:r>
              <a:rPr lang="en-US" sz="1600" dirty="0">
                <a:solidFill>
                  <a:schemeClr val="tx1"/>
                </a:solidFill>
              </a:rPr>
              <a:t> With SaaS, businesses don't need to worry about software maintenance, updates, or infrastructure management.</a:t>
            </a:r>
          </a:p>
          <a:p>
            <a:pPr algn="just"/>
            <a:r>
              <a:rPr lang="en-US" sz="1600" b="1" dirty="0">
                <a:solidFill>
                  <a:schemeClr val="tx1"/>
                </a:solidFill>
              </a:rPr>
              <a:t>Enhanced Collaboration:</a:t>
            </a:r>
            <a:r>
              <a:rPr lang="en-US" sz="1600" dirty="0">
                <a:solidFill>
                  <a:schemeClr val="tx1"/>
                </a:solidFill>
              </a:rPr>
              <a:t> SaaS applications often include collaboration features, enabling teams to work together seamlessly.</a:t>
            </a:r>
          </a:p>
          <a:p>
            <a:pPr algn="just"/>
            <a:r>
              <a:rPr lang="en-US" sz="1600" b="1" dirty="0">
                <a:solidFill>
                  <a:schemeClr val="tx1"/>
                </a:solidFill>
              </a:rPr>
              <a:t>Improved Security:</a:t>
            </a:r>
            <a:r>
              <a:rPr lang="en-US" sz="1600" dirty="0">
                <a:solidFill>
                  <a:schemeClr val="tx1"/>
                </a:solidFill>
              </a:rPr>
              <a:t> SaaS providers implement robust security measures to protect user data, often surpassing what individual businesses can achieve.</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157308"/>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08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365250"/>
            <a:ext cx="7932738" cy="24892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Examples of SaaS Applications</a:t>
            </a:r>
          </a:p>
          <a:p>
            <a:pPr marL="0" indent="0" algn="just">
              <a:buNone/>
            </a:pPr>
            <a:endParaRPr lang="en-US" sz="1600" dirty="0">
              <a:solidFill>
                <a:schemeClr val="tx1"/>
              </a:solidFill>
            </a:endParaRPr>
          </a:p>
          <a:p>
            <a:pPr algn="just"/>
            <a:r>
              <a:rPr lang="en-US" sz="1600" b="1" dirty="0">
                <a:solidFill>
                  <a:schemeClr val="tx1"/>
                </a:solidFill>
              </a:rPr>
              <a:t>Customer Relationship Management (CRM)</a:t>
            </a:r>
            <a:r>
              <a:rPr lang="en-US" sz="1600" dirty="0">
                <a:solidFill>
                  <a:schemeClr val="tx1"/>
                </a:solidFill>
              </a:rPr>
              <a:t> systems like Salesforce.</a:t>
            </a:r>
          </a:p>
          <a:p>
            <a:pPr algn="just"/>
            <a:r>
              <a:rPr lang="en-US" sz="1600" b="1" dirty="0">
                <a:solidFill>
                  <a:schemeClr val="tx1"/>
                </a:solidFill>
              </a:rPr>
              <a:t>Project Management</a:t>
            </a:r>
            <a:r>
              <a:rPr lang="en-US" sz="1600" dirty="0">
                <a:solidFill>
                  <a:schemeClr val="tx1"/>
                </a:solidFill>
              </a:rPr>
              <a:t> tools such as Asana and Trello.</a:t>
            </a:r>
          </a:p>
          <a:p>
            <a:pPr algn="just"/>
            <a:r>
              <a:rPr lang="en-US" sz="1600" b="1" dirty="0">
                <a:solidFill>
                  <a:schemeClr val="tx1"/>
                </a:solidFill>
              </a:rPr>
              <a:t>Communication and Collaboration</a:t>
            </a:r>
            <a:r>
              <a:rPr lang="en-US" sz="1600" dirty="0">
                <a:solidFill>
                  <a:schemeClr val="tx1"/>
                </a:solidFill>
              </a:rPr>
              <a:t> platforms like Slack and Google Workspace.</a:t>
            </a:r>
          </a:p>
          <a:p>
            <a:pPr algn="just"/>
            <a:r>
              <a:rPr lang="en-US" sz="1600" b="1" dirty="0">
                <a:solidFill>
                  <a:schemeClr val="tx1"/>
                </a:solidFill>
              </a:rPr>
              <a:t>Accounting Software</a:t>
            </a:r>
            <a:r>
              <a:rPr lang="en-US" sz="1600" dirty="0">
                <a:solidFill>
                  <a:schemeClr val="tx1"/>
                </a:solidFill>
              </a:rPr>
              <a:t> such as QuickBooks Online and Xero.</a:t>
            </a:r>
          </a:p>
        </p:txBody>
      </p:sp>
      <p:pic>
        <p:nvPicPr>
          <p:cNvPr id="15366" name="Picture 6" descr="Saas (Software as a Service) Nedir? İşletmeler Neden Hizmet olarak Yazılım  Modelini Tercih Etmelidir? - Hosting.com.tr">
            <a:extLst>
              <a:ext uri="{FF2B5EF4-FFF2-40B4-BE49-F238E27FC236}">
                <a16:creationId xmlns:a16="http://schemas.microsoft.com/office/drawing/2014/main" id="{D16AA8F9-73CD-EE00-C76E-9C991B61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157308"/>
            <a:ext cx="3867150" cy="21484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32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5256A-A115-B8F8-96D9-67842F6F6998}"/>
              </a:ext>
            </a:extLst>
          </p:cNvPr>
          <p:cNvPicPr>
            <a:picLocks noChangeAspect="1"/>
          </p:cNvPicPr>
          <p:nvPr/>
        </p:nvPicPr>
        <p:blipFill>
          <a:blip r:embed="rId2"/>
          <a:stretch>
            <a:fillRect/>
          </a:stretch>
        </p:blipFill>
        <p:spPr>
          <a:xfrm>
            <a:off x="2070100" y="580056"/>
            <a:ext cx="5914312" cy="421419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56004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50">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12265</TotalTime>
  <Words>4246</Words>
  <Application>Microsoft Office PowerPoint</Application>
  <PresentationFormat>On-screen Show (16:9)</PresentationFormat>
  <Paragraphs>381</Paragraphs>
  <Slides>58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Abul Nauman</cp:lastModifiedBy>
  <cp:revision>235</cp:revision>
  <dcterms:modified xsi:type="dcterms:W3CDTF">2025-02-16T11:29:32Z</dcterms:modified>
</cp:coreProperties>
</file>