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7"/>
  </p:notesMasterIdLst>
  <p:sldIdLst>
    <p:sldId id="285" r:id="rId2"/>
    <p:sldId id="340" r:id="rId3"/>
    <p:sldId id="363" r:id="rId4"/>
    <p:sldId id="460" r:id="rId5"/>
    <p:sldId id="461" r:id="rId6"/>
    <p:sldId id="462" r:id="rId7"/>
    <p:sldId id="463" r:id="rId8"/>
    <p:sldId id="464" r:id="rId9"/>
    <p:sldId id="465" r:id="rId10"/>
    <p:sldId id="468" r:id="rId11"/>
    <p:sldId id="466" r:id="rId12"/>
    <p:sldId id="467" r:id="rId13"/>
    <p:sldId id="469" r:id="rId14"/>
    <p:sldId id="470" r:id="rId15"/>
    <p:sldId id="471" r:id="rId16"/>
    <p:sldId id="472" r:id="rId17"/>
    <p:sldId id="473" r:id="rId18"/>
    <p:sldId id="474" r:id="rId19"/>
    <p:sldId id="475" r:id="rId20"/>
    <p:sldId id="476" r:id="rId21"/>
    <p:sldId id="477" r:id="rId22"/>
    <p:sldId id="478" r:id="rId23"/>
    <p:sldId id="479" r:id="rId24"/>
    <p:sldId id="480" r:id="rId25"/>
    <p:sldId id="362" r:id="rId26"/>
  </p:sldIdLst>
  <p:sldSz cx="9144000" cy="5143500" type="screen16x9"/>
  <p:notesSz cx="6858000" cy="9144000"/>
  <p:embeddedFontLs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F3A"/>
    <a:srgbClr val="1D232B"/>
    <a:srgbClr val="2E3948"/>
    <a:srgbClr val="364354"/>
    <a:srgbClr val="3B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4A898-46EA-4B9D-9766-E5DEA2A41F6B}">
  <a:tblStyle styleId="{BB34A898-46EA-4B9D-9766-E5DEA2A41F6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151" d="100"/>
          <a:sy n="151" d="100"/>
        </p:scale>
        <p:origin x="39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305265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14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 3 columns">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82242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943766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4" descr="Shape, square&#10;&#10;Description automatically generated">
            <a:extLst>
              <a:ext uri="{FF2B5EF4-FFF2-40B4-BE49-F238E27FC236}">
                <a16:creationId xmlns:a16="http://schemas.microsoft.com/office/drawing/2014/main" id="{4792DC01-6938-1C5F-F1A1-A42C9546519E}"/>
              </a:ext>
            </a:extLst>
          </p:cNvPr>
          <p:cNvPicPr>
            <a:picLocks noChangeAspect="1"/>
          </p:cNvPicPr>
          <p:nvPr userDrawn="1"/>
        </p:nvPicPr>
        <p:blipFill>
          <a:blip r:embed="rId4"/>
          <a:stretch>
            <a:fillRect/>
          </a:stretch>
        </p:blipFill>
        <p:spPr>
          <a:xfrm>
            <a:off x="-4210" y="1192"/>
            <a:ext cx="9148210" cy="806002"/>
          </a:xfrm>
          <a:prstGeom prst="rect">
            <a:avLst/>
          </a:prstGeom>
        </p:spPr>
      </p:pic>
    </p:spTree>
    <p:extLst>
      <p:ext uri="{BB962C8B-B14F-4D97-AF65-F5344CB8AC3E}">
        <p14:creationId xmlns:p14="http://schemas.microsoft.com/office/powerpoint/2010/main" val="3798046396"/>
      </p:ext>
    </p:extLst>
  </p:cSld>
  <p:clrMap bg1="lt1" tx1="dk1" bg2="lt2" tx2="dk2" accent1="accent1" accent2="accent2" accent3="accent3" accent4="accent4" accent5="accent5" accent6="accent6" hlink="hlink" folHlink="folHlink"/>
  <p:sldLayoutIdLst>
    <p:sldLayoutId id="2147483670" r:id="rId1"/>
    <p:sldLayoutId id="2147483685"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6" name="Rectangle 5">
            <a:extLst>
              <a:ext uri="{FF2B5EF4-FFF2-40B4-BE49-F238E27FC236}">
                <a16:creationId xmlns:a16="http://schemas.microsoft.com/office/drawing/2014/main" id="{E0699D07-8D28-45E9-A83D-36041781A98F}"/>
              </a:ext>
            </a:extLst>
          </p:cNvPr>
          <p:cNvSpPr/>
          <p:nvPr/>
        </p:nvSpPr>
        <p:spPr>
          <a:xfrm>
            <a:off x="0" y="2248584"/>
            <a:ext cx="9144000" cy="646331"/>
          </a:xfrm>
          <a:prstGeom prst="rect">
            <a:avLst/>
          </a:prstGeom>
        </p:spPr>
        <p:txBody>
          <a:bodyPr wrap="square">
            <a:spAutoFit/>
          </a:bodyPr>
          <a:lstStyle/>
          <a:p>
            <a:pPr algn="ctr"/>
            <a:r>
              <a:rPr lang="en-US" sz="36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Networking in the Cloud</a:t>
            </a:r>
          </a:p>
        </p:txBody>
      </p:sp>
    </p:spTree>
    <p:extLst>
      <p:ext uri="{BB962C8B-B14F-4D97-AF65-F5344CB8AC3E}">
        <p14:creationId xmlns:p14="http://schemas.microsoft.com/office/powerpoint/2010/main" val="2987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869950" y="972930"/>
            <a:ext cx="7740650" cy="3078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Public Cloud</a:t>
            </a:r>
          </a:p>
          <a:p>
            <a:pPr marL="0" indent="0" algn="just">
              <a:buNone/>
            </a:pPr>
            <a:endParaRPr lang="en-US" sz="1600" dirty="0">
              <a:solidFill>
                <a:schemeClr val="tx1"/>
              </a:solidFill>
            </a:endParaRPr>
          </a:p>
          <a:p>
            <a:pPr marL="0" indent="0" algn="just">
              <a:buNone/>
            </a:pPr>
            <a:r>
              <a:rPr lang="en-US" sz="1600" dirty="0">
                <a:solidFill>
                  <a:schemeClr val="tx1"/>
                </a:solidFill>
              </a:rPr>
              <a:t>A Public Cloud is Cloud Computing in which the infrastructure and services are owned and operated by a third-party provider and made available to the public over the internet. The public can access and use shared resources, such as servers, storage, and applications and the main thing is you pay for what you used. . Examples of public cloud providers – are Amazon Web Services (AWS), Microsoft Azure, and Google Cloud Platform (GCP)</a:t>
            </a:r>
          </a:p>
        </p:txBody>
      </p:sp>
    </p:spTree>
    <p:extLst>
      <p:ext uri="{BB962C8B-B14F-4D97-AF65-F5344CB8AC3E}">
        <p14:creationId xmlns:p14="http://schemas.microsoft.com/office/powerpoint/2010/main" val="357724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0466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 Basic Cloud Networking Building Block</a:t>
            </a:r>
          </a:p>
          <a:p>
            <a:pPr marL="0" indent="0" algn="just">
              <a:buNone/>
            </a:pPr>
            <a:endParaRPr lang="en-US" sz="1600" dirty="0">
              <a:solidFill>
                <a:schemeClr val="tx1"/>
              </a:solidFill>
            </a:endParaRPr>
          </a:p>
          <a:p>
            <a:pPr marL="0" indent="0" algn="just">
              <a:buNone/>
            </a:pPr>
            <a:r>
              <a:rPr lang="en-US" sz="1600" dirty="0">
                <a:solidFill>
                  <a:schemeClr val="tx1"/>
                </a:solidFill>
              </a:rPr>
              <a:t>AWS is the most widely used cloud, so we’ll use it as an example for this next concept, but all major clouds have the same basic capabilities with different names for them and have implemented them in slightly different manners.</a:t>
            </a:r>
          </a:p>
          <a:p>
            <a:pPr marL="0" indent="0" algn="just">
              <a:buNone/>
            </a:pPr>
            <a:endParaRPr lang="en-US" sz="1600" dirty="0">
              <a:solidFill>
                <a:schemeClr val="tx1"/>
              </a:solidFill>
            </a:endParaRPr>
          </a:p>
          <a:p>
            <a:pPr marL="0" indent="0" algn="just">
              <a:buNone/>
            </a:pPr>
            <a:r>
              <a:rPr lang="en-US" sz="1600" dirty="0">
                <a:solidFill>
                  <a:schemeClr val="tx1"/>
                </a:solidFill>
              </a:rPr>
              <a:t>The fundamental cloud networking building block within AWS is a Virtual Private Cloud, or VPC. It is a simple logical construct that other components within your cloud, such as EC2 instances, are connected to.</a:t>
            </a:r>
          </a:p>
        </p:txBody>
      </p:sp>
    </p:spTree>
    <p:extLst>
      <p:ext uri="{BB962C8B-B14F-4D97-AF65-F5344CB8AC3E}">
        <p14:creationId xmlns:p14="http://schemas.microsoft.com/office/powerpoint/2010/main" val="162944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869950" y="972930"/>
            <a:ext cx="7740650" cy="36498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A Basic Cloud Networking Building Block</a:t>
            </a:r>
          </a:p>
          <a:p>
            <a:pPr marL="0" indent="0" algn="just">
              <a:buNone/>
            </a:pPr>
            <a:endParaRPr lang="en-US" dirty="0">
              <a:solidFill>
                <a:schemeClr val="tx1"/>
              </a:solidFill>
            </a:endParaRPr>
          </a:p>
          <a:p>
            <a:pPr marL="0" indent="0" algn="just">
              <a:buNone/>
            </a:pPr>
            <a:r>
              <a:rPr lang="en-US" dirty="0">
                <a:solidFill>
                  <a:schemeClr val="tx1"/>
                </a:solidFill>
              </a:rPr>
              <a:t>A simple yet powerful concept, the VPC is where the basic networking components, such as your IP address range and subnets, are configured. It’s also where the more advanced security features, such as Access Control Lists and Security Groups, live (part of the reason why taking the time to get a fundamental understanding of VPCs is so important).</a:t>
            </a:r>
          </a:p>
          <a:p>
            <a:pPr marL="0" indent="0" algn="just">
              <a:buNone/>
            </a:pPr>
            <a:endParaRPr lang="en-US" dirty="0">
              <a:solidFill>
                <a:schemeClr val="tx1"/>
              </a:solidFill>
            </a:endParaRPr>
          </a:p>
          <a:p>
            <a:pPr marL="0" indent="0" algn="just">
              <a:buNone/>
            </a:pPr>
            <a:r>
              <a:rPr lang="en-US" dirty="0">
                <a:solidFill>
                  <a:schemeClr val="tx1"/>
                </a:solidFill>
              </a:rPr>
              <a:t>There are multiple VPC options (a single public subnet, public and private subnets, public and private subnets and site-to-site VPN access and so on). They’re ready out of the box and cover just about any use case you can think of. There is a simple wizard that will guide you through VPC creation. Importantly, AWS does not charge extra for creating or operating a VPC, so there is no reason to take shortcuts. You can use as many or as few as you need to design your cloud deployment in a way that makes sense for your organization.</a:t>
            </a:r>
          </a:p>
        </p:txBody>
      </p:sp>
    </p:spTree>
    <p:extLst>
      <p:ext uri="{BB962C8B-B14F-4D97-AF65-F5344CB8AC3E}">
        <p14:creationId xmlns:p14="http://schemas.microsoft.com/office/powerpoint/2010/main" val="312695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869950" y="972930"/>
            <a:ext cx="7740650" cy="36498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Public Cloud Advantages </a:t>
            </a:r>
          </a:p>
          <a:p>
            <a:pPr marL="0" indent="0" algn="just">
              <a:buNone/>
            </a:pPr>
            <a:endParaRPr lang="en-US" dirty="0">
              <a:solidFill>
                <a:schemeClr val="tx1"/>
              </a:solidFill>
            </a:endParaRPr>
          </a:p>
          <a:p>
            <a:pPr marL="0" indent="0" algn="just">
              <a:buNone/>
            </a:pPr>
            <a:r>
              <a:rPr lang="en-US" b="1" dirty="0">
                <a:solidFill>
                  <a:schemeClr val="tx1"/>
                </a:solidFill>
              </a:rPr>
              <a:t>Cost Efficient</a:t>
            </a:r>
            <a:r>
              <a:rPr lang="en-US" dirty="0">
                <a:solidFill>
                  <a:schemeClr val="tx1"/>
                </a:solidFill>
              </a:rPr>
              <a:t>: In the public cloud, we have to pay for what we used. So it is more cost-efficient than maintaining the physical servers or their own infrastructure.</a:t>
            </a:r>
          </a:p>
          <a:p>
            <a:pPr marL="0" indent="0" algn="just">
              <a:buNone/>
            </a:pPr>
            <a:endParaRPr lang="en-US" b="1" dirty="0">
              <a:solidFill>
                <a:schemeClr val="tx1"/>
              </a:solidFill>
            </a:endParaRPr>
          </a:p>
          <a:p>
            <a:pPr marL="0" indent="0" algn="just">
              <a:buNone/>
            </a:pPr>
            <a:r>
              <a:rPr lang="en-US" b="1" dirty="0">
                <a:solidFill>
                  <a:schemeClr val="tx1"/>
                </a:solidFill>
              </a:rPr>
              <a:t>Automatic Software Updates</a:t>
            </a:r>
            <a:r>
              <a:rPr lang="en-US" dirty="0">
                <a:solidFill>
                  <a:schemeClr val="tx1"/>
                </a:solidFill>
              </a:rPr>
              <a:t>: In the public cloud, there are automatic software updates. we don’t have to update the software manually.</a:t>
            </a:r>
          </a:p>
          <a:p>
            <a:pPr marL="0" indent="0" algn="just">
              <a:buNone/>
            </a:pPr>
            <a:endParaRPr lang="en-US" b="1" dirty="0">
              <a:solidFill>
                <a:schemeClr val="tx1"/>
              </a:solidFill>
            </a:endParaRPr>
          </a:p>
          <a:p>
            <a:pPr marL="0" indent="0" algn="just">
              <a:buNone/>
            </a:pPr>
            <a:r>
              <a:rPr lang="en-US" b="1" dirty="0">
                <a:solidFill>
                  <a:schemeClr val="tx1"/>
                </a:solidFill>
              </a:rPr>
              <a:t>Accessibility</a:t>
            </a:r>
            <a:r>
              <a:rPr lang="en-US" dirty="0">
                <a:solidFill>
                  <a:schemeClr val="tx1"/>
                </a:solidFill>
              </a:rPr>
              <a:t>: Public clouds allow users to access their resources and applications from anywhere in the world. We just need an internet connection to access it.</a:t>
            </a:r>
          </a:p>
        </p:txBody>
      </p:sp>
    </p:spTree>
    <p:extLst>
      <p:ext uri="{BB962C8B-B14F-4D97-AF65-F5344CB8AC3E}">
        <p14:creationId xmlns:p14="http://schemas.microsoft.com/office/powerpoint/2010/main" val="3295475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869950" y="972930"/>
            <a:ext cx="7740650" cy="36498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Public Cloud Disadvantages </a:t>
            </a:r>
          </a:p>
          <a:p>
            <a:pPr marL="0" indent="0" algn="just">
              <a:buNone/>
            </a:pPr>
            <a:endParaRPr lang="en-US" dirty="0">
              <a:solidFill>
                <a:schemeClr val="tx1"/>
              </a:solidFill>
            </a:endParaRPr>
          </a:p>
          <a:p>
            <a:pPr marL="0" indent="0" algn="just">
              <a:buNone/>
            </a:pPr>
            <a:r>
              <a:rPr lang="en-US" b="1" dirty="0">
                <a:solidFill>
                  <a:schemeClr val="tx1"/>
                </a:solidFill>
              </a:rPr>
              <a:t>Security and Privacy Concerns</a:t>
            </a:r>
            <a:r>
              <a:rPr lang="en-US" dirty="0">
                <a:solidFill>
                  <a:schemeClr val="tx1"/>
                </a:solidFill>
              </a:rPr>
              <a:t>: Public clouds can be vulnerable to data breaches, cyber attacks, and other security risks. Since data is stored on servers owned by a third-party provider, there is always a risk that confidential or sensitive data may be exposed or compromised.</a:t>
            </a:r>
          </a:p>
          <a:p>
            <a:pPr marL="0" indent="0" algn="just">
              <a:buNone/>
            </a:pPr>
            <a:endParaRPr lang="en-US" dirty="0">
              <a:solidFill>
                <a:schemeClr val="tx1"/>
              </a:solidFill>
            </a:endParaRPr>
          </a:p>
          <a:p>
            <a:pPr marL="0" indent="0" algn="just">
              <a:buNone/>
            </a:pPr>
            <a:r>
              <a:rPr lang="en-US" b="1" dirty="0">
                <a:solidFill>
                  <a:schemeClr val="tx1"/>
                </a:solidFill>
              </a:rPr>
              <a:t>Limited Control</a:t>
            </a:r>
            <a:r>
              <a:rPr lang="en-US" dirty="0">
                <a:solidFill>
                  <a:schemeClr val="tx1"/>
                </a:solidFill>
              </a:rPr>
              <a:t>: With public cloud services, users have limited control over the infrastructure and resources used to run their applications. This can make it difficult to customize the environment to meet specific requirements.</a:t>
            </a:r>
          </a:p>
          <a:p>
            <a:pPr marL="0" indent="0" algn="just">
              <a:buNone/>
            </a:pPr>
            <a:endParaRPr lang="en-US" dirty="0">
              <a:solidFill>
                <a:schemeClr val="tx1"/>
              </a:solidFill>
            </a:endParaRPr>
          </a:p>
          <a:p>
            <a:pPr marL="0" indent="0" algn="just">
              <a:buNone/>
            </a:pPr>
            <a:r>
              <a:rPr lang="en-US" b="1" dirty="0">
                <a:solidFill>
                  <a:schemeClr val="tx1"/>
                </a:solidFill>
              </a:rPr>
              <a:t>Reliance on Internet Connectivity</a:t>
            </a:r>
            <a:r>
              <a:rPr lang="en-US" dirty="0">
                <a:solidFill>
                  <a:schemeClr val="tx1"/>
                </a:solidFill>
              </a:rPr>
              <a:t>: Public cloud services require a reliable and stable internet connection to access the resources and applications hosted in the cloud. If the internet connection is slow or unstable, it can affect the performance and availability of the services.</a:t>
            </a:r>
          </a:p>
        </p:txBody>
      </p:sp>
    </p:spTree>
    <p:extLst>
      <p:ext uri="{BB962C8B-B14F-4D97-AF65-F5344CB8AC3E}">
        <p14:creationId xmlns:p14="http://schemas.microsoft.com/office/powerpoint/2010/main" val="1639173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869950" y="972930"/>
            <a:ext cx="7740650" cy="36498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Public Cloud Disadvantages </a:t>
            </a:r>
          </a:p>
          <a:p>
            <a:pPr marL="0" indent="0" algn="just">
              <a:buNone/>
            </a:pPr>
            <a:endParaRPr lang="en-US" dirty="0">
              <a:solidFill>
                <a:schemeClr val="tx1"/>
              </a:solidFill>
            </a:endParaRPr>
          </a:p>
          <a:p>
            <a:pPr marL="0" indent="0" algn="just">
              <a:buNone/>
            </a:pPr>
            <a:r>
              <a:rPr lang="en-US" b="1" dirty="0">
                <a:solidFill>
                  <a:schemeClr val="tx1"/>
                </a:solidFill>
              </a:rPr>
              <a:t>Service Downtime</a:t>
            </a:r>
            <a:r>
              <a:rPr lang="en-US" dirty="0">
                <a:solidFill>
                  <a:schemeClr val="tx1"/>
                </a:solidFill>
              </a:rPr>
              <a:t>: Public cloud providers may experience service downtime due to hardware failures, software issues, or maintenance activities. This can result in temporary loss of access to applications and data.</a:t>
            </a:r>
          </a:p>
          <a:p>
            <a:pPr marL="0" indent="0" algn="just">
              <a:buNone/>
            </a:pPr>
            <a:endParaRPr lang="en-US" dirty="0">
              <a:solidFill>
                <a:schemeClr val="tx1"/>
              </a:solidFill>
            </a:endParaRPr>
          </a:p>
          <a:p>
            <a:pPr marL="0" indent="0" algn="just">
              <a:buNone/>
            </a:pPr>
            <a:r>
              <a:rPr lang="en-US" b="1" dirty="0">
                <a:solidFill>
                  <a:schemeClr val="tx1"/>
                </a:solidFill>
              </a:rPr>
              <a:t>Compliance and Regulatory Issues</a:t>
            </a:r>
            <a:r>
              <a:rPr lang="en-US" dirty="0">
                <a:solidFill>
                  <a:schemeClr val="tx1"/>
                </a:solidFill>
              </a:rPr>
              <a:t>: Public cloud services may not meet certain compliance or regulatory requirements, such as those related to data privacy or security. This can create legal or contractual issues for businesses that are subject to these requirements.</a:t>
            </a:r>
          </a:p>
          <a:p>
            <a:pPr marL="0" indent="0" algn="just">
              <a:buNone/>
            </a:pPr>
            <a:endParaRPr lang="en-US" dirty="0">
              <a:solidFill>
                <a:schemeClr val="tx1"/>
              </a:solidFill>
            </a:endParaRPr>
          </a:p>
          <a:p>
            <a:pPr marL="0" indent="0" algn="just">
              <a:buNone/>
            </a:pPr>
            <a:r>
              <a:rPr lang="en-US" b="1" dirty="0">
                <a:solidFill>
                  <a:schemeClr val="tx1"/>
                </a:solidFill>
              </a:rPr>
              <a:t>Cost Overruns</a:t>
            </a:r>
            <a:r>
              <a:rPr lang="en-US" dirty="0">
                <a:solidFill>
                  <a:schemeClr val="tx1"/>
                </a:solidFill>
              </a:rPr>
              <a:t>: Public cloud services are typically billed on a pay-per-use basis, which can result in unexpected cost overruns if usage exceeds anticipated levels. Additionally, the cost of using public cloud services may increase over time, as providers adjust their pricing models or add new features and services.</a:t>
            </a:r>
          </a:p>
        </p:txBody>
      </p:sp>
    </p:spTree>
    <p:extLst>
      <p:ext uri="{BB962C8B-B14F-4D97-AF65-F5344CB8AC3E}">
        <p14:creationId xmlns:p14="http://schemas.microsoft.com/office/powerpoint/2010/main" val="3919562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01675" y="1601580"/>
            <a:ext cx="7740650" cy="26783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Private Cloud</a:t>
            </a:r>
          </a:p>
          <a:p>
            <a:pPr marL="0" indent="0" algn="just">
              <a:buNone/>
            </a:pPr>
            <a:endParaRPr lang="en-US" dirty="0">
              <a:solidFill>
                <a:schemeClr val="tx1"/>
              </a:solidFill>
            </a:endParaRPr>
          </a:p>
          <a:p>
            <a:pPr marL="0" indent="0" algn="just">
              <a:buNone/>
            </a:pPr>
            <a:r>
              <a:rPr lang="en-US" dirty="0">
                <a:solidFill>
                  <a:schemeClr val="tx1"/>
                </a:solidFill>
              </a:rPr>
              <a:t>A Private Cloud is a cloud computing environment in which the infrastructure and services are owned and operated by a single organization, for example, a company or government, and it is accessed by only authorized users within that organization. Private Cloud organizations have their own data center. private cloud provides a higher level of security. Examples – HPE, Dell, VMware, etc.</a:t>
            </a:r>
          </a:p>
        </p:txBody>
      </p:sp>
    </p:spTree>
    <p:extLst>
      <p:ext uri="{BB962C8B-B14F-4D97-AF65-F5344CB8AC3E}">
        <p14:creationId xmlns:p14="http://schemas.microsoft.com/office/powerpoint/2010/main" val="408194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214230"/>
            <a:ext cx="7740650" cy="31482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Private Cloud Advantages</a:t>
            </a:r>
          </a:p>
          <a:p>
            <a:pPr marL="0" indent="0" algn="just">
              <a:buNone/>
            </a:pPr>
            <a:endParaRPr lang="en-US" dirty="0">
              <a:solidFill>
                <a:schemeClr val="tx1"/>
              </a:solidFill>
            </a:endParaRPr>
          </a:p>
          <a:p>
            <a:pPr marL="0" indent="0" algn="just">
              <a:buNone/>
            </a:pPr>
            <a:r>
              <a:rPr lang="en-US" b="1" dirty="0">
                <a:solidFill>
                  <a:schemeClr val="tx1"/>
                </a:solidFill>
              </a:rPr>
              <a:t>Security Status</a:t>
            </a:r>
            <a:r>
              <a:rPr lang="en-US" dirty="0">
                <a:solidFill>
                  <a:schemeClr val="tx1"/>
                </a:solidFill>
              </a:rPr>
              <a:t>: Private clouds provide a higher level of security. as the organization has full control over the cloud service. They can customize the servers to manage their security.</a:t>
            </a:r>
          </a:p>
          <a:p>
            <a:pPr marL="0" indent="0" algn="just">
              <a:buNone/>
            </a:pPr>
            <a:endParaRPr lang="en-US" dirty="0">
              <a:solidFill>
                <a:schemeClr val="tx1"/>
              </a:solidFill>
            </a:endParaRPr>
          </a:p>
          <a:p>
            <a:pPr marL="0" indent="0" algn="just">
              <a:buNone/>
            </a:pPr>
            <a:r>
              <a:rPr lang="en-US" b="1" dirty="0">
                <a:solidFill>
                  <a:schemeClr val="tx1"/>
                </a:solidFill>
              </a:rPr>
              <a:t>Customization of Service</a:t>
            </a:r>
            <a:r>
              <a:rPr lang="en-US" dirty="0">
                <a:solidFill>
                  <a:schemeClr val="tx1"/>
                </a:solidFill>
              </a:rPr>
              <a:t>:  Private clouds allow organizations to customize the infrastructure and services to meet their specific requirements. and also can customize the security.</a:t>
            </a:r>
          </a:p>
          <a:p>
            <a:pPr marL="0" indent="0" algn="just">
              <a:buNone/>
            </a:pPr>
            <a:endParaRPr lang="en-US" dirty="0">
              <a:solidFill>
                <a:schemeClr val="tx1"/>
              </a:solidFill>
            </a:endParaRPr>
          </a:p>
          <a:p>
            <a:pPr marL="0" indent="0" algn="just">
              <a:buNone/>
            </a:pPr>
            <a:r>
              <a:rPr lang="en-US" b="1" dirty="0">
                <a:solidFill>
                  <a:schemeClr val="tx1"/>
                </a:solidFill>
              </a:rPr>
              <a:t>Privacy</a:t>
            </a:r>
            <a:r>
              <a:rPr lang="en-US" dirty="0">
                <a:solidFill>
                  <a:schemeClr val="tx1"/>
                </a:solidFill>
              </a:rPr>
              <a:t>: Private clouds provide increased privacy as the organization(company or government ) has more control over who has access to their data and resources.</a:t>
            </a:r>
          </a:p>
        </p:txBody>
      </p:sp>
    </p:spTree>
    <p:extLst>
      <p:ext uri="{BB962C8B-B14F-4D97-AF65-F5344CB8AC3E}">
        <p14:creationId xmlns:p14="http://schemas.microsoft.com/office/powerpoint/2010/main" val="2151024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214230"/>
            <a:ext cx="7740650" cy="31482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Private Cloud Disadvantages</a:t>
            </a:r>
          </a:p>
          <a:p>
            <a:pPr marL="0" indent="0" algn="just">
              <a:buNone/>
            </a:pPr>
            <a:endParaRPr lang="en-US" dirty="0">
              <a:solidFill>
                <a:schemeClr val="tx1"/>
              </a:solidFill>
            </a:endParaRPr>
          </a:p>
          <a:p>
            <a:pPr marL="0" indent="0" algn="just">
              <a:buNone/>
            </a:pPr>
            <a:r>
              <a:rPr lang="en-US" b="1" dirty="0">
                <a:solidFill>
                  <a:schemeClr val="tx1"/>
                </a:solidFill>
              </a:rPr>
              <a:t>Higher Cost:</a:t>
            </a:r>
            <a:r>
              <a:rPr lang="en-US" dirty="0">
                <a:solidFill>
                  <a:schemeClr val="tx1"/>
                </a:solidFill>
              </a:rPr>
              <a:t> Private clouds require dedicated hardware, software, and networking infrastructure, which can be expensive to acquire and maintain. This can make it challenging for smaller businesses or organizations with limited budgets to implement a private cloud.</a:t>
            </a:r>
          </a:p>
          <a:p>
            <a:pPr marL="0" indent="0" algn="just">
              <a:buNone/>
            </a:pPr>
            <a:endParaRPr lang="en-US" dirty="0">
              <a:solidFill>
                <a:schemeClr val="tx1"/>
              </a:solidFill>
            </a:endParaRPr>
          </a:p>
          <a:p>
            <a:pPr marL="0" indent="0" algn="just">
              <a:buNone/>
            </a:pPr>
            <a:r>
              <a:rPr lang="en-US" b="1" dirty="0">
                <a:solidFill>
                  <a:schemeClr val="tx1"/>
                </a:solidFill>
              </a:rPr>
              <a:t>Limited Scalability</a:t>
            </a:r>
            <a:r>
              <a:rPr lang="en-US" dirty="0">
                <a:solidFill>
                  <a:schemeClr val="tx1"/>
                </a:solidFill>
              </a:rPr>
              <a:t>: Private clouds are designed to serve a specific organization, which means that they may not be as scalable as public cloud services. This can make it difficult to quickly add or remove resources in response to changes in demand.</a:t>
            </a:r>
          </a:p>
          <a:p>
            <a:pPr marL="0" indent="0" algn="just">
              <a:buNone/>
            </a:pPr>
            <a:endParaRPr lang="en-US" dirty="0">
              <a:solidFill>
                <a:schemeClr val="tx1"/>
              </a:solidFill>
            </a:endParaRPr>
          </a:p>
          <a:p>
            <a:pPr marL="0" indent="0" algn="just">
              <a:buNone/>
            </a:pPr>
            <a:r>
              <a:rPr lang="en-US" b="1" dirty="0">
                <a:solidFill>
                  <a:schemeClr val="tx1"/>
                </a:solidFill>
              </a:rPr>
              <a:t>Technical Complexity</a:t>
            </a:r>
            <a:r>
              <a:rPr lang="en-US" dirty="0">
                <a:solidFill>
                  <a:schemeClr val="tx1"/>
                </a:solidFill>
              </a:rPr>
              <a:t>: Setting up and managing a private cloud infrastructure requires technical expertise and specialized skills. This can be a challenge for organizations that lack in-house IT resources or expertise.</a:t>
            </a:r>
          </a:p>
        </p:txBody>
      </p:sp>
    </p:spTree>
    <p:extLst>
      <p:ext uri="{BB962C8B-B14F-4D97-AF65-F5344CB8AC3E}">
        <p14:creationId xmlns:p14="http://schemas.microsoft.com/office/powerpoint/2010/main" val="383225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214230"/>
            <a:ext cx="7740650" cy="31482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Private Cloud Disadvantages</a:t>
            </a:r>
          </a:p>
          <a:p>
            <a:pPr marL="0" indent="0" algn="just">
              <a:buNone/>
            </a:pPr>
            <a:endParaRPr lang="en-US" dirty="0">
              <a:solidFill>
                <a:schemeClr val="tx1"/>
              </a:solidFill>
            </a:endParaRPr>
          </a:p>
          <a:p>
            <a:pPr marL="0" indent="0" algn="just">
              <a:buNone/>
            </a:pPr>
            <a:r>
              <a:rPr lang="en-US" b="1" dirty="0">
                <a:solidFill>
                  <a:schemeClr val="tx1"/>
                </a:solidFill>
              </a:rPr>
              <a:t>Security Risks</a:t>
            </a:r>
            <a:r>
              <a:rPr lang="en-US" dirty="0">
                <a:solidFill>
                  <a:schemeClr val="tx1"/>
                </a:solidFill>
              </a:rPr>
              <a:t>: Private clouds are typically considered more secure than public clouds since they are operated within an organization’s own infrastructure. However, they can still be vulnerable to security risks such as data breaches or cyber attacks.</a:t>
            </a:r>
          </a:p>
          <a:p>
            <a:pPr marL="0" indent="0" algn="just">
              <a:buNone/>
            </a:pPr>
            <a:endParaRPr lang="en-US" dirty="0">
              <a:solidFill>
                <a:schemeClr val="tx1"/>
              </a:solidFill>
            </a:endParaRPr>
          </a:p>
          <a:p>
            <a:pPr marL="0" indent="0" algn="just">
              <a:buNone/>
            </a:pPr>
            <a:r>
              <a:rPr lang="en-US" b="1" dirty="0">
                <a:solidFill>
                  <a:schemeClr val="tx1"/>
                </a:solidFill>
              </a:rPr>
              <a:t>Lack of Standardization</a:t>
            </a:r>
            <a:r>
              <a:rPr lang="en-US" dirty="0">
                <a:solidFill>
                  <a:schemeClr val="tx1"/>
                </a:solidFill>
              </a:rPr>
              <a:t>: Private clouds are often built using proprietary hardware and software, which can make it challenging to integrate with other cloud services or migrate to a different cloud provider in the future.</a:t>
            </a:r>
          </a:p>
          <a:p>
            <a:pPr marL="0" indent="0" algn="just">
              <a:buNone/>
            </a:pPr>
            <a:endParaRPr lang="en-US" dirty="0">
              <a:solidFill>
                <a:schemeClr val="tx1"/>
              </a:solidFill>
            </a:endParaRPr>
          </a:p>
          <a:p>
            <a:pPr marL="0" indent="0" algn="just">
              <a:buNone/>
            </a:pPr>
            <a:r>
              <a:rPr lang="en-US" b="1" dirty="0">
                <a:solidFill>
                  <a:schemeClr val="tx1"/>
                </a:solidFill>
              </a:rPr>
              <a:t>Maintenance and Upgrades</a:t>
            </a:r>
            <a:r>
              <a:rPr lang="en-US" dirty="0">
                <a:solidFill>
                  <a:schemeClr val="tx1"/>
                </a:solidFill>
              </a:rPr>
              <a:t>: Maintaining and upgrading a private cloud infrastructure can be time-consuming and resource-intensive. This can be a challenge for organizations that need to focus on other core business activities.</a:t>
            </a:r>
          </a:p>
        </p:txBody>
      </p:sp>
    </p:spTree>
    <p:extLst>
      <p:ext uri="{BB962C8B-B14F-4D97-AF65-F5344CB8AC3E}">
        <p14:creationId xmlns:p14="http://schemas.microsoft.com/office/powerpoint/2010/main" val="334556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54E192-99EA-47E4-A596-0A61643730B9}"/>
              </a:ext>
            </a:extLst>
          </p:cNvPr>
          <p:cNvSpPr/>
          <p:nvPr/>
        </p:nvSpPr>
        <p:spPr>
          <a:xfrm>
            <a:off x="0" y="2033141"/>
            <a:ext cx="9144000" cy="1077218"/>
          </a:xfrm>
          <a:prstGeom prst="rect">
            <a:avLst/>
          </a:prstGeom>
          <a:noFill/>
        </p:spPr>
        <p:txBody>
          <a:bodyPr wrap="square" lIns="91440" tIns="45720" rIns="91440" bIns="45720">
            <a:spAutoFit/>
          </a:bodyPr>
          <a:lstStyle/>
          <a:p>
            <a:pPr algn="ctr"/>
            <a:r>
              <a:rPr lang="en-US" sz="32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Understand the differences between on premises vs in-cloud vs hybrid systems</a:t>
            </a:r>
          </a:p>
        </p:txBody>
      </p:sp>
    </p:spTree>
    <p:extLst>
      <p:ext uri="{BB962C8B-B14F-4D97-AF65-F5344CB8AC3E}">
        <p14:creationId xmlns:p14="http://schemas.microsoft.com/office/powerpoint/2010/main" val="42101921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214230"/>
            <a:ext cx="7740650" cy="31482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Hybrid Cloud</a:t>
            </a:r>
          </a:p>
          <a:p>
            <a:pPr marL="0" indent="0" algn="just">
              <a:buNone/>
            </a:pPr>
            <a:endParaRPr lang="en-US" dirty="0">
              <a:solidFill>
                <a:schemeClr val="tx1"/>
              </a:solidFill>
            </a:endParaRPr>
          </a:p>
          <a:p>
            <a:pPr marL="0" indent="0" algn="just">
              <a:buNone/>
            </a:pPr>
            <a:r>
              <a:rPr lang="en-US" dirty="0">
                <a:solidFill>
                  <a:schemeClr val="tx1"/>
                </a:solidFill>
              </a:rPr>
              <a:t>A hybrid cloud is a combination of both public and private cloud environments that allows organizations to take advantage of the benefits of both types of clouds. It manages traffic levels during peak usage periods  It can provide greater flexibility, scalability, and cost-effectiveness than using a single cloud environment. Examples – IBM, </a:t>
            </a:r>
            <a:r>
              <a:rPr lang="en-US" dirty="0" err="1">
                <a:solidFill>
                  <a:schemeClr val="tx1"/>
                </a:solidFill>
              </a:rPr>
              <a:t>DataCore</a:t>
            </a:r>
            <a:r>
              <a:rPr lang="en-US" dirty="0">
                <a:solidFill>
                  <a:schemeClr val="tx1"/>
                </a:solidFill>
              </a:rPr>
              <a:t> Software, Rackspace, Threat Stack, </a:t>
            </a:r>
            <a:r>
              <a:rPr lang="en-US" dirty="0" err="1">
                <a:solidFill>
                  <a:schemeClr val="tx1"/>
                </a:solidFill>
              </a:rPr>
              <a:t>Infinidat</a:t>
            </a:r>
            <a:r>
              <a:rPr lang="en-US" dirty="0">
                <a:solidFill>
                  <a:schemeClr val="tx1"/>
                </a:solidFill>
              </a:rPr>
              <a:t>, etc.</a:t>
            </a:r>
          </a:p>
        </p:txBody>
      </p:sp>
    </p:spTree>
    <p:extLst>
      <p:ext uri="{BB962C8B-B14F-4D97-AF65-F5344CB8AC3E}">
        <p14:creationId xmlns:p14="http://schemas.microsoft.com/office/powerpoint/2010/main" val="955947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214230"/>
            <a:ext cx="7740650" cy="31482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Hybrid Cloud Advantages</a:t>
            </a:r>
          </a:p>
          <a:p>
            <a:pPr marL="0" indent="0" algn="just">
              <a:buNone/>
            </a:pPr>
            <a:endParaRPr lang="en-US" dirty="0">
              <a:solidFill>
                <a:schemeClr val="tx1"/>
              </a:solidFill>
            </a:endParaRPr>
          </a:p>
          <a:p>
            <a:pPr marL="0" indent="0" algn="just">
              <a:buNone/>
            </a:pPr>
            <a:r>
              <a:rPr lang="en-US" b="1" dirty="0">
                <a:solidFill>
                  <a:schemeClr val="tx1"/>
                </a:solidFill>
              </a:rPr>
              <a:t>Flexibility:</a:t>
            </a:r>
            <a:r>
              <a:rPr lang="en-US" dirty="0">
                <a:solidFill>
                  <a:schemeClr val="tx1"/>
                </a:solidFill>
              </a:rPr>
              <a:t> Hybrid cloud stores its data (also sensitive) in a private cloud server. While public server provides Flexibility and Scalability.</a:t>
            </a:r>
          </a:p>
          <a:p>
            <a:pPr marL="0" indent="0" algn="just">
              <a:buNone/>
            </a:pPr>
            <a:endParaRPr lang="en-US" dirty="0">
              <a:solidFill>
                <a:schemeClr val="tx1"/>
              </a:solidFill>
            </a:endParaRPr>
          </a:p>
          <a:p>
            <a:pPr marL="0" indent="0" algn="just">
              <a:buNone/>
            </a:pPr>
            <a:r>
              <a:rPr lang="en-US" b="1" dirty="0">
                <a:solidFill>
                  <a:schemeClr val="tx1"/>
                </a:solidFill>
              </a:rPr>
              <a:t>Scalability</a:t>
            </a:r>
            <a:r>
              <a:rPr lang="en-US" dirty="0">
                <a:solidFill>
                  <a:schemeClr val="tx1"/>
                </a:solidFill>
              </a:rPr>
              <a:t>: Hybrid cloud Enables organizations to move workloads back and forth between their private and public clouds depending on their needs.</a:t>
            </a:r>
          </a:p>
          <a:p>
            <a:pPr marL="0" indent="0" algn="just">
              <a:buNone/>
            </a:pPr>
            <a:endParaRPr lang="en-US" dirty="0">
              <a:solidFill>
                <a:schemeClr val="tx1"/>
              </a:solidFill>
            </a:endParaRPr>
          </a:p>
          <a:p>
            <a:pPr marL="0" indent="0" algn="just">
              <a:buNone/>
            </a:pPr>
            <a:r>
              <a:rPr lang="en-US" b="1" dirty="0">
                <a:solidFill>
                  <a:schemeClr val="tx1"/>
                </a:solidFill>
              </a:rPr>
              <a:t>Security</a:t>
            </a:r>
            <a:r>
              <a:rPr lang="en-US" dirty="0">
                <a:solidFill>
                  <a:schemeClr val="tx1"/>
                </a:solidFill>
              </a:rPr>
              <a:t>: Hybrid cloud controls over highly sensitive data. and it provides high-level security. Also, it takes advantage of the public cloud’s cost savings.</a:t>
            </a:r>
          </a:p>
        </p:txBody>
      </p:sp>
    </p:spTree>
    <p:extLst>
      <p:ext uri="{BB962C8B-B14F-4D97-AF65-F5344CB8AC3E}">
        <p14:creationId xmlns:p14="http://schemas.microsoft.com/office/powerpoint/2010/main" val="3905398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214230"/>
            <a:ext cx="7740650" cy="31482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Hybrid Cloud Disadvantages</a:t>
            </a:r>
          </a:p>
          <a:p>
            <a:pPr marL="0" indent="0" algn="just">
              <a:buNone/>
            </a:pPr>
            <a:endParaRPr lang="en-US" dirty="0">
              <a:solidFill>
                <a:schemeClr val="tx1"/>
              </a:solidFill>
            </a:endParaRPr>
          </a:p>
          <a:p>
            <a:pPr marL="0" indent="0" algn="just">
              <a:buNone/>
            </a:pPr>
            <a:r>
              <a:rPr lang="en-US" b="1" dirty="0">
                <a:solidFill>
                  <a:schemeClr val="tx1"/>
                </a:solidFill>
              </a:rPr>
              <a:t>Complexity:</a:t>
            </a:r>
            <a:r>
              <a:rPr lang="en-US" dirty="0">
                <a:solidFill>
                  <a:schemeClr val="tx1"/>
                </a:solidFill>
              </a:rPr>
              <a:t> Hybrid clouds are complex to set up and manage since they require integration between different cloud environments. This can require specialized technical expertise and resources.</a:t>
            </a:r>
          </a:p>
          <a:p>
            <a:pPr marL="0" indent="0" algn="just">
              <a:buNone/>
            </a:pPr>
            <a:endParaRPr lang="en-US" b="1" dirty="0">
              <a:solidFill>
                <a:schemeClr val="tx1"/>
              </a:solidFill>
            </a:endParaRPr>
          </a:p>
          <a:p>
            <a:pPr marL="0" indent="0" algn="just">
              <a:buNone/>
            </a:pPr>
            <a:r>
              <a:rPr lang="en-US" b="1" dirty="0">
                <a:solidFill>
                  <a:schemeClr val="tx1"/>
                </a:solidFill>
              </a:rPr>
              <a:t>Cost:</a:t>
            </a:r>
            <a:r>
              <a:rPr lang="en-US" dirty="0">
                <a:solidFill>
                  <a:schemeClr val="tx1"/>
                </a:solidFill>
              </a:rPr>
              <a:t> Hybrid clouds can be more expensive to implement and manage than either public or private clouds alone, due to the need for additional hardware, software, and networking infrastructure.</a:t>
            </a:r>
          </a:p>
          <a:p>
            <a:pPr marL="0" indent="0" algn="just">
              <a:buNone/>
            </a:pPr>
            <a:endParaRPr lang="en-US" dirty="0">
              <a:solidFill>
                <a:schemeClr val="tx1"/>
              </a:solidFill>
            </a:endParaRPr>
          </a:p>
          <a:p>
            <a:pPr marL="0" indent="0" algn="just">
              <a:buNone/>
            </a:pPr>
            <a:r>
              <a:rPr lang="en-US" b="1" dirty="0">
                <a:solidFill>
                  <a:schemeClr val="tx1"/>
                </a:solidFill>
              </a:rPr>
              <a:t>Security Risks:</a:t>
            </a:r>
            <a:r>
              <a:rPr lang="en-US" dirty="0">
                <a:solidFill>
                  <a:schemeClr val="tx1"/>
                </a:solidFill>
              </a:rPr>
              <a:t> Hybrid clouds are vulnerable to security risks such as data breaches or cyber attacks, particularly when there is a lack of standardization and consistency between the different cloud environments.</a:t>
            </a:r>
          </a:p>
        </p:txBody>
      </p:sp>
    </p:spTree>
    <p:extLst>
      <p:ext uri="{BB962C8B-B14F-4D97-AF65-F5344CB8AC3E}">
        <p14:creationId xmlns:p14="http://schemas.microsoft.com/office/powerpoint/2010/main" val="82872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214230"/>
            <a:ext cx="7740650" cy="31482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Hybrid Cloud Disadvantages</a:t>
            </a:r>
          </a:p>
          <a:p>
            <a:pPr marL="0" indent="0" algn="just">
              <a:buNone/>
            </a:pPr>
            <a:endParaRPr lang="en-US" dirty="0">
              <a:solidFill>
                <a:schemeClr val="tx1"/>
              </a:solidFill>
            </a:endParaRPr>
          </a:p>
          <a:p>
            <a:pPr marL="0" indent="0" algn="just">
              <a:buNone/>
            </a:pPr>
            <a:r>
              <a:rPr lang="en-US" b="1" dirty="0">
                <a:solidFill>
                  <a:schemeClr val="tx1"/>
                </a:solidFill>
              </a:rPr>
              <a:t>Data Governance:</a:t>
            </a:r>
            <a:r>
              <a:rPr lang="en-US" dirty="0">
                <a:solidFill>
                  <a:schemeClr val="tx1"/>
                </a:solidFill>
              </a:rPr>
              <a:t> Managing data across different cloud environments can be challenging, particularly when it comes to ensuring compliance with regulations such as GDPR or HIPAA.</a:t>
            </a:r>
          </a:p>
          <a:p>
            <a:pPr marL="0" indent="0" algn="just">
              <a:buNone/>
            </a:pPr>
            <a:endParaRPr lang="en-US" dirty="0">
              <a:solidFill>
                <a:schemeClr val="tx1"/>
              </a:solidFill>
            </a:endParaRPr>
          </a:p>
          <a:p>
            <a:pPr marL="0" indent="0" algn="just">
              <a:buNone/>
            </a:pPr>
            <a:r>
              <a:rPr lang="en-US" b="1" dirty="0">
                <a:solidFill>
                  <a:schemeClr val="tx1"/>
                </a:solidFill>
              </a:rPr>
              <a:t>Network Latency</a:t>
            </a:r>
            <a:r>
              <a:rPr lang="en-US" dirty="0">
                <a:solidFill>
                  <a:schemeClr val="tx1"/>
                </a:solidFill>
              </a:rPr>
              <a:t>: Hybrid clouds rely on communication between different cloud environments, which can result in network latency and performance issues.</a:t>
            </a:r>
          </a:p>
          <a:p>
            <a:pPr marL="0" indent="0" algn="just">
              <a:buNone/>
            </a:pPr>
            <a:endParaRPr lang="en-US" dirty="0">
              <a:solidFill>
                <a:schemeClr val="tx1"/>
              </a:solidFill>
            </a:endParaRPr>
          </a:p>
          <a:p>
            <a:pPr marL="0" indent="0" algn="just">
              <a:buNone/>
            </a:pPr>
            <a:r>
              <a:rPr lang="en-US" b="1" dirty="0">
                <a:solidFill>
                  <a:schemeClr val="tx1"/>
                </a:solidFill>
              </a:rPr>
              <a:t>Integration Challenges</a:t>
            </a:r>
            <a:r>
              <a:rPr lang="en-US" dirty="0">
                <a:solidFill>
                  <a:schemeClr val="tx1"/>
                </a:solidFill>
              </a:rPr>
              <a:t>: Integrating different cloud environments can be challenging, particularly when it comes to ensuring compatibility between different applications and services.</a:t>
            </a:r>
          </a:p>
          <a:p>
            <a:pPr marL="0" indent="0" algn="just">
              <a:buNone/>
            </a:pPr>
            <a:endParaRPr lang="en-US" dirty="0">
              <a:solidFill>
                <a:schemeClr val="tx1"/>
              </a:solidFill>
            </a:endParaRPr>
          </a:p>
          <a:p>
            <a:pPr marL="0" indent="0" algn="just">
              <a:buNone/>
            </a:pPr>
            <a:r>
              <a:rPr lang="en-US" b="1" dirty="0">
                <a:solidFill>
                  <a:schemeClr val="tx1"/>
                </a:solidFill>
              </a:rPr>
              <a:t>Vendor Lock-In:</a:t>
            </a:r>
            <a:r>
              <a:rPr lang="en-US" dirty="0">
                <a:solidFill>
                  <a:schemeClr val="tx1"/>
                </a:solidFill>
              </a:rPr>
              <a:t> Hybrid clouds may require organizations to work with multiple cloud providers, which can result in vendor lock-in and limit the ability to switch providers in the future.</a:t>
            </a:r>
          </a:p>
        </p:txBody>
      </p:sp>
    </p:spTree>
    <p:extLst>
      <p:ext uri="{BB962C8B-B14F-4D97-AF65-F5344CB8AC3E}">
        <p14:creationId xmlns:p14="http://schemas.microsoft.com/office/powerpoint/2010/main" val="1673719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228600" y="833230"/>
            <a:ext cx="5048250" cy="3351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Difference between Public Cloud vs Private Cloud vs Hybrid Cloud</a:t>
            </a:r>
            <a:endParaRPr lang="en-US" dirty="0">
              <a:solidFill>
                <a:schemeClr val="tx1"/>
              </a:solidFill>
            </a:endParaRPr>
          </a:p>
        </p:txBody>
      </p:sp>
      <p:graphicFrame>
        <p:nvGraphicFramePr>
          <p:cNvPr id="3" name="Table 3">
            <a:extLst>
              <a:ext uri="{FF2B5EF4-FFF2-40B4-BE49-F238E27FC236}">
                <a16:creationId xmlns:a16="http://schemas.microsoft.com/office/drawing/2014/main" id="{D905F805-EA5B-EFE4-2EC9-D0AB52222BBF}"/>
              </a:ext>
            </a:extLst>
          </p:cNvPr>
          <p:cNvGraphicFramePr>
            <a:graphicFrameLocks noGrp="1"/>
          </p:cNvGraphicFramePr>
          <p:nvPr>
            <p:extLst>
              <p:ext uri="{D42A27DB-BD31-4B8C-83A1-F6EECF244321}">
                <p14:modId xmlns:p14="http://schemas.microsoft.com/office/powerpoint/2010/main" val="2388363728"/>
              </p:ext>
            </p:extLst>
          </p:nvPr>
        </p:nvGraphicFramePr>
        <p:xfrm>
          <a:off x="495300" y="1250950"/>
          <a:ext cx="8267700" cy="3771900"/>
        </p:xfrm>
        <a:graphic>
          <a:graphicData uri="http://schemas.openxmlformats.org/drawingml/2006/table">
            <a:tbl>
              <a:tblPr firstRow="1" bandRow="1">
                <a:effectLst>
                  <a:outerShdw blurRad="50800" dist="38100" dir="5400000" algn="t" rotWithShape="0">
                    <a:prstClr val="black">
                      <a:alpha val="40000"/>
                    </a:prstClr>
                  </a:outerShdw>
                </a:effectLst>
                <a:tableStyleId>{5C22544A-7EE6-4342-B048-85BDC9FD1C3A}</a:tableStyleId>
              </a:tblPr>
              <a:tblGrid>
                <a:gridCol w="1117600">
                  <a:extLst>
                    <a:ext uri="{9D8B030D-6E8A-4147-A177-3AD203B41FA5}">
                      <a16:colId xmlns:a16="http://schemas.microsoft.com/office/drawing/2014/main" val="742932988"/>
                    </a:ext>
                  </a:extLst>
                </a:gridCol>
                <a:gridCol w="1524000">
                  <a:extLst>
                    <a:ext uri="{9D8B030D-6E8A-4147-A177-3AD203B41FA5}">
                      <a16:colId xmlns:a16="http://schemas.microsoft.com/office/drawing/2014/main" val="3772089808"/>
                    </a:ext>
                  </a:extLst>
                </a:gridCol>
                <a:gridCol w="1682750">
                  <a:extLst>
                    <a:ext uri="{9D8B030D-6E8A-4147-A177-3AD203B41FA5}">
                      <a16:colId xmlns:a16="http://schemas.microsoft.com/office/drawing/2014/main" val="1860102521"/>
                    </a:ext>
                  </a:extLst>
                </a:gridCol>
                <a:gridCol w="3943350">
                  <a:extLst>
                    <a:ext uri="{9D8B030D-6E8A-4147-A177-3AD203B41FA5}">
                      <a16:colId xmlns:a16="http://schemas.microsoft.com/office/drawing/2014/main" val="410022300"/>
                    </a:ext>
                  </a:extLst>
                </a:gridCol>
              </a:tblGrid>
              <a:tr h="370840">
                <a:tc>
                  <a:txBody>
                    <a:bodyPr/>
                    <a:lstStyle/>
                    <a:p>
                      <a:pPr algn="ctr"/>
                      <a:r>
                        <a:rPr lang="en-US" sz="1050" dirty="0"/>
                        <a:t>Factors</a:t>
                      </a:r>
                      <a:endParaRPr lang="en-PK" sz="1050" dirty="0"/>
                    </a:p>
                  </a:txBody>
                  <a:tcPr anchor="ctr"/>
                </a:tc>
                <a:tc>
                  <a:txBody>
                    <a:bodyPr/>
                    <a:lstStyle/>
                    <a:p>
                      <a:pPr algn="ctr"/>
                      <a:r>
                        <a:rPr lang="en-US" sz="1050" dirty="0"/>
                        <a:t>Public Cloud		</a:t>
                      </a:r>
                      <a:endParaRPr lang="en-PK" sz="1050" dirty="0"/>
                    </a:p>
                  </a:txBody>
                  <a:tcPr anchor="ctr"/>
                </a:tc>
                <a:tc>
                  <a:txBody>
                    <a:bodyPr/>
                    <a:lstStyle/>
                    <a:p>
                      <a:pPr algn="ctr"/>
                      <a:r>
                        <a:rPr lang="en-US" sz="1050" dirty="0"/>
                        <a:t>Private Cloud</a:t>
                      </a:r>
                    </a:p>
                  </a:txBody>
                  <a:tcPr anchor="ctr"/>
                </a:tc>
                <a:tc>
                  <a:txBody>
                    <a:bodyPr/>
                    <a:lstStyle/>
                    <a:p>
                      <a:pPr algn="ctr"/>
                      <a:r>
                        <a:rPr lang="en-US" sz="1050" dirty="0"/>
                        <a:t>Hybrid Cloud</a:t>
                      </a:r>
                    </a:p>
                  </a:txBody>
                  <a:tcPr anchor="ctr"/>
                </a:tc>
                <a:extLst>
                  <a:ext uri="{0D108BD9-81ED-4DB2-BD59-A6C34878D82A}">
                    <a16:rowId xmlns:a16="http://schemas.microsoft.com/office/drawing/2014/main" val="3929930148"/>
                  </a:ext>
                </a:extLst>
              </a:tr>
              <a:tr h="283210">
                <a:tc>
                  <a:txBody>
                    <a:bodyPr/>
                    <a:lstStyle/>
                    <a:p>
                      <a:r>
                        <a:rPr lang="en-US" sz="1050" dirty="0"/>
                        <a:t>Resources</a:t>
                      </a:r>
                      <a:endParaRPr lang="en-PK" sz="1050" dirty="0"/>
                    </a:p>
                  </a:txBody>
                  <a:tcPr anchor="ctr"/>
                </a:tc>
                <a:tc>
                  <a:txBody>
                    <a:bodyPr/>
                    <a:lstStyle/>
                    <a:p>
                      <a:r>
                        <a:rPr lang="en-US" sz="1050" dirty="0"/>
                        <a:t>Resources are shared among multiple customers</a:t>
                      </a:r>
                      <a:endParaRPr lang="en-PK" sz="1050" dirty="0"/>
                    </a:p>
                  </a:txBody>
                  <a:tcPr anchor="ctr"/>
                </a:tc>
                <a:tc>
                  <a:txBody>
                    <a:bodyPr/>
                    <a:lstStyle/>
                    <a:p>
                      <a:r>
                        <a:rPr lang="en-US" sz="1050" dirty="0"/>
                        <a:t>Resources are shared with a single organization</a:t>
                      </a:r>
                      <a:endParaRPr lang="en-PK" sz="1050" dirty="0"/>
                    </a:p>
                  </a:txBody>
                  <a:tcPr anchor="ctr"/>
                </a:tc>
                <a:tc>
                  <a:txBody>
                    <a:bodyPr/>
                    <a:lstStyle/>
                    <a:p>
                      <a:r>
                        <a:rPr lang="en-US" sz="1050" dirty="0"/>
                        <a:t>It is a  combination of public and private clouds. based on the requirement.</a:t>
                      </a:r>
                      <a:endParaRPr lang="en-PK" sz="1050" dirty="0"/>
                    </a:p>
                  </a:txBody>
                  <a:tcPr anchor="ctr"/>
                </a:tc>
                <a:extLst>
                  <a:ext uri="{0D108BD9-81ED-4DB2-BD59-A6C34878D82A}">
                    <a16:rowId xmlns:a16="http://schemas.microsoft.com/office/drawing/2014/main" val="1711799979"/>
                  </a:ext>
                </a:extLst>
              </a:tr>
              <a:tr h="241300">
                <a:tc>
                  <a:txBody>
                    <a:bodyPr/>
                    <a:lstStyle/>
                    <a:p>
                      <a:r>
                        <a:rPr lang="en-US" sz="1050" dirty="0"/>
                        <a:t>Tenancy</a:t>
                      </a:r>
                      <a:endParaRPr lang="en-PK" sz="1050" dirty="0"/>
                    </a:p>
                  </a:txBody>
                  <a:tcPr anchor="ctr"/>
                </a:tc>
                <a:tc>
                  <a:txBody>
                    <a:bodyPr/>
                    <a:lstStyle/>
                    <a:p>
                      <a:r>
                        <a:rPr lang="en-US" sz="1050" dirty="0"/>
                        <a:t>Data of multiple organizations is stored in the public cloud</a:t>
                      </a:r>
                      <a:endParaRPr lang="en-PK" sz="1050" dirty="0"/>
                    </a:p>
                  </a:txBody>
                  <a:tcPr anchor="ctr"/>
                </a:tc>
                <a:tc>
                  <a:txBody>
                    <a:bodyPr/>
                    <a:lstStyle/>
                    <a:p>
                      <a:r>
                        <a:rPr lang="en-US" sz="1050" dirty="0"/>
                        <a:t>Data of a single organization is stored in a clouds the public cloud</a:t>
                      </a:r>
                      <a:endParaRPr lang="en-PK" sz="1050" dirty="0"/>
                    </a:p>
                  </a:txBody>
                  <a:tcPr anchor="ctr"/>
                </a:tc>
                <a:tc>
                  <a:txBody>
                    <a:bodyPr/>
                    <a:lstStyle/>
                    <a:p>
                      <a:r>
                        <a:rPr lang="en-US" sz="1050" dirty="0"/>
                        <a:t>It can include a mix of public cloud pay-as-you-go pricing, and private cloud fixed pricing. It has other pricing models such as consumption-based, subscription-based, etc.</a:t>
                      </a:r>
                      <a:endParaRPr lang="en-PK" sz="1050" dirty="0"/>
                    </a:p>
                  </a:txBody>
                  <a:tcPr anchor="ctr"/>
                </a:tc>
                <a:extLst>
                  <a:ext uri="{0D108BD9-81ED-4DB2-BD59-A6C34878D82A}">
                    <a16:rowId xmlns:a16="http://schemas.microsoft.com/office/drawing/2014/main" val="162853317"/>
                  </a:ext>
                </a:extLst>
              </a:tr>
              <a:tr h="215900">
                <a:tc>
                  <a:txBody>
                    <a:bodyPr/>
                    <a:lstStyle/>
                    <a:p>
                      <a:r>
                        <a:rPr lang="en-US" sz="1050" dirty="0"/>
                        <a:t>Pay Model</a:t>
                      </a:r>
                      <a:endParaRPr lang="en-PK" sz="1050" dirty="0"/>
                    </a:p>
                  </a:txBody>
                  <a:tcPr anchor="ctr"/>
                </a:tc>
                <a:tc>
                  <a:txBody>
                    <a:bodyPr/>
                    <a:lstStyle/>
                    <a:p>
                      <a:r>
                        <a:rPr lang="en-US" sz="1050" dirty="0"/>
                        <a:t>Pay what you used</a:t>
                      </a:r>
                      <a:endParaRPr lang="en-PK" sz="1050" dirty="0"/>
                    </a:p>
                  </a:txBody>
                  <a:tcPr anchor="ctr"/>
                </a:tc>
                <a:tc>
                  <a:txBody>
                    <a:bodyPr/>
                    <a:lstStyle/>
                    <a:p>
                      <a:r>
                        <a:rPr lang="en-US" sz="1050" dirty="0"/>
                        <a:t>Have a variety of pricing models</a:t>
                      </a:r>
                      <a:endParaRPr lang="en-PK" sz="1050" dirty="0"/>
                    </a:p>
                  </a:txBody>
                  <a:tcPr anchor="ctr"/>
                </a:tc>
                <a:tc>
                  <a:txBody>
                    <a:bodyPr/>
                    <a:lstStyle/>
                    <a:p>
                      <a:r>
                        <a:rPr lang="en-US" sz="1050" dirty="0"/>
                        <a:t>It can include a mix of public cloud pay-as-you-go pricing, and private cloud fixed pricing. It has other pricing models such as consumption-based, subscription-based, etc.</a:t>
                      </a:r>
                      <a:endParaRPr lang="en-PK" sz="1050" dirty="0"/>
                    </a:p>
                  </a:txBody>
                  <a:tcPr anchor="ctr"/>
                </a:tc>
                <a:extLst>
                  <a:ext uri="{0D108BD9-81ED-4DB2-BD59-A6C34878D82A}">
                    <a16:rowId xmlns:a16="http://schemas.microsoft.com/office/drawing/2014/main" val="4044344300"/>
                  </a:ext>
                </a:extLst>
              </a:tr>
              <a:tr h="234950">
                <a:tc>
                  <a:txBody>
                    <a:bodyPr/>
                    <a:lstStyle/>
                    <a:p>
                      <a:r>
                        <a:rPr lang="en-US" sz="1050" dirty="0"/>
                        <a:t>Operated by</a:t>
                      </a:r>
                      <a:endParaRPr lang="en-PK" sz="1050" dirty="0"/>
                    </a:p>
                  </a:txBody>
                  <a:tcPr anchor="ctr"/>
                </a:tc>
                <a:tc>
                  <a:txBody>
                    <a:bodyPr/>
                    <a:lstStyle/>
                    <a:p>
                      <a:r>
                        <a:rPr lang="en-US" sz="1050" dirty="0"/>
                        <a:t>Third-party service provider</a:t>
                      </a:r>
                      <a:endParaRPr lang="en-PK" sz="1050" dirty="0"/>
                    </a:p>
                  </a:txBody>
                  <a:tcPr anchor="ctr"/>
                </a:tc>
                <a:tc>
                  <a:txBody>
                    <a:bodyPr/>
                    <a:lstStyle/>
                    <a:p>
                      <a:r>
                        <a:rPr lang="en-US" sz="1050" dirty="0"/>
                        <a:t>Specific  organization </a:t>
                      </a:r>
                      <a:endParaRPr lang="en-PK" sz="1050" dirty="0"/>
                    </a:p>
                  </a:txBody>
                  <a:tcPr anchor="ctr"/>
                </a:tc>
                <a:tc>
                  <a:txBody>
                    <a:bodyPr/>
                    <a:lstStyle/>
                    <a:p>
                      <a:r>
                        <a:rPr lang="en-US" sz="1050" dirty="0"/>
                        <a:t>Can be a combination of both</a:t>
                      </a:r>
                    </a:p>
                  </a:txBody>
                  <a:tcPr anchor="ctr"/>
                </a:tc>
                <a:extLst>
                  <a:ext uri="{0D108BD9-81ED-4DB2-BD59-A6C34878D82A}">
                    <a16:rowId xmlns:a16="http://schemas.microsoft.com/office/drawing/2014/main" val="2477120320"/>
                  </a:ext>
                </a:extLst>
              </a:tr>
              <a:tr h="247650">
                <a:tc>
                  <a:txBody>
                    <a:bodyPr/>
                    <a:lstStyle/>
                    <a:p>
                      <a:r>
                        <a:rPr lang="en-US" sz="1050" dirty="0"/>
                        <a:t>Scalability and Flexibility</a:t>
                      </a:r>
                      <a:endParaRPr lang="en-PK" sz="1050" dirty="0"/>
                    </a:p>
                  </a:txBody>
                  <a:tcPr anchor="ctr"/>
                </a:tc>
                <a:tc>
                  <a:txBody>
                    <a:bodyPr/>
                    <a:lstStyle/>
                    <a:p>
                      <a:r>
                        <a:rPr lang="en-US" sz="1050" dirty="0"/>
                        <a:t>It has more scalability and flexibility,</a:t>
                      </a:r>
                      <a:endParaRPr lang="en-PK" sz="1050" dirty="0"/>
                    </a:p>
                  </a:txBody>
                  <a:tcPr anchor="ctr"/>
                </a:tc>
                <a:tc>
                  <a:txBody>
                    <a:bodyPr/>
                    <a:lstStyle/>
                    <a:p>
                      <a:r>
                        <a:rPr lang="en-US" sz="1050" dirty="0"/>
                        <a:t>It has predictability and consistency</a:t>
                      </a:r>
                      <a:endParaRPr lang="en-PK" sz="1050" dirty="0"/>
                    </a:p>
                  </a:txBody>
                  <a:tcPr anchor="ctr"/>
                </a:tc>
                <a:tc>
                  <a:txBody>
                    <a:bodyPr/>
                    <a:lstStyle/>
                    <a:p>
                      <a:r>
                        <a:rPr lang="en-US" sz="1050" dirty="0"/>
                        <a:t>It has scalability and flexibility by allowing organizations to use a combination of public and private cloud services.</a:t>
                      </a:r>
                      <a:endParaRPr lang="en-PK" sz="1050" dirty="0"/>
                    </a:p>
                  </a:txBody>
                  <a:tcPr anchor="ctr"/>
                </a:tc>
                <a:extLst>
                  <a:ext uri="{0D108BD9-81ED-4DB2-BD59-A6C34878D82A}">
                    <a16:rowId xmlns:a16="http://schemas.microsoft.com/office/drawing/2014/main" val="944869034"/>
                  </a:ext>
                </a:extLst>
              </a:tr>
              <a:tr h="293370">
                <a:tc>
                  <a:txBody>
                    <a:bodyPr/>
                    <a:lstStyle/>
                    <a:p>
                      <a:r>
                        <a:rPr lang="en-US" sz="1050" dirty="0"/>
                        <a:t>Expensive	</a:t>
                      </a:r>
                      <a:endParaRPr lang="en-PK" sz="1050" dirty="0"/>
                    </a:p>
                  </a:txBody>
                  <a:tcPr anchor="ctr"/>
                </a:tc>
                <a:tc>
                  <a:txBody>
                    <a:bodyPr/>
                    <a:lstStyle/>
                    <a:p>
                      <a:r>
                        <a:rPr lang="en-US" sz="1050" dirty="0"/>
                        <a:t>less expensive</a:t>
                      </a:r>
                      <a:endParaRPr lang="en-PK" sz="1050" dirty="0"/>
                    </a:p>
                  </a:txBody>
                  <a:tcPr anchor="ctr"/>
                </a:tc>
                <a:tc>
                  <a:txBody>
                    <a:bodyPr/>
                    <a:lstStyle/>
                    <a:p>
                      <a:r>
                        <a:rPr lang="en-US" sz="1050" dirty="0"/>
                        <a:t>More expensive </a:t>
                      </a:r>
                      <a:endParaRPr lang="en-PK" sz="1050" dirty="0"/>
                    </a:p>
                  </a:txBody>
                  <a:tcPr anchor="ctr"/>
                </a:tc>
                <a:tc>
                  <a:txBody>
                    <a:bodyPr/>
                    <a:lstStyle/>
                    <a:p>
                      <a:r>
                        <a:rPr lang="en-US" sz="1050" dirty="0"/>
                        <a:t> Can be more expensive, but it can also be less expensive , depending on the specific needs and requirements of the organization.</a:t>
                      </a:r>
                      <a:endParaRPr lang="en-PK" sz="1050" dirty="0"/>
                    </a:p>
                  </a:txBody>
                  <a:tcPr anchor="ctr"/>
                </a:tc>
                <a:extLst>
                  <a:ext uri="{0D108BD9-81ED-4DB2-BD59-A6C34878D82A}">
                    <a16:rowId xmlns:a16="http://schemas.microsoft.com/office/drawing/2014/main" val="3806597577"/>
                  </a:ext>
                </a:extLst>
              </a:tr>
              <a:tr h="283210">
                <a:tc>
                  <a:txBody>
                    <a:bodyPr/>
                    <a:lstStyle/>
                    <a:p>
                      <a:r>
                        <a:rPr lang="en-US" sz="1050" dirty="0"/>
                        <a:t>Availability	</a:t>
                      </a:r>
                      <a:endParaRPr lang="en-PK" sz="1050" dirty="0"/>
                    </a:p>
                  </a:txBody>
                  <a:tcPr anchor="ctr"/>
                </a:tc>
                <a:tc>
                  <a:txBody>
                    <a:bodyPr/>
                    <a:lstStyle/>
                    <a:p>
                      <a:r>
                        <a:rPr lang="en-US" sz="1050" dirty="0"/>
                        <a:t>The general public (over the internet)</a:t>
                      </a:r>
                      <a:endParaRPr lang="en-PK" sz="1050" dirty="0"/>
                    </a:p>
                  </a:txBody>
                  <a:tcPr anchor="ctr"/>
                </a:tc>
                <a:tc>
                  <a:txBody>
                    <a:bodyPr/>
                    <a:lstStyle/>
                    <a:p>
                      <a:r>
                        <a:rPr lang="en-US" sz="1050" dirty="0"/>
                        <a:t>More expensive </a:t>
                      </a:r>
                      <a:endParaRPr lang="en-PK" sz="1050" dirty="0"/>
                    </a:p>
                  </a:txBody>
                  <a:tcPr anchor="ctr"/>
                </a:tc>
                <a:tc>
                  <a:txBody>
                    <a:bodyPr/>
                    <a:lstStyle/>
                    <a:p>
                      <a:r>
                        <a:rPr lang="en-US" sz="1050" dirty="0"/>
                        <a:t>Can be a combination of both.</a:t>
                      </a:r>
                      <a:endParaRPr lang="en-PK" sz="1050" dirty="0"/>
                    </a:p>
                  </a:txBody>
                  <a:tcPr anchor="ctr"/>
                </a:tc>
                <a:extLst>
                  <a:ext uri="{0D108BD9-81ED-4DB2-BD59-A6C34878D82A}">
                    <a16:rowId xmlns:a16="http://schemas.microsoft.com/office/drawing/2014/main" val="756574279"/>
                  </a:ext>
                </a:extLst>
              </a:tr>
            </a:tbl>
          </a:graphicData>
        </a:graphic>
      </p:graphicFrame>
    </p:spTree>
    <p:extLst>
      <p:ext uri="{BB962C8B-B14F-4D97-AF65-F5344CB8AC3E}">
        <p14:creationId xmlns:p14="http://schemas.microsoft.com/office/powerpoint/2010/main" val="1874846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41525"/>
            <a:ext cx="9144000" cy="1060450"/>
          </a:xfrm>
          <a:prstGeom prst="rect">
            <a:avLst/>
          </a:prstGeom>
        </p:spPr>
        <p:txBody>
          <a:bodyPr anchor="ctr">
            <a:normAutofit/>
          </a:bodyPr>
          <a:lstStyle/>
          <a:p>
            <a:pPr algn="ctr"/>
            <a:r>
              <a:rPr lang="en-US" sz="3600" b="1" dirty="0"/>
              <a:t>Thank You !!!</a:t>
            </a:r>
            <a:endParaRPr lang="ru-RU" sz="3600" b="1" dirty="0"/>
          </a:p>
        </p:txBody>
      </p:sp>
    </p:spTree>
    <p:extLst>
      <p:ext uri="{BB962C8B-B14F-4D97-AF65-F5344CB8AC3E}">
        <p14:creationId xmlns:p14="http://schemas.microsoft.com/office/powerpoint/2010/main" val="911618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dirty="0">
                <a:solidFill>
                  <a:schemeClr val="tx1"/>
                </a:solidFill>
              </a:rPr>
              <a:t>A lot has changed about networking over the recent years, and cloud networking may at first feel somewhat foreign to someone who is used to dealing with traditional on-prem data center networks. If that sounds like you, you’re not alone. A lot of the world’s computing still takes place on premises, yet organizations increasingly add cloud services to replace or augment their existing IT infrastructure. The important thing to keep in mind is that the fundamental principles of networking remain the same, which means that much of the knowledge you have gained will translate as your organization embarks on its cloud journey.</a:t>
            </a:r>
          </a:p>
        </p:txBody>
      </p:sp>
    </p:spTree>
    <p:extLst>
      <p:ext uri="{BB962C8B-B14F-4D97-AF65-F5344CB8AC3E}">
        <p14:creationId xmlns:p14="http://schemas.microsoft.com/office/powerpoint/2010/main" val="2679222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dirty="0">
                <a:solidFill>
                  <a:schemeClr val="tx1"/>
                </a:solidFill>
              </a:rPr>
              <a:t>Cloud computing is a type of remote computer network hosting, where massively distributed computers are connected to the Internet and made available through Internet Protocol networks such as the Internet. Cloud computing involves providing a service over the Internet, on-demand and utility computing, distributed systems, and data processing for resource pooling, scalability, rapid elasticity, and rapid recovery from failure.</a:t>
            </a:r>
          </a:p>
        </p:txBody>
      </p:sp>
    </p:spTree>
    <p:extLst>
      <p:ext uri="{BB962C8B-B14F-4D97-AF65-F5344CB8AC3E}">
        <p14:creationId xmlns:p14="http://schemas.microsoft.com/office/powerpoint/2010/main" val="60374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5419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The Rise of Network Virtualization</a:t>
            </a:r>
          </a:p>
          <a:p>
            <a:pPr marL="0" indent="0" algn="just">
              <a:buNone/>
            </a:pPr>
            <a:endParaRPr lang="en-US" sz="1600" dirty="0">
              <a:solidFill>
                <a:schemeClr val="tx1"/>
              </a:solidFill>
            </a:endParaRPr>
          </a:p>
          <a:p>
            <a:pPr marL="0" indent="0" algn="just">
              <a:buNone/>
            </a:pPr>
            <a:r>
              <a:rPr lang="en-US" sz="1600" dirty="0">
                <a:solidFill>
                  <a:schemeClr val="tx1"/>
                </a:solidFill>
              </a:rPr>
              <a:t>Abstracting hardware by decoupling it from the functionality had all kinds of benefits, such as simplified management and greater utilization of expensive compute resources. It also provided a layer of protection against downtime caused by hardware failures.</a:t>
            </a:r>
          </a:p>
          <a:p>
            <a:pPr marL="0" indent="0" algn="just">
              <a:buNone/>
            </a:pPr>
            <a:endParaRPr lang="en-US" sz="1600" dirty="0">
              <a:solidFill>
                <a:schemeClr val="tx1"/>
              </a:solidFill>
            </a:endParaRPr>
          </a:p>
          <a:p>
            <a:pPr marL="0" indent="0" algn="just">
              <a:buNone/>
            </a:pPr>
            <a:r>
              <a:rPr lang="en-US" sz="1600" dirty="0">
                <a:solidFill>
                  <a:schemeClr val="tx1"/>
                </a:solidFill>
              </a:rPr>
              <a:t>Network virtualization changed the paradigm. We would have to learn not to care about what physical switch and switch port a server was connected to. We would start building logical constructs on top of hardware, greatly simplifying deployment and management.</a:t>
            </a:r>
          </a:p>
        </p:txBody>
      </p:sp>
    </p:spTree>
    <p:extLst>
      <p:ext uri="{BB962C8B-B14F-4D97-AF65-F5344CB8AC3E}">
        <p14:creationId xmlns:p14="http://schemas.microsoft.com/office/powerpoint/2010/main" val="178349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840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The Rise of Network Virtualization</a:t>
            </a:r>
          </a:p>
          <a:p>
            <a:pPr marL="0" indent="0" algn="just">
              <a:buNone/>
            </a:pPr>
            <a:endParaRPr lang="en-US" dirty="0">
              <a:solidFill>
                <a:schemeClr val="tx1"/>
              </a:solidFill>
            </a:endParaRPr>
          </a:p>
          <a:p>
            <a:pPr marL="0" indent="0" algn="just">
              <a:buNone/>
            </a:pPr>
            <a:r>
              <a:rPr lang="en-US" dirty="0">
                <a:solidFill>
                  <a:schemeClr val="tx1"/>
                </a:solidFill>
              </a:rPr>
              <a:t>Basic network virtualization are VLANs. Virtualizing LANs had huge benefits, because I could put my hardware wherever it made the most sense to put it in the data hall, without worrying that we wouldn’t be able to keep it all connected to the same network. As network virtualization matured, more things became easier and easier.</a:t>
            </a:r>
          </a:p>
          <a:p>
            <a:pPr marL="0" indent="0" algn="just">
              <a:buNone/>
            </a:pPr>
            <a:endParaRPr lang="en-US" dirty="0">
              <a:solidFill>
                <a:schemeClr val="tx1"/>
              </a:solidFill>
            </a:endParaRPr>
          </a:p>
          <a:p>
            <a:pPr marL="0" indent="0" algn="just">
              <a:buNone/>
            </a:pPr>
            <a:r>
              <a:rPr lang="en-US" dirty="0">
                <a:solidFill>
                  <a:schemeClr val="tx1"/>
                </a:solidFill>
              </a:rPr>
              <a:t>Then came the concept of Network Functions Virtualization, or NFV, which had major parallels with server virtualization. Costly proprietary networking equipment—your routers, firewalls, load balancers—could now be replaced by software running inside virtual machines on standard servers. As with server virtualization, this enabled much faster provisioning and greater scalability than was possible with physical hardware constructs. This freedom from physical constraints—be they compute, storage, networking, or the data center building itself—is what made the cloud so revolutionary.</a:t>
            </a:r>
          </a:p>
        </p:txBody>
      </p:sp>
    </p:spTree>
    <p:extLst>
      <p:ext uri="{BB962C8B-B14F-4D97-AF65-F5344CB8AC3E}">
        <p14:creationId xmlns:p14="http://schemas.microsoft.com/office/powerpoint/2010/main" val="418086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840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Cloud Networking Is Still Networking</a:t>
            </a:r>
          </a:p>
          <a:p>
            <a:pPr marL="0" indent="0" algn="just">
              <a:buNone/>
            </a:pPr>
            <a:endParaRPr lang="en-US" sz="1600" dirty="0">
              <a:solidFill>
                <a:schemeClr val="tx1"/>
              </a:solidFill>
            </a:endParaRPr>
          </a:p>
          <a:p>
            <a:pPr marL="0" indent="0" algn="just">
              <a:buNone/>
            </a:pPr>
            <a:r>
              <a:rPr lang="en-US" sz="1600" dirty="0">
                <a:solidFill>
                  <a:schemeClr val="tx1"/>
                </a:solidFill>
              </a:rPr>
              <a:t>We can’t have a cloud without a physical network, obviously. Cloud components and applications need to communicate with each other, so there is a physical network layer underneath the virtual constructs that make cloud networking so powerful. Instead of you racking and cabling routers, switches and load balancers, however, it's taken care of by the cloud provider.</a:t>
            </a:r>
          </a:p>
        </p:txBody>
      </p:sp>
    </p:spTree>
    <p:extLst>
      <p:ext uri="{BB962C8B-B14F-4D97-AF65-F5344CB8AC3E}">
        <p14:creationId xmlns:p14="http://schemas.microsoft.com/office/powerpoint/2010/main" val="1495620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84037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b="1" dirty="0">
                <a:solidFill>
                  <a:schemeClr val="tx1"/>
                </a:solidFill>
              </a:rPr>
              <a:t>Cloud Networking Is Still Networking</a:t>
            </a:r>
          </a:p>
          <a:p>
            <a:pPr marL="0" indent="0" algn="just">
              <a:buNone/>
            </a:pPr>
            <a:endParaRPr lang="en-US" dirty="0">
              <a:solidFill>
                <a:schemeClr val="tx1"/>
              </a:solidFill>
            </a:endParaRPr>
          </a:p>
          <a:p>
            <a:pPr marL="0" indent="0" algn="just">
              <a:buNone/>
            </a:pPr>
            <a:r>
              <a:rPr lang="en-US" dirty="0">
                <a:solidFill>
                  <a:schemeClr val="tx1"/>
                </a:solidFill>
              </a:rPr>
              <a:t>Cloud networking speeds up deployment of your services. No more waiting for hardware to arrive and be installed and no more moving switch ports around while troubleshooting. These benefits are amplified in more complex cloud deployments that cross regions and availability zones. Things that could take months to deploy on premises are now often as simple as performing basic configuration in the cloud console. This frees up networking teams to focus their attention elsewhere.</a:t>
            </a:r>
          </a:p>
          <a:p>
            <a:pPr marL="0" indent="0" algn="just">
              <a:buNone/>
            </a:pPr>
            <a:endParaRPr lang="en-US" dirty="0">
              <a:solidFill>
                <a:schemeClr val="tx1"/>
              </a:solidFill>
            </a:endParaRPr>
          </a:p>
          <a:p>
            <a:pPr marL="0" indent="0" algn="just">
              <a:buNone/>
            </a:pPr>
            <a:r>
              <a:rPr lang="en-US" dirty="0">
                <a:solidFill>
                  <a:schemeClr val="tx1"/>
                </a:solidFill>
              </a:rPr>
              <a:t>When using cloud services, it is important to remember that your relationship with a cloud provider is based on a “shared responsibility model.” There’s a common misconception that the cloud is this magical platform where all the “boring” infrastructure and security details are taken care of for you. As organizations learn (the hard way) time and time again, this is not the case, so it’s important to understand where in the stack the delineating line between the cloud provider’s responsibility and your own is drawn. </a:t>
            </a:r>
          </a:p>
        </p:txBody>
      </p:sp>
    </p:spTree>
    <p:extLst>
      <p:ext uri="{BB962C8B-B14F-4D97-AF65-F5344CB8AC3E}">
        <p14:creationId xmlns:p14="http://schemas.microsoft.com/office/powerpoint/2010/main" val="1695668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8050" y="1087230"/>
            <a:ext cx="7740650" cy="304662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Cloud Networking Is Still Networking</a:t>
            </a:r>
          </a:p>
          <a:p>
            <a:pPr marL="0" indent="0" algn="just">
              <a:buNone/>
            </a:pPr>
            <a:endParaRPr lang="en-US" sz="1600" dirty="0">
              <a:solidFill>
                <a:schemeClr val="tx1"/>
              </a:solidFill>
            </a:endParaRPr>
          </a:p>
          <a:p>
            <a:pPr marL="0" indent="0" algn="just">
              <a:buNone/>
            </a:pPr>
            <a:r>
              <a:rPr lang="en-US" sz="1600" dirty="0">
                <a:solidFill>
                  <a:schemeClr val="tx1"/>
                </a:solidFill>
              </a:rPr>
              <a:t>This is especially important as you get into cloud networking. Not unlike on-prem data centers, the cloud network is where many security threats can be thwarted. While we don’t need to worry about securing the physical network in the cloud, we are responsible for securing the logical network sitting on top.</a:t>
            </a:r>
          </a:p>
        </p:txBody>
      </p:sp>
    </p:spTree>
    <p:extLst>
      <p:ext uri="{BB962C8B-B14F-4D97-AF65-F5344CB8AC3E}">
        <p14:creationId xmlns:p14="http://schemas.microsoft.com/office/powerpoint/2010/main" val="2720861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50">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12119</TotalTime>
  <Words>2474</Words>
  <Application>Microsoft Office PowerPoint</Application>
  <PresentationFormat>On-screen Show (16:9)</PresentationFormat>
  <Paragraphs>143</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Abul Nauman</cp:lastModifiedBy>
  <cp:revision>224</cp:revision>
  <dcterms:modified xsi:type="dcterms:W3CDTF">2025-02-16T06:43:29Z</dcterms:modified>
</cp:coreProperties>
</file>