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65dbdb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65dbdb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fa65dbdb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fa65dbdb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fa65dbdb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fa65dbd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fa65dbdb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fa65dbdb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fa65dbdb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fa65dbdb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fa65dbd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fa65dbd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fa65dbdb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fa65dbdb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468eff93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468eff93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468eff93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468eff93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468eff93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468eff93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fa65dbd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fa65dbd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68eff93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468eff93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468eff9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468eff9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468eff9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468eff9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468eff9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468eff9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468eff93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468eff93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468eff93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468eff93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468eff93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468eff93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468eff9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468eff9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468eff93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468eff93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468eff93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468eff93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fa65dbd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fa65dbd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468eff93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468eff93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468eff93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468eff93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468eff93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468eff93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fa65dbdb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fa65dbdb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fa65dbdb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fa65dbdb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468eff93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468eff93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fa65dbdb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fa65dbdb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fa65dbdb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fa65dbdb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fa65dbdb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fa65dbdb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 Components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175475"/>
            <a:ext cx="8520600" cy="4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Directives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Structural Directives </a:t>
            </a:r>
            <a:r>
              <a:rPr lang="en" sz="1100">
                <a:solidFill>
                  <a:schemeClr val="dk1"/>
                </a:solidFill>
              </a:rPr>
              <a:t>: Modify the DOM layout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*ngIf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*ngFor</a:t>
            </a:r>
            <a:r>
              <a:rPr lang="en" sz="1100">
                <a:solidFill>
                  <a:schemeClr val="dk1"/>
                </a:solidFill>
              </a:rPr>
              <a:t>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&lt;div *ngIf="isVisible"&gt;This is visible&lt;/div&gt;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&lt;ul&gt;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&lt;li *ngFor="let item of items"&gt;{{ item }}&lt;/li&gt;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&lt;/ul&gt;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Attribute Directives </a:t>
            </a:r>
            <a:r>
              <a:rPr lang="en" sz="1100">
                <a:solidFill>
                  <a:schemeClr val="dk1"/>
                </a:solidFill>
              </a:rPr>
              <a:t>: Modify the appearance or behavior of elements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ngClass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ngStyle</a:t>
            </a:r>
            <a:r>
              <a:rPr lang="en" sz="1100">
                <a:solidFill>
                  <a:schemeClr val="dk1"/>
                </a:solidFill>
              </a:rPr>
              <a:t>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&lt;div [ngClass]="{ active: isActive }"&gt;Active Class&lt;/div&gt;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6975"/>
            <a:ext cx="8520600" cy="4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4. Metadata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Metadata </a:t>
            </a:r>
            <a:r>
              <a:rPr lang="en" sz="1100">
                <a:solidFill>
                  <a:schemeClr val="dk1"/>
                </a:solidFill>
              </a:rPr>
              <a:t>provides additional information about a class (e.g., a component or module). It’s defined using decorators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@NgModule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Examples of Metadata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Component Metadata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@Component({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 selector: 'app-example',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 templateUrl: './example.component.html',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 styleUrls: ['./example.component.css']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})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Module Metadata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@NgModule({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declarations: [AppComponent],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imports: [BrowserModule],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providers: [],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bootstrap: [AppComponent]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})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00" y="214475"/>
            <a:ext cx="8520600" cy="47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5. Services and Dependency Injection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service </a:t>
            </a:r>
            <a:r>
              <a:rPr lang="en" sz="1100">
                <a:solidFill>
                  <a:schemeClr val="dk1"/>
                </a:solidFill>
              </a:rPr>
              <a:t>is a class that provides shared functionality (e.g., fetching data from an API). </a:t>
            </a:r>
            <a:r>
              <a:rPr b="1" lang="en" sz="1100">
                <a:solidFill>
                  <a:schemeClr val="dk1"/>
                </a:solidFill>
              </a:rPr>
              <a:t>Dependency Injection (DI) </a:t>
            </a:r>
            <a:r>
              <a:rPr lang="en" sz="1100">
                <a:solidFill>
                  <a:schemeClr val="dk1"/>
                </a:solidFill>
              </a:rPr>
              <a:t>is a design pattern used to inject services into components or other services.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Steps to Create and Use a Service</a:t>
            </a:r>
            <a:endParaRPr b="1"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Generate a Service</a:t>
            </a:r>
            <a:endParaRPr b="1" sz="1100">
              <a:solidFill>
                <a:schemeClr val="dk1"/>
              </a:solidFill>
            </a:endParaRPr>
          </a:p>
          <a:p>
            <a:pPr indent="-272256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Use Angular CLI to generate a service: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ng generate service data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Shortcut: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ng g s data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Define the Service </a:t>
            </a:r>
            <a:r>
              <a:rPr lang="en" sz="1100">
                <a:solidFill>
                  <a:schemeClr val="dk1"/>
                </a:solidFill>
              </a:rPr>
              <a:t>Open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data.service.ts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import { Injectable } from '@angular/core';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@Injectable({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providedIn: 'root' // Makes the service available app-wide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})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export class DataService 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getData() {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	return ['Item 1', 'Item 2', 'Item 3'];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}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}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204725"/>
            <a:ext cx="8520600" cy="4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Inject the Service into a Component </a:t>
            </a:r>
            <a:r>
              <a:rPr lang="en" sz="1100">
                <a:solidFill>
                  <a:schemeClr val="dk1"/>
                </a:solidFill>
              </a:rPr>
              <a:t>Open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import { Component } from '@angular/core';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import { DataService } from '../data.service';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@Component({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selector: 'app-my-component',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templateUrl: './my-component.component.html',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styleUrls: ['./my-component.component.css']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})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export class MyComponent 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items: string[];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constructor(private dataService: DataService) 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	this.items = this.dataService.getData();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}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}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Use the Data in the Template </a:t>
            </a:r>
            <a:r>
              <a:rPr lang="en" sz="1100">
                <a:solidFill>
                  <a:schemeClr val="dk1"/>
                </a:solidFill>
              </a:rPr>
              <a:t>Update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my-component.component.html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&lt;ul&gt;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&lt;li *ngFor="let item of items"&gt;{{ item }}&lt;/li&gt;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&lt;/ul&gt;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282700"/>
            <a:ext cx="8520600" cy="4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6. Angular’s Modular Structure (NgModule)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Angular apps are organized into </a:t>
            </a:r>
            <a:r>
              <a:rPr b="1" lang="en" sz="1100">
                <a:solidFill>
                  <a:schemeClr val="dk1"/>
                </a:solidFill>
              </a:rPr>
              <a:t>modules </a:t>
            </a:r>
            <a:r>
              <a:rPr lang="en" sz="1100">
                <a:solidFill>
                  <a:schemeClr val="dk1"/>
                </a:solidFill>
              </a:rPr>
              <a:t>, which help manage complexity and enable lazy loading.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Types of Modules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Root Module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entry point of the application.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Defined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Feature Modules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Organize related components, directives, and pipes.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dashboard.module.ts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Shared Modules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Contain reusable components, directives, and pipes.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shared.module.ts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Lazy-Loaded Modules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Loaded on demand to improve performance.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admin.module.ts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224225"/>
            <a:ext cx="8520600" cy="48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Steps to Lazy Load a Module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Create a Feature Module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ng generate module admin --route admin --module app.module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Configure Routing </a:t>
            </a:r>
            <a:r>
              <a:rPr lang="en" sz="1100">
                <a:solidFill>
                  <a:schemeClr val="dk1"/>
                </a:solidFill>
              </a:rPr>
              <a:t>Open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app-routing.module.ts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routes: Routes =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{ path: 'admin', loadChildren: () =&gt; import('./admin/admin.module').then(m =&gt; m.AdminModule)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Run the App </a:t>
            </a:r>
            <a:r>
              <a:rPr lang="en" sz="1100">
                <a:solidFill>
                  <a:schemeClr val="dk1"/>
                </a:solidFill>
              </a:rPr>
              <a:t>Navigate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/admin</a:t>
            </a:r>
            <a:r>
              <a:rPr lang="en" sz="1100">
                <a:solidFill>
                  <a:schemeClr val="dk1"/>
                </a:solidFill>
              </a:rPr>
              <a:t> to load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AdminModule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215425"/>
            <a:ext cx="8520600" cy="4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Step 1: Creating and Registering Components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is a Component?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component </a:t>
            </a:r>
            <a:r>
              <a:rPr lang="en" sz="1100">
                <a:solidFill>
                  <a:schemeClr val="dk1"/>
                </a:solidFill>
              </a:rPr>
              <a:t>in Angular is a TypeScript class that controls a part of the UI. It consists of: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template </a:t>
            </a:r>
            <a:r>
              <a:rPr lang="en" sz="1100">
                <a:solidFill>
                  <a:schemeClr val="dk1"/>
                </a:solidFill>
              </a:rPr>
              <a:t>(HTML structure).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class </a:t>
            </a:r>
            <a:r>
              <a:rPr lang="en" sz="1100">
                <a:solidFill>
                  <a:schemeClr val="dk1"/>
                </a:solidFill>
              </a:rPr>
              <a:t>(TypeScript logic).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Metadata </a:t>
            </a:r>
            <a:r>
              <a:rPr lang="en" sz="1100">
                <a:solidFill>
                  <a:schemeClr val="dk1"/>
                </a:solidFill>
              </a:rPr>
              <a:t>(decorator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@Component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Steps to Create and Register a Component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Generate a New Component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Angular CLI to create a new component: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ng generate component my-component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Shortcut: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ng g c my-component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269300"/>
            <a:ext cx="8520600" cy="46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Anatomy of a Generated Component </a:t>
            </a:r>
            <a:r>
              <a:rPr lang="en" sz="1100">
                <a:solidFill>
                  <a:schemeClr val="dk1"/>
                </a:solidFill>
              </a:rPr>
              <a:t>After running the command, Angular generates the following files: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my-component.component.ts</a:t>
            </a:r>
            <a:r>
              <a:rPr lang="en" sz="1100">
                <a:solidFill>
                  <a:schemeClr val="dk1"/>
                </a:solidFill>
              </a:rPr>
              <a:t>: The TypeScript file with the component class.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my-component.component.html</a:t>
            </a:r>
            <a:r>
              <a:rPr lang="en" sz="1100">
                <a:solidFill>
                  <a:schemeClr val="dk1"/>
                </a:solidFill>
              </a:rPr>
              <a:t>: The HTML template.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my-component.component.css</a:t>
            </a:r>
            <a:r>
              <a:rPr lang="en" sz="1100">
                <a:solidFill>
                  <a:schemeClr val="dk1"/>
                </a:solidFill>
              </a:rPr>
              <a:t>: The CSS file for styling.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my-component.component.spec.ts</a:t>
            </a:r>
            <a:r>
              <a:rPr lang="en" sz="1100">
                <a:solidFill>
                  <a:schemeClr val="dk1"/>
                </a:solidFill>
              </a:rPr>
              <a:t>: The test file.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Register the Component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Open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app.module.ts</a:t>
            </a:r>
            <a:r>
              <a:rPr lang="en" sz="1100">
                <a:solidFill>
                  <a:schemeClr val="dk1"/>
                </a:solidFill>
              </a:rPr>
              <a:t> (or the relevant module file).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Ensure the component is declared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declarations</a:t>
            </a:r>
            <a:r>
              <a:rPr lang="en" sz="1100">
                <a:solidFill>
                  <a:schemeClr val="dk1"/>
                </a:solidFill>
              </a:rPr>
              <a:t> array: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311700" y="188500"/>
            <a:ext cx="8520600" cy="48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{ NgModule } from '@angular/core';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{ BrowserModule } from '@angular/platform-browser';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{ AppComponent } from './app.component';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{ MyComponent } from './my-component/my-component.component';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@NgModule({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declarations: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AppComponent,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MyComponent // Register the component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imports: [BrowserModule],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providers: [],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bootstrap: [AppComponent]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export class AppModule { 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85225"/>
            <a:ext cx="8520600" cy="4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Step 1: Understanding Angular Architecture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Angular is built on a </a:t>
            </a:r>
            <a:r>
              <a:rPr b="1" lang="en" sz="1100">
                <a:solidFill>
                  <a:schemeClr val="dk1"/>
                </a:solidFill>
              </a:rPr>
              <a:t>component-based architecture </a:t>
            </a:r>
            <a:r>
              <a:rPr lang="en" sz="1100">
                <a:solidFill>
                  <a:schemeClr val="dk1"/>
                </a:solidFill>
              </a:rPr>
              <a:t>, which means the application is divided into reusable, self-contained pieces called </a:t>
            </a:r>
            <a:r>
              <a:rPr b="1" lang="en" sz="1100">
                <a:solidFill>
                  <a:schemeClr val="dk1"/>
                </a:solidFill>
              </a:rPr>
              <a:t>components </a:t>
            </a:r>
            <a:r>
              <a:rPr lang="en" sz="1100">
                <a:solidFill>
                  <a:schemeClr val="dk1"/>
                </a:solidFill>
              </a:rPr>
              <a:t>. These components are organized into </a:t>
            </a:r>
            <a:r>
              <a:rPr b="1" lang="en" sz="1100">
                <a:solidFill>
                  <a:schemeClr val="dk1"/>
                </a:solidFill>
              </a:rPr>
              <a:t>modules </a:t>
            </a:r>
            <a:r>
              <a:rPr lang="en" sz="1100">
                <a:solidFill>
                  <a:schemeClr val="dk1"/>
                </a:solidFill>
              </a:rPr>
              <a:t>, and they rely on </a:t>
            </a:r>
            <a:r>
              <a:rPr b="1" lang="en" sz="1100">
                <a:solidFill>
                  <a:schemeClr val="dk1"/>
                </a:solidFill>
              </a:rPr>
              <a:t>services </a:t>
            </a:r>
            <a:r>
              <a:rPr lang="en" sz="1100">
                <a:solidFill>
                  <a:schemeClr val="dk1"/>
                </a:solidFill>
              </a:rPr>
              <a:t>for shared functionality. Let’s dive into each part of Angular’s architecture.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Components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component </a:t>
            </a:r>
            <a:r>
              <a:rPr lang="en" sz="1100">
                <a:solidFill>
                  <a:schemeClr val="dk1"/>
                </a:solidFill>
              </a:rPr>
              <a:t>is the most basic building block of an Angular application. It controls a part of the UI and consists of three main parts: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Template </a:t>
            </a:r>
            <a:r>
              <a:rPr lang="en" sz="1100">
                <a:solidFill>
                  <a:schemeClr val="dk1"/>
                </a:solidFill>
              </a:rPr>
              <a:t>: Defines the view (HTML structure).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Class </a:t>
            </a:r>
            <a:r>
              <a:rPr lang="en" sz="1100">
                <a:solidFill>
                  <a:schemeClr val="dk1"/>
                </a:solidFill>
              </a:rPr>
              <a:t>: Contains the logic (TypeScript code).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Metadata </a:t>
            </a:r>
            <a:r>
              <a:rPr lang="en" sz="1100">
                <a:solidFill>
                  <a:schemeClr val="dk1"/>
                </a:solidFill>
              </a:rPr>
              <a:t>: Provides additional information about the component.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Steps to Create and Understand a Component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Generate a Component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 Angular CLI to generate a new component: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ng generate component my-component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Shortcut: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ng g c my-component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Use the Component in a Template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the component’s selector (defined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my-component.component.ts</a:t>
            </a:r>
            <a:r>
              <a:rPr lang="en" sz="1100">
                <a:solidFill>
                  <a:schemeClr val="dk1"/>
                </a:solidFill>
              </a:rPr>
              <a:t>) to another template, such 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app.component.html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&lt;h1&gt;Welcome to the App&lt;/h1&gt;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&lt;app-my-component&gt;&lt;/app-my-component&gt;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79525"/>
            <a:ext cx="8520600" cy="48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Step 2: Component Lifecycle Hooks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are Lifecycle Hooks?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Angular components have a lifecycle managed by Angular itself. Lifecycle hooks allow you to tap into key moments in a component’s life, such as initialization, rendering, and destruction.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Common Lifecycle Hooks</a:t>
            </a:r>
            <a:endParaRPr b="1" sz="13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ngOnInit</a:t>
            </a:r>
            <a:endParaRPr b="1" sz="1100"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Called once after the component is initialized.</a:t>
            </a:r>
            <a:endParaRPr sz="1100">
              <a:solidFill>
                <a:schemeClr val="dk1"/>
              </a:solidFill>
            </a:endParaRPr>
          </a:p>
          <a:p>
            <a:pPr indent="-277494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Use it to fetch data or perform setup logic.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{ Component, OnInit } from '@angular/core';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@Component({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selector: 'app-my-component',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template: `&lt;p&gt;{{ message }}&lt;/p&gt;`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MyComponent implements OnInit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message: string;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ngOnInit() {	this.message = 'Component Initialized!';}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311700" y="233375"/>
            <a:ext cx="8520600" cy="4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ngOnDestroy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Called just before the component is destroyed.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Use it to clean up resources (e.g., unsubscribe from observables).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{ Component, OnDestroy } from '@angular/core';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@Component({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selector: 'app-my-component',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template: `&lt;p&gt;Component will be destroyed soon!&lt;/p&gt;`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MyComponent implements OnDestroy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ngOnDestroy()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console.log('Component Destroyed!');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350075"/>
            <a:ext cx="8520600" cy="46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Other Lifecycle Hooks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ngOnChanges</a:t>
            </a:r>
            <a:r>
              <a:rPr lang="en" sz="1100">
                <a:solidFill>
                  <a:schemeClr val="dk1"/>
                </a:solidFill>
              </a:rPr>
              <a:t>: Called when input properties change.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ngAfterViewInit</a:t>
            </a:r>
            <a:r>
              <a:rPr lang="en" sz="1100">
                <a:solidFill>
                  <a:schemeClr val="dk1"/>
                </a:solidFill>
              </a:rPr>
              <a:t>: Called after the view is fully initialized.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ngAfterContentInit</a:t>
            </a:r>
            <a:r>
              <a:rPr lang="en" sz="1100">
                <a:solidFill>
                  <a:schemeClr val="dk1"/>
                </a:solidFill>
              </a:rPr>
              <a:t>: Called after content projection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&lt;ng-content&gt;</a:t>
            </a:r>
            <a:r>
              <a:rPr lang="en" sz="1100">
                <a:solidFill>
                  <a:schemeClr val="dk1"/>
                </a:solidFill>
              </a:rPr>
              <a:t>) is initialized.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Step 3: Data Binding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What is Data Binding?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Data binding connects the component class (TypeScript) with its template (HTML). Angular supports four types of data binding: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Interpolation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Binds data from the component class to the template using double curly braces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{{ }}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MyComponent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title = 'Hello, Angular!';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&lt;h1&gt;{{ title }}&lt;/h1&gt;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idx="1" type="body"/>
          </p:nvPr>
        </p:nvSpPr>
        <p:spPr>
          <a:xfrm>
            <a:off x="311700" y="242375"/>
            <a:ext cx="8520600" cy="43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Property Binding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Binds a DOM property to a component property using square brackets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 ]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MyComponent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imageUrl = 'https://example.com/image.jpg';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&lt;img [src]="imageUrl" alt="Example Image"&gt;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idx="1" type="body"/>
          </p:nvPr>
        </p:nvSpPr>
        <p:spPr>
          <a:xfrm>
            <a:off x="311700" y="206450"/>
            <a:ext cx="8520600" cy="47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Event Binding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Binds DOM events to component methods using parentheses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 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MyComponent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onClick()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console.log('Button clicked!');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&lt;button (click)="onClick()"&gt;Click Me&lt;/button&gt;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idx="1" type="body"/>
          </p:nvPr>
        </p:nvSpPr>
        <p:spPr>
          <a:xfrm>
            <a:off x="311700" y="62825"/>
            <a:ext cx="8520600" cy="5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Two-Way Binding</a:t>
            </a:r>
            <a:endParaRPr b="1"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Combines property and event binding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[(ngModel)]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Requires importing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FormsModule</a:t>
            </a:r>
            <a:r>
              <a:rPr lang="en" sz="1100">
                <a:solidFill>
                  <a:schemeClr val="dk1"/>
                </a:solidFill>
              </a:rPr>
              <a:t> in your module.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{ FormsModule } from '@angular/forms';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@NgModule({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imports: [BrowserModule, FormsModule], // Import FormsModule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declarations: [AppComponent, MyComponent],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bootstrap: [AppComponent]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AppModule {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export class MyComponent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name = '';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&lt;input [(ngModel)]="name" placeholder="Enter your name"&gt;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&lt;p&gt;Hello, {{ name }}!&lt;/p&gt;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idx="1" type="body"/>
          </p:nvPr>
        </p:nvSpPr>
        <p:spPr>
          <a:xfrm>
            <a:off x="311700" y="206450"/>
            <a:ext cx="8520600" cy="47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Step 4: Input and Output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are Input and Output?</a:t>
            </a:r>
            <a:endParaRPr b="1" sz="13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@Input </a:t>
            </a:r>
            <a:r>
              <a:rPr lang="en" sz="1100">
                <a:solidFill>
                  <a:schemeClr val="dk1"/>
                </a:solidFill>
              </a:rPr>
              <a:t>: Allows a parent component to pass data to a child component.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@Output </a:t>
            </a:r>
            <a:r>
              <a:rPr lang="en" sz="1100">
                <a:solidFill>
                  <a:schemeClr val="dk1"/>
                </a:solidFill>
              </a:rPr>
              <a:t>: Allows a child component to emit events to a parent component.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Using @Input</a:t>
            </a:r>
            <a:endParaRPr b="1" sz="1300">
              <a:solidFill>
                <a:schemeClr val="dk1"/>
              </a:solidFill>
            </a:endParaRPr>
          </a:p>
          <a:p>
            <a:pPr indent="-2722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Define an Input Property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{ Component, Input } from '@angular/core';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@Component({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selector: 'app-child',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template: `&lt;p&gt;{{ message }}&lt;/p&gt;`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ChildComponent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@Input() message: string;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Pass Data from Parent to Child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&lt;app-child [message]="'Hello from Parent!'"&gt;&lt;/app-child&gt;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idx="1" type="body"/>
          </p:nvPr>
        </p:nvSpPr>
        <p:spPr>
          <a:xfrm>
            <a:off x="311700" y="98750"/>
            <a:ext cx="8520600" cy="49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Using @Output</a:t>
            </a:r>
            <a:endParaRPr b="1" sz="13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Define an Output Event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{ Component, Output, EventEmitter } from '@angular/core';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@Component({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selector: 'app-child',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template: `&lt;button (click)="sendEvent()"&gt;Send Event&lt;/button&gt;`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ChildComponent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@Output() notify = new EventEmitter&lt;string&gt;();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sendEvent()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this.notify.emit('Event from Child!');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Handle the Event in the Parent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&lt;app-child (notify)="onNotify($event)"&gt;&lt;/app-child&gt;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export class ParentComponent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onNotify(message: string)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console.log(message); // Logs: "Event from Child!"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224225"/>
            <a:ext cx="8520600" cy="46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Anatomy of a Component </a:t>
            </a:r>
            <a:r>
              <a:rPr lang="en" sz="1100">
                <a:solidFill>
                  <a:schemeClr val="dk1"/>
                </a:solidFill>
              </a:rPr>
              <a:t>After generating the component, you’ll see the following files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src/app/my-component</a:t>
            </a:r>
            <a:r>
              <a:rPr lang="en" sz="1100">
                <a:solidFill>
                  <a:schemeClr val="dk1"/>
                </a:solidFill>
              </a:rPr>
              <a:t> folder: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my-component.component.ts</a:t>
            </a:r>
            <a:r>
              <a:rPr lang="en" sz="1100">
                <a:solidFill>
                  <a:schemeClr val="dk1"/>
                </a:solidFill>
              </a:rPr>
              <a:t>: The TypeScript file containing the component class.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my-component.component.html</a:t>
            </a:r>
            <a:r>
              <a:rPr lang="en" sz="1100">
                <a:solidFill>
                  <a:schemeClr val="dk1"/>
                </a:solidFill>
              </a:rPr>
              <a:t>: The HTML template file.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my-component.component.css</a:t>
            </a:r>
            <a:r>
              <a:rPr lang="en" sz="1100">
                <a:solidFill>
                  <a:schemeClr val="dk1"/>
                </a:solidFill>
              </a:rPr>
              <a:t>: The CSS file for styling.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my-component.component.spec.ts</a:t>
            </a:r>
            <a:r>
              <a:rPr lang="en" sz="1100">
                <a:solidFill>
                  <a:schemeClr val="dk1"/>
                </a:solidFill>
              </a:rPr>
              <a:t>: The test file.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Component Class </a:t>
            </a:r>
            <a:r>
              <a:rPr lang="en" sz="1100">
                <a:solidFill>
                  <a:schemeClr val="dk1"/>
                </a:solidFill>
              </a:rPr>
              <a:t>Open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import { Component } from '@angular/core';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@Component({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selector: 'app-my-component', // Custom HTML tag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templateUrl: './my-component.component.html', // Template file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styleUrls: ['./my-component.component.css'] // Styles file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})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export class MyComponent {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title = 'Hello from MyComponent!';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}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>
            <p:ph idx="1" type="body"/>
          </p:nvPr>
        </p:nvSpPr>
        <p:spPr>
          <a:xfrm>
            <a:off x="311700" y="125675"/>
            <a:ext cx="8520600" cy="49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Step 5: Content Projection with </a:t>
            </a: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&lt;ng-content&gt;</a:t>
            </a:r>
            <a:endParaRPr b="1"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is Content Projection?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Content projection allows you to insert dynamic content into a component’s template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&lt;ng-content&gt;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Steps to Use Content Projection</a:t>
            </a:r>
            <a:endParaRPr b="1" sz="1300">
              <a:solidFill>
                <a:schemeClr val="dk1"/>
              </a:solidFill>
            </a:endParaRPr>
          </a:p>
          <a:p>
            <a:pPr indent="-27749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Define a Component with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&lt;ng-content&gt;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@Component({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selector: 'app-card',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template: 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&lt;div class="card"&gt;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	&lt;ng-content&gt;&lt;/ng-content&gt;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`,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styles: ['.card { border: 1px solid black; padding: 10px; }']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export class CardComponent {}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311700" y="143625"/>
            <a:ext cx="8520600" cy="47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Project Content into the Component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&lt;app-card&gt;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 &lt;p&gt;This content is projected into the card!&lt;/p&gt;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&lt;/app-card&gt;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Step 6: View Encapsulation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is View Encapsulation?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View encapsulation ensures that styles defined in a component’s CSS file do not leak into other components.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Types of View Encapsulation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Emulated (Default) </a:t>
            </a:r>
            <a:r>
              <a:rPr lang="en" sz="1100">
                <a:solidFill>
                  <a:schemeClr val="dk1"/>
                </a:solidFill>
              </a:rPr>
              <a:t>: Styles are scoped to the component but emulated using unique attributes.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None </a:t>
            </a:r>
            <a:r>
              <a:rPr lang="en" sz="1100">
                <a:solidFill>
                  <a:schemeClr val="dk1"/>
                </a:solidFill>
              </a:rPr>
              <a:t>: Styles are global.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Shadow DOM </a:t>
            </a:r>
            <a:r>
              <a:rPr lang="en" sz="1100">
                <a:solidFill>
                  <a:schemeClr val="dk1"/>
                </a:solidFill>
              </a:rPr>
              <a:t>: Uses the browser’s native Shadow DOM.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Example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{ Component, ViewEncapsulation } from '@angular/core';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@Component({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selector: 'app-example',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template: `&lt;p&gt;Styled Paragraph&lt;/p&gt;`,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styles: ['p { color: red; }'],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encapsulation: ViewEncapsulation.None // Global styles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export class ExampleComponent {}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224225"/>
            <a:ext cx="8520600" cy="47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@Component Decorator </a:t>
            </a:r>
            <a:r>
              <a:rPr lang="en" sz="1100">
                <a:solidFill>
                  <a:schemeClr val="dk1"/>
                </a:solidFill>
              </a:rPr>
              <a:t>: Defines metadata for the component.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selector</a:t>
            </a:r>
            <a:r>
              <a:rPr lang="en" sz="1100">
                <a:solidFill>
                  <a:schemeClr val="dk1"/>
                </a:solidFill>
              </a:rPr>
              <a:t>: The custom HTML tag used to include this component in templates.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templateUrl</a:t>
            </a:r>
            <a:r>
              <a:rPr lang="en" sz="1100">
                <a:solidFill>
                  <a:schemeClr val="dk1"/>
                </a:solidFill>
              </a:rPr>
              <a:t>: Path to the HTML template.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styleUrls</a:t>
            </a:r>
            <a:r>
              <a:rPr lang="en" sz="1100">
                <a:solidFill>
                  <a:schemeClr val="dk1"/>
                </a:solidFill>
              </a:rPr>
              <a:t>: Array of CSS files for styling.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Class </a:t>
            </a:r>
            <a:r>
              <a:rPr lang="en" sz="1100">
                <a:solidFill>
                  <a:schemeClr val="dk1"/>
                </a:solidFill>
              </a:rPr>
              <a:t>: Contains the logic and data for the component.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Using the Component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the component’s selector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&lt;app-my-component&gt;</a:t>
            </a:r>
            <a:r>
              <a:rPr lang="en" sz="1100">
                <a:solidFill>
                  <a:schemeClr val="dk1"/>
                </a:solidFill>
              </a:rPr>
              <a:t>) to another template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app.component.html</a:t>
            </a:r>
            <a:r>
              <a:rPr lang="en" sz="1100">
                <a:solidFill>
                  <a:schemeClr val="dk1"/>
                </a:solidFill>
              </a:rPr>
              <a:t>):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&lt;h1&gt;Welcome to the App&lt;/h1&gt;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&lt;app-my-component&gt;&lt;/app-my-component&gt;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When you run the app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ng serve</a:t>
            </a:r>
            <a:r>
              <a:rPr lang="en" sz="1100">
                <a:solidFill>
                  <a:schemeClr val="dk1"/>
                </a:solidFill>
              </a:rPr>
              <a:t>), you’ll see the content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my-component.component.html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253450"/>
            <a:ext cx="8520600" cy="46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Modules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module </a:t>
            </a:r>
            <a:r>
              <a:rPr lang="en" sz="1100">
                <a:solidFill>
                  <a:schemeClr val="dk1"/>
                </a:solidFill>
              </a:rPr>
              <a:t>is a container for organizing related components, directives, pipes, and services. Every Angular app has at least one module, called the </a:t>
            </a:r>
            <a:r>
              <a:rPr b="1" lang="en" sz="1100">
                <a:solidFill>
                  <a:schemeClr val="dk1"/>
                </a:solidFill>
              </a:rPr>
              <a:t>root module </a:t>
            </a:r>
            <a:r>
              <a:rPr lang="en" sz="1100">
                <a:solidFill>
                  <a:schemeClr val="dk1"/>
                </a:solidFill>
              </a:rPr>
              <a:t>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Steps to Understand Modules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Root Module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AppModule</a:t>
            </a:r>
            <a:r>
              <a:rPr b="1" lang="en" sz="1100">
                <a:solidFill>
                  <a:schemeClr val="dk1"/>
                </a:solidFill>
              </a:rPr>
              <a:t>) </a:t>
            </a:r>
            <a:r>
              <a:rPr lang="en" sz="1100">
                <a:solidFill>
                  <a:schemeClr val="dk1"/>
                </a:solidFill>
              </a:rPr>
              <a:t>Open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src/app/app.module.ts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233375"/>
            <a:ext cx="8520600" cy="47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{ NgModule } from '@angular/core';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{ BrowserModule } from '@angular/platform-browser';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{ AppComponent } from './app.component';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{ MyComponent } from './my-component/my-component.component';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@NgModule({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declarations: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AppComponent,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MyComponent // Declare all components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imports: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	BrowserModule // Import other modules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],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providers: [], // Register services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bootstrap: [AppComponent] // Root component to bootstrap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export class AppModule {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516675"/>
            <a:ext cx="85206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@NgModule Decorator </a:t>
            </a:r>
            <a:r>
              <a:rPr lang="en" sz="1100">
                <a:solidFill>
                  <a:schemeClr val="dk1"/>
                </a:solidFill>
              </a:rPr>
              <a:t>: Defines metadata for the module.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declarations</a:t>
            </a:r>
            <a:r>
              <a:rPr lang="en" sz="1100">
                <a:solidFill>
                  <a:schemeClr val="dk1"/>
                </a:solidFill>
              </a:rPr>
              <a:t>: List of components, directives, and pipes that belong to this module.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imports</a:t>
            </a:r>
            <a:r>
              <a:rPr lang="en" sz="1100">
                <a:solidFill>
                  <a:schemeClr val="dk1"/>
                </a:solidFill>
              </a:rPr>
              <a:t>: Other modules required by this module.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providers</a:t>
            </a:r>
            <a:r>
              <a:rPr lang="en" sz="1100">
                <a:solidFill>
                  <a:schemeClr val="dk1"/>
                </a:solidFill>
              </a:rPr>
              <a:t>: Services available to the entire application.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bootstrap</a:t>
            </a:r>
            <a:r>
              <a:rPr lang="en" sz="1100">
                <a:solidFill>
                  <a:schemeClr val="dk1"/>
                </a:solidFill>
              </a:rPr>
              <a:t>: The root component to load when the app starts.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Feature Modules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your app grows, you can create feature modules to organize components logically.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Generate a feature module: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ng generate module feature-module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Shortcut: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ng g m feature-module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Shared Modules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have components, directives, or pipes used across multiple modules, create a shared module: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ng generate module shared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Export reusable components/directives/pipes in the shared module.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233950"/>
            <a:ext cx="8520600" cy="47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Templates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template </a:t>
            </a:r>
            <a:r>
              <a:rPr lang="en" sz="1100">
                <a:solidFill>
                  <a:schemeClr val="dk1"/>
                </a:solidFill>
              </a:rPr>
              <a:t>defines the view of a component using HTML. It can include Angular-specific syntax like </a:t>
            </a:r>
            <a:r>
              <a:rPr b="1" lang="en" sz="1100">
                <a:solidFill>
                  <a:schemeClr val="dk1"/>
                </a:solidFill>
              </a:rPr>
              <a:t>data binding 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directives 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pipes 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Steps to Work with Templates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Inline Template </a:t>
            </a:r>
            <a:r>
              <a:rPr lang="en" sz="1100">
                <a:solidFill>
                  <a:schemeClr val="dk1"/>
                </a:solidFill>
              </a:rPr>
              <a:t>Instead of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templateUrl</a:t>
            </a:r>
            <a:r>
              <a:rPr lang="en" sz="1100">
                <a:solidFill>
                  <a:schemeClr val="dk1"/>
                </a:solidFill>
              </a:rPr>
              <a:t>, you can define the template inline: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@Component({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selector: 'app-my-component',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template: `&lt;h1&gt;{{ title }}&lt;/h1&gt;`,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styleUrls: ['./my-component.component.css']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export class MyComponent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title = 'Hello from MyComponent!';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350950"/>
            <a:ext cx="8520600" cy="42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 Binding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Interpolation </a:t>
            </a:r>
            <a:r>
              <a:rPr lang="en" sz="1100">
                <a:solidFill>
                  <a:schemeClr val="dk1"/>
                </a:solidFill>
              </a:rPr>
              <a:t>: Display component properties in the template: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&lt;h1&gt;{{ title }}&lt;/h1&gt;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Property Binding </a:t>
            </a:r>
            <a:r>
              <a:rPr lang="en" sz="1100">
                <a:solidFill>
                  <a:schemeClr val="dk1"/>
                </a:solidFill>
              </a:rPr>
              <a:t>: Bind HTML attributes to component properties: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&lt;img [src]="imageUrl" alt="Example"&gt;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Event Binding </a:t>
            </a:r>
            <a:r>
              <a:rPr lang="en" sz="1100">
                <a:solidFill>
                  <a:schemeClr val="dk1"/>
                </a:solidFill>
              </a:rPr>
              <a:t>: Handle user events: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&lt;button (click)="onClick()"&gt;Click Me&lt;/button&gt;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Two-Way Binding </a:t>
            </a:r>
            <a:r>
              <a:rPr lang="en" sz="1100">
                <a:solidFill>
                  <a:schemeClr val="dk1"/>
                </a:solidFill>
              </a:rPr>
              <a:t>: 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[(ngModel)]</a:t>
            </a:r>
            <a:r>
              <a:rPr lang="en" sz="1100">
                <a:solidFill>
                  <a:schemeClr val="dk1"/>
                </a:solidFill>
              </a:rPr>
              <a:t> for two-way data binding: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&lt;input [(ngModel)]="name" placeholder="Enter your name"&gt;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&lt;p&gt;Hello, {{ name }}!&lt;/p&gt;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