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3"/>
  </p:notesMasterIdLst>
  <p:sldIdLst>
    <p:sldId id="285" r:id="rId2"/>
    <p:sldId id="340" r:id="rId3"/>
    <p:sldId id="363" r:id="rId4"/>
    <p:sldId id="415" r:id="rId5"/>
    <p:sldId id="416" r:id="rId6"/>
    <p:sldId id="417" r:id="rId7"/>
    <p:sldId id="418" r:id="rId8"/>
    <p:sldId id="419" r:id="rId9"/>
    <p:sldId id="420" r:id="rId10"/>
    <p:sldId id="421" r:id="rId11"/>
    <p:sldId id="422" r:id="rId12"/>
    <p:sldId id="423" r:id="rId13"/>
    <p:sldId id="424" r:id="rId14"/>
    <p:sldId id="425" r:id="rId15"/>
    <p:sldId id="426" r:id="rId16"/>
    <p:sldId id="427" r:id="rId17"/>
    <p:sldId id="428" r:id="rId18"/>
    <p:sldId id="429" r:id="rId19"/>
    <p:sldId id="430" r:id="rId20"/>
    <p:sldId id="431" r:id="rId21"/>
    <p:sldId id="432" r:id="rId22"/>
    <p:sldId id="433" r:id="rId23"/>
    <p:sldId id="434" r:id="rId24"/>
    <p:sldId id="435" r:id="rId25"/>
    <p:sldId id="436" r:id="rId26"/>
    <p:sldId id="437" r:id="rId27"/>
    <p:sldId id="438" r:id="rId28"/>
    <p:sldId id="439" r:id="rId29"/>
    <p:sldId id="440" r:id="rId30"/>
    <p:sldId id="441" r:id="rId31"/>
    <p:sldId id="362"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F3A"/>
    <a:srgbClr val="1D232B"/>
    <a:srgbClr val="2E3948"/>
    <a:srgbClr val="364354"/>
    <a:srgbClr val="3B4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4A898-46EA-4B9D-9766-E5DEA2A41F6B}">
  <a:tblStyle styleId="{BB34A898-46EA-4B9D-9766-E5DEA2A41F6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151" d="100"/>
          <a:sy n="151" d="100"/>
        </p:scale>
        <p:origin x="39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305265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144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 3 columns">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382242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1943766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4" descr="Shape, square&#10;&#10;Description automatically generated">
            <a:extLst>
              <a:ext uri="{FF2B5EF4-FFF2-40B4-BE49-F238E27FC236}">
                <a16:creationId xmlns:a16="http://schemas.microsoft.com/office/drawing/2014/main" id="{4792DC01-6938-1C5F-F1A1-A42C9546519E}"/>
              </a:ext>
            </a:extLst>
          </p:cNvPr>
          <p:cNvPicPr>
            <a:picLocks noChangeAspect="1"/>
          </p:cNvPicPr>
          <p:nvPr userDrawn="1"/>
        </p:nvPicPr>
        <p:blipFill>
          <a:blip r:embed="rId4"/>
          <a:stretch>
            <a:fillRect/>
          </a:stretch>
        </p:blipFill>
        <p:spPr>
          <a:xfrm>
            <a:off x="-4210" y="1192"/>
            <a:ext cx="9148210" cy="806002"/>
          </a:xfrm>
          <a:prstGeom prst="rect">
            <a:avLst/>
          </a:prstGeom>
        </p:spPr>
      </p:pic>
    </p:spTree>
    <p:extLst>
      <p:ext uri="{BB962C8B-B14F-4D97-AF65-F5344CB8AC3E}">
        <p14:creationId xmlns:p14="http://schemas.microsoft.com/office/powerpoint/2010/main" val="3798046396"/>
      </p:ext>
    </p:extLst>
  </p:cSld>
  <p:clrMap bg1="lt1" tx1="dk1" bg2="lt2" tx2="dk2" accent1="accent1" accent2="accent2" accent3="accent3" accent4="accent4" accent5="accent5" accent6="accent6" hlink="hlink" folHlink="folHlink"/>
  <p:sldLayoutIdLst>
    <p:sldLayoutId id="2147483670" r:id="rId1"/>
    <p:sldLayoutId id="2147483685" r:id="rId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6" name="Rectangle 5">
            <a:extLst>
              <a:ext uri="{FF2B5EF4-FFF2-40B4-BE49-F238E27FC236}">
                <a16:creationId xmlns:a16="http://schemas.microsoft.com/office/drawing/2014/main" id="{E0699D07-8D28-45E9-A83D-36041781A98F}"/>
              </a:ext>
            </a:extLst>
          </p:cNvPr>
          <p:cNvSpPr/>
          <p:nvPr/>
        </p:nvSpPr>
        <p:spPr>
          <a:xfrm>
            <a:off x="0" y="2248584"/>
            <a:ext cx="9144000" cy="646331"/>
          </a:xfrm>
          <a:prstGeom prst="rect">
            <a:avLst/>
          </a:prstGeom>
        </p:spPr>
        <p:txBody>
          <a:bodyPr wrap="square">
            <a:spAutoFit/>
          </a:bodyPr>
          <a:lstStyle/>
          <a:p>
            <a:pPr algn="ctr"/>
            <a:r>
              <a:rPr lang="en-US" sz="36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Networking in the Cloud</a:t>
            </a:r>
          </a:p>
        </p:txBody>
      </p:sp>
    </p:spTree>
    <p:extLst>
      <p:ext uri="{BB962C8B-B14F-4D97-AF65-F5344CB8AC3E}">
        <p14:creationId xmlns:p14="http://schemas.microsoft.com/office/powerpoint/2010/main" val="29870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mparison between the layers of the TCP/IP and ISO/OSI reference model...  | Download Scientific Diagram">
            <a:extLst>
              <a:ext uri="{FF2B5EF4-FFF2-40B4-BE49-F238E27FC236}">
                <a16:creationId xmlns:a16="http://schemas.microsoft.com/office/drawing/2014/main" id="{16014CF6-BA88-4FE7-78EE-B8CAE06E73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1014947"/>
            <a:ext cx="7496174" cy="385391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42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87400" y="1176130"/>
            <a:ext cx="7740650" cy="34403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Network Access Layer</a:t>
            </a:r>
          </a:p>
          <a:p>
            <a:pPr marL="0" indent="0" algn="just">
              <a:buNone/>
            </a:pPr>
            <a:endParaRPr lang="en-US" sz="1600" dirty="0">
              <a:solidFill>
                <a:schemeClr val="tx1"/>
              </a:solidFill>
            </a:endParaRPr>
          </a:p>
          <a:p>
            <a:pPr algn="just"/>
            <a:r>
              <a:rPr lang="en-US" sz="1600" dirty="0">
                <a:solidFill>
                  <a:schemeClr val="tx1"/>
                </a:solidFill>
              </a:rPr>
              <a:t>The Network Access Layer represents a collection of applications that require network communication. This layer is responsible for generating data and initiating connection requests. It operates on behalf of the sender to manage data transmission, while the Network Access layer on the receiver’s end processes and manages incoming data. In this article, we will focus on its role from the receiver’s perspective.</a:t>
            </a:r>
          </a:p>
          <a:p>
            <a:pPr algn="just"/>
            <a:endParaRPr lang="en-US" sz="1600" dirty="0">
              <a:solidFill>
                <a:schemeClr val="tx1"/>
              </a:solidFill>
            </a:endParaRPr>
          </a:p>
          <a:p>
            <a:pPr algn="just"/>
            <a:r>
              <a:rPr lang="en-US" sz="1600" dirty="0">
                <a:solidFill>
                  <a:schemeClr val="tx1"/>
                </a:solidFill>
              </a:rPr>
              <a:t>The packet’s network protocol type, in this case, TCP/IP, is identified by network access layer. Error prevention and “framing” are also provided by this layer. Point-to-Point Protocol (PPP) framing and Ethernet IEEE 802.2 framing are two examples of data-link layer protocols.</a:t>
            </a:r>
          </a:p>
        </p:txBody>
      </p:sp>
    </p:spTree>
    <p:extLst>
      <p:ext uri="{BB962C8B-B14F-4D97-AF65-F5344CB8AC3E}">
        <p14:creationId xmlns:p14="http://schemas.microsoft.com/office/powerpoint/2010/main" val="1665341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77850" y="1080880"/>
            <a:ext cx="8089900" cy="3668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Internet or Network Layer</a:t>
            </a:r>
          </a:p>
          <a:p>
            <a:pPr marL="0" indent="0" algn="just">
              <a:buNone/>
            </a:pPr>
            <a:endParaRPr lang="en-US" dirty="0">
              <a:solidFill>
                <a:schemeClr val="tx1"/>
              </a:solidFill>
            </a:endParaRPr>
          </a:p>
          <a:p>
            <a:pPr algn="just"/>
            <a:r>
              <a:rPr lang="en-US" dirty="0">
                <a:solidFill>
                  <a:schemeClr val="tx1"/>
                </a:solidFill>
              </a:rPr>
              <a:t>This layer parallels the functions of OSI’s Network layer. It defines the protocols which are responsible for the logical transmission of data over the entire network. The main protocols residing at this layer are as follows:</a:t>
            </a:r>
          </a:p>
          <a:p>
            <a:pPr algn="just"/>
            <a:endParaRPr lang="en-US" dirty="0">
              <a:solidFill>
                <a:schemeClr val="tx1"/>
              </a:solidFill>
            </a:endParaRPr>
          </a:p>
          <a:p>
            <a:pPr marL="285750" indent="-285750" algn="just">
              <a:buFont typeface="Arial" panose="020B0604020202020204" pitchFamily="34" charset="0"/>
              <a:buChar char="•"/>
            </a:pPr>
            <a:r>
              <a:rPr lang="en-US" b="1" dirty="0">
                <a:solidFill>
                  <a:schemeClr val="tx1"/>
                </a:solidFill>
              </a:rPr>
              <a:t>IP</a:t>
            </a:r>
            <a:r>
              <a:rPr lang="en-US" dirty="0">
                <a:solidFill>
                  <a:schemeClr val="tx1"/>
                </a:solidFill>
              </a:rPr>
              <a:t>:IP stands for Internet Protocol and it is responsible for delivering packets from the source host to the destination host by looking at the IP addresses in the packet headers. IP has 2 versions: IPv4 and IPv6. IPv4 is the one that most websites are using currently. But IPv6 is growing as the number of IPv4 addresses is limited in number when compared to the number of users.</a:t>
            </a:r>
          </a:p>
          <a:p>
            <a:pPr marL="285750" indent="-285750" algn="just">
              <a:buFont typeface="Arial" panose="020B0604020202020204" pitchFamily="34" charset="0"/>
              <a:buChar char="•"/>
            </a:pPr>
            <a:r>
              <a:rPr lang="en-US" b="1" dirty="0">
                <a:solidFill>
                  <a:schemeClr val="tx1"/>
                </a:solidFill>
              </a:rPr>
              <a:t>ICMP</a:t>
            </a:r>
            <a:r>
              <a:rPr lang="en-US" dirty="0">
                <a:solidFill>
                  <a:schemeClr val="tx1"/>
                </a:solidFill>
              </a:rPr>
              <a:t>:ICMP stands for Internet Control Message Protocol. It is encapsulated within IP datagrams and is responsible for providing hosts with information about network problems.</a:t>
            </a:r>
          </a:p>
          <a:p>
            <a:pPr marL="285750" indent="-285750" algn="just">
              <a:buFont typeface="Arial" panose="020B0604020202020204" pitchFamily="34" charset="0"/>
              <a:buChar char="•"/>
            </a:pPr>
            <a:r>
              <a:rPr lang="en-US" b="1" dirty="0">
                <a:solidFill>
                  <a:schemeClr val="tx1"/>
                </a:solidFill>
              </a:rPr>
              <a:t>ARP</a:t>
            </a:r>
            <a:r>
              <a:rPr lang="en-US" dirty="0">
                <a:solidFill>
                  <a:schemeClr val="tx1"/>
                </a:solidFill>
              </a:rPr>
              <a:t>:ARP stands for Address Resolution Protocol. Its job is to find the hardware address of a host from a known IP address. ARP has several types: Reverse ARP, Proxy ARP, Gratuitous ARP, and Inverse ARP.</a:t>
            </a:r>
          </a:p>
        </p:txBody>
      </p:sp>
    </p:spTree>
    <p:extLst>
      <p:ext uri="{BB962C8B-B14F-4D97-AF65-F5344CB8AC3E}">
        <p14:creationId xmlns:p14="http://schemas.microsoft.com/office/powerpoint/2010/main" val="266567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27050" y="1366630"/>
            <a:ext cx="8089900" cy="27291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Internet or Network Layer</a:t>
            </a:r>
          </a:p>
          <a:p>
            <a:pPr marL="0" indent="0" algn="just">
              <a:buNone/>
            </a:pPr>
            <a:endParaRPr lang="en-US" sz="1600" dirty="0">
              <a:solidFill>
                <a:schemeClr val="tx1"/>
              </a:solidFill>
            </a:endParaRPr>
          </a:p>
          <a:p>
            <a:pPr algn="just"/>
            <a:r>
              <a:rPr lang="en-US" sz="1600" dirty="0">
                <a:solidFill>
                  <a:schemeClr val="tx1"/>
                </a:solidFill>
              </a:rPr>
              <a:t>The Internet Layer is a layer in the Internet Protocol (IP) suite, which is the set of protocols that define the Internet. The Internet Layer is responsible for routing packets of data from one device to another across a network. It does this by assigning each device a unique IP address, which is used to identify the device and determine the route that packets should take to reach it.</a:t>
            </a:r>
          </a:p>
        </p:txBody>
      </p:sp>
    </p:spTree>
    <p:extLst>
      <p:ext uri="{BB962C8B-B14F-4D97-AF65-F5344CB8AC3E}">
        <p14:creationId xmlns:p14="http://schemas.microsoft.com/office/powerpoint/2010/main" val="2373129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77850" y="920750"/>
            <a:ext cx="8089900" cy="40703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Internet or Network Layer</a:t>
            </a:r>
          </a:p>
          <a:p>
            <a:pPr marL="0" indent="0" algn="just">
              <a:buNone/>
            </a:pPr>
            <a:endParaRPr lang="en-US" sz="1600" dirty="0">
              <a:solidFill>
                <a:schemeClr val="tx1"/>
              </a:solidFill>
            </a:endParaRPr>
          </a:p>
          <a:p>
            <a:pPr algn="just"/>
            <a:r>
              <a:rPr lang="en-US" sz="1600" b="1" dirty="0">
                <a:solidFill>
                  <a:schemeClr val="tx1"/>
                </a:solidFill>
              </a:rPr>
              <a:t>Example:</a:t>
            </a:r>
            <a:r>
              <a:rPr lang="en-US" sz="1600" dirty="0">
                <a:solidFill>
                  <a:schemeClr val="tx1"/>
                </a:solidFill>
              </a:rPr>
              <a:t> Imagine that you are using a computer to send an email to a friend. When you click “send,” the email is broken down into smaller packets of data, which are then sent to the Internet Layer for routing. The Internet Layer assigns an IP address to each packet and uses routing tables to determine the best route for the packet to take to reach its destination. The packet is then forwarded to the next hop on its route until it reaches its destination. When all of the packets have been delivered, your friend’s computer can reassemble them into the original email message.</a:t>
            </a:r>
          </a:p>
          <a:p>
            <a:pPr algn="just"/>
            <a:endParaRPr lang="en-US" sz="1600" dirty="0">
              <a:solidFill>
                <a:schemeClr val="tx1"/>
              </a:solidFill>
            </a:endParaRPr>
          </a:p>
          <a:p>
            <a:pPr algn="just"/>
            <a:r>
              <a:rPr lang="en-US" sz="1600" dirty="0">
                <a:solidFill>
                  <a:schemeClr val="tx1"/>
                </a:solidFill>
              </a:rPr>
              <a:t>In this example, the Internet Layer plays a crucial role in delivering the email from your computer to your friend’s computer. It uses IP addresses and routing tables to determine the best route for the packets to take, and it ensures that the packets are delivered to the correct destination. Without the Internet Layer, it would not be possible to send data across the Internet.</a:t>
            </a:r>
          </a:p>
        </p:txBody>
      </p:sp>
    </p:spTree>
    <p:extLst>
      <p:ext uri="{BB962C8B-B14F-4D97-AF65-F5344CB8AC3E}">
        <p14:creationId xmlns:p14="http://schemas.microsoft.com/office/powerpoint/2010/main" val="287799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54050" y="1358900"/>
            <a:ext cx="8089900" cy="2686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Transport Layer</a:t>
            </a:r>
          </a:p>
          <a:p>
            <a:pPr marL="0" indent="0" algn="just">
              <a:buNone/>
            </a:pPr>
            <a:endParaRPr lang="en-US" sz="1600" dirty="0">
              <a:solidFill>
                <a:schemeClr val="tx1"/>
              </a:solidFill>
            </a:endParaRPr>
          </a:p>
          <a:p>
            <a:pPr algn="just"/>
            <a:r>
              <a:rPr lang="en-US" sz="1600" dirty="0">
                <a:solidFill>
                  <a:schemeClr val="tx1"/>
                </a:solidFill>
              </a:rPr>
              <a:t>The TCP/IP transport layer protocols exchange data receipt acknowledgments and retransmit missing packets to ensure that packets arrive in order and without error. End-to-end communication is referred to as such. Transmission Control Protocol (TCP) and User Datagram Protocol are transport layer protocols at this level (UDP).</a:t>
            </a:r>
          </a:p>
        </p:txBody>
      </p:sp>
    </p:spTree>
    <p:extLst>
      <p:ext uri="{BB962C8B-B14F-4D97-AF65-F5344CB8AC3E}">
        <p14:creationId xmlns:p14="http://schemas.microsoft.com/office/powerpoint/2010/main" val="97986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54050" y="1358900"/>
            <a:ext cx="8089900" cy="32639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Transport Layer</a:t>
            </a:r>
          </a:p>
          <a:p>
            <a:pPr marL="0" indent="0" algn="just">
              <a:buNone/>
            </a:pPr>
            <a:endParaRPr lang="en-US" sz="1600" dirty="0">
              <a:solidFill>
                <a:schemeClr val="tx1"/>
              </a:solidFill>
            </a:endParaRPr>
          </a:p>
          <a:p>
            <a:pPr algn="just"/>
            <a:r>
              <a:rPr lang="en-US" sz="1600" b="1" dirty="0">
                <a:solidFill>
                  <a:schemeClr val="tx1"/>
                </a:solidFill>
              </a:rPr>
              <a:t>TCP:</a:t>
            </a:r>
            <a:r>
              <a:rPr lang="en-US" sz="1600" dirty="0">
                <a:solidFill>
                  <a:schemeClr val="tx1"/>
                </a:solidFill>
              </a:rPr>
              <a:t> Applications can interact with one another using TCP as though they were physically connected by a circuit. TCP transmits data in a way that resembles character-by-character transmission rather than separate packets. A starting point that establishes the connection, the whole transmission in byte order, and an ending point that closes the connection make up this transmission.</a:t>
            </a:r>
          </a:p>
          <a:p>
            <a:pPr algn="just"/>
            <a:endParaRPr lang="en-US" sz="1600" dirty="0">
              <a:solidFill>
                <a:schemeClr val="tx1"/>
              </a:solidFill>
            </a:endParaRPr>
          </a:p>
          <a:p>
            <a:pPr algn="just"/>
            <a:r>
              <a:rPr lang="en-US" sz="1600" b="1" dirty="0">
                <a:solidFill>
                  <a:schemeClr val="tx1"/>
                </a:solidFill>
              </a:rPr>
              <a:t>UDP:</a:t>
            </a:r>
            <a:r>
              <a:rPr lang="en-US" sz="1600" dirty="0">
                <a:solidFill>
                  <a:schemeClr val="tx1"/>
                </a:solidFill>
              </a:rPr>
              <a:t> The datagram delivery service is provided by UDP , the other transport layer protocol. Connections between receiving and sending hosts are not verified by UDP. Applications that transport little amounts of data use UDP rather than TCP because it eliminates the processes of establishing and validating connections.</a:t>
            </a:r>
          </a:p>
        </p:txBody>
      </p:sp>
    </p:spTree>
    <p:extLst>
      <p:ext uri="{BB962C8B-B14F-4D97-AF65-F5344CB8AC3E}">
        <p14:creationId xmlns:p14="http://schemas.microsoft.com/office/powerpoint/2010/main" val="3896278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54050" y="1358900"/>
            <a:ext cx="8089900" cy="25019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Application Layer</a:t>
            </a:r>
          </a:p>
          <a:p>
            <a:pPr marL="0" indent="0" algn="just">
              <a:buNone/>
            </a:pPr>
            <a:endParaRPr lang="en-US" sz="1600" dirty="0">
              <a:solidFill>
                <a:schemeClr val="tx1"/>
              </a:solidFill>
            </a:endParaRPr>
          </a:p>
          <a:p>
            <a:pPr algn="just"/>
            <a:r>
              <a:rPr lang="en-US" sz="1600" dirty="0">
                <a:solidFill>
                  <a:schemeClr val="tx1"/>
                </a:solidFill>
              </a:rPr>
              <a:t>The Application Layer in the TCP/IP model combines the functions of three layers from the OSI model: the Application, Presentation, and Session layers. This layer is analogous to the transport layer of the OSI model. It is responsible for end-to-end communication and error-free delivery of data. It shields the upper-layer applications from the complexities of data. The three main protocols present in this layer are:</a:t>
            </a:r>
          </a:p>
        </p:txBody>
      </p:sp>
    </p:spTree>
    <p:extLst>
      <p:ext uri="{BB962C8B-B14F-4D97-AF65-F5344CB8AC3E}">
        <p14:creationId xmlns:p14="http://schemas.microsoft.com/office/powerpoint/2010/main" val="65660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60400" y="1111250"/>
            <a:ext cx="8089900" cy="33337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Application Layer</a:t>
            </a:r>
          </a:p>
          <a:p>
            <a:pPr marL="0" indent="0" algn="just">
              <a:buNone/>
            </a:pPr>
            <a:endParaRPr lang="en-US" sz="1600" dirty="0">
              <a:solidFill>
                <a:schemeClr val="tx1"/>
              </a:solidFill>
            </a:endParaRPr>
          </a:p>
          <a:p>
            <a:pPr algn="just"/>
            <a:r>
              <a:rPr lang="en-US" sz="1600" b="1" dirty="0">
                <a:solidFill>
                  <a:schemeClr val="tx1"/>
                </a:solidFill>
              </a:rPr>
              <a:t>HTTP and HTTPS:</a:t>
            </a:r>
          </a:p>
          <a:p>
            <a:pPr marL="285750" indent="-285750" algn="just">
              <a:buFont typeface="Arial" panose="020B0604020202020204" pitchFamily="34" charset="0"/>
              <a:buChar char="•"/>
            </a:pPr>
            <a:r>
              <a:rPr lang="en-US" sz="1600" dirty="0">
                <a:solidFill>
                  <a:schemeClr val="tx1"/>
                </a:solidFill>
              </a:rPr>
              <a:t>HTTP stands for Hypertext transfer protocol. It is used by the World Wide Web to manage communications between web browsers and servers. HTTPS stands for HTTP-Secure. It is a combination of HTTP with SSL(Secure Socket Layer). It is efficient in cases where the browser needs to fill out forms, sign in, authenticate, and carry out bank transactions.</a:t>
            </a:r>
          </a:p>
          <a:p>
            <a:pPr marL="285750" indent="-285750" algn="just">
              <a:buFont typeface="Arial" panose="020B0604020202020204" pitchFamily="34" charset="0"/>
              <a:buChar char="•"/>
            </a:pPr>
            <a:endParaRPr lang="en-US" sz="1600" dirty="0">
              <a:solidFill>
                <a:schemeClr val="tx1"/>
              </a:solidFill>
            </a:endParaRPr>
          </a:p>
          <a:p>
            <a:pPr algn="just"/>
            <a:r>
              <a:rPr lang="en-US" sz="1600" b="1" dirty="0">
                <a:solidFill>
                  <a:schemeClr val="tx1"/>
                </a:solidFill>
              </a:rPr>
              <a:t>SSH:</a:t>
            </a:r>
          </a:p>
          <a:p>
            <a:pPr marL="285750" indent="-285750" algn="just">
              <a:buFont typeface="Arial" panose="020B0604020202020204" pitchFamily="34" charset="0"/>
              <a:buChar char="•"/>
            </a:pPr>
            <a:r>
              <a:rPr lang="en-US" sz="1600" dirty="0">
                <a:solidFill>
                  <a:schemeClr val="tx1"/>
                </a:solidFill>
              </a:rPr>
              <a:t>SSH stands for Secure Shell. It is a terminal emulations software similar to Telnet. The reason SSH is preferred is because of its ability to maintain the encrypted connection. It sets up a secure session over a TCP/IP connection.</a:t>
            </a:r>
          </a:p>
        </p:txBody>
      </p:sp>
    </p:spTree>
    <p:extLst>
      <p:ext uri="{BB962C8B-B14F-4D97-AF65-F5344CB8AC3E}">
        <p14:creationId xmlns:p14="http://schemas.microsoft.com/office/powerpoint/2010/main" val="2711133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54050" y="1358900"/>
            <a:ext cx="8089900" cy="32956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Application Layer</a:t>
            </a:r>
          </a:p>
          <a:p>
            <a:pPr algn="just"/>
            <a:endParaRPr lang="en-US" sz="1600" dirty="0">
              <a:solidFill>
                <a:schemeClr val="tx1"/>
              </a:solidFill>
            </a:endParaRPr>
          </a:p>
          <a:p>
            <a:pPr algn="just"/>
            <a:r>
              <a:rPr lang="en-US" sz="1600" b="1" dirty="0">
                <a:solidFill>
                  <a:schemeClr val="tx1"/>
                </a:solidFill>
              </a:rPr>
              <a:t>NTP:</a:t>
            </a:r>
          </a:p>
          <a:p>
            <a:pPr marL="285750" indent="-285750" algn="just">
              <a:buFont typeface="Arial" panose="020B0604020202020204" pitchFamily="34" charset="0"/>
              <a:buChar char="•"/>
            </a:pPr>
            <a:r>
              <a:rPr lang="en-US" sz="1600" dirty="0">
                <a:solidFill>
                  <a:schemeClr val="tx1"/>
                </a:solidFill>
              </a:rPr>
              <a:t>NTP stands for Network Time Protocol. It is used to synchronize the clocks on our computer to one standard time source. It is very useful in situations like bank transactions. Assume the following situation without the presence of NTP. Suppose you carry out a transaction, where your computer reads the time at 2:30 PM while the server records it at 2:28 PM. The server can crash very badly if it’s out of sync.</a:t>
            </a:r>
          </a:p>
        </p:txBody>
      </p:sp>
    </p:spTree>
    <p:extLst>
      <p:ext uri="{BB962C8B-B14F-4D97-AF65-F5344CB8AC3E}">
        <p14:creationId xmlns:p14="http://schemas.microsoft.com/office/powerpoint/2010/main" val="367641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54E192-99EA-47E4-A596-0A61643730B9}"/>
              </a:ext>
            </a:extLst>
          </p:cNvPr>
          <p:cNvSpPr/>
          <p:nvPr/>
        </p:nvSpPr>
        <p:spPr>
          <a:xfrm>
            <a:off x="0" y="2033141"/>
            <a:ext cx="9144000" cy="1569660"/>
          </a:xfrm>
          <a:prstGeom prst="rect">
            <a:avLst/>
          </a:prstGeom>
          <a:noFill/>
        </p:spPr>
        <p:txBody>
          <a:bodyPr wrap="square" lIns="91440" tIns="45720" rIns="91440" bIns="45720">
            <a:spAutoFit/>
          </a:bodyPr>
          <a:lstStyle/>
          <a:p>
            <a:pPr algn="ctr"/>
            <a:r>
              <a:rPr lang="en-US" sz="32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Technologies and Standards</a:t>
            </a:r>
          </a:p>
          <a:p>
            <a:pPr algn="ctr"/>
            <a:r>
              <a:rPr lang="en-US" sz="32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TCP/IP Model, </a:t>
            </a:r>
          </a:p>
          <a:p>
            <a:pPr algn="ctr"/>
            <a:r>
              <a:rPr lang="en-US" sz="32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OSI (Open Systems Interconnection) Model</a:t>
            </a:r>
          </a:p>
        </p:txBody>
      </p:sp>
    </p:spTree>
    <p:extLst>
      <p:ext uri="{BB962C8B-B14F-4D97-AF65-F5344CB8AC3E}">
        <p14:creationId xmlns:p14="http://schemas.microsoft.com/office/powerpoint/2010/main" val="421019218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54050" y="1358900"/>
            <a:ext cx="8089900" cy="26987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Application Layer</a:t>
            </a:r>
          </a:p>
          <a:p>
            <a:pPr algn="just"/>
            <a:endParaRPr lang="en-US" sz="1600" dirty="0">
              <a:solidFill>
                <a:schemeClr val="tx1"/>
              </a:solidFill>
            </a:endParaRPr>
          </a:p>
          <a:p>
            <a:pPr algn="just"/>
            <a:r>
              <a:rPr lang="en-US" sz="1600" dirty="0">
                <a:solidFill>
                  <a:schemeClr val="tx1"/>
                </a:solidFill>
              </a:rPr>
              <a:t>The host-to-host layer is a layer in the OSI (Open Systems Interconnection) model that is responsible for providing communication between hosts (computers or other devices) on a network. It is also known as the transport layer.</a:t>
            </a:r>
          </a:p>
          <a:p>
            <a:pPr algn="just"/>
            <a:endParaRPr lang="en-US" sz="1600" dirty="0">
              <a:solidFill>
                <a:schemeClr val="tx1"/>
              </a:solidFill>
            </a:endParaRPr>
          </a:p>
        </p:txBody>
      </p:sp>
    </p:spTree>
    <p:extLst>
      <p:ext uri="{BB962C8B-B14F-4D97-AF65-F5344CB8AC3E}">
        <p14:creationId xmlns:p14="http://schemas.microsoft.com/office/powerpoint/2010/main" val="2243568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54050" y="971550"/>
            <a:ext cx="8089900" cy="36830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Application Layer</a:t>
            </a:r>
          </a:p>
          <a:p>
            <a:pPr algn="just"/>
            <a:endParaRPr lang="en-US" sz="1600" dirty="0">
              <a:solidFill>
                <a:schemeClr val="tx1"/>
              </a:solidFill>
            </a:endParaRPr>
          </a:p>
          <a:p>
            <a:pPr algn="just"/>
            <a:r>
              <a:rPr lang="en-US" sz="1600" dirty="0">
                <a:solidFill>
                  <a:schemeClr val="tx1"/>
                </a:solidFill>
              </a:rPr>
              <a:t>Some common use cases for the host-to-host layer include:</a:t>
            </a:r>
          </a:p>
          <a:p>
            <a:pPr algn="just"/>
            <a:r>
              <a:rPr lang="en-US" sz="1600" b="1" dirty="0">
                <a:solidFill>
                  <a:schemeClr val="tx1"/>
                </a:solidFill>
              </a:rPr>
              <a:t>Reliable Data Transfer: </a:t>
            </a:r>
          </a:p>
          <a:p>
            <a:pPr marL="285750" indent="-285750" algn="just">
              <a:buFont typeface="Arial" panose="020B0604020202020204" pitchFamily="34" charset="0"/>
              <a:buChar char="•"/>
            </a:pPr>
            <a:r>
              <a:rPr lang="en-US" sz="1600" dirty="0">
                <a:solidFill>
                  <a:schemeClr val="tx1"/>
                </a:solidFill>
              </a:rPr>
              <a:t>The host-to-host layer ensures that data is transferred reliably between hosts by using techniques like error correction and flow control. For example, if a packet of data is lost during transmission, the host-to-host layer can request that the packet be retransmitted to ensure that all data is received correctly.</a:t>
            </a:r>
          </a:p>
          <a:p>
            <a:pPr marL="285750" indent="-285750" algn="just">
              <a:buFont typeface="Arial" panose="020B0604020202020204" pitchFamily="34" charset="0"/>
              <a:buChar char="•"/>
            </a:pPr>
            <a:endParaRPr lang="en-US" sz="1600" dirty="0">
              <a:solidFill>
                <a:schemeClr val="tx1"/>
              </a:solidFill>
            </a:endParaRPr>
          </a:p>
          <a:p>
            <a:pPr algn="just"/>
            <a:r>
              <a:rPr lang="en-US" sz="1600" b="1" dirty="0">
                <a:solidFill>
                  <a:schemeClr val="tx1"/>
                </a:solidFill>
              </a:rPr>
              <a:t>Segmentation and Reassembly: </a:t>
            </a:r>
          </a:p>
          <a:p>
            <a:pPr marL="285750" indent="-285750" algn="just">
              <a:buFont typeface="Arial" panose="020B0604020202020204" pitchFamily="34" charset="0"/>
              <a:buChar char="•"/>
            </a:pPr>
            <a:r>
              <a:rPr lang="en-US" sz="1600" dirty="0">
                <a:solidFill>
                  <a:schemeClr val="tx1"/>
                </a:solidFill>
              </a:rPr>
              <a:t>The host-to-host layer is responsible for breaking up large blocks of data into smaller segments that can be transmitted over the network, and then reassembling the data at the destination. This allows data to be transmitted more efficiently and helps to avoid overloading the network.</a:t>
            </a:r>
          </a:p>
        </p:txBody>
      </p:sp>
    </p:spTree>
    <p:extLst>
      <p:ext uri="{BB962C8B-B14F-4D97-AF65-F5344CB8AC3E}">
        <p14:creationId xmlns:p14="http://schemas.microsoft.com/office/powerpoint/2010/main" val="4149501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73100" y="1085850"/>
            <a:ext cx="8089900" cy="32956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Application Layer</a:t>
            </a:r>
          </a:p>
          <a:p>
            <a:pPr algn="just"/>
            <a:endParaRPr lang="en-US" sz="1600" dirty="0">
              <a:solidFill>
                <a:schemeClr val="tx1"/>
              </a:solidFill>
            </a:endParaRPr>
          </a:p>
          <a:p>
            <a:pPr algn="just"/>
            <a:r>
              <a:rPr lang="en-US" sz="1600" b="1" dirty="0">
                <a:solidFill>
                  <a:schemeClr val="tx1"/>
                </a:solidFill>
              </a:rPr>
              <a:t>Multiplexing and Demultiplexing: </a:t>
            </a:r>
          </a:p>
          <a:p>
            <a:pPr marL="285750" indent="-285750" algn="just">
              <a:buFont typeface="Arial" panose="020B0604020202020204" pitchFamily="34" charset="0"/>
              <a:buChar char="•"/>
            </a:pPr>
            <a:r>
              <a:rPr lang="en-US" sz="1600" dirty="0">
                <a:solidFill>
                  <a:schemeClr val="tx1"/>
                </a:solidFill>
              </a:rPr>
              <a:t>The host-to-host layer is responsible for multiplexing data from multiple sources onto a single network connection, and then demultiplexing the data at the destination. This allows multiple devices to share the same network connection and helps to improve the utilization of the network.</a:t>
            </a:r>
          </a:p>
          <a:p>
            <a:pPr algn="just"/>
            <a:r>
              <a:rPr lang="en-US" sz="1600" b="1" dirty="0">
                <a:solidFill>
                  <a:schemeClr val="tx1"/>
                </a:solidFill>
              </a:rPr>
              <a:t>End-to-End Communication: </a:t>
            </a:r>
          </a:p>
          <a:p>
            <a:pPr marL="285750" indent="-285750" algn="just">
              <a:buFont typeface="Arial" panose="020B0604020202020204" pitchFamily="34" charset="0"/>
              <a:buChar char="•"/>
            </a:pPr>
            <a:r>
              <a:rPr lang="en-US" sz="1600" dirty="0">
                <a:solidFill>
                  <a:schemeClr val="tx1"/>
                </a:solidFill>
              </a:rPr>
              <a:t>The host-to-host layer provides a connection-oriented service that allows hosts to communicate with each other end-to-end, without the need for intermediate devices to be involved in the communication.</a:t>
            </a:r>
          </a:p>
        </p:txBody>
      </p:sp>
    </p:spTree>
    <p:extLst>
      <p:ext uri="{BB962C8B-B14F-4D97-AF65-F5344CB8AC3E}">
        <p14:creationId xmlns:p14="http://schemas.microsoft.com/office/powerpoint/2010/main" val="1231585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73100" y="1085850"/>
            <a:ext cx="8089900" cy="35941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Application Layer</a:t>
            </a:r>
          </a:p>
          <a:p>
            <a:pPr algn="just"/>
            <a:endParaRPr lang="en-US" sz="1600" dirty="0">
              <a:solidFill>
                <a:schemeClr val="tx1"/>
              </a:solidFill>
            </a:endParaRPr>
          </a:p>
          <a:p>
            <a:pPr algn="just"/>
            <a:r>
              <a:rPr lang="en-US" sz="1600" b="1" dirty="0">
                <a:solidFill>
                  <a:schemeClr val="tx1"/>
                </a:solidFill>
              </a:rPr>
              <a:t>Example:</a:t>
            </a:r>
            <a:r>
              <a:rPr lang="en-US" sz="1600" dirty="0">
                <a:solidFill>
                  <a:schemeClr val="tx1"/>
                </a:solidFill>
              </a:rPr>
              <a:t> Consider a network with two hosts, A and B. Host A wants to send a file to host B. The host-to-host layer in host A will break the file into smaller segments, add error correction and flow control information, and then transmit the segments over the network to host B. The host-to-host layer in host B will receive the segments, check for errors, and reassemble the file. Once the file has been transferred successfully, the host-to-host layer in host B will acknowledge receipt of the file to host A.</a:t>
            </a:r>
          </a:p>
          <a:p>
            <a:pPr algn="just"/>
            <a:endParaRPr lang="en-US" sz="1600" dirty="0">
              <a:solidFill>
                <a:schemeClr val="tx1"/>
              </a:solidFill>
            </a:endParaRPr>
          </a:p>
          <a:p>
            <a:pPr algn="just"/>
            <a:r>
              <a:rPr lang="en-US" sz="1600" dirty="0">
                <a:solidFill>
                  <a:schemeClr val="tx1"/>
                </a:solidFill>
              </a:rPr>
              <a:t>In this example, the host-to-host layer is responsible for providing a reliable connection between host A and host B, breaking the file into smaller segments, and reassembling the segments at the destination. It is also responsible for multiplexing and demultiplexing the data and providing end-to-end communication between the two hosts.</a:t>
            </a:r>
          </a:p>
        </p:txBody>
      </p:sp>
    </p:spTree>
    <p:extLst>
      <p:ext uri="{BB962C8B-B14F-4D97-AF65-F5344CB8AC3E}">
        <p14:creationId xmlns:p14="http://schemas.microsoft.com/office/powerpoint/2010/main" val="409355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66750" y="1301750"/>
            <a:ext cx="8089900" cy="29083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Why TCP/IP Model Does Not Have Physical Layer</a:t>
            </a:r>
          </a:p>
          <a:p>
            <a:pPr algn="just"/>
            <a:endParaRPr lang="en-US" sz="1600" dirty="0">
              <a:solidFill>
                <a:schemeClr val="tx1"/>
              </a:solidFill>
            </a:endParaRPr>
          </a:p>
          <a:p>
            <a:pPr algn="just"/>
            <a:r>
              <a:rPr lang="en-US" sz="1600" dirty="0">
                <a:solidFill>
                  <a:schemeClr val="tx1"/>
                </a:solidFill>
              </a:rPr>
              <a:t>The physical layer is not covered by the TCP/IP model because the data link layer is considered the point at which the interface occurs between the TCP/IP stock and the underlying network hardware. Also, it is designed to be independent of the underlying physical media. This allows TCP/IP to be flexible and adaptable to different types of physical connections, such as Ethernet, Wi-Fi, fiber optics, or even older technologies like dial-up modems. The physical layer is typically handled by hardware components and standards specific to the physical medium being used, like Ethernet cables or radio waves for Wi-Fi.</a:t>
            </a:r>
          </a:p>
        </p:txBody>
      </p:sp>
    </p:spTree>
    <p:extLst>
      <p:ext uri="{BB962C8B-B14F-4D97-AF65-F5344CB8AC3E}">
        <p14:creationId xmlns:p14="http://schemas.microsoft.com/office/powerpoint/2010/main" val="3489107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66750" y="1301750"/>
            <a:ext cx="8089900" cy="29083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Other Common Internet Protocols</a:t>
            </a:r>
          </a:p>
          <a:p>
            <a:pPr algn="just"/>
            <a:endParaRPr lang="en-US" sz="1600" dirty="0">
              <a:solidFill>
                <a:schemeClr val="tx1"/>
              </a:solidFill>
            </a:endParaRPr>
          </a:p>
          <a:p>
            <a:pPr algn="just"/>
            <a:r>
              <a:rPr lang="en-US" sz="1600" dirty="0">
                <a:solidFill>
                  <a:schemeClr val="tx1"/>
                </a:solidFill>
              </a:rPr>
              <a:t>TCP/IP Model covers many Internet Protocols. The main rule of these Internet Protocols is how the data is validated and sent over the Internet. </a:t>
            </a:r>
          </a:p>
          <a:p>
            <a:pPr algn="just"/>
            <a:r>
              <a:rPr lang="en-US" sz="1600" dirty="0">
                <a:solidFill>
                  <a:schemeClr val="tx1"/>
                </a:solidFill>
              </a:rPr>
              <a:t>Some Common Internet Protocols include:</a:t>
            </a:r>
          </a:p>
          <a:p>
            <a:pPr algn="just"/>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HTTP (Hypertext Transfer Protocol):HTTP takes care of Web Browsers and Websites.</a:t>
            </a:r>
          </a:p>
          <a:p>
            <a:pPr marL="285750" indent="-285750" algn="just">
              <a:buFont typeface="Arial" panose="020B0604020202020204" pitchFamily="34" charset="0"/>
              <a:buChar char="•"/>
            </a:pPr>
            <a:r>
              <a:rPr lang="en-US" sz="1600" dirty="0">
                <a:solidFill>
                  <a:schemeClr val="tx1"/>
                </a:solidFill>
              </a:rPr>
              <a:t>FTP (File Transfer Protocol):FTP takes care of how the file is to be sent over the Internet.</a:t>
            </a:r>
          </a:p>
          <a:p>
            <a:pPr marL="285750" indent="-285750" algn="just">
              <a:buFont typeface="Arial" panose="020B0604020202020204" pitchFamily="34" charset="0"/>
              <a:buChar char="•"/>
            </a:pPr>
            <a:r>
              <a:rPr lang="en-US" sz="1600" dirty="0">
                <a:solidFill>
                  <a:schemeClr val="tx1"/>
                </a:solidFill>
              </a:rPr>
              <a:t>SMTP (Simple Mail Transfer Protocol):SMTP is used to send and receive data.</a:t>
            </a:r>
          </a:p>
        </p:txBody>
      </p:sp>
    </p:spTree>
    <p:extLst>
      <p:ext uri="{BB962C8B-B14F-4D97-AF65-F5344CB8AC3E}">
        <p14:creationId xmlns:p14="http://schemas.microsoft.com/office/powerpoint/2010/main" val="836984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2406650" y="1187450"/>
            <a:ext cx="4730750" cy="3873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Difference between TCP/IP and OSI Model</a:t>
            </a:r>
            <a:endParaRPr lang="en-US" sz="1600" dirty="0">
              <a:solidFill>
                <a:schemeClr val="tx1"/>
              </a:solidFill>
            </a:endParaRPr>
          </a:p>
        </p:txBody>
      </p:sp>
      <p:graphicFrame>
        <p:nvGraphicFramePr>
          <p:cNvPr id="3" name="Table 3">
            <a:extLst>
              <a:ext uri="{FF2B5EF4-FFF2-40B4-BE49-F238E27FC236}">
                <a16:creationId xmlns:a16="http://schemas.microsoft.com/office/drawing/2014/main" id="{4A7DF616-4D9A-12A7-EE83-F3C911529559}"/>
              </a:ext>
            </a:extLst>
          </p:cNvPr>
          <p:cNvGraphicFramePr>
            <a:graphicFrameLocks noGrp="1"/>
          </p:cNvGraphicFramePr>
          <p:nvPr>
            <p:extLst>
              <p:ext uri="{D42A27DB-BD31-4B8C-83A1-F6EECF244321}">
                <p14:modId xmlns:p14="http://schemas.microsoft.com/office/powerpoint/2010/main" val="961765199"/>
              </p:ext>
            </p:extLst>
          </p:nvPr>
        </p:nvGraphicFramePr>
        <p:xfrm>
          <a:off x="1238250" y="1854200"/>
          <a:ext cx="6510814" cy="271145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314700">
                  <a:extLst>
                    <a:ext uri="{9D8B030D-6E8A-4147-A177-3AD203B41FA5}">
                      <a16:colId xmlns:a16="http://schemas.microsoft.com/office/drawing/2014/main" val="3772089808"/>
                    </a:ext>
                  </a:extLst>
                </a:gridCol>
                <a:gridCol w="3196114">
                  <a:extLst>
                    <a:ext uri="{9D8B030D-6E8A-4147-A177-3AD203B41FA5}">
                      <a16:colId xmlns:a16="http://schemas.microsoft.com/office/drawing/2014/main" val="1860102521"/>
                    </a:ext>
                  </a:extLst>
                </a:gridCol>
              </a:tblGrid>
              <a:tr h="370840">
                <a:tc>
                  <a:txBody>
                    <a:bodyPr/>
                    <a:lstStyle/>
                    <a:p>
                      <a:pPr algn="ctr"/>
                      <a:r>
                        <a:rPr lang="en-US" sz="1050" dirty="0"/>
                        <a:t>TCP / IP</a:t>
                      </a:r>
                      <a:endParaRPr lang="en-PK" sz="1050" dirty="0"/>
                    </a:p>
                  </a:txBody>
                  <a:tcPr anchor="ctr"/>
                </a:tc>
                <a:tc>
                  <a:txBody>
                    <a:bodyPr/>
                    <a:lstStyle/>
                    <a:p>
                      <a:pPr algn="ctr"/>
                      <a:r>
                        <a:rPr lang="en-US" sz="1050" dirty="0"/>
                        <a:t>OSI</a:t>
                      </a:r>
                    </a:p>
                  </a:txBody>
                  <a:tcPr anchor="ctr"/>
                </a:tc>
                <a:extLst>
                  <a:ext uri="{0D108BD9-81ED-4DB2-BD59-A6C34878D82A}">
                    <a16:rowId xmlns:a16="http://schemas.microsoft.com/office/drawing/2014/main" val="3929930148"/>
                  </a:ext>
                </a:extLst>
              </a:tr>
              <a:tr h="283210">
                <a:tc>
                  <a:txBody>
                    <a:bodyPr/>
                    <a:lstStyle/>
                    <a:p>
                      <a:r>
                        <a:rPr lang="en-US" sz="1050" dirty="0"/>
                        <a:t>TCP refers to Transmission Control Protocol.</a:t>
                      </a:r>
                      <a:endParaRPr lang="en-PK" sz="1050" dirty="0"/>
                    </a:p>
                  </a:txBody>
                  <a:tcPr anchor="ctr"/>
                </a:tc>
                <a:tc>
                  <a:txBody>
                    <a:bodyPr/>
                    <a:lstStyle/>
                    <a:p>
                      <a:r>
                        <a:rPr lang="en-US" sz="1050" dirty="0"/>
                        <a:t>OSI refers to Open Systems Interconnection.</a:t>
                      </a:r>
                    </a:p>
                  </a:txBody>
                  <a:tcPr anchor="ctr"/>
                </a:tc>
                <a:extLst>
                  <a:ext uri="{0D108BD9-81ED-4DB2-BD59-A6C34878D82A}">
                    <a16:rowId xmlns:a16="http://schemas.microsoft.com/office/drawing/2014/main" val="1711799979"/>
                  </a:ext>
                </a:extLst>
              </a:tr>
              <a:tr h="241300">
                <a:tc>
                  <a:txBody>
                    <a:bodyPr/>
                    <a:lstStyle/>
                    <a:p>
                      <a:r>
                        <a:rPr lang="en-US" sz="1050" dirty="0"/>
                        <a:t>TCP/IP uses both the session and presentation layer in the application layer itself	</a:t>
                      </a:r>
                      <a:endParaRPr lang="en-PK" sz="1050" dirty="0"/>
                    </a:p>
                  </a:txBody>
                  <a:tcPr anchor="ctr"/>
                </a:tc>
                <a:tc>
                  <a:txBody>
                    <a:bodyPr/>
                    <a:lstStyle/>
                    <a:p>
                      <a:r>
                        <a:rPr lang="en-US" sz="1050" dirty="0"/>
                        <a:t>OSI uses different session and presentation layers.</a:t>
                      </a:r>
                      <a:endParaRPr lang="en-PK" sz="1050" dirty="0"/>
                    </a:p>
                  </a:txBody>
                  <a:tcPr anchor="ctr"/>
                </a:tc>
                <a:extLst>
                  <a:ext uri="{0D108BD9-81ED-4DB2-BD59-A6C34878D82A}">
                    <a16:rowId xmlns:a16="http://schemas.microsoft.com/office/drawing/2014/main" val="162853317"/>
                  </a:ext>
                </a:extLst>
              </a:tr>
              <a:tr h="215900">
                <a:tc>
                  <a:txBody>
                    <a:bodyPr/>
                    <a:lstStyle/>
                    <a:p>
                      <a:r>
                        <a:rPr lang="en-US" sz="1050" dirty="0"/>
                        <a:t>TCP/IP follows connectionless a horizontal approach.</a:t>
                      </a:r>
                      <a:endParaRPr lang="en-PK" sz="1050" dirty="0"/>
                    </a:p>
                  </a:txBody>
                  <a:tcPr anchor="ctr"/>
                </a:tc>
                <a:tc>
                  <a:txBody>
                    <a:bodyPr/>
                    <a:lstStyle/>
                    <a:p>
                      <a:r>
                        <a:rPr lang="en-US" sz="1050" dirty="0"/>
                        <a:t>OSI follows a vertical approach.</a:t>
                      </a:r>
                      <a:endParaRPr lang="en-PK" sz="1050" dirty="0"/>
                    </a:p>
                  </a:txBody>
                  <a:tcPr anchor="ctr"/>
                </a:tc>
                <a:extLst>
                  <a:ext uri="{0D108BD9-81ED-4DB2-BD59-A6C34878D82A}">
                    <a16:rowId xmlns:a16="http://schemas.microsoft.com/office/drawing/2014/main" val="4044344300"/>
                  </a:ext>
                </a:extLst>
              </a:tr>
              <a:tr h="234950">
                <a:tc>
                  <a:txBody>
                    <a:bodyPr/>
                    <a:lstStyle/>
                    <a:p>
                      <a:r>
                        <a:rPr lang="en-US" sz="1050" dirty="0"/>
                        <a:t>The Transport layer in TCP/IP does not provide assurance delivery of packets.</a:t>
                      </a:r>
                      <a:endParaRPr lang="en-PK" sz="1050" dirty="0"/>
                    </a:p>
                  </a:txBody>
                  <a:tcPr anchor="ctr"/>
                </a:tc>
                <a:tc>
                  <a:txBody>
                    <a:bodyPr/>
                    <a:lstStyle/>
                    <a:p>
                      <a:r>
                        <a:rPr lang="en-US" sz="1050" dirty="0"/>
                        <a:t>In the OSI model, the transport layer provides assurance delivery of packets.</a:t>
                      </a:r>
                      <a:endParaRPr lang="en-PK" sz="1050" dirty="0"/>
                    </a:p>
                  </a:txBody>
                  <a:tcPr anchor="ctr"/>
                </a:tc>
                <a:extLst>
                  <a:ext uri="{0D108BD9-81ED-4DB2-BD59-A6C34878D82A}">
                    <a16:rowId xmlns:a16="http://schemas.microsoft.com/office/drawing/2014/main" val="2477120320"/>
                  </a:ext>
                </a:extLst>
              </a:tr>
              <a:tr h="247650">
                <a:tc>
                  <a:txBody>
                    <a:bodyPr/>
                    <a:lstStyle/>
                    <a:p>
                      <a:r>
                        <a:rPr lang="en-US" sz="1050" dirty="0"/>
                        <a:t>Protocols cannot be replaced easily in TCP/IP model.</a:t>
                      </a:r>
                      <a:endParaRPr lang="en-PK" sz="1050" dirty="0"/>
                    </a:p>
                  </a:txBody>
                  <a:tcPr anchor="ctr"/>
                </a:tc>
                <a:tc>
                  <a:txBody>
                    <a:bodyPr/>
                    <a:lstStyle/>
                    <a:p>
                      <a:r>
                        <a:rPr lang="en-US" sz="1050" dirty="0"/>
                        <a:t>While in the OSI model, Protocols are better covered and are easy to replace with the technology change.</a:t>
                      </a:r>
                      <a:endParaRPr lang="en-PK" sz="1050" dirty="0"/>
                    </a:p>
                  </a:txBody>
                  <a:tcPr anchor="ctr"/>
                </a:tc>
                <a:extLst>
                  <a:ext uri="{0D108BD9-81ED-4DB2-BD59-A6C34878D82A}">
                    <a16:rowId xmlns:a16="http://schemas.microsoft.com/office/drawing/2014/main" val="944869034"/>
                  </a:ext>
                </a:extLst>
              </a:tr>
              <a:tr h="293370">
                <a:tc>
                  <a:txBody>
                    <a:bodyPr/>
                    <a:lstStyle/>
                    <a:p>
                      <a:r>
                        <a:rPr lang="en-US" sz="1050" dirty="0"/>
                        <a:t>TCP/IP model network layer only provides connectionless (IP) services. The transport layer (TCP) provides connections.</a:t>
                      </a:r>
                      <a:endParaRPr lang="en-PK" sz="1050" dirty="0"/>
                    </a:p>
                  </a:txBody>
                  <a:tcPr anchor="ctr"/>
                </a:tc>
                <a:tc>
                  <a:txBody>
                    <a:bodyPr/>
                    <a:lstStyle/>
                    <a:p>
                      <a:r>
                        <a:rPr lang="en-US" sz="1050" dirty="0"/>
                        <a:t>Connectionless and connection-oriented services are provided by the network layer in the OSI model.</a:t>
                      </a:r>
                    </a:p>
                  </a:txBody>
                  <a:tcPr anchor="ctr"/>
                </a:tc>
                <a:extLst>
                  <a:ext uri="{0D108BD9-81ED-4DB2-BD59-A6C34878D82A}">
                    <a16:rowId xmlns:a16="http://schemas.microsoft.com/office/drawing/2014/main" val="3806597577"/>
                  </a:ext>
                </a:extLst>
              </a:tr>
            </a:tbl>
          </a:graphicData>
        </a:graphic>
      </p:graphicFrame>
    </p:spTree>
    <p:extLst>
      <p:ext uri="{BB962C8B-B14F-4D97-AF65-F5344CB8AC3E}">
        <p14:creationId xmlns:p14="http://schemas.microsoft.com/office/powerpoint/2010/main" val="1147864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66750" y="1301750"/>
            <a:ext cx="8089900" cy="35687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Advantages of TCP/IP Model</a:t>
            </a:r>
          </a:p>
          <a:p>
            <a:pPr algn="just"/>
            <a:endParaRPr lang="en-US" sz="1600" dirty="0">
              <a:solidFill>
                <a:schemeClr val="tx1"/>
              </a:solidFill>
            </a:endParaRPr>
          </a:p>
          <a:p>
            <a:pPr algn="just"/>
            <a:r>
              <a:rPr lang="en-US" sz="1600" b="1" dirty="0">
                <a:solidFill>
                  <a:schemeClr val="tx1"/>
                </a:solidFill>
              </a:rPr>
              <a:t>Interoperability :</a:t>
            </a:r>
            <a:r>
              <a:rPr lang="en-US" sz="1600" dirty="0">
                <a:solidFill>
                  <a:schemeClr val="tx1"/>
                </a:solidFill>
              </a:rPr>
              <a:t> </a:t>
            </a:r>
          </a:p>
          <a:p>
            <a:pPr marL="285750" indent="-285750" algn="just">
              <a:buFont typeface="Arial" panose="020B0604020202020204" pitchFamily="34" charset="0"/>
              <a:buChar char="•"/>
            </a:pPr>
            <a:r>
              <a:rPr lang="en-US" sz="1600" dirty="0">
                <a:solidFill>
                  <a:schemeClr val="tx1"/>
                </a:solidFill>
              </a:rPr>
              <a:t>The TCP/IP model allows different types of computers and networks to communicate with each other, promoting compatibility and cooperation among diverse systems.</a:t>
            </a:r>
          </a:p>
          <a:p>
            <a:pPr algn="just"/>
            <a:r>
              <a:rPr lang="en-US" sz="1600" b="1" dirty="0">
                <a:solidFill>
                  <a:schemeClr val="tx1"/>
                </a:solidFill>
              </a:rPr>
              <a:t>Scalability :</a:t>
            </a:r>
            <a:r>
              <a:rPr lang="en-US" sz="1600" dirty="0">
                <a:solidFill>
                  <a:schemeClr val="tx1"/>
                </a:solidFill>
              </a:rPr>
              <a:t> </a:t>
            </a:r>
          </a:p>
          <a:p>
            <a:pPr marL="285750" indent="-285750" algn="just">
              <a:buFont typeface="Arial" panose="020B0604020202020204" pitchFamily="34" charset="0"/>
              <a:buChar char="•"/>
            </a:pPr>
            <a:r>
              <a:rPr lang="en-US" sz="1600" dirty="0">
                <a:solidFill>
                  <a:schemeClr val="tx1"/>
                </a:solidFill>
              </a:rPr>
              <a:t>TCP/IP is highly scalable, making it suitable for both small and large networks, from local area networks (LANs) to wide area networks (WANs) like the internet.</a:t>
            </a:r>
          </a:p>
          <a:p>
            <a:pPr algn="just"/>
            <a:r>
              <a:rPr lang="en-US" sz="1600" b="1" dirty="0">
                <a:solidFill>
                  <a:schemeClr val="tx1"/>
                </a:solidFill>
              </a:rPr>
              <a:t>Standardization :</a:t>
            </a:r>
            <a:r>
              <a:rPr lang="en-US" sz="1600" dirty="0">
                <a:solidFill>
                  <a:schemeClr val="tx1"/>
                </a:solidFill>
              </a:rPr>
              <a:t> </a:t>
            </a:r>
          </a:p>
          <a:p>
            <a:pPr marL="285750" indent="-285750" algn="just">
              <a:buFont typeface="Arial" panose="020B0604020202020204" pitchFamily="34" charset="0"/>
              <a:buChar char="•"/>
            </a:pPr>
            <a:r>
              <a:rPr lang="en-US" sz="1600" dirty="0">
                <a:solidFill>
                  <a:schemeClr val="tx1"/>
                </a:solidFill>
              </a:rPr>
              <a:t>It is based on open standards and protocols, ensuring that different devices and software can work together without compatibility issues.</a:t>
            </a:r>
          </a:p>
        </p:txBody>
      </p:sp>
    </p:spTree>
    <p:extLst>
      <p:ext uri="{BB962C8B-B14F-4D97-AF65-F5344CB8AC3E}">
        <p14:creationId xmlns:p14="http://schemas.microsoft.com/office/powerpoint/2010/main" val="119460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66750" y="1301750"/>
            <a:ext cx="8089900" cy="26924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Advantages of TCP/IP Model</a:t>
            </a:r>
          </a:p>
          <a:p>
            <a:pPr algn="just"/>
            <a:endParaRPr lang="en-US" sz="1600" dirty="0">
              <a:solidFill>
                <a:schemeClr val="tx1"/>
              </a:solidFill>
            </a:endParaRPr>
          </a:p>
          <a:p>
            <a:pPr algn="just"/>
            <a:r>
              <a:rPr lang="en-US" sz="1600" b="1" dirty="0">
                <a:solidFill>
                  <a:schemeClr val="tx1"/>
                </a:solidFill>
              </a:rPr>
              <a:t>Flexibility :</a:t>
            </a:r>
            <a:r>
              <a:rPr lang="en-US" sz="1600" dirty="0">
                <a:solidFill>
                  <a:schemeClr val="tx1"/>
                </a:solidFill>
              </a:rPr>
              <a:t> </a:t>
            </a:r>
          </a:p>
          <a:p>
            <a:pPr marL="285750" indent="-285750" algn="just">
              <a:buFont typeface="Arial" panose="020B0604020202020204" pitchFamily="34" charset="0"/>
              <a:buChar char="•"/>
            </a:pPr>
            <a:r>
              <a:rPr lang="en-US" sz="1600" dirty="0">
                <a:solidFill>
                  <a:schemeClr val="tx1"/>
                </a:solidFill>
              </a:rPr>
              <a:t>The model supports various routing protocols, data types, and communication methods, making it adaptable to different networking needs.</a:t>
            </a:r>
          </a:p>
          <a:p>
            <a:pPr algn="just"/>
            <a:r>
              <a:rPr lang="en-US" sz="1600" b="1" dirty="0">
                <a:solidFill>
                  <a:schemeClr val="tx1"/>
                </a:solidFill>
              </a:rPr>
              <a:t>Reliability :</a:t>
            </a:r>
            <a:r>
              <a:rPr lang="en-US" sz="1600" dirty="0">
                <a:solidFill>
                  <a:schemeClr val="tx1"/>
                </a:solidFill>
              </a:rPr>
              <a:t> </a:t>
            </a:r>
          </a:p>
          <a:p>
            <a:pPr marL="285750" indent="-285750" algn="just">
              <a:buFont typeface="Arial" panose="020B0604020202020204" pitchFamily="34" charset="0"/>
              <a:buChar char="•"/>
            </a:pPr>
            <a:r>
              <a:rPr lang="en-US" sz="1600" dirty="0">
                <a:solidFill>
                  <a:schemeClr val="tx1"/>
                </a:solidFill>
              </a:rPr>
              <a:t>TCP/IP includes error-checking and retransmission features that ensure reliable data transfer, even over long distances and through various network conditions.</a:t>
            </a:r>
          </a:p>
        </p:txBody>
      </p:sp>
    </p:spTree>
    <p:extLst>
      <p:ext uri="{BB962C8B-B14F-4D97-AF65-F5344CB8AC3E}">
        <p14:creationId xmlns:p14="http://schemas.microsoft.com/office/powerpoint/2010/main" val="1327884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98500" y="1174750"/>
            <a:ext cx="8089900" cy="33718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Disadvantages of TCP/IP Model</a:t>
            </a:r>
          </a:p>
          <a:p>
            <a:pPr algn="just"/>
            <a:endParaRPr lang="en-US" sz="1600" dirty="0">
              <a:solidFill>
                <a:schemeClr val="tx1"/>
              </a:solidFill>
            </a:endParaRPr>
          </a:p>
          <a:p>
            <a:pPr algn="just"/>
            <a:r>
              <a:rPr lang="en-US" sz="1600" b="1" dirty="0">
                <a:solidFill>
                  <a:schemeClr val="tx1"/>
                </a:solidFill>
              </a:rPr>
              <a:t>Complex Configuration :</a:t>
            </a:r>
            <a:r>
              <a:rPr lang="en-US" sz="1600" dirty="0">
                <a:solidFill>
                  <a:schemeClr val="tx1"/>
                </a:solidFill>
              </a:rPr>
              <a:t> </a:t>
            </a:r>
          </a:p>
          <a:p>
            <a:pPr marL="285750" indent="-285750" algn="just">
              <a:buFont typeface="Arial" panose="020B0604020202020204" pitchFamily="34" charset="0"/>
              <a:buChar char="•"/>
            </a:pPr>
            <a:r>
              <a:rPr lang="en-US" sz="1600" dirty="0">
                <a:solidFill>
                  <a:schemeClr val="tx1"/>
                </a:solidFill>
              </a:rPr>
              <a:t>Setting up and managing a TCP/IP network can be complex, especially for large networks with many devices. This complexity can lead to configuration errors.</a:t>
            </a:r>
          </a:p>
          <a:p>
            <a:pPr algn="just"/>
            <a:r>
              <a:rPr lang="en-US" sz="1600" b="1" dirty="0">
                <a:solidFill>
                  <a:schemeClr val="tx1"/>
                </a:solidFill>
              </a:rPr>
              <a:t>Security Concerns :</a:t>
            </a:r>
            <a:r>
              <a:rPr lang="en-US" sz="1600" dirty="0">
                <a:solidFill>
                  <a:schemeClr val="tx1"/>
                </a:solidFill>
              </a:rPr>
              <a:t> </a:t>
            </a:r>
          </a:p>
          <a:p>
            <a:pPr marL="285750" indent="-285750" algn="just">
              <a:buFont typeface="Arial" panose="020B0604020202020204" pitchFamily="34" charset="0"/>
              <a:buChar char="•"/>
            </a:pPr>
            <a:r>
              <a:rPr lang="en-US" sz="1600" dirty="0">
                <a:solidFill>
                  <a:schemeClr val="tx1"/>
                </a:solidFill>
              </a:rPr>
              <a:t>TCP/IP was not originally designed with security in mind. While there are now many security protocols available (such as SSL/TLS), they have been added on top of the basic TCP/IP model, which can lead to vulnerabilities.</a:t>
            </a:r>
          </a:p>
          <a:p>
            <a:pPr algn="just"/>
            <a:r>
              <a:rPr lang="en-US" sz="1600" b="1" dirty="0">
                <a:solidFill>
                  <a:schemeClr val="tx1"/>
                </a:solidFill>
              </a:rPr>
              <a:t>Inefficiency for Small Networks :</a:t>
            </a:r>
            <a:r>
              <a:rPr lang="en-US" sz="1600" dirty="0">
                <a:solidFill>
                  <a:schemeClr val="tx1"/>
                </a:solidFill>
              </a:rPr>
              <a:t> </a:t>
            </a:r>
          </a:p>
          <a:p>
            <a:pPr marL="285750" indent="-285750" algn="just">
              <a:buFont typeface="Arial" panose="020B0604020202020204" pitchFamily="34" charset="0"/>
              <a:buChar char="•"/>
            </a:pPr>
            <a:r>
              <a:rPr lang="en-US" sz="1600" dirty="0">
                <a:solidFill>
                  <a:schemeClr val="tx1"/>
                </a:solidFill>
              </a:rPr>
              <a:t>For very small networks, the overhead and complexity of the TCP/IP model may be unnecessary and inefficient compared to simpler networking protocols.</a:t>
            </a:r>
          </a:p>
        </p:txBody>
      </p:sp>
    </p:spTree>
    <p:extLst>
      <p:ext uri="{BB962C8B-B14F-4D97-AF65-F5344CB8AC3E}">
        <p14:creationId xmlns:p14="http://schemas.microsoft.com/office/powerpoint/2010/main" val="313045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TCP/IP Model</a:t>
            </a:r>
          </a:p>
          <a:p>
            <a:pPr marL="0" indent="0" algn="just">
              <a:buNone/>
            </a:pPr>
            <a:endParaRPr lang="en-US" sz="1600" dirty="0">
              <a:solidFill>
                <a:schemeClr val="tx1"/>
              </a:solidFill>
            </a:endParaRPr>
          </a:p>
          <a:p>
            <a:pPr algn="just"/>
            <a:r>
              <a:rPr lang="en-US" sz="1600" dirty="0">
                <a:solidFill>
                  <a:schemeClr val="tx1"/>
                </a:solidFill>
              </a:rPr>
              <a:t>The TCP/IP model is a fundamental framework for computer networking. It stands for Transmission Control Protocol/Internet Protocol, which are the core protocols of the Internet. This model defines how data is transmitted over networks, ensuring reliable communication between devices. It consists of four layers: the Link Layer, the Internet Layer, the Transport Layer, and the Application Layer. Each layer has specific functions that help manage different aspects of network communication, making it essential for understanding and working with modern networks.</a:t>
            </a:r>
          </a:p>
        </p:txBody>
      </p:sp>
    </p:spTree>
    <p:extLst>
      <p:ext uri="{BB962C8B-B14F-4D97-AF65-F5344CB8AC3E}">
        <p14:creationId xmlns:p14="http://schemas.microsoft.com/office/powerpoint/2010/main" val="2679222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66750" y="1301750"/>
            <a:ext cx="8089900" cy="26924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Disadvantages of TCP/IP Model</a:t>
            </a:r>
          </a:p>
          <a:p>
            <a:pPr algn="just"/>
            <a:endParaRPr lang="en-US" sz="1600" dirty="0">
              <a:solidFill>
                <a:schemeClr val="tx1"/>
              </a:solidFill>
            </a:endParaRPr>
          </a:p>
          <a:p>
            <a:pPr algn="just"/>
            <a:r>
              <a:rPr lang="en-US" sz="1600" b="1" dirty="0">
                <a:solidFill>
                  <a:schemeClr val="tx1"/>
                </a:solidFill>
              </a:rPr>
              <a:t>Limited by Address Space :</a:t>
            </a:r>
            <a:r>
              <a:rPr lang="en-US" sz="1600" dirty="0">
                <a:solidFill>
                  <a:schemeClr val="tx1"/>
                </a:solidFill>
              </a:rPr>
              <a:t> </a:t>
            </a:r>
          </a:p>
          <a:p>
            <a:pPr marL="285750" indent="-285750" algn="just">
              <a:buFont typeface="Arial" panose="020B0604020202020204" pitchFamily="34" charset="0"/>
              <a:buChar char="•"/>
            </a:pPr>
            <a:r>
              <a:rPr lang="en-US" sz="1600" dirty="0">
                <a:solidFill>
                  <a:schemeClr val="tx1"/>
                </a:solidFill>
              </a:rPr>
              <a:t>Although IPv6 addresses this issue, the older IPv4 system has a limited address space, which can lead to issues with address exhaustion in larger networks.</a:t>
            </a:r>
          </a:p>
          <a:p>
            <a:pPr algn="just"/>
            <a:r>
              <a:rPr lang="en-US" sz="1600" b="1" dirty="0">
                <a:solidFill>
                  <a:schemeClr val="tx1"/>
                </a:solidFill>
              </a:rPr>
              <a:t>Data Overhead :</a:t>
            </a:r>
            <a:r>
              <a:rPr lang="en-US" sz="1600" dirty="0">
                <a:solidFill>
                  <a:schemeClr val="tx1"/>
                </a:solidFill>
              </a:rPr>
              <a:t> </a:t>
            </a:r>
          </a:p>
          <a:p>
            <a:pPr marL="285750" indent="-285750" algn="just">
              <a:buFont typeface="Arial" panose="020B0604020202020204" pitchFamily="34" charset="0"/>
              <a:buChar char="•"/>
            </a:pPr>
            <a:r>
              <a:rPr lang="en-US" sz="1600" dirty="0">
                <a:solidFill>
                  <a:schemeClr val="tx1"/>
                </a:solidFill>
              </a:rPr>
              <a:t>TCP, the transport protocol, includes a significant amount of overhead to ensure reliable transmission. This can reduce efficiency, especially for small data packets or in networks where speed is crucial.</a:t>
            </a:r>
          </a:p>
        </p:txBody>
      </p:sp>
    </p:spTree>
    <p:extLst>
      <p:ext uri="{BB962C8B-B14F-4D97-AF65-F5344CB8AC3E}">
        <p14:creationId xmlns:p14="http://schemas.microsoft.com/office/powerpoint/2010/main" val="2110843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41525"/>
            <a:ext cx="9144000" cy="1060450"/>
          </a:xfrm>
          <a:prstGeom prst="rect">
            <a:avLst/>
          </a:prstGeom>
        </p:spPr>
        <p:txBody>
          <a:bodyPr anchor="ctr">
            <a:normAutofit/>
          </a:bodyPr>
          <a:lstStyle/>
          <a:p>
            <a:pPr algn="ctr"/>
            <a:r>
              <a:rPr lang="en-US" sz="3600" b="1" dirty="0"/>
              <a:t>Thank You !!!</a:t>
            </a:r>
            <a:endParaRPr lang="ru-RU" sz="3600" b="1" dirty="0"/>
          </a:p>
        </p:txBody>
      </p:sp>
    </p:spTree>
    <p:extLst>
      <p:ext uri="{BB962C8B-B14F-4D97-AF65-F5344CB8AC3E}">
        <p14:creationId xmlns:p14="http://schemas.microsoft.com/office/powerpoint/2010/main" val="9116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29513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TCP/IP Model</a:t>
            </a:r>
          </a:p>
          <a:p>
            <a:pPr marL="0" indent="0" algn="just">
              <a:buNone/>
            </a:pPr>
            <a:endParaRPr lang="en-US" sz="1600" dirty="0">
              <a:solidFill>
                <a:schemeClr val="tx1"/>
              </a:solidFill>
            </a:endParaRPr>
          </a:p>
          <a:p>
            <a:pPr algn="just"/>
            <a:r>
              <a:rPr lang="en-US" sz="1600" dirty="0">
                <a:solidFill>
                  <a:schemeClr val="tx1"/>
                </a:solidFill>
              </a:rPr>
              <a:t>TCP/IP was designed and developed by the Department of Defense (DoD) in the 1960s and is based on standard protocols. The TCP/IP model is a concise version of the OSI model. It contains four layers, unlike the seven layers in the OSI model. In this article, we are going to discuss the TCP/IP model in detail.</a:t>
            </a:r>
          </a:p>
        </p:txBody>
      </p:sp>
    </p:spTree>
    <p:extLst>
      <p:ext uri="{BB962C8B-B14F-4D97-AF65-F5344CB8AC3E}">
        <p14:creationId xmlns:p14="http://schemas.microsoft.com/office/powerpoint/2010/main" val="381360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29513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TCP/IP Model</a:t>
            </a:r>
          </a:p>
          <a:p>
            <a:pPr marL="0" indent="0" algn="just">
              <a:buNone/>
            </a:pPr>
            <a:endParaRPr lang="en-US" sz="1600" dirty="0">
              <a:solidFill>
                <a:schemeClr val="tx1"/>
              </a:solidFill>
            </a:endParaRPr>
          </a:p>
          <a:p>
            <a:pPr algn="just"/>
            <a:r>
              <a:rPr lang="en-US" sz="1600" dirty="0">
                <a:solidFill>
                  <a:schemeClr val="tx1"/>
                </a:solidFill>
              </a:rPr>
              <a:t>TCP/IP model was developed alongside the creation of the ARPANET, which later became the foundation of the modern internet. It was designed with a focus on the practical aspects of networking at the time. The lower-level hardware details and physical transmission medium were largely abstracted away in favor of higher-level networking protocols.</a:t>
            </a:r>
          </a:p>
        </p:txBody>
      </p:sp>
    </p:spTree>
    <p:extLst>
      <p:ext uri="{BB962C8B-B14F-4D97-AF65-F5344CB8AC3E}">
        <p14:creationId xmlns:p14="http://schemas.microsoft.com/office/powerpoint/2010/main" val="146498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863600" y="991980"/>
            <a:ext cx="7740650" cy="38467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Does TCP/IP Do?</a:t>
            </a:r>
          </a:p>
          <a:p>
            <a:pPr marL="0" indent="0" algn="just">
              <a:buNone/>
            </a:pPr>
            <a:endParaRPr lang="en-US" sz="1600" dirty="0">
              <a:solidFill>
                <a:schemeClr val="tx1"/>
              </a:solidFill>
            </a:endParaRPr>
          </a:p>
          <a:p>
            <a:pPr algn="just"/>
            <a:r>
              <a:rPr lang="en-US" sz="1600" dirty="0">
                <a:solidFill>
                  <a:schemeClr val="tx1"/>
                </a:solidFill>
              </a:rPr>
              <a:t>The main work of TCP/IP is to transfer the data of a computer from one device to another. The main condition of this process is to make data reliable and accurate so that the receiver will receive the same information which is sent by the sender. </a:t>
            </a:r>
          </a:p>
          <a:p>
            <a:pPr algn="just"/>
            <a:endParaRPr lang="en-US" sz="1600" dirty="0">
              <a:solidFill>
                <a:schemeClr val="tx1"/>
              </a:solidFill>
            </a:endParaRPr>
          </a:p>
          <a:p>
            <a:pPr algn="just"/>
            <a:r>
              <a:rPr lang="en-US" sz="1600" dirty="0">
                <a:solidFill>
                  <a:schemeClr val="tx1"/>
                </a:solidFill>
              </a:rPr>
              <a:t>To ensure that, each message reaches its final destination accurately, the TCP/IP model divides its data into packets and combines them at the other end, which helps in maintaining the accuracy of the data while transferring from one end to another end. The TCP/IP model is used in the context of the real-world internet, where a wide range of physical media and network technologies are in use. </a:t>
            </a:r>
          </a:p>
          <a:p>
            <a:pPr algn="just"/>
            <a:endParaRPr lang="en-US" sz="1600" dirty="0">
              <a:solidFill>
                <a:schemeClr val="tx1"/>
              </a:solidFill>
            </a:endParaRPr>
          </a:p>
          <a:p>
            <a:pPr algn="just"/>
            <a:r>
              <a:rPr lang="en-US" sz="1600" dirty="0">
                <a:solidFill>
                  <a:schemeClr val="tx1"/>
                </a:solidFill>
              </a:rPr>
              <a:t>Rather than specifying a particular Physical Layer, the TCP/IP model allows for flexibility in adapting to different physical implementations.</a:t>
            </a:r>
          </a:p>
        </p:txBody>
      </p:sp>
    </p:spTree>
    <p:extLst>
      <p:ext uri="{BB962C8B-B14F-4D97-AF65-F5344CB8AC3E}">
        <p14:creationId xmlns:p14="http://schemas.microsoft.com/office/powerpoint/2010/main" val="310572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2133600" y="858630"/>
            <a:ext cx="4876800" cy="3542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ctr">
              <a:buNone/>
            </a:pPr>
            <a:r>
              <a:rPr lang="en-US" sz="1600" b="1" dirty="0">
                <a:solidFill>
                  <a:schemeClr val="tx1"/>
                </a:solidFill>
              </a:rPr>
              <a:t>Difference Between TCP and IP</a:t>
            </a:r>
            <a:endParaRPr lang="en-US" sz="1600" dirty="0">
              <a:solidFill>
                <a:schemeClr val="tx1"/>
              </a:solidFill>
            </a:endParaRPr>
          </a:p>
        </p:txBody>
      </p:sp>
      <p:graphicFrame>
        <p:nvGraphicFramePr>
          <p:cNvPr id="3" name="Table 3">
            <a:extLst>
              <a:ext uri="{FF2B5EF4-FFF2-40B4-BE49-F238E27FC236}">
                <a16:creationId xmlns:a16="http://schemas.microsoft.com/office/drawing/2014/main" id="{BE0797DD-6EDC-BB86-CEDA-D6A8FF525EBB}"/>
              </a:ext>
            </a:extLst>
          </p:cNvPr>
          <p:cNvGraphicFramePr>
            <a:graphicFrameLocks noGrp="1"/>
          </p:cNvGraphicFramePr>
          <p:nvPr>
            <p:extLst>
              <p:ext uri="{D42A27DB-BD31-4B8C-83A1-F6EECF244321}">
                <p14:modId xmlns:p14="http://schemas.microsoft.com/office/powerpoint/2010/main" val="2300087038"/>
              </p:ext>
            </p:extLst>
          </p:nvPr>
        </p:nvGraphicFramePr>
        <p:xfrm>
          <a:off x="438150" y="1308100"/>
          <a:ext cx="8267700" cy="372745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756886">
                  <a:extLst>
                    <a:ext uri="{9D8B030D-6E8A-4147-A177-3AD203B41FA5}">
                      <a16:colId xmlns:a16="http://schemas.microsoft.com/office/drawing/2014/main" val="742932988"/>
                    </a:ext>
                  </a:extLst>
                </a:gridCol>
                <a:gridCol w="3754914">
                  <a:extLst>
                    <a:ext uri="{9D8B030D-6E8A-4147-A177-3AD203B41FA5}">
                      <a16:colId xmlns:a16="http://schemas.microsoft.com/office/drawing/2014/main" val="3772089808"/>
                    </a:ext>
                  </a:extLst>
                </a:gridCol>
                <a:gridCol w="2755900">
                  <a:extLst>
                    <a:ext uri="{9D8B030D-6E8A-4147-A177-3AD203B41FA5}">
                      <a16:colId xmlns:a16="http://schemas.microsoft.com/office/drawing/2014/main" val="1860102521"/>
                    </a:ext>
                  </a:extLst>
                </a:gridCol>
              </a:tblGrid>
              <a:tr h="370840">
                <a:tc>
                  <a:txBody>
                    <a:bodyPr/>
                    <a:lstStyle/>
                    <a:p>
                      <a:pPr algn="ctr"/>
                      <a:r>
                        <a:rPr lang="en-US" sz="1050" dirty="0"/>
                        <a:t>Feature</a:t>
                      </a:r>
                      <a:endParaRPr lang="en-PK" sz="1050" dirty="0"/>
                    </a:p>
                  </a:txBody>
                  <a:tcPr anchor="ctr"/>
                </a:tc>
                <a:tc>
                  <a:txBody>
                    <a:bodyPr/>
                    <a:lstStyle/>
                    <a:p>
                      <a:pPr algn="ctr"/>
                      <a:r>
                        <a:rPr lang="en-US" sz="1050" dirty="0"/>
                        <a:t>TCP (Transmission Control Protocol)	</a:t>
                      </a:r>
                      <a:endParaRPr lang="en-PK" sz="1050" dirty="0"/>
                    </a:p>
                  </a:txBody>
                  <a:tcPr anchor="ctr"/>
                </a:tc>
                <a:tc>
                  <a:txBody>
                    <a:bodyPr/>
                    <a:lstStyle/>
                    <a:p>
                      <a:pPr algn="ctr"/>
                      <a:r>
                        <a:rPr lang="en-US" sz="1050" dirty="0"/>
                        <a:t>IP (Internet Protocol)</a:t>
                      </a:r>
                    </a:p>
                  </a:txBody>
                  <a:tcPr anchor="ctr"/>
                </a:tc>
                <a:extLst>
                  <a:ext uri="{0D108BD9-81ED-4DB2-BD59-A6C34878D82A}">
                    <a16:rowId xmlns:a16="http://schemas.microsoft.com/office/drawing/2014/main" val="3929930148"/>
                  </a:ext>
                </a:extLst>
              </a:tr>
              <a:tr h="283210">
                <a:tc>
                  <a:txBody>
                    <a:bodyPr/>
                    <a:lstStyle/>
                    <a:p>
                      <a:r>
                        <a:rPr lang="en-US" sz="1050" dirty="0"/>
                        <a:t>Purpose</a:t>
                      </a:r>
                      <a:endParaRPr lang="en-PK" sz="1050" dirty="0"/>
                    </a:p>
                  </a:txBody>
                  <a:tcPr anchor="ctr"/>
                </a:tc>
                <a:tc>
                  <a:txBody>
                    <a:bodyPr/>
                    <a:lstStyle/>
                    <a:p>
                      <a:r>
                        <a:rPr lang="en-US" sz="1050" dirty="0"/>
                        <a:t>Ensures reliable, ordered, and error-checked delivery of data between applications.</a:t>
                      </a:r>
                      <a:endParaRPr lang="en-PK" sz="1050" dirty="0"/>
                    </a:p>
                  </a:txBody>
                  <a:tcPr anchor="ctr"/>
                </a:tc>
                <a:tc>
                  <a:txBody>
                    <a:bodyPr/>
                    <a:lstStyle/>
                    <a:p>
                      <a:r>
                        <a:rPr lang="en-US" sz="1050" dirty="0"/>
                        <a:t>Provides addressing and routing of packets across networks.</a:t>
                      </a:r>
                      <a:endParaRPr lang="en-PK" sz="1050" dirty="0"/>
                    </a:p>
                  </a:txBody>
                  <a:tcPr anchor="ctr"/>
                </a:tc>
                <a:extLst>
                  <a:ext uri="{0D108BD9-81ED-4DB2-BD59-A6C34878D82A}">
                    <a16:rowId xmlns:a16="http://schemas.microsoft.com/office/drawing/2014/main" val="1711799979"/>
                  </a:ext>
                </a:extLst>
              </a:tr>
              <a:tr h="241300">
                <a:tc>
                  <a:txBody>
                    <a:bodyPr/>
                    <a:lstStyle/>
                    <a:p>
                      <a:r>
                        <a:rPr lang="en-US" sz="1050" dirty="0"/>
                        <a:t>Type</a:t>
                      </a:r>
                      <a:endParaRPr lang="en-PK" sz="1050" dirty="0"/>
                    </a:p>
                  </a:txBody>
                  <a:tcPr anchor="ctr"/>
                </a:tc>
                <a:tc>
                  <a:txBody>
                    <a:bodyPr/>
                    <a:lstStyle/>
                    <a:p>
                      <a:r>
                        <a:rPr lang="en-US" sz="1050" dirty="0"/>
                        <a:t>Connection-oriented	</a:t>
                      </a:r>
                      <a:endParaRPr lang="en-PK" sz="1050" dirty="0"/>
                    </a:p>
                  </a:txBody>
                  <a:tcPr anchor="ctr"/>
                </a:tc>
                <a:tc>
                  <a:txBody>
                    <a:bodyPr/>
                    <a:lstStyle/>
                    <a:p>
                      <a:r>
                        <a:rPr lang="en-US" sz="1050" dirty="0"/>
                        <a:t>Connectionless</a:t>
                      </a:r>
                      <a:endParaRPr lang="en-PK" sz="1050" dirty="0"/>
                    </a:p>
                  </a:txBody>
                  <a:tcPr anchor="ctr"/>
                </a:tc>
                <a:extLst>
                  <a:ext uri="{0D108BD9-81ED-4DB2-BD59-A6C34878D82A}">
                    <a16:rowId xmlns:a16="http://schemas.microsoft.com/office/drawing/2014/main" val="162853317"/>
                  </a:ext>
                </a:extLst>
              </a:tr>
              <a:tr h="215900">
                <a:tc>
                  <a:txBody>
                    <a:bodyPr/>
                    <a:lstStyle/>
                    <a:p>
                      <a:r>
                        <a:rPr lang="en-US" sz="1050" dirty="0"/>
                        <a:t>Function</a:t>
                      </a:r>
                      <a:endParaRPr lang="en-PK" sz="1050" dirty="0"/>
                    </a:p>
                  </a:txBody>
                  <a:tcPr anchor="ctr"/>
                </a:tc>
                <a:tc>
                  <a:txBody>
                    <a:bodyPr/>
                    <a:lstStyle/>
                    <a:p>
                      <a:r>
                        <a:rPr lang="en-US" sz="1050" dirty="0"/>
                        <a:t>Manages data transmission between devices, ensuring data integrity and order.</a:t>
                      </a:r>
                      <a:endParaRPr lang="en-PK" sz="1050" dirty="0"/>
                    </a:p>
                  </a:txBody>
                  <a:tcPr anchor="ctr"/>
                </a:tc>
                <a:tc>
                  <a:txBody>
                    <a:bodyPr/>
                    <a:lstStyle/>
                    <a:p>
                      <a:r>
                        <a:rPr lang="en-US" sz="1050" dirty="0"/>
                        <a:t>Routes packets of data from the source to the destination based on IP addresses.</a:t>
                      </a:r>
                      <a:endParaRPr lang="en-PK" sz="1050" dirty="0"/>
                    </a:p>
                  </a:txBody>
                  <a:tcPr anchor="ctr"/>
                </a:tc>
                <a:extLst>
                  <a:ext uri="{0D108BD9-81ED-4DB2-BD59-A6C34878D82A}">
                    <a16:rowId xmlns:a16="http://schemas.microsoft.com/office/drawing/2014/main" val="4044344300"/>
                  </a:ext>
                </a:extLst>
              </a:tr>
              <a:tr h="234950">
                <a:tc>
                  <a:txBody>
                    <a:bodyPr/>
                    <a:lstStyle/>
                    <a:p>
                      <a:r>
                        <a:rPr lang="en-US" sz="1050" dirty="0"/>
                        <a:t>Error Handling</a:t>
                      </a:r>
                      <a:endParaRPr lang="en-PK" sz="1050" dirty="0"/>
                    </a:p>
                  </a:txBody>
                  <a:tcPr anchor="ctr"/>
                </a:tc>
                <a:tc>
                  <a:txBody>
                    <a:bodyPr/>
                    <a:lstStyle/>
                    <a:p>
                      <a:r>
                        <a:rPr lang="en-US" sz="1050" dirty="0"/>
                        <a:t>Yes, includes error checking and recovery mechanisms.</a:t>
                      </a:r>
                      <a:endParaRPr lang="en-PK" sz="1050" dirty="0"/>
                    </a:p>
                  </a:txBody>
                  <a:tcPr anchor="ctr"/>
                </a:tc>
                <a:tc>
                  <a:txBody>
                    <a:bodyPr/>
                    <a:lstStyle/>
                    <a:p>
                      <a:r>
                        <a:rPr lang="en-US" sz="1050" dirty="0"/>
                        <a:t>No, IP itself does not handle errors; relies on upper-layer protocols like TCP.</a:t>
                      </a:r>
                      <a:endParaRPr lang="en-PK" sz="1050" dirty="0"/>
                    </a:p>
                  </a:txBody>
                  <a:tcPr anchor="ctr"/>
                </a:tc>
                <a:extLst>
                  <a:ext uri="{0D108BD9-81ED-4DB2-BD59-A6C34878D82A}">
                    <a16:rowId xmlns:a16="http://schemas.microsoft.com/office/drawing/2014/main" val="2477120320"/>
                  </a:ext>
                </a:extLst>
              </a:tr>
              <a:tr h="247650">
                <a:tc>
                  <a:txBody>
                    <a:bodyPr/>
                    <a:lstStyle/>
                    <a:p>
                      <a:r>
                        <a:rPr lang="en-US" sz="1050" dirty="0"/>
                        <a:t>Flow Control</a:t>
                      </a:r>
                      <a:endParaRPr lang="en-PK" sz="1050" dirty="0"/>
                    </a:p>
                  </a:txBody>
                  <a:tcPr anchor="ctr"/>
                </a:tc>
                <a:tc>
                  <a:txBody>
                    <a:bodyPr/>
                    <a:lstStyle/>
                    <a:p>
                      <a:r>
                        <a:rPr lang="en-US" sz="1050" dirty="0"/>
                        <a:t>Yes, includes flow control mechanisms.</a:t>
                      </a:r>
                      <a:endParaRPr lang="en-PK" sz="1050" dirty="0"/>
                    </a:p>
                  </a:txBody>
                  <a:tcPr anchor="ctr"/>
                </a:tc>
                <a:tc>
                  <a:txBody>
                    <a:bodyPr/>
                    <a:lstStyle/>
                    <a:p>
                      <a:r>
                        <a:rPr lang="en-US" sz="1050" dirty="0"/>
                        <a:t>No</a:t>
                      </a:r>
                      <a:endParaRPr lang="en-PK" sz="1050" dirty="0"/>
                    </a:p>
                  </a:txBody>
                  <a:tcPr anchor="ctr"/>
                </a:tc>
                <a:extLst>
                  <a:ext uri="{0D108BD9-81ED-4DB2-BD59-A6C34878D82A}">
                    <a16:rowId xmlns:a16="http://schemas.microsoft.com/office/drawing/2014/main" val="944869034"/>
                  </a:ext>
                </a:extLst>
              </a:tr>
              <a:tr h="293370">
                <a:tc>
                  <a:txBody>
                    <a:bodyPr/>
                    <a:lstStyle/>
                    <a:p>
                      <a:r>
                        <a:rPr lang="en-US" sz="1050" dirty="0"/>
                        <a:t>Congestion Control	</a:t>
                      </a:r>
                      <a:endParaRPr lang="en-PK" sz="1050" dirty="0"/>
                    </a:p>
                  </a:txBody>
                  <a:tcPr anchor="ctr"/>
                </a:tc>
                <a:tc>
                  <a:txBody>
                    <a:bodyPr/>
                    <a:lstStyle/>
                    <a:p>
                      <a:r>
                        <a:rPr lang="en-US" sz="1050" dirty="0"/>
                        <a:t>Yes, manages network congestion.</a:t>
                      </a:r>
                      <a:endParaRPr lang="en-PK" sz="1050" dirty="0"/>
                    </a:p>
                  </a:txBody>
                  <a:tcPr anchor="ctr"/>
                </a:tc>
                <a:tc>
                  <a:txBody>
                    <a:bodyPr/>
                    <a:lstStyle/>
                    <a:p>
                      <a:r>
                        <a:rPr lang="en-US" sz="1050" dirty="0"/>
                        <a:t>No</a:t>
                      </a:r>
                      <a:endParaRPr lang="en-PK" sz="1050" dirty="0"/>
                    </a:p>
                  </a:txBody>
                  <a:tcPr anchor="ctr"/>
                </a:tc>
                <a:extLst>
                  <a:ext uri="{0D108BD9-81ED-4DB2-BD59-A6C34878D82A}">
                    <a16:rowId xmlns:a16="http://schemas.microsoft.com/office/drawing/2014/main" val="3806597577"/>
                  </a:ext>
                </a:extLst>
              </a:tr>
              <a:tr h="283210">
                <a:tc>
                  <a:txBody>
                    <a:bodyPr/>
                    <a:lstStyle/>
                    <a:p>
                      <a:r>
                        <a:rPr lang="en-US" sz="1050" dirty="0"/>
                        <a:t>Data Segmentation	</a:t>
                      </a:r>
                      <a:endParaRPr lang="en-PK" sz="1050" dirty="0"/>
                    </a:p>
                  </a:txBody>
                  <a:tcPr anchor="ctr"/>
                </a:tc>
                <a:tc>
                  <a:txBody>
                    <a:bodyPr/>
                    <a:lstStyle/>
                    <a:p>
                      <a:r>
                        <a:rPr lang="en-US" sz="1050" dirty="0"/>
                        <a:t>Breaks data into smaller packets and reassembles them at the destination.</a:t>
                      </a:r>
                      <a:endParaRPr lang="en-PK" sz="1050" dirty="0"/>
                    </a:p>
                  </a:txBody>
                  <a:tcPr anchor="ctr"/>
                </a:tc>
                <a:tc>
                  <a:txBody>
                    <a:bodyPr/>
                    <a:lstStyle/>
                    <a:p>
                      <a:r>
                        <a:rPr lang="en-US" sz="1050" dirty="0"/>
                        <a:t>Breaks data into packets but does not handle reassembly.</a:t>
                      </a:r>
                      <a:endParaRPr lang="en-PK" sz="1050" dirty="0"/>
                    </a:p>
                  </a:txBody>
                  <a:tcPr anchor="ctr"/>
                </a:tc>
                <a:extLst>
                  <a:ext uri="{0D108BD9-81ED-4DB2-BD59-A6C34878D82A}">
                    <a16:rowId xmlns:a16="http://schemas.microsoft.com/office/drawing/2014/main" val="756574279"/>
                  </a:ext>
                </a:extLst>
              </a:tr>
              <a:tr h="228600">
                <a:tc>
                  <a:txBody>
                    <a:bodyPr/>
                    <a:lstStyle/>
                    <a:p>
                      <a:r>
                        <a:rPr lang="en-US" sz="1050" dirty="0"/>
                        <a:t>Header Size	</a:t>
                      </a:r>
                      <a:endParaRPr lang="en-PK" sz="1050" dirty="0"/>
                    </a:p>
                  </a:txBody>
                  <a:tcPr anchor="ctr"/>
                </a:tc>
                <a:tc>
                  <a:txBody>
                    <a:bodyPr/>
                    <a:lstStyle/>
                    <a:p>
                      <a:r>
                        <a:rPr lang="en-US" sz="1050" dirty="0"/>
                        <a:t>Larger, 20-60 bytes</a:t>
                      </a:r>
                      <a:endParaRPr lang="en-PK" sz="1050" dirty="0"/>
                    </a:p>
                  </a:txBody>
                  <a:tcPr anchor="ctr"/>
                </a:tc>
                <a:tc>
                  <a:txBody>
                    <a:bodyPr/>
                    <a:lstStyle/>
                    <a:p>
                      <a:r>
                        <a:rPr lang="en-US" sz="1050" dirty="0"/>
                        <a:t>Smaller, typically 20 bytes</a:t>
                      </a:r>
                    </a:p>
                  </a:txBody>
                  <a:tcPr anchor="ctr"/>
                </a:tc>
                <a:extLst>
                  <a:ext uri="{0D108BD9-81ED-4DB2-BD59-A6C34878D82A}">
                    <a16:rowId xmlns:a16="http://schemas.microsoft.com/office/drawing/2014/main" val="1832838130"/>
                  </a:ext>
                </a:extLst>
              </a:tr>
              <a:tr h="210820">
                <a:tc>
                  <a:txBody>
                    <a:bodyPr/>
                    <a:lstStyle/>
                    <a:p>
                      <a:r>
                        <a:rPr lang="en-US" sz="1050" dirty="0"/>
                        <a:t>Reliability</a:t>
                      </a:r>
                      <a:endParaRPr lang="en-PK" sz="1050" dirty="0"/>
                    </a:p>
                  </a:txBody>
                  <a:tcPr anchor="ctr"/>
                </a:tc>
                <a:tc>
                  <a:txBody>
                    <a:bodyPr/>
                    <a:lstStyle/>
                    <a:p>
                      <a:r>
                        <a:rPr lang="en-US" sz="1050" dirty="0"/>
                        <a:t>Provides reliable data transfer</a:t>
                      </a:r>
                      <a:endParaRPr lang="en-PK" sz="1050" dirty="0"/>
                    </a:p>
                  </a:txBody>
                  <a:tcPr anchor="ctr"/>
                </a:tc>
                <a:tc>
                  <a:txBody>
                    <a:bodyPr/>
                    <a:lstStyle/>
                    <a:p>
                      <a:r>
                        <a:rPr lang="en-US" sz="1050" dirty="0"/>
                        <a:t>Smaller, typically 20 bytes</a:t>
                      </a:r>
                    </a:p>
                  </a:txBody>
                  <a:tcPr anchor="ctr"/>
                </a:tc>
                <a:extLst>
                  <a:ext uri="{0D108BD9-81ED-4DB2-BD59-A6C34878D82A}">
                    <a16:rowId xmlns:a16="http://schemas.microsoft.com/office/drawing/2014/main" val="1854609628"/>
                  </a:ext>
                </a:extLst>
              </a:tr>
              <a:tr h="210820">
                <a:tc>
                  <a:txBody>
                    <a:bodyPr/>
                    <a:lstStyle/>
                    <a:p>
                      <a:r>
                        <a:rPr lang="en-US" sz="1050" dirty="0"/>
                        <a:t>Transmission Acknowledgment	</a:t>
                      </a:r>
                      <a:endParaRPr lang="en-PK" sz="1050" dirty="0"/>
                    </a:p>
                  </a:txBody>
                  <a:tcPr anchor="ctr"/>
                </a:tc>
                <a:tc>
                  <a:txBody>
                    <a:bodyPr/>
                    <a:lstStyle/>
                    <a:p>
                      <a:r>
                        <a:rPr lang="en-US" sz="1050" dirty="0"/>
                        <a:t>Yes, acknowledges receipt of data packets.</a:t>
                      </a:r>
                      <a:endParaRPr lang="en-PK" sz="1050" dirty="0"/>
                    </a:p>
                  </a:txBody>
                  <a:tcPr anchor="ctr"/>
                </a:tc>
                <a:tc>
                  <a:txBody>
                    <a:bodyPr/>
                    <a:lstStyle/>
                    <a:p>
                      <a:r>
                        <a:rPr lang="en-US" sz="1050" dirty="0"/>
                        <a:t>No</a:t>
                      </a:r>
                      <a:endParaRPr lang="en-PK" sz="1050" dirty="0"/>
                    </a:p>
                  </a:txBody>
                  <a:tcPr anchor="ctr"/>
                </a:tc>
                <a:extLst>
                  <a:ext uri="{0D108BD9-81ED-4DB2-BD59-A6C34878D82A}">
                    <a16:rowId xmlns:a16="http://schemas.microsoft.com/office/drawing/2014/main" val="282057808"/>
                  </a:ext>
                </a:extLst>
              </a:tr>
            </a:tbl>
          </a:graphicData>
        </a:graphic>
      </p:graphicFrame>
    </p:spTree>
    <p:extLst>
      <p:ext uri="{BB962C8B-B14F-4D97-AF65-F5344CB8AC3E}">
        <p14:creationId xmlns:p14="http://schemas.microsoft.com/office/powerpoint/2010/main" val="131910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87400" y="1176130"/>
            <a:ext cx="7740650" cy="30466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How Does the TCP/IP Model Work?</a:t>
            </a:r>
          </a:p>
          <a:p>
            <a:pPr marL="0" indent="0" algn="just">
              <a:buNone/>
            </a:pPr>
            <a:endParaRPr lang="en-US" sz="1600" dirty="0">
              <a:solidFill>
                <a:schemeClr val="tx1"/>
              </a:solidFill>
            </a:endParaRPr>
          </a:p>
          <a:p>
            <a:pPr algn="just"/>
            <a:r>
              <a:rPr lang="en-US" sz="1600" dirty="0">
                <a:solidFill>
                  <a:schemeClr val="tx1"/>
                </a:solidFill>
              </a:rPr>
              <a:t>Whenever we want to send something over the internet using the TCP/IP Model, the TCP/IP Model divides the data into packets at the sender’s end and the same packets have to be recombined at the receiver’s end to form the same data, and this thing happens to maintain the accuracy of the data. TCP/IP model divides the data into a 4-layer procedure, where the data first go into this layer in one order and again in reverse order to get organized in the same way at the receiver’s end.</a:t>
            </a:r>
          </a:p>
        </p:txBody>
      </p:sp>
    </p:spTree>
    <p:extLst>
      <p:ext uri="{BB962C8B-B14F-4D97-AF65-F5344CB8AC3E}">
        <p14:creationId xmlns:p14="http://schemas.microsoft.com/office/powerpoint/2010/main" val="223375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2279650" y="1684130"/>
            <a:ext cx="4584700" cy="21322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Layers of TCP/IP Model</a:t>
            </a:r>
          </a:p>
          <a:p>
            <a:pPr marL="0" indent="0" algn="just">
              <a:buNone/>
            </a:pPr>
            <a:endParaRPr lang="en-US" sz="1600" dirty="0">
              <a:solidFill>
                <a:schemeClr val="tx1"/>
              </a:solidFill>
            </a:endParaRPr>
          </a:p>
          <a:p>
            <a:pPr algn="just"/>
            <a:r>
              <a:rPr lang="en-US" sz="1600" dirty="0">
                <a:solidFill>
                  <a:schemeClr val="tx1"/>
                </a:solidFill>
              </a:rPr>
              <a:t>Application Layer</a:t>
            </a:r>
          </a:p>
          <a:p>
            <a:pPr algn="just"/>
            <a:r>
              <a:rPr lang="en-US" sz="1600" dirty="0">
                <a:solidFill>
                  <a:schemeClr val="tx1"/>
                </a:solidFill>
              </a:rPr>
              <a:t>Transport Layer(TCP/UDP)</a:t>
            </a:r>
          </a:p>
          <a:p>
            <a:pPr algn="just"/>
            <a:r>
              <a:rPr lang="en-US" sz="1600" dirty="0">
                <a:solidFill>
                  <a:schemeClr val="tx1"/>
                </a:solidFill>
              </a:rPr>
              <a:t>Network/Internet Layer(IP)</a:t>
            </a:r>
          </a:p>
          <a:p>
            <a:pPr algn="just"/>
            <a:r>
              <a:rPr lang="en-US" sz="1600" dirty="0">
                <a:solidFill>
                  <a:schemeClr val="tx1"/>
                </a:solidFill>
              </a:rPr>
              <a:t>Network Access Layer</a:t>
            </a:r>
          </a:p>
        </p:txBody>
      </p:sp>
    </p:spTree>
    <p:extLst>
      <p:ext uri="{BB962C8B-B14F-4D97-AF65-F5344CB8AC3E}">
        <p14:creationId xmlns:p14="http://schemas.microsoft.com/office/powerpoint/2010/main" val="3178167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50">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12028</TotalTime>
  <Words>2897</Words>
  <Application>Microsoft Office PowerPoint</Application>
  <PresentationFormat>On-screen Show (16:9)</PresentationFormat>
  <Paragraphs>182</Paragraphs>
  <Slides>31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Abul Nauman</cp:lastModifiedBy>
  <cp:revision>220</cp:revision>
  <dcterms:modified xsi:type="dcterms:W3CDTF">2025-02-06T17:50:57Z</dcterms:modified>
</cp:coreProperties>
</file>