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45"/>
  </p:notesMasterIdLst>
  <p:sldIdLst>
    <p:sldId id="285" r:id="rId2"/>
    <p:sldId id="340" r:id="rId3"/>
    <p:sldId id="365" r:id="rId4"/>
    <p:sldId id="509" r:id="rId5"/>
    <p:sldId id="451" r:id="rId6"/>
    <p:sldId id="510" r:id="rId7"/>
    <p:sldId id="511" r:id="rId8"/>
    <p:sldId id="512" r:id="rId9"/>
    <p:sldId id="452" r:id="rId10"/>
    <p:sldId id="453" r:id="rId11"/>
    <p:sldId id="513" r:id="rId12"/>
    <p:sldId id="514" r:id="rId13"/>
    <p:sldId id="454" r:id="rId14"/>
    <p:sldId id="515" r:id="rId15"/>
    <p:sldId id="455" r:id="rId16"/>
    <p:sldId id="516" r:id="rId17"/>
    <p:sldId id="517" r:id="rId18"/>
    <p:sldId id="518" r:id="rId19"/>
    <p:sldId id="519" r:id="rId20"/>
    <p:sldId id="520" r:id="rId21"/>
    <p:sldId id="521" r:id="rId22"/>
    <p:sldId id="522" r:id="rId23"/>
    <p:sldId id="523" r:id="rId24"/>
    <p:sldId id="457" r:id="rId25"/>
    <p:sldId id="524" r:id="rId26"/>
    <p:sldId id="458" r:id="rId27"/>
    <p:sldId id="525" r:id="rId28"/>
    <p:sldId id="459" r:id="rId29"/>
    <p:sldId id="527" r:id="rId30"/>
    <p:sldId id="526" r:id="rId31"/>
    <p:sldId id="461" r:id="rId32"/>
    <p:sldId id="528" r:id="rId33"/>
    <p:sldId id="529" r:id="rId34"/>
    <p:sldId id="462" r:id="rId35"/>
    <p:sldId id="530" r:id="rId36"/>
    <p:sldId id="463" r:id="rId37"/>
    <p:sldId id="531" r:id="rId38"/>
    <p:sldId id="464" r:id="rId39"/>
    <p:sldId id="532" r:id="rId40"/>
    <p:sldId id="533" r:id="rId41"/>
    <p:sldId id="534" r:id="rId42"/>
    <p:sldId id="535" r:id="rId43"/>
    <p:sldId id="362" r:id="rId44"/>
  </p:sldIdLst>
  <p:sldSz cx="9144000" cy="5143500" type="screen16x9"/>
  <p:notesSz cx="6858000" cy="9144000"/>
  <p:embeddedFontLst>
    <p:embeddedFont>
      <p:font typeface="Calibri" panose="020F0502020204030204"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ul Nauman" initials="AN" lastIdx="1" clrIdx="0">
    <p:extLst>
      <p:ext uri="{19B8F6BF-5375-455C-9EA6-DF929625EA0E}">
        <p15:presenceInfo xmlns:p15="http://schemas.microsoft.com/office/powerpoint/2012/main" userId="S::Nauman@aanauman.onmicrosoft.com::a3ee693f-db2d-43d3-918f-4022fe83930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62F3A"/>
    <a:srgbClr val="1D232B"/>
    <a:srgbClr val="2E3948"/>
    <a:srgbClr val="364354"/>
    <a:srgbClr val="3B4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34A898-46EA-4B9D-9766-E5DEA2A41F6B}">
  <a:tblStyle styleId="{BB34A898-46EA-4B9D-9766-E5DEA2A41F6B}" styleName="Table_0">
    <a:wholeTbl>
      <a:tcStyle>
        <a:tcBdr>
          <a:left>
            <a:ln w="9525" cap="flat" cmpd="sng">
              <a:solidFill>
                <a:srgbClr val="000000"/>
              </a:solidFill>
              <a:prstDash val="solid"/>
              <a:round/>
              <a:headEnd type="none" w="med" len="med"/>
              <a:tailEnd type="none" w="med" len="med"/>
            </a:ln>
          </a:left>
          <a:right>
            <a:ln w="9525" cap="flat" cmpd="sng">
              <a:solidFill>
                <a:srgbClr val="000000"/>
              </a:solidFill>
              <a:prstDash val="solid"/>
              <a:round/>
              <a:headEnd type="none" w="med" len="med"/>
              <a:tailEnd type="none" w="med" len="med"/>
            </a:ln>
          </a:right>
          <a:top>
            <a:ln w="9525" cap="flat" cmpd="sng">
              <a:solidFill>
                <a:srgbClr val="000000"/>
              </a:solidFill>
              <a:prstDash val="solid"/>
              <a:round/>
              <a:headEnd type="none" w="med" len="med"/>
              <a:tailEnd type="none" w="med" len="med"/>
            </a:ln>
          </a:top>
          <a:bottom>
            <a:ln w="9525" cap="flat" cmpd="sng">
              <a:solidFill>
                <a:srgbClr val="000000"/>
              </a:solidFill>
              <a:prstDash val="solid"/>
              <a:round/>
              <a:headEnd type="none" w="med" len="med"/>
              <a:tailEnd type="none" w="med" len="med"/>
            </a:ln>
          </a:bottom>
          <a:insideH>
            <a:ln w="9525" cap="flat" cmpd="sng">
              <a:solidFill>
                <a:srgbClr val="000000"/>
              </a:solidFill>
              <a:prstDash val="solid"/>
              <a:round/>
              <a:headEnd type="none" w="med" len="med"/>
              <a:tailEnd type="none" w="med" len="med"/>
            </a:ln>
          </a:insideH>
          <a:insideV>
            <a:ln w="9525" cap="flat" cmpd="sng">
              <a:solidFill>
                <a:srgbClr val="000000"/>
              </a:solidFill>
              <a:prstDash val="solid"/>
              <a:round/>
              <a:headEnd type="none" w="med" len="med"/>
              <a:tailEnd type="none" w="med" len="med"/>
            </a:ln>
          </a:insideV>
        </a:tcBdr>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varScale="1">
        <p:scale>
          <a:sx n="151" d="100"/>
          <a:sy n="151" d="100"/>
        </p:scale>
        <p:origin x="39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299"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extLst>
      <p:ext uri="{BB962C8B-B14F-4D97-AF65-F5344CB8AC3E}">
        <p14:creationId xmlns:p14="http://schemas.microsoft.com/office/powerpoint/2010/main" val="2330526566"/>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Shape 32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7" name="Shape 327"/>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165144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 3 columns">
    <p:spTree>
      <p:nvGrpSpPr>
        <p:cNvPr id="1" name="Shape 208"/>
        <p:cNvGrpSpPr/>
        <p:nvPr/>
      </p:nvGrpSpPr>
      <p:grpSpPr>
        <a:xfrm>
          <a:off x="0" y="0"/>
          <a:ext cx="0" cy="0"/>
          <a:chOff x="0" y="0"/>
          <a:chExt cx="0" cy="0"/>
        </a:xfrm>
      </p:grpSpPr>
    </p:spTree>
    <p:extLst>
      <p:ext uri="{BB962C8B-B14F-4D97-AF65-F5344CB8AC3E}">
        <p14:creationId xmlns:p14="http://schemas.microsoft.com/office/powerpoint/2010/main" val="3822425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8"/>
        <p:cNvGrpSpPr/>
        <p:nvPr/>
      </p:nvGrpSpPr>
      <p:grpSpPr>
        <a:xfrm>
          <a:off x="0" y="0"/>
          <a:ext cx="0" cy="0"/>
          <a:chOff x="0" y="0"/>
          <a:chExt cx="0" cy="0"/>
        </a:xfrm>
      </p:grpSpPr>
    </p:spTree>
    <p:extLst>
      <p:ext uri="{BB962C8B-B14F-4D97-AF65-F5344CB8AC3E}">
        <p14:creationId xmlns:p14="http://schemas.microsoft.com/office/powerpoint/2010/main" val="19437661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8" name="Picture 4" descr="Shape, square&#10;&#10;Description automatically generated">
            <a:extLst>
              <a:ext uri="{FF2B5EF4-FFF2-40B4-BE49-F238E27FC236}">
                <a16:creationId xmlns:a16="http://schemas.microsoft.com/office/drawing/2014/main" id="{4792DC01-6938-1C5F-F1A1-A42C9546519E}"/>
              </a:ext>
            </a:extLst>
          </p:cNvPr>
          <p:cNvPicPr>
            <a:picLocks noChangeAspect="1"/>
          </p:cNvPicPr>
          <p:nvPr userDrawn="1"/>
        </p:nvPicPr>
        <p:blipFill>
          <a:blip r:embed="rId4"/>
          <a:stretch>
            <a:fillRect/>
          </a:stretch>
        </p:blipFill>
        <p:spPr>
          <a:xfrm>
            <a:off x="-4210" y="1192"/>
            <a:ext cx="9148210" cy="806002"/>
          </a:xfrm>
          <a:prstGeom prst="rect">
            <a:avLst/>
          </a:prstGeom>
        </p:spPr>
      </p:pic>
    </p:spTree>
    <p:extLst>
      <p:ext uri="{BB962C8B-B14F-4D97-AF65-F5344CB8AC3E}">
        <p14:creationId xmlns:p14="http://schemas.microsoft.com/office/powerpoint/2010/main" val="3798046396"/>
      </p:ext>
    </p:extLst>
  </p:cSld>
  <p:clrMap bg1="lt1" tx1="dk1" bg2="lt2" tx2="dk2" accent1="accent1" accent2="accent2" accent3="accent3" accent4="accent4" accent5="accent5" accent6="accent6" hlink="hlink" folHlink="folHlink"/>
  <p:sldLayoutIdLst>
    <p:sldLayoutId id="2147483670" r:id="rId1"/>
    <p:sldLayoutId id="2147483685" r:id="rId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ru-RU"/>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6" name="Rectangle 5">
            <a:extLst>
              <a:ext uri="{FF2B5EF4-FFF2-40B4-BE49-F238E27FC236}">
                <a16:creationId xmlns:a16="http://schemas.microsoft.com/office/drawing/2014/main" id="{E0699D07-8D28-45E9-A83D-36041781A98F}"/>
              </a:ext>
            </a:extLst>
          </p:cNvPr>
          <p:cNvSpPr/>
          <p:nvPr/>
        </p:nvSpPr>
        <p:spPr>
          <a:xfrm>
            <a:off x="0" y="83234"/>
            <a:ext cx="9144000" cy="646331"/>
          </a:xfrm>
          <a:prstGeom prst="rect">
            <a:avLst/>
          </a:prstGeom>
        </p:spPr>
        <p:txBody>
          <a:bodyPr wrap="square">
            <a:spAutoFit/>
          </a:bodyPr>
          <a:lstStyle/>
          <a:p>
            <a:pPr algn="ctr"/>
            <a:r>
              <a:rPr lang="en-US" sz="36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Networking in the Cloud</a:t>
            </a:r>
          </a:p>
        </p:txBody>
      </p:sp>
      <p:pic>
        <p:nvPicPr>
          <p:cNvPr id="2" name="Picture 2" descr="Why Cloud Computing Is Key To Your Business - Webhead: We do IT for You">
            <a:extLst>
              <a:ext uri="{FF2B5EF4-FFF2-40B4-BE49-F238E27FC236}">
                <a16:creationId xmlns:a16="http://schemas.microsoft.com/office/drawing/2014/main" id="{80496968-EB37-C1FF-042B-4D33F3E84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12115"/>
            <a:ext cx="9144000" cy="432196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025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365250"/>
            <a:ext cx="7932738" cy="316122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are the types of Network as a Service resources?</a:t>
            </a:r>
          </a:p>
          <a:p>
            <a:pPr marL="0" indent="0" algn="just">
              <a:buNone/>
            </a:pPr>
            <a:endParaRPr lang="en-US" sz="1600" dirty="0">
              <a:solidFill>
                <a:schemeClr val="tx1"/>
              </a:solidFill>
            </a:endParaRPr>
          </a:p>
          <a:p>
            <a:pPr algn="just"/>
            <a:r>
              <a:rPr lang="en-US" sz="1600" dirty="0">
                <a:solidFill>
                  <a:schemeClr val="tx1"/>
                </a:solidFill>
              </a:rPr>
              <a:t>Network as a Service (</a:t>
            </a:r>
            <a:r>
              <a:rPr lang="en-US" sz="1600" dirty="0" err="1">
                <a:solidFill>
                  <a:schemeClr val="tx1"/>
                </a:solidFill>
              </a:rPr>
              <a:t>NaaS</a:t>
            </a:r>
            <a:r>
              <a:rPr lang="en-US" sz="1600" dirty="0">
                <a:solidFill>
                  <a:schemeClr val="tx1"/>
                </a:solidFill>
              </a:rPr>
              <a:t>) offers an extensive variety of networking resources that organizations can access and use over the internet. Some of the key types of </a:t>
            </a:r>
            <a:r>
              <a:rPr lang="en-US" sz="1600" dirty="0" err="1">
                <a:solidFill>
                  <a:schemeClr val="tx1"/>
                </a:solidFill>
              </a:rPr>
              <a:t>NaaS</a:t>
            </a:r>
            <a:r>
              <a:rPr lang="en-US" sz="1600" dirty="0">
                <a:solidFill>
                  <a:schemeClr val="tx1"/>
                </a:solidFill>
              </a:rPr>
              <a:t> resources include:</a:t>
            </a:r>
          </a:p>
          <a:p>
            <a:pPr algn="just"/>
            <a:endParaRPr lang="en-US" sz="1600" dirty="0">
              <a:solidFill>
                <a:schemeClr val="tx1"/>
              </a:solidFill>
            </a:endParaRPr>
          </a:p>
          <a:p>
            <a:pPr algn="just"/>
            <a:r>
              <a:rPr lang="en-US" sz="1600" b="1" dirty="0">
                <a:solidFill>
                  <a:schemeClr val="tx1"/>
                </a:solidFill>
              </a:rPr>
              <a:t>Virtual Networks</a:t>
            </a:r>
          </a:p>
          <a:p>
            <a:pPr algn="just"/>
            <a:r>
              <a:rPr lang="en-US" sz="1600" dirty="0">
                <a:solidFill>
                  <a:schemeClr val="tx1"/>
                </a:solidFill>
              </a:rPr>
              <a:t>Virtual Networks allows organizations to establish isolated network conditions in the cloud, complete with virtual subnets, IP addresses, and routing tables. These virtual networks empower secure communication between various applications, users, and services while maintaining logical separation.</a:t>
            </a:r>
          </a:p>
        </p:txBody>
      </p:sp>
      <p:pic>
        <p:nvPicPr>
          <p:cNvPr id="3" name="Picture 2" descr="What Is Network as a Service (NaaS)? - Cisco">
            <a:extLst>
              <a:ext uri="{FF2B5EF4-FFF2-40B4-BE49-F238E27FC236}">
                <a16:creationId xmlns:a16="http://schemas.microsoft.com/office/drawing/2014/main" id="{F578676B-4E52-F3C2-F7C4-B94E0D46F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353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111250"/>
            <a:ext cx="7932738" cy="38290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are the types of Network as a Service resources?</a:t>
            </a:r>
          </a:p>
          <a:p>
            <a:pPr marL="0" indent="0" algn="just">
              <a:buNone/>
            </a:pPr>
            <a:endParaRPr lang="en-US" sz="1600" dirty="0">
              <a:solidFill>
                <a:schemeClr val="tx1"/>
              </a:solidFill>
            </a:endParaRPr>
          </a:p>
          <a:p>
            <a:pPr algn="just"/>
            <a:r>
              <a:rPr lang="en-US" sz="1600" b="1" dirty="0">
                <a:solidFill>
                  <a:schemeClr val="tx1"/>
                </a:solidFill>
              </a:rPr>
              <a:t>Routers and Switches</a:t>
            </a:r>
          </a:p>
          <a:p>
            <a:pPr algn="just"/>
            <a:r>
              <a:rPr lang="en-US" sz="1600" dirty="0" err="1">
                <a:solidFill>
                  <a:schemeClr val="tx1"/>
                </a:solidFill>
              </a:rPr>
              <a:t>NaaS</a:t>
            </a:r>
            <a:r>
              <a:rPr lang="en-US" sz="1600" dirty="0">
                <a:solidFill>
                  <a:schemeClr val="tx1"/>
                </a:solidFill>
              </a:rPr>
              <a:t> platforms give virtual routers and switches that work with the routing and switching of network traffic inside virtualized conditions, these product based routing and switching parts empower associations to define and manage network traffic streams, carry out routing policies, and ensure proficient data transmission.</a:t>
            </a:r>
          </a:p>
          <a:p>
            <a:pPr algn="just"/>
            <a:endParaRPr lang="en-US" sz="1600" b="1" dirty="0">
              <a:solidFill>
                <a:schemeClr val="tx1"/>
              </a:solidFill>
            </a:endParaRPr>
          </a:p>
          <a:p>
            <a:pPr algn="just"/>
            <a:r>
              <a:rPr lang="en-US" sz="1600" b="1" dirty="0">
                <a:solidFill>
                  <a:schemeClr val="tx1"/>
                </a:solidFill>
              </a:rPr>
              <a:t>Load Balancers</a:t>
            </a:r>
          </a:p>
          <a:p>
            <a:pPr algn="just"/>
            <a:r>
              <a:rPr lang="en-US" sz="1600" dirty="0" err="1">
                <a:solidFill>
                  <a:schemeClr val="tx1"/>
                </a:solidFill>
              </a:rPr>
              <a:t>NaaS</a:t>
            </a:r>
            <a:r>
              <a:rPr lang="en-US" sz="1600" dirty="0">
                <a:solidFill>
                  <a:schemeClr val="tx1"/>
                </a:solidFill>
              </a:rPr>
              <a:t> platform offer virtual load-balancers that appropriate approaching organization traffic across numerous servers or resources to enhance execution, unwavering quality, and accessibility, these load balancers help equitably convey responsibilities, prevent over-load of individual resources, and ensure a smooth and steady user experience.</a:t>
            </a:r>
          </a:p>
        </p:txBody>
      </p:sp>
      <p:pic>
        <p:nvPicPr>
          <p:cNvPr id="3" name="Picture 2" descr="What Is Network as a Service (NaaS)? - Cisco">
            <a:extLst>
              <a:ext uri="{FF2B5EF4-FFF2-40B4-BE49-F238E27FC236}">
                <a16:creationId xmlns:a16="http://schemas.microsoft.com/office/drawing/2014/main" id="{F578676B-4E52-F3C2-F7C4-B94E0D46F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671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073150"/>
            <a:ext cx="7932738" cy="345332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are the types of Network as a Service resources?</a:t>
            </a:r>
          </a:p>
          <a:p>
            <a:pPr marL="0" indent="0" algn="just">
              <a:buNone/>
            </a:pPr>
            <a:endParaRPr lang="en-US" sz="1600" dirty="0">
              <a:solidFill>
                <a:schemeClr val="tx1"/>
              </a:solidFill>
            </a:endParaRPr>
          </a:p>
          <a:p>
            <a:pPr algn="just"/>
            <a:r>
              <a:rPr lang="en-US" sz="1600" b="1" dirty="0">
                <a:solidFill>
                  <a:schemeClr val="tx1"/>
                </a:solidFill>
              </a:rPr>
              <a:t>VPN (Virtual Private Network)</a:t>
            </a:r>
          </a:p>
          <a:p>
            <a:pPr algn="just"/>
            <a:r>
              <a:rPr lang="en-US" sz="1600" dirty="0">
                <a:solidFill>
                  <a:schemeClr val="tx1"/>
                </a:solidFill>
              </a:rPr>
              <a:t>Virtual private networks given by </a:t>
            </a:r>
            <a:r>
              <a:rPr lang="en-US" sz="1600" dirty="0" err="1">
                <a:solidFill>
                  <a:schemeClr val="tx1"/>
                </a:solidFill>
              </a:rPr>
              <a:t>NaaS</a:t>
            </a:r>
            <a:r>
              <a:rPr lang="en-US" sz="1600" dirty="0">
                <a:solidFill>
                  <a:schemeClr val="tx1"/>
                </a:solidFill>
              </a:rPr>
              <a:t> platform empower secure correspondence and data exchange between remote users, branch offices, and cloud-based resources, VPNs encrypt network traffic, verify users, and lay out private and secure associations over open network like the internet.</a:t>
            </a:r>
          </a:p>
          <a:p>
            <a:pPr algn="just"/>
            <a:endParaRPr lang="en-US" sz="1600" dirty="0">
              <a:solidFill>
                <a:schemeClr val="tx1"/>
              </a:solidFill>
            </a:endParaRPr>
          </a:p>
          <a:p>
            <a:pPr algn="just"/>
            <a:r>
              <a:rPr lang="en-US" sz="1600" b="1" dirty="0">
                <a:solidFill>
                  <a:schemeClr val="tx1"/>
                </a:solidFill>
              </a:rPr>
              <a:t>Firewalls</a:t>
            </a:r>
          </a:p>
          <a:p>
            <a:pPr algn="just"/>
            <a:r>
              <a:rPr lang="en-US" sz="1600" dirty="0">
                <a:solidFill>
                  <a:schemeClr val="tx1"/>
                </a:solidFill>
              </a:rPr>
              <a:t>Virtual firewalls presented as a component of </a:t>
            </a:r>
            <a:r>
              <a:rPr lang="en-US" sz="1600" dirty="0" err="1">
                <a:solidFill>
                  <a:schemeClr val="tx1"/>
                </a:solidFill>
              </a:rPr>
              <a:t>NaaS</a:t>
            </a:r>
            <a:r>
              <a:rPr lang="en-US" sz="1600" dirty="0">
                <a:solidFill>
                  <a:schemeClr val="tx1"/>
                </a:solidFill>
              </a:rPr>
              <a:t> arrangements allow organizations to support security policies and control access to network resources. These firewalls review incoming and active traffic, block unapproved access endeavors, and provide interruption detection and prevention abilities to protect against cyber threats.</a:t>
            </a:r>
          </a:p>
        </p:txBody>
      </p:sp>
      <p:pic>
        <p:nvPicPr>
          <p:cNvPr id="3" name="Picture 2" descr="What Is Network as a Service (NaaS)? - Cisco">
            <a:extLst>
              <a:ext uri="{FF2B5EF4-FFF2-40B4-BE49-F238E27FC236}">
                <a16:creationId xmlns:a16="http://schemas.microsoft.com/office/drawing/2014/main" id="{F578676B-4E52-F3C2-F7C4-B94E0D46F8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487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365250"/>
            <a:ext cx="7932738" cy="3161226"/>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SD-WAN (Software-Defined Wide Area Network)</a:t>
            </a:r>
          </a:p>
          <a:p>
            <a:pPr marL="0" indent="0" algn="just">
              <a:buNone/>
            </a:pPr>
            <a:endParaRPr lang="en-US" sz="1600" dirty="0">
              <a:solidFill>
                <a:schemeClr val="tx1"/>
              </a:solidFill>
            </a:endParaRPr>
          </a:p>
          <a:p>
            <a:pPr algn="just"/>
            <a:r>
              <a:rPr lang="en-US" sz="1600" dirty="0">
                <a:solidFill>
                  <a:schemeClr val="tx1"/>
                </a:solidFill>
              </a:rPr>
              <a:t>SD-WAN arrangements presented as a component of </a:t>
            </a:r>
            <a:r>
              <a:rPr lang="en-US" sz="1600" dirty="0" err="1">
                <a:solidFill>
                  <a:schemeClr val="tx1"/>
                </a:solidFill>
              </a:rPr>
              <a:t>NaaS</a:t>
            </a:r>
            <a:r>
              <a:rPr lang="en-US" sz="1600" dirty="0">
                <a:solidFill>
                  <a:schemeClr val="tx1"/>
                </a:solidFill>
              </a:rPr>
              <a:t> empower associations to improve and manage network across distributed areas. SD-WAN advances use software defined networking standards to powerfully route traffic over different network paths, further develop application execution, and decrease latency and data transfer capacity costs.</a:t>
            </a:r>
          </a:p>
        </p:txBody>
      </p:sp>
      <p:pic>
        <p:nvPicPr>
          <p:cNvPr id="3" name="Picture 2" descr="What Is Network as a Service (NaaS)? - Cisco">
            <a:extLst>
              <a:ext uri="{FF2B5EF4-FFF2-40B4-BE49-F238E27FC236}">
                <a16:creationId xmlns:a16="http://schemas.microsoft.com/office/drawing/2014/main" id="{4540D1A5-6DC7-9CA6-A774-64F3BE520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084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 Is Network as a Service (NaaS)? - Cisco">
            <a:extLst>
              <a:ext uri="{FF2B5EF4-FFF2-40B4-BE49-F238E27FC236}">
                <a16:creationId xmlns:a16="http://schemas.microsoft.com/office/drawing/2014/main" id="{4540D1A5-6DC7-9CA6-A774-64F3BE520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6386" name="Picture 2" descr="What is SD-WAN? Software-Defined Wide Area Network – Network Journey">
            <a:extLst>
              <a:ext uri="{FF2B5EF4-FFF2-40B4-BE49-F238E27FC236}">
                <a16:creationId xmlns:a16="http://schemas.microsoft.com/office/drawing/2014/main" id="{0ACC2DFA-CAE8-B0FC-CBA5-888A3C0866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537" y="830262"/>
            <a:ext cx="7179013" cy="41656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136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365250"/>
            <a:ext cx="7932738" cy="32067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Advantages of Network as a Service (</a:t>
            </a:r>
            <a:r>
              <a:rPr lang="en-US" sz="1600" b="1" dirty="0" err="1">
                <a:solidFill>
                  <a:schemeClr val="tx1"/>
                </a:solidFill>
              </a:rPr>
              <a:t>NaaS</a:t>
            </a:r>
            <a:r>
              <a:rPr lang="en-US" sz="1600" b="1" dirty="0">
                <a:solidFill>
                  <a:schemeClr val="tx1"/>
                </a:solidFill>
              </a:rPr>
              <a:t>)</a:t>
            </a:r>
          </a:p>
          <a:p>
            <a:pPr marL="0" indent="0" algn="just">
              <a:buNone/>
            </a:pPr>
            <a:endParaRPr lang="en-US" sz="1600" dirty="0">
              <a:solidFill>
                <a:schemeClr val="tx1"/>
              </a:solidFill>
            </a:endParaRPr>
          </a:p>
          <a:p>
            <a:pPr algn="just"/>
            <a:r>
              <a:rPr lang="en-US" sz="1600" b="1" dirty="0">
                <a:solidFill>
                  <a:schemeClr val="tx1"/>
                </a:solidFill>
              </a:rPr>
              <a:t>Scalability:</a:t>
            </a:r>
            <a:r>
              <a:rPr lang="en-US" sz="1600" dirty="0">
                <a:solidFill>
                  <a:schemeClr val="tx1"/>
                </a:solidFill>
              </a:rPr>
              <a:t> </a:t>
            </a:r>
          </a:p>
          <a:p>
            <a:pPr algn="just"/>
            <a:r>
              <a:rPr lang="en-US" sz="1600" dirty="0">
                <a:solidFill>
                  <a:schemeClr val="tx1"/>
                </a:solidFill>
              </a:rPr>
              <a:t>Businesses can easily up or down their network infrastructure using </a:t>
            </a:r>
            <a:r>
              <a:rPr lang="en-US" sz="1600" dirty="0" err="1">
                <a:solidFill>
                  <a:schemeClr val="tx1"/>
                </a:solidFill>
              </a:rPr>
              <a:t>NaaS</a:t>
            </a:r>
            <a:r>
              <a:rPr lang="en-US" sz="1600" dirty="0">
                <a:solidFill>
                  <a:schemeClr val="tx1"/>
                </a:solidFill>
              </a:rPr>
              <a:t>, depending on their requirements, businesses that are experiencing rapid growth or have varying demands especially benefit from this flexibility.</a:t>
            </a:r>
          </a:p>
          <a:p>
            <a:pPr algn="just"/>
            <a:endParaRPr lang="en-US" sz="1600" dirty="0">
              <a:solidFill>
                <a:schemeClr val="tx1"/>
              </a:solidFill>
            </a:endParaRPr>
          </a:p>
          <a:p>
            <a:pPr algn="just"/>
            <a:r>
              <a:rPr lang="en-US" sz="1600" b="1" dirty="0">
                <a:solidFill>
                  <a:schemeClr val="tx1"/>
                </a:solidFill>
              </a:rPr>
              <a:t>Cost-Efficiency:</a:t>
            </a:r>
            <a:r>
              <a:rPr lang="en-US" sz="1600" dirty="0">
                <a:solidFill>
                  <a:schemeClr val="tx1"/>
                </a:solidFill>
              </a:rPr>
              <a:t> </a:t>
            </a:r>
          </a:p>
          <a:p>
            <a:pPr algn="just"/>
            <a:r>
              <a:rPr lang="en-US" sz="1600" dirty="0">
                <a:solidFill>
                  <a:schemeClr val="tx1"/>
                </a:solidFill>
              </a:rPr>
              <a:t>Businesses can save a lot of money upfront by using </a:t>
            </a:r>
            <a:r>
              <a:rPr lang="en-US" sz="1600" dirty="0" err="1">
                <a:solidFill>
                  <a:schemeClr val="tx1"/>
                </a:solidFill>
              </a:rPr>
              <a:t>NaaS</a:t>
            </a:r>
            <a:r>
              <a:rPr lang="en-US" sz="1600" dirty="0">
                <a:solidFill>
                  <a:schemeClr val="tx1"/>
                </a:solidFill>
              </a:rPr>
              <a:t>, which typically operates on a subscription or pay-per-use model, because businesses only pay for the services they use, this also makes it easier to predict costs.</a:t>
            </a:r>
          </a:p>
        </p:txBody>
      </p:sp>
      <p:pic>
        <p:nvPicPr>
          <p:cNvPr id="3" name="Picture 2" descr="What Is Network as a Service (NaaS)? - Cisco">
            <a:extLst>
              <a:ext uri="{FF2B5EF4-FFF2-40B4-BE49-F238E27FC236}">
                <a16:creationId xmlns:a16="http://schemas.microsoft.com/office/drawing/2014/main" id="{3F2276F6-B487-FFDF-B009-3F37874A9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323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365250"/>
            <a:ext cx="7932738" cy="33020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Advantages of Network as a Service (</a:t>
            </a:r>
            <a:r>
              <a:rPr lang="en-US" sz="1600" b="1" dirty="0" err="1">
                <a:solidFill>
                  <a:schemeClr val="tx1"/>
                </a:solidFill>
              </a:rPr>
              <a:t>NaaS</a:t>
            </a:r>
            <a:r>
              <a:rPr lang="en-US" sz="1600" b="1" dirty="0">
                <a:solidFill>
                  <a:schemeClr val="tx1"/>
                </a:solidFill>
              </a:rPr>
              <a:t>)</a:t>
            </a:r>
          </a:p>
          <a:p>
            <a:pPr marL="0" indent="0" algn="just">
              <a:buNone/>
            </a:pPr>
            <a:endParaRPr lang="en-US" sz="1600" dirty="0">
              <a:solidFill>
                <a:schemeClr val="tx1"/>
              </a:solidFill>
            </a:endParaRPr>
          </a:p>
          <a:p>
            <a:pPr algn="just"/>
            <a:r>
              <a:rPr lang="en-US" sz="1600" b="1" dirty="0">
                <a:solidFill>
                  <a:schemeClr val="tx1"/>
                </a:solidFill>
              </a:rPr>
              <a:t>Accessibility:</a:t>
            </a:r>
            <a:r>
              <a:rPr lang="en-US" sz="1600" dirty="0">
                <a:solidFill>
                  <a:schemeClr val="tx1"/>
                </a:solidFill>
              </a:rPr>
              <a:t> </a:t>
            </a:r>
          </a:p>
          <a:p>
            <a:pPr algn="just"/>
            <a:r>
              <a:rPr lang="en-US" sz="1600" dirty="0" err="1">
                <a:solidFill>
                  <a:schemeClr val="tx1"/>
                </a:solidFill>
              </a:rPr>
              <a:t>NaaS</a:t>
            </a:r>
            <a:r>
              <a:rPr lang="en-US" sz="1600" dirty="0">
                <a:solidFill>
                  <a:schemeClr val="tx1"/>
                </a:solidFill>
              </a:rPr>
              <a:t> makes network resources accessible from anywhere with an internet connection, making it possible to work remotely and for teams with different locations to work together.</a:t>
            </a:r>
          </a:p>
          <a:p>
            <a:pPr algn="just"/>
            <a:endParaRPr lang="en-US" sz="1600" dirty="0">
              <a:solidFill>
                <a:schemeClr val="tx1"/>
              </a:solidFill>
            </a:endParaRPr>
          </a:p>
          <a:p>
            <a:pPr algn="just"/>
            <a:r>
              <a:rPr lang="en-US" sz="1600" b="1" dirty="0">
                <a:solidFill>
                  <a:schemeClr val="tx1"/>
                </a:solidFill>
              </a:rPr>
              <a:t>Reliability:</a:t>
            </a:r>
            <a:r>
              <a:rPr lang="en-US" sz="1600" dirty="0">
                <a:solidFill>
                  <a:schemeClr val="tx1"/>
                </a:solidFill>
              </a:rPr>
              <a:t> </a:t>
            </a:r>
          </a:p>
          <a:p>
            <a:pPr algn="just"/>
            <a:r>
              <a:rPr lang="en-US" sz="1600" dirty="0">
                <a:solidFill>
                  <a:schemeClr val="tx1"/>
                </a:solidFill>
              </a:rPr>
              <a:t>Service level agreements (SLAs) that ensures a certain level of uptime and performance are provided by many </a:t>
            </a:r>
            <a:r>
              <a:rPr lang="en-US" sz="1600" dirty="0" err="1">
                <a:solidFill>
                  <a:schemeClr val="tx1"/>
                </a:solidFill>
              </a:rPr>
              <a:t>NaaS</a:t>
            </a:r>
            <a:r>
              <a:rPr lang="en-US" sz="1600" dirty="0">
                <a:solidFill>
                  <a:schemeClr val="tx1"/>
                </a:solidFill>
              </a:rPr>
              <a:t> providers. Businesses that heavily rely on their network infrastructure for critical operations may particularly benefit from this.</a:t>
            </a:r>
          </a:p>
        </p:txBody>
      </p:sp>
      <p:pic>
        <p:nvPicPr>
          <p:cNvPr id="3" name="Picture 2" descr="What Is Network as a Service (NaaS)? - Cisco">
            <a:extLst>
              <a:ext uri="{FF2B5EF4-FFF2-40B4-BE49-F238E27FC236}">
                <a16:creationId xmlns:a16="http://schemas.microsoft.com/office/drawing/2014/main" id="{3F2276F6-B487-FFDF-B009-3F37874A9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4769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365250"/>
            <a:ext cx="7932738" cy="30353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Advantages of Network as a Service (</a:t>
            </a:r>
            <a:r>
              <a:rPr lang="en-US" sz="1600" b="1" dirty="0" err="1">
                <a:solidFill>
                  <a:schemeClr val="tx1"/>
                </a:solidFill>
              </a:rPr>
              <a:t>NaaS</a:t>
            </a:r>
            <a:r>
              <a:rPr lang="en-US" sz="1600" b="1" dirty="0">
                <a:solidFill>
                  <a:schemeClr val="tx1"/>
                </a:solidFill>
              </a:rPr>
              <a:t>)</a:t>
            </a:r>
          </a:p>
          <a:p>
            <a:pPr marL="0" indent="0" algn="just">
              <a:buNone/>
            </a:pPr>
            <a:endParaRPr lang="en-US" sz="1600" dirty="0">
              <a:solidFill>
                <a:schemeClr val="tx1"/>
              </a:solidFill>
            </a:endParaRPr>
          </a:p>
          <a:p>
            <a:pPr algn="just"/>
            <a:r>
              <a:rPr lang="en-US" sz="1600" b="1" dirty="0">
                <a:solidFill>
                  <a:schemeClr val="tx1"/>
                </a:solidFill>
              </a:rPr>
              <a:t>Rapid deployment:</a:t>
            </a:r>
            <a:r>
              <a:rPr lang="en-US" sz="1600" dirty="0">
                <a:solidFill>
                  <a:schemeClr val="tx1"/>
                </a:solidFill>
              </a:rPr>
              <a:t> </a:t>
            </a:r>
          </a:p>
          <a:p>
            <a:pPr algn="just"/>
            <a:r>
              <a:rPr lang="en-US" sz="1600" dirty="0">
                <a:solidFill>
                  <a:schemeClr val="tx1"/>
                </a:solidFill>
              </a:rPr>
              <a:t>Businesses can quickly adapt to new requirements or market conditions adapt to the rapid deployment of </a:t>
            </a:r>
            <a:r>
              <a:rPr lang="en-US" sz="1600" dirty="0" err="1">
                <a:solidFill>
                  <a:schemeClr val="tx1"/>
                </a:solidFill>
              </a:rPr>
              <a:t>NaaS</a:t>
            </a:r>
            <a:r>
              <a:rPr lang="en-US" sz="1600" dirty="0">
                <a:solidFill>
                  <a:schemeClr val="tx1"/>
                </a:solidFill>
              </a:rPr>
              <a:t> solutions. In today's fast-paced business environment, this agility is essential.</a:t>
            </a:r>
          </a:p>
          <a:p>
            <a:pPr algn="just"/>
            <a:endParaRPr lang="en-US" sz="1600" dirty="0">
              <a:solidFill>
                <a:schemeClr val="tx1"/>
              </a:solidFill>
            </a:endParaRPr>
          </a:p>
          <a:p>
            <a:pPr algn="just"/>
            <a:r>
              <a:rPr lang="en-US" sz="1600" b="1" dirty="0">
                <a:solidFill>
                  <a:schemeClr val="tx1"/>
                </a:solidFill>
              </a:rPr>
              <a:t>Global Reach:</a:t>
            </a:r>
            <a:r>
              <a:rPr lang="en-US" sz="1600" dirty="0">
                <a:solidFill>
                  <a:schemeClr val="tx1"/>
                </a:solidFill>
              </a:rPr>
              <a:t> </a:t>
            </a:r>
          </a:p>
          <a:p>
            <a:pPr algn="just"/>
            <a:r>
              <a:rPr lang="en-US" sz="1600" dirty="0" err="1">
                <a:solidFill>
                  <a:schemeClr val="tx1"/>
                </a:solidFill>
              </a:rPr>
              <a:t>NaaS</a:t>
            </a:r>
            <a:r>
              <a:rPr lang="en-US" sz="1600" dirty="0">
                <a:solidFill>
                  <a:schemeClr val="tx1"/>
                </a:solidFill>
              </a:rPr>
              <a:t> providers often have a global presence, businesses can easily expand their network's reach to new locations without making significant infrastructure investment.</a:t>
            </a:r>
          </a:p>
        </p:txBody>
      </p:sp>
      <p:pic>
        <p:nvPicPr>
          <p:cNvPr id="3" name="Picture 2" descr="What Is Network as a Service (NaaS)? - Cisco">
            <a:extLst>
              <a:ext uri="{FF2B5EF4-FFF2-40B4-BE49-F238E27FC236}">
                <a16:creationId xmlns:a16="http://schemas.microsoft.com/office/drawing/2014/main" id="{3F2276F6-B487-FFDF-B009-3F37874A9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5260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365250"/>
            <a:ext cx="7932738" cy="29972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Advantages of Network as a Service (</a:t>
            </a:r>
            <a:r>
              <a:rPr lang="en-US" sz="1600" b="1" dirty="0" err="1">
                <a:solidFill>
                  <a:schemeClr val="tx1"/>
                </a:solidFill>
              </a:rPr>
              <a:t>NaaS</a:t>
            </a:r>
            <a:r>
              <a:rPr lang="en-US" sz="1600" b="1" dirty="0">
                <a:solidFill>
                  <a:schemeClr val="tx1"/>
                </a:solidFill>
              </a:rPr>
              <a:t>)</a:t>
            </a:r>
          </a:p>
          <a:p>
            <a:pPr marL="0" indent="0" algn="just">
              <a:buNone/>
            </a:pPr>
            <a:endParaRPr lang="en-US" sz="1600" dirty="0">
              <a:solidFill>
                <a:schemeClr val="tx1"/>
              </a:solidFill>
            </a:endParaRPr>
          </a:p>
          <a:p>
            <a:pPr algn="just"/>
            <a:r>
              <a:rPr lang="en-US" sz="1600" b="1" dirty="0">
                <a:solidFill>
                  <a:schemeClr val="tx1"/>
                </a:solidFill>
              </a:rPr>
              <a:t>Improved efficiency:</a:t>
            </a:r>
            <a:r>
              <a:rPr lang="en-US" sz="1600" dirty="0">
                <a:solidFill>
                  <a:schemeClr val="tx1"/>
                </a:solidFill>
              </a:rPr>
              <a:t> </a:t>
            </a:r>
          </a:p>
          <a:p>
            <a:pPr algn="just"/>
            <a:r>
              <a:rPr lang="en-US" sz="1600" dirty="0">
                <a:solidFill>
                  <a:schemeClr val="tx1"/>
                </a:solidFill>
              </a:rPr>
              <a:t>High-performance connectivity is typically provided by </a:t>
            </a:r>
            <a:r>
              <a:rPr lang="en-US" sz="1600" dirty="0" err="1">
                <a:solidFill>
                  <a:schemeClr val="tx1"/>
                </a:solidFill>
              </a:rPr>
              <a:t>NaaS</a:t>
            </a:r>
            <a:r>
              <a:rPr lang="en-US" sz="1600" dirty="0">
                <a:solidFill>
                  <a:schemeClr val="tx1"/>
                </a:solidFill>
              </a:rPr>
              <a:t> providers through the use of cutting-edge networking infrastructure and technologies, ensuring the best possible user experience for essential applications and services</a:t>
            </a:r>
          </a:p>
          <a:p>
            <a:pPr algn="just"/>
            <a:endParaRPr lang="en-US" sz="1600" dirty="0">
              <a:solidFill>
                <a:schemeClr val="tx1"/>
              </a:solidFill>
            </a:endParaRPr>
          </a:p>
          <a:p>
            <a:pPr algn="just"/>
            <a:r>
              <a:rPr lang="en-US" sz="1600" b="1" dirty="0">
                <a:solidFill>
                  <a:schemeClr val="tx1"/>
                </a:solidFill>
              </a:rPr>
              <a:t>Compliance:</a:t>
            </a:r>
            <a:r>
              <a:rPr lang="en-US" sz="1600" dirty="0">
                <a:solidFill>
                  <a:schemeClr val="tx1"/>
                </a:solidFill>
              </a:rPr>
              <a:t> </a:t>
            </a:r>
          </a:p>
          <a:p>
            <a:pPr algn="just"/>
            <a:r>
              <a:rPr lang="en-US" sz="1600" dirty="0">
                <a:solidFill>
                  <a:schemeClr val="tx1"/>
                </a:solidFill>
              </a:rPr>
              <a:t>When it comes to data protection and privacy, </a:t>
            </a:r>
            <a:r>
              <a:rPr lang="en-US" sz="1600" dirty="0" err="1">
                <a:solidFill>
                  <a:schemeClr val="tx1"/>
                </a:solidFill>
              </a:rPr>
              <a:t>NaaS</a:t>
            </a:r>
            <a:r>
              <a:rPr lang="en-US" sz="1600" dirty="0">
                <a:solidFill>
                  <a:schemeClr val="tx1"/>
                </a:solidFill>
              </a:rPr>
              <a:t> providers assist businesses by adhering to industry standards and regulations.</a:t>
            </a:r>
          </a:p>
        </p:txBody>
      </p:sp>
      <p:pic>
        <p:nvPicPr>
          <p:cNvPr id="3" name="Picture 2" descr="What Is Network as a Service (NaaS)? - Cisco">
            <a:extLst>
              <a:ext uri="{FF2B5EF4-FFF2-40B4-BE49-F238E27FC236}">
                <a16:creationId xmlns:a16="http://schemas.microsoft.com/office/drawing/2014/main" id="{3F2276F6-B487-FFDF-B009-3F37874A9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8556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05631" y="1085850"/>
            <a:ext cx="7932738" cy="35179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Disadvantages of Network as a Service (</a:t>
            </a:r>
            <a:r>
              <a:rPr lang="en-US" sz="1600" b="1" dirty="0" err="1">
                <a:solidFill>
                  <a:schemeClr val="tx1"/>
                </a:solidFill>
              </a:rPr>
              <a:t>NaaS</a:t>
            </a:r>
            <a:r>
              <a:rPr lang="en-US" sz="1600" b="1" dirty="0">
                <a:solidFill>
                  <a:schemeClr val="tx1"/>
                </a:solidFill>
              </a:rPr>
              <a:t>)</a:t>
            </a:r>
          </a:p>
          <a:p>
            <a:pPr marL="0" indent="0" algn="just">
              <a:buNone/>
            </a:pPr>
            <a:endParaRPr lang="en-US" sz="1600" dirty="0">
              <a:solidFill>
                <a:schemeClr val="tx1"/>
              </a:solidFill>
            </a:endParaRPr>
          </a:p>
          <a:p>
            <a:pPr algn="just"/>
            <a:r>
              <a:rPr lang="en-US" sz="1600" b="1" dirty="0">
                <a:solidFill>
                  <a:schemeClr val="tx1"/>
                </a:solidFill>
              </a:rPr>
              <a:t>Vendor Lock-In:</a:t>
            </a:r>
            <a:r>
              <a:rPr lang="en-US" sz="1600" dirty="0">
                <a:solidFill>
                  <a:schemeClr val="tx1"/>
                </a:solidFill>
              </a:rPr>
              <a:t> </a:t>
            </a:r>
          </a:p>
          <a:p>
            <a:pPr algn="just"/>
            <a:r>
              <a:rPr lang="en-US" sz="1600" dirty="0">
                <a:solidFill>
                  <a:schemeClr val="tx1"/>
                </a:solidFill>
              </a:rPr>
              <a:t>Adopting </a:t>
            </a:r>
            <a:r>
              <a:rPr lang="en-US" sz="1600" dirty="0" err="1">
                <a:solidFill>
                  <a:schemeClr val="tx1"/>
                </a:solidFill>
              </a:rPr>
              <a:t>NaaS</a:t>
            </a:r>
            <a:r>
              <a:rPr lang="en-US" sz="1600" dirty="0">
                <a:solidFill>
                  <a:schemeClr val="tx1"/>
                </a:solidFill>
              </a:rPr>
              <a:t> solutions from a single service provider may result in vendor lock-in, making it difficult or costly for businesses to switch providers or return to in-house network management. Organizations that lack flexibility may be unable to take advantage of emerging technologies or adapt to shifting business requirements.</a:t>
            </a:r>
          </a:p>
          <a:p>
            <a:pPr algn="just"/>
            <a:endParaRPr lang="en-US" sz="1600" dirty="0">
              <a:solidFill>
                <a:schemeClr val="tx1"/>
              </a:solidFill>
            </a:endParaRPr>
          </a:p>
          <a:p>
            <a:pPr algn="just"/>
            <a:r>
              <a:rPr lang="en-US" sz="1600" b="1" dirty="0">
                <a:solidFill>
                  <a:schemeClr val="tx1"/>
                </a:solidFill>
              </a:rPr>
              <a:t>Reliability and Availability:</a:t>
            </a:r>
            <a:r>
              <a:rPr lang="en-US" sz="1600" dirty="0">
                <a:solidFill>
                  <a:schemeClr val="tx1"/>
                </a:solidFill>
              </a:rPr>
              <a:t> </a:t>
            </a:r>
          </a:p>
          <a:p>
            <a:pPr algn="just"/>
            <a:r>
              <a:rPr lang="en-US" sz="1600" dirty="0" err="1">
                <a:solidFill>
                  <a:schemeClr val="tx1"/>
                </a:solidFill>
              </a:rPr>
              <a:t>NaaS</a:t>
            </a:r>
            <a:r>
              <a:rPr lang="en-US" sz="1600" dirty="0">
                <a:solidFill>
                  <a:schemeClr val="tx1"/>
                </a:solidFill>
              </a:rPr>
              <a:t> solutions may still experience downtime due to network issues, maintenance activities, or failures in the service provider's infrastructure, despite the promises of high availability and redundancy. To reduce the likelihood of disruptions to their operations, businesses must evaluate the provider's reliability and availability history.</a:t>
            </a:r>
          </a:p>
        </p:txBody>
      </p:sp>
      <p:pic>
        <p:nvPicPr>
          <p:cNvPr id="3" name="Picture 2" descr="What Is Network as a Service (NaaS)? - Cisco">
            <a:extLst>
              <a:ext uri="{FF2B5EF4-FFF2-40B4-BE49-F238E27FC236}">
                <a16:creationId xmlns:a16="http://schemas.microsoft.com/office/drawing/2014/main" id="{3F2276F6-B487-FFDF-B009-3F37874A9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620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E54E192-99EA-47E4-A596-0A61643730B9}"/>
              </a:ext>
            </a:extLst>
          </p:cNvPr>
          <p:cNvSpPr/>
          <p:nvPr/>
        </p:nvSpPr>
        <p:spPr>
          <a:xfrm>
            <a:off x="0" y="2371695"/>
            <a:ext cx="9144000" cy="400110"/>
          </a:xfrm>
          <a:prstGeom prst="rect">
            <a:avLst/>
          </a:prstGeom>
          <a:noFill/>
        </p:spPr>
        <p:txBody>
          <a:bodyPr wrap="square" lIns="91440" tIns="45720" rIns="91440" bIns="45720">
            <a:spAutoFit/>
          </a:bodyPr>
          <a:lstStyle/>
          <a:p>
            <a:pPr algn="ctr"/>
            <a:r>
              <a:rPr lang="en-US" sz="20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Understanding Network as a Service (</a:t>
            </a:r>
            <a:r>
              <a:rPr lang="en-US" sz="2000" b="1" dirty="0" err="1">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NaaS</a:t>
            </a:r>
            <a:r>
              <a:rPr lang="en-US" sz="2000" b="1" dirty="0">
                <a:ln w="0"/>
                <a:solidFill>
                  <a:schemeClr val="tx1"/>
                </a:solidFill>
                <a:effectLst>
                  <a:outerShdw blurRad="38100" dist="19050" dir="2700000" algn="tl" rotWithShape="0">
                    <a:schemeClr val="dk1">
                      <a:alpha val="40000"/>
                    </a:schemeClr>
                  </a:outerShdw>
                </a:effectLst>
                <a:latin typeface="+mn-lt"/>
                <a:cs typeface="Arial" panose="020B0604020202020204" pitchFamily="34" charset="0"/>
              </a:rPr>
              <a:t>)</a:t>
            </a:r>
          </a:p>
        </p:txBody>
      </p:sp>
    </p:spTree>
    <p:extLst>
      <p:ext uri="{BB962C8B-B14F-4D97-AF65-F5344CB8AC3E}">
        <p14:creationId xmlns:p14="http://schemas.microsoft.com/office/powerpoint/2010/main" val="4210192186"/>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365250"/>
            <a:ext cx="7932738" cy="30988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Disadvantages of Network as a Service (</a:t>
            </a:r>
            <a:r>
              <a:rPr lang="en-US" sz="1600" b="1" dirty="0" err="1">
                <a:solidFill>
                  <a:schemeClr val="tx1"/>
                </a:solidFill>
              </a:rPr>
              <a:t>NaaS</a:t>
            </a:r>
            <a:r>
              <a:rPr lang="en-US" sz="1600" b="1" dirty="0">
                <a:solidFill>
                  <a:schemeClr val="tx1"/>
                </a:solidFill>
              </a:rPr>
              <a:t>)</a:t>
            </a:r>
          </a:p>
          <a:p>
            <a:pPr marL="0" indent="0" algn="just">
              <a:buNone/>
            </a:pPr>
            <a:endParaRPr lang="en-US" sz="1600" dirty="0">
              <a:solidFill>
                <a:schemeClr val="tx1"/>
              </a:solidFill>
            </a:endParaRPr>
          </a:p>
          <a:p>
            <a:pPr algn="just"/>
            <a:r>
              <a:rPr lang="en-US" sz="1600" b="1" dirty="0">
                <a:solidFill>
                  <a:schemeClr val="tx1"/>
                </a:solidFill>
              </a:rPr>
              <a:t>Dependency on Service Providers:</a:t>
            </a:r>
            <a:r>
              <a:rPr lang="en-US" sz="1600" dirty="0">
                <a:solidFill>
                  <a:schemeClr val="tx1"/>
                </a:solidFill>
              </a:rPr>
              <a:t> </a:t>
            </a:r>
          </a:p>
          <a:p>
            <a:pPr algn="just"/>
            <a:r>
              <a:rPr lang="en-US" sz="1600" dirty="0">
                <a:solidFill>
                  <a:schemeClr val="tx1"/>
                </a:solidFill>
              </a:rPr>
              <a:t>Businesses are dependent on the provider's dependability, uptime, and quality of service when they rely on a third-party service provider for their network infrastructure, operations could be disrupted if the service provider has any issues.</a:t>
            </a:r>
          </a:p>
          <a:p>
            <a:pPr algn="just"/>
            <a:endParaRPr lang="en-US" sz="1600" dirty="0">
              <a:solidFill>
                <a:schemeClr val="tx1"/>
              </a:solidFill>
            </a:endParaRPr>
          </a:p>
          <a:p>
            <a:pPr algn="just"/>
            <a:r>
              <a:rPr lang="en-US" sz="1600" b="1" dirty="0">
                <a:solidFill>
                  <a:schemeClr val="tx1"/>
                </a:solidFill>
              </a:rPr>
              <a:t>Data Security Concerns:</a:t>
            </a:r>
            <a:r>
              <a:rPr lang="en-US" sz="1600" dirty="0">
                <a:solidFill>
                  <a:schemeClr val="tx1"/>
                </a:solidFill>
              </a:rPr>
              <a:t> </a:t>
            </a:r>
          </a:p>
          <a:p>
            <a:pPr algn="just"/>
            <a:r>
              <a:rPr lang="en-US" sz="1600" dirty="0">
                <a:solidFill>
                  <a:schemeClr val="tx1"/>
                </a:solidFill>
              </a:rPr>
              <a:t>Concerns about data privacy and security arise when sensitive data are entrusted to a third-party service providers. To ensure the safety of their data, businesses must carefully evaluate the security measures taken by </a:t>
            </a:r>
            <a:r>
              <a:rPr lang="en-US" sz="1600" dirty="0" err="1">
                <a:solidFill>
                  <a:schemeClr val="tx1"/>
                </a:solidFill>
              </a:rPr>
              <a:t>NaaS</a:t>
            </a:r>
            <a:r>
              <a:rPr lang="en-US" sz="1600" dirty="0">
                <a:solidFill>
                  <a:schemeClr val="tx1"/>
                </a:solidFill>
              </a:rPr>
              <a:t> providers.</a:t>
            </a:r>
          </a:p>
        </p:txBody>
      </p:sp>
      <p:pic>
        <p:nvPicPr>
          <p:cNvPr id="3" name="Picture 2" descr="What Is Network as a Service (NaaS)? - Cisco">
            <a:extLst>
              <a:ext uri="{FF2B5EF4-FFF2-40B4-BE49-F238E27FC236}">
                <a16:creationId xmlns:a16="http://schemas.microsoft.com/office/drawing/2014/main" id="{3F2276F6-B487-FFDF-B009-3F37874A9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5440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149350"/>
            <a:ext cx="7932738" cy="33782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Disadvantages of Network as a Service (</a:t>
            </a:r>
            <a:r>
              <a:rPr lang="en-US" sz="1600" b="1" dirty="0" err="1">
                <a:solidFill>
                  <a:schemeClr val="tx1"/>
                </a:solidFill>
              </a:rPr>
              <a:t>NaaS</a:t>
            </a:r>
            <a:r>
              <a:rPr lang="en-US" sz="1600" b="1" dirty="0">
                <a:solidFill>
                  <a:schemeClr val="tx1"/>
                </a:solidFill>
              </a:rPr>
              <a:t>)</a:t>
            </a:r>
          </a:p>
          <a:p>
            <a:pPr marL="0" indent="0" algn="just">
              <a:buNone/>
            </a:pPr>
            <a:endParaRPr lang="en-US" sz="1600" dirty="0">
              <a:solidFill>
                <a:schemeClr val="tx1"/>
              </a:solidFill>
            </a:endParaRPr>
          </a:p>
          <a:p>
            <a:pPr algn="just"/>
            <a:r>
              <a:rPr lang="en-US" sz="1600" b="1" dirty="0">
                <a:solidFill>
                  <a:schemeClr val="tx1"/>
                </a:solidFill>
              </a:rPr>
              <a:t>Potential Performance Issues:</a:t>
            </a:r>
            <a:r>
              <a:rPr lang="en-US" sz="1600" dirty="0">
                <a:solidFill>
                  <a:schemeClr val="tx1"/>
                </a:solidFill>
              </a:rPr>
              <a:t> </a:t>
            </a:r>
          </a:p>
          <a:p>
            <a:pPr algn="just"/>
            <a:r>
              <a:rPr lang="en-US" sz="1600" dirty="0">
                <a:solidFill>
                  <a:schemeClr val="tx1"/>
                </a:solidFill>
              </a:rPr>
              <a:t>Limitations on bandwidth, latency, and congestion can have an impact on network performance, which can vary depending on the service provider and the underlying infrastructure, the </a:t>
            </a:r>
            <a:r>
              <a:rPr lang="en-US" sz="1600" dirty="0" err="1">
                <a:solidFill>
                  <a:schemeClr val="tx1"/>
                </a:solidFill>
              </a:rPr>
              <a:t>NaaS</a:t>
            </a:r>
            <a:r>
              <a:rPr lang="en-US" sz="1600" dirty="0">
                <a:solidFill>
                  <a:schemeClr val="tx1"/>
                </a:solidFill>
              </a:rPr>
              <a:t> solution's performance should be evaluated to see if it meets the needs of requirements</a:t>
            </a:r>
          </a:p>
          <a:p>
            <a:pPr algn="just"/>
            <a:endParaRPr lang="en-US" sz="1600" dirty="0">
              <a:solidFill>
                <a:schemeClr val="tx1"/>
              </a:solidFill>
            </a:endParaRPr>
          </a:p>
          <a:p>
            <a:pPr algn="just"/>
            <a:r>
              <a:rPr lang="en-US" sz="1600" b="1" dirty="0">
                <a:solidFill>
                  <a:schemeClr val="tx1"/>
                </a:solidFill>
              </a:rPr>
              <a:t>Limited Control:</a:t>
            </a:r>
            <a:r>
              <a:rPr lang="en-US" sz="1600" dirty="0">
                <a:solidFill>
                  <a:schemeClr val="tx1"/>
                </a:solidFill>
              </a:rPr>
              <a:t> </a:t>
            </a:r>
          </a:p>
          <a:p>
            <a:pPr algn="just"/>
            <a:r>
              <a:rPr lang="en-US" sz="1600" dirty="0">
                <a:solidFill>
                  <a:schemeClr val="tx1"/>
                </a:solidFill>
              </a:rPr>
              <a:t>With </a:t>
            </a:r>
            <a:r>
              <a:rPr lang="en-US" sz="1600" dirty="0" err="1">
                <a:solidFill>
                  <a:schemeClr val="tx1"/>
                </a:solidFill>
              </a:rPr>
              <a:t>NaaS</a:t>
            </a:r>
            <a:r>
              <a:rPr lang="en-US" sz="1600" dirty="0">
                <a:solidFill>
                  <a:schemeClr val="tx1"/>
                </a:solidFill>
              </a:rPr>
              <a:t>, organizations relinquish a level of control over their network infrastructure to the service provider. Concerns regarding customization, configuration, and troubleshooting may result from this lack of control, particularly for businesses with particular network requirements</a:t>
            </a:r>
          </a:p>
        </p:txBody>
      </p:sp>
      <p:pic>
        <p:nvPicPr>
          <p:cNvPr id="3" name="Picture 2" descr="What Is Network as a Service (NaaS)? - Cisco">
            <a:extLst>
              <a:ext uri="{FF2B5EF4-FFF2-40B4-BE49-F238E27FC236}">
                <a16:creationId xmlns:a16="http://schemas.microsoft.com/office/drawing/2014/main" id="{3F2276F6-B487-FFDF-B009-3F37874A9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418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365250"/>
            <a:ext cx="7932738" cy="29972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Disadvantages of Network as a Service (</a:t>
            </a:r>
            <a:r>
              <a:rPr lang="en-US" sz="1600" b="1" dirty="0" err="1">
                <a:solidFill>
                  <a:schemeClr val="tx1"/>
                </a:solidFill>
              </a:rPr>
              <a:t>NaaS</a:t>
            </a:r>
            <a:r>
              <a:rPr lang="en-US" sz="1600" b="1" dirty="0">
                <a:solidFill>
                  <a:schemeClr val="tx1"/>
                </a:solidFill>
              </a:rPr>
              <a:t>)</a:t>
            </a:r>
          </a:p>
          <a:p>
            <a:pPr marL="0" indent="0" algn="just">
              <a:buNone/>
            </a:pPr>
            <a:endParaRPr lang="en-US" sz="1600" dirty="0">
              <a:solidFill>
                <a:schemeClr val="tx1"/>
              </a:solidFill>
            </a:endParaRPr>
          </a:p>
          <a:p>
            <a:pPr algn="just"/>
            <a:r>
              <a:rPr lang="en-US" sz="1600" b="1" dirty="0">
                <a:solidFill>
                  <a:schemeClr val="tx1"/>
                </a:solidFill>
              </a:rPr>
              <a:t>Integration Challenges:</a:t>
            </a:r>
            <a:r>
              <a:rPr lang="en-US" sz="1600" dirty="0">
                <a:solidFill>
                  <a:schemeClr val="tx1"/>
                </a:solidFill>
              </a:rPr>
              <a:t> </a:t>
            </a:r>
          </a:p>
          <a:p>
            <a:pPr algn="just"/>
            <a:r>
              <a:rPr lang="en-US" sz="1600" dirty="0">
                <a:solidFill>
                  <a:schemeClr val="tx1"/>
                </a:solidFill>
              </a:rPr>
              <a:t>If the </a:t>
            </a:r>
            <a:r>
              <a:rPr lang="en-US" sz="1600" dirty="0" err="1">
                <a:solidFill>
                  <a:schemeClr val="tx1"/>
                </a:solidFill>
              </a:rPr>
              <a:t>NaaS</a:t>
            </a:r>
            <a:r>
              <a:rPr lang="en-US" sz="1600" dirty="0">
                <a:solidFill>
                  <a:schemeClr val="tx1"/>
                </a:solidFill>
              </a:rPr>
              <a:t> solution does not seamlessly integrate with other technologies utilized by the business, it can be difficult to integrate </a:t>
            </a:r>
            <a:r>
              <a:rPr lang="en-US" sz="1600" dirty="0" err="1">
                <a:solidFill>
                  <a:schemeClr val="tx1"/>
                </a:solidFill>
              </a:rPr>
              <a:t>NaaS</a:t>
            </a:r>
            <a:r>
              <a:rPr lang="en-US" sz="1600" dirty="0">
                <a:solidFill>
                  <a:schemeClr val="tx1"/>
                </a:solidFill>
              </a:rPr>
              <a:t> with existing IT systems, applications, and workflows. Compatibility issues may arise, necessitating additional integration efforts and resources.</a:t>
            </a:r>
          </a:p>
        </p:txBody>
      </p:sp>
      <p:pic>
        <p:nvPicPr>
          <p:cNvPr id="3" name="Picture 2" descr="What Is Network as a Service (NaaS)? - Cisco">
            <a:extLst>
              <a:ext uri="{FF2B5EF4-FFF2-40B4-BE49-F238E27FC236}">
                <a16:creationId xmlns:a16="http://schemas.microsoft.com/office/drawing/2014/main" id="{3F2276F6-B487-FFDF-B009-3F37874A9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5653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101601" y="1016793"/>
            <a:ext cx="6029029" cy="361949"/>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Naas Providers who are providing </a:t>
            </a:r>
            <a:r>
              <a:rPr lang="en-US" sz="1600" b="1" dirty="0" err="1">
                <a:solidFill>
                  <a:schemeClr val="tx1"/>
                </a:solidFill>
              </a:rPr>
              <a:t>NaaS</a:t>
            </a:r>
            <a:r>
              <a:rPr lang="en-US" sz="1600" b="1" dirty="0">
                <a:solidFill>
                  <a:schemeClr val="tx1"/>
                </a:solidFill>
              </a:rPr>
              <a:t> cloud computing platform</a:t>
            </a:r>
          </a:p>
        </p:txBody>
      </p:sp>
      <p:graphicFrame>
        <p:nvGraphicFramePr>
          <p:cNvPr id="4" name="Table 4">
            <a:extLst>
              <a:ext uri="{FF2B5EF4-FFF2-40B4-BE49-F238E27FC236}">
                <a16:creationId xmlns:a16="http://schemas.microsoft.com/office/drawing/2014/main" id="{07A66E95-DE1B-2E7E-C2B0-8E9C5F2EA93D}"/>
              </a:ext>
            </a:extLst>
          </p:cNvPr>
          <p:cNvGraphicFramePr>
            <a:graphicFrameLocks noGrp="1"/>
          </p:cNvGraphicFramePr>
          <p:nvPr>
            <p:extLst>
              <p:ext uri="{D42A27DB-BD31-4B8C-83A1-F6EECF244321}">
                <p14:modId xmlns:p14="http://schemas.microsoft.com/office/powerpoint/2010/main" val="2707623242"/>
              </p:ext>
            </p:extLst>
          </p:nvPr>
        </p:nvGraphicFramePr>
        <p:xfrm>
          <a:off x="222250" y="1553210"/>
          <a:ext cx="8597900" cy="3169920"/>
        </p:xfrm>
        <a:graphic>
          <a:graphicData uri="http://schemas.openxmlformats.org/drawingml/2006/table">
            <a:tbl>
              <a:tblPr firstRow="1" bandRow="1">
                <a:effectLst>
                  <a:outerShdw blurRad="50800" dist="38100" dir="8100000" algn="tr" rotWithShape="0">
                    <a:prstClr val="black">
                      <a:alpha val="40000"/>
                    </a:prstClr>
                  </a:outerShdw>
                </a:effectLst>
                <a:tableStyleId>{7DF18680-E054-41AD-8BC1-D1AEF772440D}</a:tableStyleId>
              </a:tblPr>
              <a:tblGrid>
                <a:gridCol w="1701800">
                  <a:extLst>
                    <a:ext uri="{9D8B030D-6E8A-4147-A177-3AD203B41FA5}">
                      <a16:colId xmlns:a16="http://schemas.microsoft.com/office/drawing/2014/main" val="3173054988"/>
                    </a:ext>
                  </a:extLst>
                </a:gridCol>
                <a:gridCol w="6896100">
                  <a:extLst>
                    <a:ext uri="{9D8B030D-6E8A-4147-A177-3AD203B41FA5}">
                      <a16:colId xmlns:a16="http://schemas.microsoft.com/office/drawing/2014/main" val="3776492559"/>
                    </a:ext>
                  </a:extLst>
                </a:gridCol>
              </a:tblGrid>
              <a:tr h="370840">
                <a:tc>
                  <a:txBody>
                    <a:bodyPr/>
                    <a:lstStyle/>
                    <a:p>
                      <a:pPr algn="ctr"/>
                      <a:r>
                        <a:rPr lang="en-US" sz="1050" dirty="0"/>
                        <a:t>PROVIDER</a:t>
                      </a:r>
                      <a:endParaRPr lang="en-PK" sz="1050" dirty="0"/>
                    </a:p>
                  </a:txBody>
                  <a:tcPr anchor="ctr"/>
                </a:tc>
                <a:tc>
                  <a:txBody>
                    <a:bodyPr/>
                    <a:lstStyle/>
                    <a:p>
                      <a:pPr algn="ctr"/>
                      <a:r>
                        <a:rPr lang="en-US" sz="1050" dirty="0"/>
                        <a:t>DESCRIPTION</a:t>
                      </a:r>
                      <a:endParaRPr lang="en-PK" sz="1050" dirty="0"/>
                    </a:p>
                  </a:txBody>
                  <a:tcPr anchor="ctr"/>
                </a:tc>
                <a:extLst>
                  <a:ext uri="{0D108BD9-81ED-4DB2-BD59-A6C34878D82A}">
                    <a16:rowId xmlns:a16="http://schemas.microsoft.com/office/drawing/2014/main" val="2255847639"/>
                  </a:ext>
                </a:extLst>
              </a:tr>
              <a:tr h="370840">
                <a:tc>
                  <a:txBody>
                    <a:bodyPr/>
                    <a:lstStyle/>
                    <a:p>
                      <a:r>
                        <a:rPr lang="en-US" sz="1050" dirty="0"/>
                        <a:t>Amazon Web Services (AWS)</a:t>
                      </a:r>
                      <a:endParaRPr lang="en-PK" sz="1050" dirty="0"/>
                    </a:p>
                  </a:txBody>
                  <a:tcPr anchor="ctr"/>
                </a:tc>
                <a:tc>
                  <a:txBody>
                    <a:bodyPr/>
                    <a:lstStyle/>
                    <a:p>
                      <a:r>
                        <a:rPr lang="en-US" sz="1050" dirty="0"/>
                        <a:t>AWS offers various networking services like Virtual Private Cloud (VPC), AWS Transit Gateway, and AWS Global Accelerator to provide networking solutions</a:t>
                      </a:r>
                      <a:endParaRPr lang="en-PK" sz="1050" dirty="0"/>
                    </a:p>
                  </a:txBody>
                  <a:tcPr anchor="ctr"/>
                </a:tc>
                <a:extLst>
                  <a:ext uri="{0D108BD9-81ED-4DB2-BD59-A6C34878D82A}">
                    <a16:rowId xmlns:a16="http://schemas.microsoft.com/office/drawing/2014/main" val="330268769"/>
                  </a:ext>
                </a:extLst>
              </a:tr>
              <a:tr h="370840">
                <a:tc>
                  <a:txBody>
                    <a:bodyPr/>
                    <a:lstStyle/>
                    <a:p>
                      <a:r>
                        <a:rPr lang="en-US" sz="1050" dirty="0"/>
                        <a:t>Google Cloud Platform (GCP)</a:t>
                      </a:r>
                    </a:p>
                  </a:txBody>
                  <a:tcPr anchor="ctr"/>
                </a:tc>
                <a:tc>
                  <a:txBody>
                    <a:bodyPr/>
                    <a:lstStyle/>
                    <a:p>
                      <a:r>
                        <a:rPr lang="en-US" sz="1050" dirty="0"/>
                        <a:t>GCP offers various networking services like Cloud VPN, Cloud Load Balancing and Virtual Private Cloud (VPC) to create global networks</a:t>
                      </a:r>
                      <a:endParaRPr lang="en-PK" sz="1050" dirty="0"/>
                    </a:p>
                  </a:txBody>
                  <a:tcPr anchor="ctr"/>
                </a:tc>
                <a:extLst>
                  <a:ext uri="{0D108BD9-81ED-4DB2-BD59-A6C34878D82A}">
                    <a16:rowId xmlns:a16="http://schemas.microsoft.com/office/drawing/2014/main" val="1456657327"/>
                  </a:ext>
                </a:extLst>
              </a:tr>
              <a:tr h="370840">
                <a:tc>
                  <a:txBody>
                    <a:bodyPr/>
                    <a:lstStyle/>
                    <a:p>
                      <a:r>
                        <a:rPr lang="en-US" sz="1050" dirty="0"/>
                        <a:t>Microsoft Azure</a:t>
                      </a:r>
                      <a:endParaRPr lang="en-PK" sz="1050" dirty="0"/>
                    </a:p>
                  </a:txBody>
                  <a:tcPr anchor="ctr"/>
                </a:tc>
                <a:tc>
                  <a:txBody>
                    <a:bodyPr/>
                    <a:lstStyle/>
                    <a:p>
                      <a:r>
                        <a:rPr lang="en-US" sz="1050" dirty="0"/>
                        <a:t>Azure provides networking services like Azure Virtual Network, Azure VPN Gateway, Azure Express Route and Azure Load Balancer to build secure and High-permanence networks in cloud</a:t>
                      </a:r>
                      <a:endParaRPr lang="en-PK" sz="1050" dirty="0"/>
                    </a:p>
                  </a:txBody>
                  <a:tcPr anchor="ctr"/>
                </a:tc>
                <a:extLst>
                  <a:ext uri="{0D108BD9-81ED-4DB2-BD59-A6C34878D82A}">
                    <a16:rowId xmlns:a16="http://schemas.microsoft.com/office/drawing/2014/main" val="754874812"/>
                  </a:ext>
                </a:extLst>
              </a:tr>
              <a:tr h="370840">
                <a:tc>
                  <a:txBody>
                    <a:bodyPr/>
                    <a:lstStyle/>
                    <a:p>
                      <a:r>
                        <a:rPr lang="en-US" sz="1050" dirty="0"/>
                        <a:t>IBM Cloud</a:t>
                      </a:r>
                    </a:p>
                  </a:txBody>
                  <a:tcPr anchor="ctr"/>
                </a:tc>
                <a:tc>
                  <a:txBody>
                    <a:bodyPr/>
                    <a:lstStyle/>
                    <a:p>
                      <a:r>
                        <a:rPr lang="en-US" sz="1050" dirty="0"/>
                        <a:t>IBM Cloud provides networking services like VPC, IBM Cloud Load Balancer and IBM Cloud VPN offering to secure and reliable networks options in cloud</a:t>
                      </a:r>
                      <a:endParaRPr lang="en-PK" sz="1050" dirty="0"/>
                    </a:p>
                  </a:txBody>
                  <a:tcPr anchor="ctr"/>
                </a:tc>
                <a:extLst>
                  <a:ext uri="{0D108BD9-81ED-4DB2-BD59-A6C34878D82A}">
                    <a16:rowId xmlns:a16="http://schemas.microsoft.com/office/drawing/2014/main" val="2374574908"/>
                  </a:ext>
                </a:extLst>
              </a:tr>
              <a:tr h="370840">
                <a:tc>
                  <a:txBody>
                    <a:bodyPr/>
                    <a:lstStyle/>
                    <a:p>
                      <a:r>
                        <a:rPr lang="en-US" sz="1050" dirty="0"/>
                        <a:t>Oracle Cloud Infrastructure (OCI)</a:t>
                      </a:r>
                      <a:endParaRPr lang="en-PK" sz="1050" dirty="0"/>
                    </a:p>
                  </a:txBody>
                  <a:tcPr anchor="ctr"/>
                </a:tc>
                <a:tc>
                  <a:txBody>
                    <a:bodyPr/>
                    <a:lstStyle/>
                    <a:p>
                      <a:r>
                        <a:rPr lang="en-US" sz="1050" dirty="0"/>
                        <a:t>OCI offers networking services like VCN that is Virtual Cloud Network, VPN Connect, </a:t>
                      </a:r>
                      <a:r>
                        <a:rPr lang="en-US" sz="1050" dirty="0" err="1"/>
                        <a:t>FastConnect</a:t>
                      </a:r>
                      <a:r>
                        <a:rPr lang="en-US" sz="1050" dirty="0"/>
                        <a:t> and load balancing these are enabling high available and scalable networks in the cloud.</a:t>
                      </a:r>
                      <a:endParaRPr lang="en-PK" sz="1050" dirty="0"/>
                    </a:p>
                  </a:txBody>
                  <a:tcPr anchor="ctr"/>
                </a:tc>
                <a:extLst>
                  <a:ext uri="{0D108BD9-81ED-4DB2-BD59-A6C34878D82A}">
                    <a16:rowId xmlns:a16="http://schemas.microsoft.com/office/drawing/2014/main" val="1077170566"/>
                  </a:ext>
                </a:extLst>
              </a:tr>
              <a:tr h="370840">
                <a:tc>
                  <a:txBody>
                    <a:bodyPr/>
                    <a:lstStyle/>
                    <a:p>
                      <a:r>
                        <a:rPr lang="en-US" sz="1050" dirty="0"/>
                        <a:t>Cisco SD-WAN</a:t>
                      </a:r>
                    </a:p>
                  </a:txBody>
                  <a:tcPr anchor="ctr"/>
                </a:tc>
                <a:tc>
                  <a:txBody>
                    <a:bodyPr/>
                    <a:lstStyle/>
                    <a:p>
                      <a:r>
                        <a:rPr lang="en-US" sz="1050" dirty="0"/>
                        <a:t>Cisco offers SD-WAN solutions this was provide secure connection.</a:t>
                      </a:r>
                      <a:endParaRPr lang="en-PK" sz="1050" dirty="0"/>
                    </a:p>
                  </a:txBody>
                  <a:tcPr anchor="ctr"/>
                </a:tc>
                <a:extLst>
                  <a:ext uri="{0D108BD9-81ED-4DB2-BD59-A6C34878D82A}">
                    <a16:rowId xmlns:a16="http://schemas.microsoft.com/office/drawing/2014/main" val="2140419026"/>
                  </a:ext>
                </a:extLst>
              </a:tr>
              <a:tr h="370840">
                <a:tc>
                  <a:txBody>
                    <a:bodyPr/>
                    <a:lstStyle/>
                    <a:p>
                      <a:r>
                        <a:rPr lang="en-US" sz="1050" dirty="0"/>
                        <a:t>Juniper Contrail SD-WAN</a:t>
                      </a:r>
                    </a:p>
                  </a:txBody>
                  <a:tcPr anchor="ctr"/>
                </a:tc>
                <a:tc>
                  <a:txBody>
                    <a:bodyPr/>
                    <a:lstStyle/>
                    <a:p>
                      <a:r>
                        <a:rPr lang="en-US" sz="1050" dirty="0"/>
                        <a:t>Juniper Network offers contrail SD-WAN this provide automated networking and security to simply network infrastructure.</a:t>
                      </a:r>
                      <a:endParaRPr lang="en-PK" sz="1050" dirty="0"/>
                    </a:p>
                  </a:txBody>
                  <a:tcPr anchor="ctr"/>
                </a:tc>
                <a:extLst>
                  <a:ext uri="{0D108BD9-81ED-4DB2-BD59-A6C34878D82A}">
                    <a16:rowId xmlns:a16="http://schemas.microsoft.com/office/drawing/2014/main" val="1327449356"/>
                  </a:ext>
                </a:extLst>
              </a:tr>
            </a:tbl>
          </a:graphicData>
        </a:graphic>
      </p:graphicFrame>
      <p:pic>
        <p:nvPicPr>
          <p:cNvPr id="3" name="Picture 2" descr="What Is Network as a Service (NaaS)? - Cisco">
            <a:extLst>
              <a:ext uri="{FF2B5EF4-FFF2-40B4-BE49-F238E27FC236}">
                <a16:creationId xmlns:a16="http://schemas.microsoft.com/office/drawing/2014/main" id="{3F2276F6-B487-FFDF-B009-3F37874A9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8896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19100" y="1352550"/>
            <a:ext cx="8439150" cy="27622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The Intersection of </a:t>
            </a:r>
            <a:r>
              <a:rPr lang="en-US" sz="1600" b="1" dirty="0" err="1">
                <a:solidFill>
                  <a:schemeClr val="tx1"/>
                </a:solidFill>
              </a:rPr>
              <a:t>NaaS</a:t>
            </a:r>
            <a:r>
              <a:rPr lang="en-US" sz="1600" b="1" dirty="0">
                <a:solidFill>
                  <a:schemeClr val="tx1"/>
                </a:solidFill>
              </a:rPr>
              <a:t> and Cloud Security</a:t>
            </a:r>
          </a:p>
          <a:p>
            <a:pPr marL="0" indent="0" algn="just">
              <a:buNone/>
            </a:pPr>
            <a:endParaRPr lang="en-US" sz="1600" dirty="0">
              <a:solidFill>
                <a:schemeClr val="tx1"/>
              </a:solidFill>
            </a:endParaRPr>
          </a:p>
          <a:p>
            <a:pPr algn="just"/>
            <a:r>
              <a:rPr lang="en-US" sz="1600" dirty="0">
                <a:solidFill>
                  <a:schemeClr val="tx1"/>
                </a:solidFill>
              </a:rPr>
              <a:t>As enterprises increasingly migrate their operations to the cloud, the security of these cloud environments becomes paramount. The integration of </a:t>
            </a:r>
            <a:r>
              <a:rPr lang="en-US" sz="1600" dirty="0" err="1">
                <a:solidFill>
                  <a:schemeClr val="tx1"/>
                </a:solidFill>
              </a:rPr>
              <a:t>NaaS</a:t>
            </a:r>
            <a:r>
              <a:rPr lang="en-US" sz="1600" dirty="0">
                <a:solidFill>
                  <a:schemeClr val="tx1"/>
                </a:solidFill>
              </a:rPr>
              <a:t> with cloud security measures provides a robust framework for safeguarding data, applications, and networks against cyber threats. This involves a comprehensive array of security protocols, including encryption, identity and access management (IAM), and threat detection and response. By embedding these measures into the </a:t>
            </a:r>
            <a:r>
              <a:rPr lang="en-US" sz="1600" dirty="0" err="1">
                <a:solidFill>
                  <a:schemeClr val="tx1"/>
                </a:solidFill>
              </a:rPr>
              <a:t>NaaS</a:t>
            </a:r>
            <a:r>
              <a:rPr lang="en-US" sz="1600" dirty="0">
                <a:solidFill>
                  <a:schemeClr val="tx1"/>
                </a:solidFill>
              </a:rPr>
              <a:t> model, businesses can ensure that their digital assets are protected from unauthorized access and breaches.</a:t>
            </a:r>
          </a:p>
        </p:txBody>
      </p:sp>
      <p:pic>
        <p:nvPicPr>
          <p:cNvPr id="3" name="Picture 2" descr="What Is Network as a Service (NaaS)? - Cisco">
            <a:extLst>
              <a:ext uri="{FF2B5EF4-FFF2-40B4-BE49-F238E27FC236}">
                <a16:creationId xmlns:a16="http://schemas.microsoft.com/office/drawing/2014/main" id="{C7639B75-6510-B296-1234-DF59FBA1B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7194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19100" y="1403350"/>
            <a:ext cx="8439150" cy="25717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The Intersection of </a:t>
            </a:r>
            <a:r>
              <a:rPr lang="en-US" sz="1600" b="1" dirty="0" err="1">
                <a:solidFill>
                  <a:schemeClr val="tx1"/>
                </a:solidFill>
              </a:rPr>
              <a:t>NaaS</a:t>
            </a:r>
            <a:r>
              <a:rPr lang="en-US" sz="1600" b="1" dirty="0">
                <a:solidFill>
                  <a:schemeClr val="tx1"/>
                </a:solidFill>
              </a:rPr>
              <a:t> and Cloud Security</a:t>
            </a:r>
          </a:p>
          <a:p>
            <a:pPr marL="0" indent="0" algn="just">
              <a:buNone/>
            </a:pPr>
            <a:endParaRPr lang="en-US" sz="1600" dirty="0">
              <a:solidFill>
                <a:schemeClr val="tx1"/>
              </a:solidFill>
            </a:endParaRPr>
          </a:p>
          <a:p>
            <a:pPr algn="just"/>
            <a:r>
              <a:rPr lang="en-US" sz="1600" dirty="0">
                <a:solidFill>
                  <a:schemeClr val="tx1"/>
                </a:solidFill>
              </a:rPr>
              <a:t>Cloud security within the context of </a:t>
            </a:r>
            <a:r>
              <a:rPr lang="en-US" sz="1600" dirty="0" err="1">
                <a:solidFill>
                  <a:schemeClr val="tx1"/>
                </a:solidFill>
              </a:rPr>
              <a:t>NaaS</a:t>
            </a:r>
            <a:r>
              <a:rPr lang="en-US" sz="1600" dirty="0">
                <a:solidFill>
                  <a:schemeClr val="tx1"/>
                </a:solidFill>
              </a:rPr>
              <a:t> is not just about protecting data, but also about maintaining the integrity and availability of services. As businesses rely more on cloud-based platforms, ensuring continuity and resilience becomes essential. </a:t>
            </a:r>
            <a:r>
              <a:rPr lang="en-US" sz="1600" dirty="0" err="1">
                <a:solidFill>
                  <a:schemeClr val="tx1"/>
                </a:solidFill>
              </a:rPr>
              <a:t>NaaS</a:t>
            </a:r>
            <a:r>
              <a:rPr lang="en-US" sz="1600" dirty="0">
                <a:solidFill>
                  <a:schemeClr val="tx1"/>
                </a:solidFill>
              </a:rPr>
              <a:t> providers incorporate advanced security features to detect and mitigate potential threats proactively, minimizing downtime and maintaining business operations. This holistic approach to security is essential for building trust with customers and stakeholders, as well as for complying with industry regulations and standards.</a:t>
            </a:r>
          </a:p>
        </p:txBody>
      </p:sp>
      <p:pic>
        <p:nvPicPr>
          <p:cNvPr id="3" name="Picture 2" descr="What Is Network as a Service (NaaS)? - Cisco">
            <a:extLst>
              <a:ext uri="{FF2B5EF4-FFF2-40B4-BE49-F238E27FC236}">
                <a16:creationId xmlns:a16="http://schemas.microsoft.com/office/drawing/2014/main" id="{C7639B75-6510-B296-1234-DF59FBA1B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1726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8800" y="1314450"/>
            <a:ext cx="8172450" cy="28130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Integration of Security in </a:t>
            </a:r>
            <a:r>
              <a:rPr lang="en-US" sz="1600" b="1" dirty="0" err="1">
                <a:solidFill>
                  <a:schemeClr val="tx1"/>
                </a:solidFill>
              </a:rPr>
              <a:t>NaaS</a:t>
            </a:r>
            <a:endParaRPr lang="en-US" sz="1600" b="1" dirty="0">
              <a:solidFill>
                <a:schemeClr val="tx1"/>
              </a:solidFill>
            </a:endParaRPr>
          </a:p>
          <a:p>
            <a:pPr marL="0" indent="0" algn="just">
              <a:buNone/>
            </a:pPr>
            <a:endParaRPr lang="en-US" sz="1600" dirty="0">
              <a:solidFill>
                <a:schemeClr val="tx1"/>
              </a:solidFill>
            </a:endParaRPr>
          </a:p>
          <a:p>
            <a:pPr algn="just"/>
            <a:r>
              <a:rPr lang="en-US" sz="1600" dirty="0">
                <a:solidFill>
                  <a:schemeClr val="tx1"/>
                </a:solidFill>
              </a:rPr>
              <a:t>The integration of cloud security in </a:t>
            </a:r>
            <a:r>
              <a:rPr lang="en-US" sz="1600" dirty="0" err="1">
                <a:solidFill>
                  <a:schemeClr val="tx1"/>
                </a:solidFill>
              </a:rPr>
              <a:t>NaaS</a:t>
            </a:r>
            <a:r>
              <a:rPr lang="en-US" sz="1600" dirty="0">
                <a:solidFill>
                  <a:schemeClr val="tx1"/>
                </a:solidFill>
              </a:rPr>
              <a:t> is not merely an add-on but a core component. Security policies and protocols are embedded into the network services, ensuring that data remains protected as it traverses through the cloud. This integrated approach enhances the overall security posture of the enterprise by providing end-to-end protection. By embedding security into the very fabric of the network, </a:t>
            </a:r>
            <a:r>
              <a:rPr lang="en-US" sz="1600" dirty="0" err="1">
                <a:solidFill>
                  <a:schemeClr val="tx1"/>
                </a:solidFill>
              </a:rPr>
              <a:t>NaaS</a:t>
            </a:r>
            <a:r>
              <a:rPr lang="en-US" sz="1600" dirty="0">
                <a:solidFill>
                  <a:schemeClr val="tx1"/>
                </a:solidFill>
              </a:rPr>
              <a:t> ensures that all data and applications are secured at every stage of their lifecycle.</a:t>
            </a:r>
          </a:p>
        </p:txBody>
      </p:sp>
      <p:pic>
        <p:nvPicPr>
          <p:cNvPr id="3" name="Picture 2" descr="What Is Network as a Service (NaaS)? - Cisco">
            <a:extLst>
              <a:ext uri="{FF2B5EF4-FFF2-40B4-BE49-F238E27FC236}">
                <a16:creationId xmlns:a16="http://schemas.microsoft.com/office/drawing/2014/main" id="{756747D0-F049-AC0A-B30A-DD926FFAF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031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08000" y="1625600"/>
            <a:ext cx="8172450" cy="28130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Integration of Security in </a:t>
            </a:r>
            <a:r>
              <a:rPr lang="en-US" sz="1600" b="1" dirty="0" err="1">
                <a:solidFill>
                  <a:schemeClr val="tx1"/>
                </a:solidFill>
              </a:rPr>
              <a:t>NaaS</a:t>
            </a:r>
            <a:endParaRPr lang="en-US" sz="1600" b="1" dirty="0">
              <a:solidFill>
                <a:schemeClr val="tx1"/>
              </a:solidFill>
            </a:endParaRPr>
          </a:p>
          <a:p>
            <a:pPr marL="0" indent="0" algn="just">
              <a:buNone/>
            </a:pPr>
            <a:endParaRPr lang="en-US" sz="1600" dirty="0">
              <a:solidFill>
                <a:schemeClr val="tx1"/>
              </a:solidFill>
            </a:endParaRPr>
          </a:p>
          <a:p>
            <a:pPr algn="just"/>
            <a:r>
              <a:rPr lang="en-US" sz="1600" dirty="0">
                <a:solidFill>
                  <a:schemeClr val="tx1"/>
                </a:solidFill>
              </a:rPr>
              <a:t>This security integration also allows for more seamless management of security policies across the entire network. Enterprises can implement consistent security measures across all endpoints, reducing the risk of vulnerabilities. Moreover, </a:t>
            </a:r>
            <a:r>
              <a:rPr lang="en-US" sz="1600" dirty="0" err="1">
                <a:solidFill>
                  <a:schemeClr val="tx1"/>
                </a:solidFill>
              </a:rPr>
              <a:t>NaaS</a:t>
            </a:r>
            <a:r>
              <a:rPr lang="en-US" sz="1600" dirty="0">
                <a:solidFill>
                  <a:schemeClr val="tx1"/>
                </a:solidFill>
              </a:rPr>
              <a:t> providers often offer advanced analytics and monitoring tools that provide real-time insights into network performance and security threats. These tools empower businesses to take a proactive approach to security, addressing potential issues before they escalate into major incidents.</a:t>
            </a:r>
          </a:p>
        </p:txBody>
      </p:sp>
      <p:pic>
        <p:nvPicPr>
          <p:cNvPr id="3" name="Picture 2" descr="What Is Network as a Service (NaaS)? - Cisco">
            <a:extLst>
              <a:ext uri="{FF2B5EF4-FFF2-40B4-BE49-F238E27FC236}">
                <a16:creationId xmlns:a16="http://schemas.microsoft.com/office/drawing/2014/main" id="{756747D0-F049-AC0A-B30A-DD926FFAF6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4279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47712" y="1708150"/>
            <a:ext cx="7932738" cy="2730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SD-WAN: A Crucial Component of </a:t>
            </a:r>
            <a:r>
              <a:rPr lang="en-US" sz="1600" b="1" dirty="0" err="1">
                <a:solidFill>
                  <a:schemeClr val="tx1"/>
                </a:solidFill>
              </a:rPr>
              <a:t>NaaS</a:t>
            </a:r>
            <a:endParaRPr lang="en-US" sz="1600" b="1" dirty="0">
              <a:solidFill>
                <a:schemeClr val="tx1"/>
              </a:solidFill>
            </a:endParaRPr>
          </a:p>
          <a:p>
            <a:pPr marL="0" indent="0" algn="just">
              <a:buNone/>
            </a:pPr>
            <a:endParaRPr lang="en-US" sz="1600" dirty="0">
              <a:solidFill>
                <a:schemeClr val="tx1"/>
              </a:solidFill>
            </a:endParaRPr>
          </a:p>
          <a:p>
            <a:pPr algn="just"/>
            <a:r>
              <a:rPr lang="en-US" sz="1600" dirty="0">
                <a:solidFill>
                  <a:schemeClr val="tx1"/>
                </a:solidFill>
              </a:rPr>
              <a:t>Software-Defined Wide Area Network (SD-WAN) is a critical technology within the </a:t>
            </a:r>
            <a:r>
              <a:rPr lang="en-US" sz="1600" dirty="0" err="1">
                <a:solidFill>
                  <a:schemeClr val="tx1"/>
                </a:solidFill>
              </a:rPr>
              <a:t>NaaS</a:t>
            </a:r>
            <a:r>
              <a:rPr lang="en-US" sz="1600" dirty="0">
                <a:solidFill>
                  <a:schemeClr val="tx1"/>
                </a:solidFill>
              </a:rPr>
              <a:t> framework. It decouples the network control plane from the physical hardware, enabling more efficient and flexible network management. This separation allows enterprises to manage their network through software, providing greater control over how data is routed and prioritized. SD-WAN optimizes the performance of applications hosted in on-premises data centers, public or private clouds, and SaaS services by dynamically routing traffic across the most efficient path.</a:t>
            </a:r>
          </a:p>
        </p:txBody>
      </p:sp>
      <p:pic>
        <p:nvPicPr>
          <p:cNvPr id="3" name="Picture 2" descr="What Is Network as a Service (NaaS)? - Cisco">
            <a:extLst>
              <a:ext uri="{FF2B5EF4-FFF2-40B4-BE49-F238E27FC236}">
                <a16:creationId xmlns:a16="http://schemas.microsoft.com/office/drawing/2014/main" id="{BDF36F19-D14A-3A30-8A5C-2069F7F62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517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 Is Network as a Service (NaaS)? - Cisco">
            <a:extLst>
              <a:ext uri="{FF2B5EF4-FFF2-40B4-BE49-F238E27FC236}">
                <a16:creationId xmlns:a16="http://schemas.microsoft.com/office/drawing/2014/main" id="{BDF36F19-D14A-3A30-8A5C-2069F7F62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7410" name="Picture 2" descr="SD-WAN Solution - Cisco Software-Defined WAN for Secure Networks White  Paper - Cisco">
            <a:extLst>
              <a:ext uri="{FF2B5EF4-FFF2-40B4-BE49-F238E27FC236}">
                <a16:creationId xmlns:a16="http://schemas.microsoft.com/office/drawing/2014/main" id="{E80DC451-6D6F-FCDA-234C-F0D117A7C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01" y="590621"/>
            <a:ext cx="8940800" cy="405440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86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1046162" y="1226240"/>
            <a:ext cx="7178675" cy="345371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is </a:t>
            </a:r>
            <a:r>
              <a:rPr lang="en-US" sz="1600" b="1" dirty="0" err="1">
                <a:solidFill>
                  <a:schemeClr val="tx1"/>
                </a:solidFill>
              </a:rPr>
              <a:t>NaaS</a:t>
            </a:r>
            <a:r>
              <a:rPr lang="en-US" sz="1600" b="1" dirty="0">
                <a:solidFill>
                  <a:schemeClr val="tx1"/>
                </a:solidFill>
              </a:rPr>
              <a:t>?</a:t>
            </a:r>
          </a:p>
          <a:p>
            <a:pPr marL="0" indent="0" algn="just">
              <a:buNone/>
            </a:pPr>
            <a:endParaRPr lang="en-US" sz="1600" dirty="0">
              <a:solidFill>
                <a:schemeClr val="tx1"/>
              </a:solidFill>
            </a:endParaRPr>
          </a:p>
          <a:p>
            <a:pPr algn="just"/>
            <a:r>
              <a:rPr lang="en-US" sz="1600" dirty="0">
                <a:solidFill>
                  <a:schemeClr val="tx1"/>
                </a:solidFill>
              </a:rPr>
              <a:t>While the detailed definition of Network as a Service (</a:t>
            </a:r>
            <a:r>
              <a:rPr lang="en-US" sz="1600" dirty="0" err="1">
                <a:solidFill>
                  <a:schemeClr val="tx1"/>
                </a:solidFill>
              </a:rPr>
              <a:t>NaaS</a:t>
            </a:r>
            <a:r>
              <a:rPr lang="en-US" sz="1600" dirty="0">
                <a:solidFill>
                  <a:schemeClr val="tx1"/>
                </a:solidFill>
              </a:rPr>
              <a:t>) is still up for debate, everyone agrees that in principle, it represents a shift from traditional network management to a subscription-based model that offers network services on-demand. This approach abstracts the complexities of network configuration, maintenance, and management, allowing enterprises to focus on their core competencies rather than the intricacies of networking. By leveraging a cloud-based platform, </a:t>
            </a:r>
            <a:r>
              <a:rPr lang="en-US" sz="1600" dirty="0" err="1">
                <a:solidFill>
                  <a:schemeClr val="tx1"/>
                </a:solidFill>
              </a:rPr>
              <a:t>NaaS</a:t>
            </a:r>
            <a:r>
              <a:rPr lang="en-US" sz="1600" dirty="0">
                <a:solidFill>
                  <a:schemeClr val="tx1"/>
                </a:solidFill>
              </a:rPr>
              <a:t> provides a suite of services including virtual private networks (VPNs), bandwidth on demand, and network security services. This model empowers businesses to adapt quickly to changing technological landscapes without the need for extensive in-house expertise or infrastructure investment.</a:t>
            </a:r>
          </a:p>
        </p:txBody>
      </p:sp>
      <p:pic>
        <p:nvPicPr>
          <p:cNvPr id="5" name="Picture 2" descr="What Is Network as a Service (NaaS)? - Cisco">
            <a:extLst>
              <a:ext uri="{FF2B5EF4-FFF2-40B4-BE49-F238E27FC236}">
                <a16:creationId xmlns:a16="http://schemas.microsoft.com/office/drawing/2014/main" id="{B7078211-9625-54D1-7D53-63963DC7D8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230" y="12223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8327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747712" y="1708150"/>
            <a:ext cx="7932738" cy="2730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SD-WAN: A Crucial Component of </a:t>
            </a:r>
            <a:r>
              <a:rPr lang="en-US" sz="1600" b="1" dirty="0" err="1">
                <a:solidFill>
                  <a:schemeClr val="tx1"/>
                </a:solidFill>
              </a:rPr>
              <a:t>NaaS</a:t>
            </a:r>
            <a:endParaRPr lang="en-US" sz="1600" b="1" dirty="0">
              <a:solidFill>
                <a:schemeClr val="tx1"/>
              </a:solidFill>
            </a:endParaRPr>
          </a:p>
          <a:p>
            <a:pPr marL="0" indent="0" algn="just">
              <a:buNone/>
            </a:pPr>
            <a:endParaRPr lang="en-US" sz="1600" dirty="0">
              <a:solidFill>
                <a:schemeClr val="tx1"/>
              </a:solidFill>
            </a:endParaRPr>
          </a:p>
          <a:p>
            <a:pPr algn="just"/>
            <a:r>
              <a:rPr lang="en-US" sz="1600" dirty="0">
                <a:solidFill>
                  <a:schemeClr val="tx1"/>
                </a:solidFill>
              </a:rPr>
              <a:t>SD-WAN's ability to adapt to real-time network conditions means that businesses can ensure optimal application performance, regardless of location or network load. This technology not only enhances user experience but also supports business continuity by minimizing the risk of outages and disruptions. Additionally, by leveraging broadband internet connections instead of costly MPLS circuits, SD-WAN can significantly reduce operational costs, making it an attractive option for enterprises looking to optimize their network spending.</a:t>
            </a:r>
          </a:p>
        </p:txBody>
      </p:sp>
      <p:pic>
        <p:nvPicPr>
          <p:cNvPr id="3" name="Picture 2" descr="What Is Network as a Service (NaaS)? - Cisco">
            <a:extLst>
              <a:ext uri="{FF2B5EF4-FFF2-40B4-BE49-F238E27FC236}">
                <a16:creationId xmlns:a16="http://schemas.microsoft.com/office/drawing/2014/main" id="{BDF36F19-D14A-3A30-8A5C-2069F7F62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3739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900112" y="1149350"/>
            <a:ext cx="7932738" cy="2730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Benefits of SD-WAN in </a:t>
            </a:r>
            <a:r>
              <a:rPr lang="en-US" sz="1600" b="1" dirty="0" err="1">
                <a:solidFill>
                  <a:schemeClr val="tx1"/>
                </a:solidFill>
              </a:rPr>
              <a:t>NaaS</a:t>
            </a:r>
            <a:endParaRPr lang="en-US" sz="1600" b="1" dirty="0">
              <a:solidFill>
                <a:schemeClr val="tx1"/>
              </a:solidFill>
            </a:endParaRPr>
          </a:p>
          <a:p>
            <a:pPr marL="0" indent="0" algn="just">
              <a:buNone/>
            </a:pPr>
            <a:endParaRPr lang="en-US" sz="1600" dirty="0">
              <a:solidFill>
                <a:schemeClr val="tx1"/>
              </a:solidFill>
            </a:endParaRPr>
          </a:p>
          <a:p>
            <a:pPr algn="just"/>
            <a:r>
              <a:rPr lang="en-US" sz="1600" b="1" dirty="0">
                <a:solidFill>
                  <a:schemeClr val="tx1"/>
                </a:solidFill>
              </a:rPr>
              <a:t>Improved Performance:</a:t>
            </a:r>
            <a:r>
              <a:rPr lang="en-US" sz="1600" dirty="0">
                <a:solidFill>
                  <a:schemeClr val="tx1"/>
                </a:solidFill>
              </a:rPr>
              <a:t> </a:t>
            </a:r>
          </a:p>
          <a:p>
            <a:pPr algn="just"/>
            <a:r>
              <a:rPr lang="en-US" sz="1600" dirty="0">
                <a:solidFill>
                  <a:schemeClr val="tx1"/>
                </a:solidFill>
              </a:rPr>
              <a:t>SD-WAN ensures optimal application performance by intelligently routing traffic based on real-time network conditions. This capability is particularly beneficial for businesses that rely on cloud-based applications, as it ensures that users have a seamless experience regardless of their location. By prioritizing critical applications and dynamically adjusting bandwidth allocation, SD-WAN helps maintain high levels of productivity and efficiency.</a:t>
            </a:r>
          </a:p>
        </p:txBody>
      </p:sp>
      <p:pic>
        <p:nvPicPr>
          <p:cNvPr id="3" name="Picture 2" descr="What Is Network as a Service (NaaS)? - Cisco">
            <a:extLst>
              <a:ext uri="{FF2B5EF4-FFF2-40B4-BE49-F238E27FC236}">
                <a16:creationId xmlns:a16="http://schemas.microsoft.com/office/drawing/2014/main" id="{5C8B0E21-205B-4D59-CAC2-8C32EAC55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8296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57200" y="1136650"/>
            <a:ext cx="8432800" cy="29654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Benefits of SD-WAN in </a:t>
            </a:r>
            <a:r>
              <a:rPr lang="en-US" sz="1600" b="1" dirty="0" err="1">
                <a:solidFill>
                  <a:schemeClr val="tx1"/>
                </a:solidFill>
              </a:rPr>
              <a:t>NaaS</a:t>
            </a:r>
            <a:endParaRPr lang="en-US" sz="1600" b="1" dirty="0">
              <a:solidFill>
                <a:schemeClr val="tx1"/>
              </a:solidFill>
            </a:endParaRPr>
          </a:p>
          <a:p>
            <a:pPr marL="0" indent="0" algn="just">
              <a:buNone/>
            </a:pPr>
            <a:endParaRPr lang="en-US" sz="1600" dirty="0">
              <a:solidFill>
                <a:schemeClr val="tx1"/>
              </a:solidFill>
            </a:endParaRPr>
          </a:p>
          <a:p>
            <a:pPr algn="just"/>
            <a:r>
              <a:rPr lang="en-US" sz="1600" b="1" dirty="0">
                <a:solidFill>
                  <a:schemeClr val="tx1"/>
                </a:solidFill>
              </a:rPr>
              <a:t>Enhanced Security:</a:t>
            </a:r>
            <a:r>
              <a:rPr lang="en-US" sz="1600" dirty="0">
                <a:solidFill>
                  <a:schemeClr val="tx1"/>
                </a:solidFill>
              </a:rPr>
              <a:t> </a:t>
            </a:r>
          </a:p>
          <a:p>
            <a:pPr algn="just"/>
            <a:r>
              <a:rPr lang="en-US" sz="1600" dirty="0">
                <a:solidFill>
                  <a:schemeClr val="tx1"/>
                </a:solidFill>
              </a:rPr>
              <a:t>By integrating security features such as encryption and secure tunneling, SD-WAN provides a robust security layer for network traffic. This integration ensures that data is protected as it moves across the network, reducing the risk of interception or unauthorized access. Additionally, SD-WAN's centralized management capabilities allow for more consistent enforcement of security policies, further strengthening the network's security posture.</a:t>
            </a:r>
          </a:p>
        </p:txBody>
      </p:sp>
      <p:pic>
        <p:nvPicPr>
          <p:cNvPr id="3" name="Picture 2" descr="What Is Network as a Service (NaaS)? - Cisco">
            <a:extLst>
              <a:ext uri="{FF2B5EF4-FFF2-40B4-BE49-F238E27FC236}">
                <a16:creationId xmlns:a16="http://schemas.microsoft.com/office/drawing/2014/main" id="{5C8B0E21-205B-4D59-CAC2-8C32EAC55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0591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25450" y="1168400"/>
            <a:ext cx="8432800" cy="2730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Benefits of SD-WAN in </a:t>
            </a:r>
            <a:r>
              <a:rPr lang="en-US" sz="1600" b="1" dirty="0" err="1">
                <a:solidFill>
                  <a:schemeClr val="tx1"/>
                </a:solidFill>
              </a:rPr>
              <a:t>NaaS</a:t>
            </a:r>
            <a:endParaRPr lang="en-US" sz="1600" b="1" dirty="0">
              <a:solidFill>
                <a:schemeClr val="tx1"/>
              </a:solidFill>
            </a:endParaRPr>
          </a:p>
          <a:p>
            <a:pPr marL="0" indent="0" algn="just">
              <a:buNone/>
            </a:pPr>
            <a:endParaRPr lang="en-US" sz="1600" dirty="0">
              <a:solidFill>
                <a:schemeClr val="tx1"/>
              </a:solidFill>
            </a:endParaRPr>
          </a:p>
          <a:p>
            <a:pPr algn="just"/>
            <a:r>
              <a:rPr lang="en-US" sz="1600" b="1" dirty="0">
                <a:solidFill>
                  <a:schemeClr val="tx1"/>
                </a:solidFill>
              </a:rPr>
              <a:t>Cost Savings:</a:t>
            </a:r>
            <a:r>
              <a:rPr lang="en-US" sz="1600" dirty="0">
                <a:solidFill>
                  <a:schemeClr val="tx1"/>
                </a:solidFill>
              </a:rPr>
              <a:t> </a:t>
            </a:r>
          </a:p>
          <a:p>
            <a:pPr algn="just"/>
            <a:r>
              <a:rPr lang="en-US" sz="1600" dirty="0">
                <a:solidFill>
                  <a:schemeClr val="tx1"/>
                </a:solidFill>
              </a:rPr>
              <a:t>SD-WAN reduces the dependency on expensive MPLS circuits by leveraging cost-effective broadband connections. This shift not only lowers operational costs but also provides greater flexibility in terms of network configuration and management. By reducing reliance on traditional networking infrastructure, businesses can allocate resources more efficiently, investing in areas that drive innovation and growth.</a:t>
            </a:r>
          </a:p>
        </p:txBody>
      </p:sp>
      <p:pic>
        <p:nvPicPr>
          <p:cNvPr id="3" name="Picture 2" descr="What Is Network as a Service (NaaS)? - Cisco">
            <a:extLst>
              <a:ext uri="{FF2B5EF4-FFF2-40B4-BE49-F238E27FC236}">
                <a16:creationId xmlns:a16="http://schemas.microsoft.com/office/drawing/2014/main" id="{5C8B0E21-205B-4D59-CAC2-8C32EAC55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601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79450" y="1384300"/>
            <a:ext cx="8216900" cy="2730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SASE: The Future of Secure Networking</a:t>
            </a:r>
          </a:p>
          <a:p>
            <a:pPr marL="0" indent="0" algn="just">
              <a:buNone/>
            </a:pPr>
            <a:endParaRPr lang="en-US" sz="1600" dirty="0">
              <a:solidFill>
                <a:schemeClr val="tx1"/>
              </a:solidFill>
            </a:endParaRPr>
          </a:p>
          <a:p>
            <a:pPr algn="just"/>
            <a:r>
              <a:rPr lang="en-US" sz="1600" dirty="0">
                <a:solidFill>
                  <a:schemeClr val="tx1"/>
                </a:solidFill>
              </a:rPr>
              <a:t>Secure Access Service Edge (SASE) is an emerging framework that combines network security functions with WAN capabilities to support the dynamic secure access needs of modern enterprises. SASE converges multiple security and networking technologies into a unified, cloud-native service. This convergence simplifies the management of network and security services, providing a more streamlined approach to ensuring secure connectivity.</a:t>
            </a:r>
          </a:p>
        </p:txBody>
      </p:sp>
      <p:pic>
        <p:nvPicPr>
          <p:cNvPr id="3" name="Picture 2" descr="What Is Network as a Service (NaaS)? - Cisco">
            <a:extLst>
              <a:ext uri="{FF2B5EF4-FFF2-40B4-BE49-F238E27FC236}">
                <a16:creationId xmlns:a16="http://schemas.microsoft.com/office/drawing/2014/main" id="{D9325FF0-F5E1-4A7E-E250-B4D7DE7AC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38904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79450" y="1384300"/>
            <a:ext cx="8216900" cy="2730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SASE: The Future of Secure Networking</a:t>
            </a:r>
          </a:p>
          <a:p>
            <a:pPr marL="0" indent="0" algn="just">
              <a:buNone/>
            </a:pPr>
            <a:endParaRPr lang="en-US" sz="1600" dirty="0">
              <a:solidFill>
                <a:schemeClr val="tx1"/>
              </a:solidFill>
            </a:endParaRPr>
          </a:p>
          <a:p>
            <a:pPr algn="just"/>
            <a:r>
              <a:rPr lang="en-US" sz="1600" dirty="0">
                <a:solidFill>
                  <a:schemeClr val="tx1"/>
                </a:solidFill>
              </a:rPr>
              <a:t>By integrating networking and security into a single platform, SASE offers a more holistic approach to managing enterprise networks. This approach not only enhances security but also improves network performance and reliability. As businesses continue to embrace remote work and digital transformation, SASE provides the flexibility and scalability needed to support these initiatives. Furthermore, by delivering security and networking services from the cloud, SASE reduces the complexity and cost associated with traditional on-premises solutions.</a:t>
            </a:r>
          </a:p>
        </p:txBody>
      </p:sp>
      <p:pic>
        <p:nvPicPr>
          <p:cNvPr id="3" name="Picture 2" descr="What Is Network as a Service (NaaS)? - Cisco">
            <a:extLst>
              <a:ext uri="{FF2B5EF4-FFF2-40B4-BE49-F238E27FC236}">
                <a16:creationId xmlns:a16="http://schemas.microsoft.com/office/drawing/2014/main" id="{D9325FF0-F5E1-4A7E-E250-B4D7DE7AC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2644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463550" y="1054100"/>
            <a:ext cx="8515350" cy="348615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Core Components of SASE</a:t>
            </a:r>
          </a:p>
          <a:p>
            <a:pPr marL="0" indent="0" algn="just">
              <a:buNone/>
            </a:pPr>
            <a:endParaRPr lang="en-US" sz="1600" dirty="0">
              <a:solidFill>
                <a:schemeClr val="tx1"/>
              </a:solidFill>
            </a:endParaRPr>
          </a:p>
          <a:p>
            <a:pPr algn="just"/>
            <a:r>
              <a:rPr lang="en-US" sz="1600" b="1" dirty="0">
                <a:solidFill>
                  <a:schemeClr val="tx1"/>
                </a:solidFill>
              </a:rPr>
              <a:t>Zero Trust Network Access (ZTNA):</a:t>
            </a:r>
            <a:r>
              <a:rPr lang="en-US" sz="1600" dirty="0">
                <a:solidFill>
                  <a:schemeClr val="tx1"/>
                </a:solidFill>
              </a:rPr>
              <a:t> </a:t>
            </a:r>
          </a:p>
          <a:p>
            <a:pPr algn="just"/>
            <a:r>
              <a:rPr lang="en-US" sz="1600" dirty="0">
                <a:solidFill>
                  <a:schemeClr val="tx1"/>
                </a:solidFill>
              </a:rPr>
              <a:t>Ensures that access to network resources is granted based on strict identity verification. This principle minimizes the risk of unauthorized access by implementing a "never trust, always verify" approach. ZTNA is particularly important in today's remote work environment, where employees access corporate resources from various locations and devices.</a:t>
            </a:r>
          </a:p>
          <a:p>
            <a:pPr algn="just"/>
            <a:endParaRPr lang="en-US" sz="1600" dirty="0">
              <a:solidFill>
                <a:schemeClr val="tx1"/>
              </a:solidFill>
            </a:endParaRPr>
          </a:p>
          <a:p>
            <a:pPr algn="just"/>
            <a:r>
              <a:rPr lang="en-US" sz="1600" b="1" dirty="0">
                <a:solidFill>
                  <a:schemeClr val="tx1"/>
                </a:solidFill>
              </a:rPr>
              <a:t>Secure Web Gateway (SWG):</a:t>
            </a:r>
            <a:r>
              <a:rPr lang="en-US" sz="1600" dirty="0">
                <a:solidFill>
                  <a:schemeClr val="tx1"/>
                </a:solidFill>
              </a:rPr>
              <a:t> </a:t>
            </a:r>
          </a:p>
          <a:p>
            <a:pPr algn="just"/>
            <a:r>
              <a:rPr lang="en-US" sz="1600" dirty="0">
                <a:solidFill>
                  <a:schemeClr val="tx1"/>
                </a:solidFill>
              </a:rPr>
              <a:t>Protects users from web-based threats by enforcing security policies. SWG acts as a barrier between users and potential online threats, filtering out malicious content and blocking access to harmful websites. This protection is essential for safeguarding sensitive information and maintaining compliance with industry regulations.</a:t>
            </a:r>
          </a:p>
        </p:txBody>
      </p:sp>
      <p:pic>
        <p:nvPicPr>
          <p:cNvPr id="3" name="Picture 2" descr="What Is Network as a Service (NaaS)? - Cisco">
            <a:extLst>
              <a:ext uri="{FF2B5EF4-FFF2-40B4-BE49-F238E27FC236}">
                <a16:creationId xmlns:a16="http://schemas.microsoft.com/office/drawing/2014/main" id="{B52F11B5-F8C0-A141-8C1E-64E900830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188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08000" y="1060450"/>
            <a:ext cx="8394700" cy="3668712"/>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Core Components of SASE</a:t>
            </a:r>
          </a:p>
          <a:p>
            <a:pPr marL="0" indent="0" algn="just">
              <a:buNone/>
            </a:pPr>
            <a:endParaRPr lang="en-US" sz="1600" dirty="0">
              <a:solidFill>
                <a:schemeClr val="tx1"/>
              </a:solidFill>
            </a:endParaRPr>
          </a:p>
          <a:p>
            <a:pPr algn="just"/>
            <a:r>
              <a:rPr lang="en-US" sz="1600" b="1" dirty="0">
                <a:solidFill>
                  <a:schemeClr val="tx1"/>
                </a:solidFill>
              </a:rPr>
              <a:t>Cloud Access Security Broker (CASB):</a:t>
            </a:r>
            <a:r>
              <a:rPr lang="en-US" sz="1600" dirty="0">
                <a:solidFill>
                  <a:schemeClr val="tx1"/>
                </a:solidFill>
              </a:rPr>
              <a:t> </a:t>
            </a:r>
          </a:p>
          <a:p>
            <a:pPr algn="just"/>
            <a:r>
              <a:rPr lang="en-US" sz="1600" dirty="0">
                <a:solidFill>
                  <a:schemeClr val="tx1"/>
                </a:solidFill>
              </a:rPr>
              <a:t>Provides visibility and control over data and applications in the cloud. CASB acts as an intermediary between users and cloud service providers, ensuring that data is transferred securely and that compliance policies are enforced. This visibility is crucial for detecting and mitigating potential security risks associated with cloud services.</a:t>
            </a:r>
          </a:p>
          <a:p>
            <a:pPr algn="just"/>
            <a:endParaRPr lang="en-US" sz="1600" dirty="0">
              <a:solidFill>
                <a:schemeClr val="tx1"/>
              </a:solidFill>
            </a:endParaRPr>
          </a:p>
          <a:p>
            <a:pPr algn="just"/>
            <a:r>
              <a:rPr lang="en-US" sz="1600" b="1" dirty="0">
                <a:solidFill>
                  <a:schemeClr val="tx1"/>
                </a:solidFill>
              </a:rPr>
              <a:t>Firewall as a Service (</a:t>
            </a:r>
            <a:r>
              <a:rPr lang="en-US" sz="1600" b="1" dirty="0" err="1">
                <a:solidFill>
                  <a:schemeClr val="tx1"/>
                </a:solidFill>
              </a:rPr>
              <a:t>FWaaS</a:t>
            </a:r>
            <a:r>
              <a:rPr lang="en-US" sz="1600" b="1" dirty="0">
                <a:solidFill>
                  <a:schemeClr val="tx1"/>
                </a:solidFill>
              </a:rPr>
              <a:t>): </a:t>
            </a:r>
          </a:p>
          <a:p>
            <a:pPr algn="just"/>
            <a:r>
              <a:rPr lang="en-US" sz="1600" dirty="0">
                <a:solidFill>
                  <a:schemeClr val="tx1"/>
                </a:solidFill>
              </a:rPr>
              <a:t>Delivers firewall capabilities as a cloud service, ensuring consistent security policies across all network edges. </a:t>
            </a:r>
            <a:r>
              <a:rPr lang="en-US" sz="1600" dirty="0" err="1">
                <a:solidFill>
                  <a:schemeClr val="tx1"/>
                </a:solidFill>
              </a:rPr>
              <a:t>FWaaS</a:t>
            </a:r>
            <a:r>
              <a:rPr lang="en-US" sz="1600" dirty="0">
                <a:solidFill>
                  <a:schemeClr val="tx1"/>
                </a:solidFill>
              </a:rPr>
              <a:t> provides a centralized approach to managing firewall rules and policies, making it easier to protect against threats and ensure compliance. By delivering these capabilities from the cloud, </a:t>
            </a:r>
            <a:r>
              <a:rPr lang="en-US" sz="1600" dirty="0" err="1">
                <a:solidFill>
                  <a:schemeClr val="tx1"/>
                </a:solidFill>
              </a:rPr>
              <a:t>FWaaS</a:t>
            </a:r>
            <a:r>
              <a:rPr lang="en-US" sz="1600" dirty="0">
                <a:solidFill>
                  <a:schemeClr val="tx1"/>
                </a:solidFill>
              </a:rPr>
              <a:t> reduces the complexity and cost of managing traditional on-premises firewalls.</a:t>
            </a:r>
          </a:p>
        </p:txBody>
      </p:sp>
      <p:pic>
        <p:nvPicPr>
          <p:cNvPr id="3" name="Picture 2" descr="What Is Network as a Service (NaaS)? - Cisco">
            <a:extLst>
              <a:ext uri="{FF2B5EF4-FFF2-40B4-BE49-F238E27FC236}">
                <a16:creationId xmlns:a16="http://schemas.microsoft.com/office/drawing/2014/main" id="{B52F11B5-F8C0-A141-8C1E-64E900830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665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04800" y="1231900"/>
            <a:ext cx="8636000" cy="3492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The Role of SASE in </a:t>
            </a:r>
            <a:r>
              <a:rPr lang="en-US" sz="1600" b="1" dirty="0" err="1">
                <a:solidFill>
                  <a:schemeClr val="tx1"/>
                </a:solidFill>
              </a:rPr>
              <a:t>NaaS</a:t>
            </a:r>
            <a:endParaRPr lang="en-US" sz="1600" b="1" dirty="0">
              <a:solidFill>
                <a:schemeClr val="tx1"/>
              </a:solidFill>
            </a:endParaRPr>
          </a:p>
          <a:p>
            <a:pPr marL="0" indent="0" algn="just">
              <a:buNone/>
            </a:pPr>
            <a:endParaRPr lang="en-US" sz="1600" dirty="0">
              <a:solidFill>
                <a:schemeClr val="tx1"/>
              </a:solidFill>
            </a:endParaRPr>
          </a:p>
          <a:p>
            <a:pPr algn="just"/>
            <a:r>
              <a:rPr lang="en-US" sz="1600" dirty="0">
                <a:solidFill>
                  <a:schemeClr val="tx1"/>
                </a:solidFill>
              </a:rPr>
              <a:t>SASE enhances the </a:t>
            </a:r>
            <a:r>
              <a:rPr lang="en-US" sz="1600" dirty="0" err="1">
                <a:solidFill>
                  <a:schemeClr val="tx1"/>
                </a:solidFill>
              </a:rPr>
              <a:t>NaaS</a:t>
            </a:r>
            <a:r>
              <a:rPr lang="en-US" sz="1600" dirty="0">
                <a:solidFill>
                  <a:schemeClr val="tx1"/>
                </a:solidFill>
              </a:rPr>
              <a:t> model by providing a holistic and integrated approach to security and networking. It ensures that security policies are consistently applied across all network edges, whether they are on-premises, in the cloud, or at remote locations. This consistency is critical for maintaining a strong security posture and ensuring that all users and devices are protected, regardless of their location or the network they are using.</a:t>
            </a:r>
          </a:p>
          <a:p>
            <a:pPr algn="just"/>
            <a:endParaRPr lang="en-US" sz="1600" dirty="0">
              <a:solidFill>
                <a:schemeClr val="tx1"/>
              </a:solidFill>
            </a:endParaRPr>
          </a:p>
          <a:p>
            <a:pPr algn="just"/>
            <a:r>
              <a:rPr lang="en-US" sz="1600" dirty="0">
                <a:solidFill>
                  <a:schemeClr val="tx1"/>
                </a:solidFill>
              </a:rPr>
              <a:t>The integration of SASE into the </a:t>
            </a:r>
            <a:r>
              <a:rPr lang="en-US" sz="1600" dirty="0" err="1">
                <a:solidFill>
                  <a:schemeClr val="tx1"/>
                </a:solidFill>
              </a:rPr>
              <a:t>NaaS</a:t>
            </a:r>
            <a:r>
              <a:rPr lang="en-US" sz="1600" dirty="0">
                <a:solidFill>
                  <a:schemeClr val="tx1"/>
                </a:solidFill>
              </a:rPr>
              <a:t> framework also simplifies the management of network and security services. By consolidating these functions into a single platform, businesses can reduce the complexity and cost associated with managing multiple solutions. This consolidation not only improves efficiency but also enhances visibility and control over the network, enabling businesses to respond more effectively to emerging threats and challenges.</a:t>
            </a:r>
          </a:p>
        </p:txBody>
      </p:sp>
      <p:pic>
        <p:nvPicPr>
          <p:cNvPr id="3" name="Picture 2" descr="What Is Network as a Service (NaaS)? - Cisco">
            <a:extLst>
              <a:ext uri="{FF2B5EF4-FFF2-40B4-BE49-F238E27FC236}">
                <a16:creationId xmlns:a16="http://schemas.microsoft.com/office/drawing/2014/main" id="{FF09E3F6-2166-54D4-7F0D-300764960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740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04800" y="1231900"/>
            <a:ext cx="8636000" cy="3492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Implementing </a:t>
            </a:r>
            <a:r>
              <a:rPr lang="en-US" sz="1600" b="1" dirty="0" err="1">
                <a:solidFill>
                  <a:schemeClr val="tx1"/>
                </a:solidFill>
              </a:rPr>
              <a:t>NaaS</a:t>
            </a:r>
            <a:r>
              <a:rPr lang="en-US" sz="1600" b="1" dirty="0">
                <a:solidFill>
                  <a:schemeClr val="tx1"/>
                </a:solidFill>
              </a:rPr>
              <a:t>: Challenges and Considerations</a:t>
            </a:r>
          </a:p>
          <a:p>
            <a:pPr marL="0" indent="0" algn="just">
              <a:buNone/>
            </a:pPr>
            <a:endParaRPr lang="en-US" sz="1600" dirty="0">
              <a:solidFill>
                <a:schemeClr val="tx1"/>
              </a:solidFill>
            </a:endParaRPr>
          </a:p>
          <a:p>
            <a:pPr algn="just"/>
            <a:r>
              <a:rPr lang="en-US" sz="1600" dirty="0">
                <a:solidFill>
                  <a:schemeClr val="tx1"/>
                </a:solidFill>
              </a:rPr>
              <a:t>While </a:t>
            </a:r>
            <a:r>
              <a:rPr lang="en-US" sz="1600" dirty="0" err="1">
                <a:solidFill>
                  <a:schemeClr val="tx1"/>
                </a:solidFill>
              </a:rPr>
              <a:t>NaaS</a:t>
            </a:r>
            <a:r>
              <a:rPr lang="en-US" sz="1600" dirty="0">
                <a:solidFill>
                  <a:schemeClr val="tx1"/>
                </a:solidFill>
              </a:rPr>
              <a:t> offers numerous benefits, its implementation is not without challenges. Enterprises must consider several factors to ensure a successful transition to a </a:t>
            </a:r>
            <a:r>
              <a:rPr lang="en-US" sz="1600" dirty="0" err="1">
                <a:solidFill>
                  <a:schemeClr val="tx1"/>
                </a:solidFill>
              </a:rPr>
              <a:t>NaaS</a:t>
            </a:r>
            <a:r>
              <a:rPr lang="en-US" sz="1600" dirty="0">
                <a:solidFill>
                  <a:schemeClr val="tx1"/>
                </a:solidFill>
              </a:rPr>
              <a:t> model. These factors include:</a:t>
            </a:r>
          </a:p>
          <a:p>
            <a:pPr algn="just"/>
            <a:endParaRPr lang="en-US" sz="1600" dirty="0">
              <a:solidFill>
                <a:schemeClr val="tx1"/>
              </a:solidFill>
            </a:endParaRPr>
          </a:p>
          <a:p>
            <a:pPr algn="just"/>
            <a:r>
              <a:rPr lang="en-US" sz="1600" b="1" dirty="0">
                <a:solidFill>
                  <a:schemeClr val="tx1"/>
                </a:solidFill>
              </a:rPr>
              <a:t>Service Quality and Flexibility:</a:t>
            </a:r>
            <a:r>
              <a:rPr lang="en-US" sz="1600" dirty="0">
                <a:solidFill>
                  <a:schemeClr val="tx1"/>
                </a:solidFill>
              </a:rPr>
              <a:t> </a:t>
            </a:r>
          </a:p>
          <a:p>
            <a:pPr algn="just"/>
            <a:r>
              <a:rPr lang="en-US" sz="1600" dirty="0">
                <a:solidFill>
                  <a:schemeClr val="tx1"/>
                </a:solidFill>
              </a:rPr>
              <a:t>While the consolidation of all network services drastically reduces complexity, it is essential to prioritize the quality and flexibility of services. Thorough vendor evaluation and SLA comparisons as well as the assessment of a provider's ability to tailor their solution to specific business needs are recommended. In the end, a provider with happy customers, guaranteed end-to-end SLAs and a designated account team that can consult and cater for custom requirements reduces the risk of a vendor lock-in. </a:t>
            </a:r>
          </a:p>
        </p:txBody>
      </p:sp>
      <p:pic>
        <p:nvPicPr>
          <p:cNvPr id="3" name="Picture 2" descr="What Is Network as a Service (NaaS)? - Cisco">
            <a:extLst>
              <a:ext uri="{FF2B5EF4-FFF2-40B4-BE49-F238E27FC236}">
                <a16:creationId xmlns:a16="http://schemas.microsoft.com/office/drawing/2014/main" id="{FF09E3F6-2166-54D4-7F0D-300764960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799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1046162" y="1226240"/>
            <a:ext cx="7178675" cy="318066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What is </a:t>
            </a:r>
            <a:r>
              <a:rPr lang="en-US" sz="1600" b="1" dirty="0" err="1">
                <a:solidFill>
                  <a:schemeClr val="tx1"/>
                </a:solidFill>
              </a:rPr>
              <a:t>NaaS</a:t>
            </a:r>
            <a:r>
              <a:rPr lang="en-US" sz="1600" b="1" dirty="0">
                <a:solidFill>
                  <a:schemeClr val="tx1"/>
                </a:solidFill>
              </a:rPr>
              <a:t>?</a:t>
            </a:r>
          </a:p>
          <a:p>
            <a:pPr marL="0" indent="0" algn="just">
              <a:buNone/>
            </a:pPr>
            <a:endParaRPr lang="en-US" sz="1600" dirty="0">
              <a:solidFill>
                <a:schemeClr val="tx1"/>
              </a:solidFill>
            </a:endParaRPr>
          </a:p>
          <a:p>
            <a:pPr algn="just"/>
            <a:r>
              <a:rPr lang="en-US" sz="1600" dirty="0">
                <a:solidFill>
                  <a:schemeClr val="tx1"/>
                </a:solidFill>
              </a:rPr>
              <a:t>The flexibility of </a:t>
            </a:r>
            <a:r>
              <a:rPr lang="en-US" sz="1600" dirty="0" err="1">
                <a:solidFill>
                  <a:schemeClr val="tx1"/>
                </a:solidFill>
              </a:rPr>
              <a:t>NaaS</a:t>
            </a:r>
            <a:r>
              <a:rPr lang="en-US" sz="1600" dirty="0">
                <a:solidFill>
                  <a:schemeClr val="tx1"/>
                </a:solidFill>
              </a:rPr>
              <a:t> is one of its defining characteristics, enabling businesses to tailor their network resources to fit specific needs. This adaptability translates to improved operational efficiency and the ability to respond swiftly to market changes. Additionally, by shifting from capital expenditures to operational expenditures, companies can better manage their budgets, ensuring that resources are allocated more effectively. With </a:t>
            </a:r>
            <a:r>
              <a:rPr lang="en-US" sz="1600" dirty="0" err="1">
                <a:solidFill>
                  <a:schemeClr val="tx1"/>
                </a:solidFill>
              </a:rPr>
              <a:t>NaaS</a:t>
            </a:r>
            <a:r>
              <a:rPr lang="en-US" sz="1600" dirty="0">
                <a:solidFill>
                  <a:schemeClr val="tx1"/>
                </a:solidFill>
              </a:rPr>
              <a:t>, enterprises no longer need to worry about the obsolescence of technology or the complexities of managing multiple network vendors, as everything is streamlined through a single service provider.</a:t>
            </a:r>
          </a:p>
        </p:txBody>
      </p:sp>
      <p:pic>
        <p:nvPicPr>
          <p:cNvPr id="1026" name="Picture 2" descr="What Is Network as a Service (NaaS)? - Cisco">
            <a:extLst>
              <a:ext uri="{FF2B5EF4-FFF2-40B4-BE49-F238E27FC236}">
                <a16:creationId xmlns:a16="http://schemas.microsoft.com/office/drawing/2014/main" id="{BF0BDFB5-64DF-804A-7D9C-A580620BB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6840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04800" y="1231900"/>
            <a:ext cx="8636000" cy="3492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Implementing </a:t>
            </a:r>
            <a:r>
              <a:rPr lang="en-US" sz="1600" b="1" dirty="0" err="1">
                <a:solidFill>
                  <a:schemeClr val="tx1"/>
                </a:solidFill>
              </a:rPr>
              <a:t>NaaS</a:t>
            </a:r>
            <a:r>
              <a:rPr lang="en-US" sz="1600" b="1" dirty="0">
                <a:solidFill>
                  <a:schemeClr val="tx1"/>
                </a:solidFill>
              </a:rPr>
              <a:t>: Challenges and Considerations</a:t>
            </a:r>
          </a:p>
          <a:p>
            <a:pPr marL="0" indent="0" algn="just">
              <a:buNone/>
            </a:pPr>
            <a:endParaRPr lang="en-US" sz="1600" dirty="0">
              <a:solidFill>
                <a:schemeClr val="tx1"/>
              </a:solidFill>
            </a:endParaRPr>
          </a:p>
          <a:p>
            <a:pPr algn="just"/>
            <a:r>
              <a:rPr lang="en-US" sz="1600" b="1" dirty="0">
                <a:solidFill>
                  <a:schemeClr val="tx1"/>
                </a:solidFill>
              </a:rPr>
              <a:t>Integration with Existing Infrastructure:</a:t>
            </a:r>
            <a:r>
              <a:rPr lang="en-US" sz="1600" dirty="0">
                <a:solidFill>
                  <a:schemeClr val="tx1"/>
                </a:solidFill>
              </a:rPr>
              <a:t> </a:t>
            </a:r>
          </a:p>
          <a:p>
            <a:pPr algn="just"/>
            <a:r>
              <a:rPr lang="en-US" sz="1600" dirty="0">
                <a:solidFill>
                  <a:schemeClr val="tx1"/>
                </a:solidFill>
              </a:rPr>
              <a:t>Seamlessly integrating </a:t>
            </a:r>
            <a:r>
              <a:rPr lang="en-US" sz="1600" dirty="0" err="1">
                <a:solidFill>
                  <a:schemeClr val="tx1"/>
                </a:solidFill>
              </a:rPr>
              <a:t>NaaS</a:t>
            </a:r>
            <a:r>
              <a:rPr lang="en-US" sz="1600" dirty="0">
                <a:solidFill>
                  <a:schemeClr val="tx1"/>
                </a:solidFill>
              </a:rPr>
              <a:t> with existing network infrastructure and security protocols can be complex. Enterprises need to carefully assess their current environment and work closely with their chosen provider to ensure a smooth transition. This may involve updating legacy systems or implementing new technologies to support the </a:t>
            </a:r>
            <a:r>
              <a:rPr lang="en-US" sz="1600" dirty="0" err="1">
                <a:solidFill>
                  <a:schemeClr val="tx1"/>
                </a:solidFill>
              </a:rPr>
              <a:t>NaaS</a:t>
            </a:r>
            <a:r>
              <a:rPr lang="en-US" sz="1600" dirty="0">
                <a:solidFill>
                  <a:schemeClr val="tx1"/>
                </a:solidFill>
              </a:rPr>
              <a:t> model.</a:t>
            </a:r>
          </a:p>
          <a:p>
            <a:pPr algn="just"/>
            <a:endParaRPr lang="en-US" sz="1600" dirty="0">
              <a:solidFill>
                <a:schemeClr val="tx1"/>
              </a:solidFill>
            </a:endParaRPr>
          </a:p>
          <a:p>
            <a:pPr algn="just"/>
            <a:r>
              <a:rPr lang="en-US" sz="1600" b="1" dirty="0">
                <a:solidFill>
                  <a:schemeClr val="tx1"/>
                </a:solidFill>
              </a:rPr>
              <a:t>Compliance:</a:t>
            </a:r>
            <a:r>
              <a:rPr lang="en-US" sz="1600" dirty="0">
                <a:solidFill>
                  <a:schemeClr val="tx1"/>
                </a:solidFill>
              </a:rPr>
              <a:t> </a:t>
            </a:r>
          </a:p>
          <a:p>
            <a:pPr algn="just"/>
            <a:r>
              <a:rPr lang="en-US" sz="1600" dirty="0">
                <a:solidFill>
                  <a:schemeClr val="tx1"/>
                </a:solidFill>
              </a:rPr>
              <a:t>Ensuring compliance with industry regulations and standards is critical, particularly when sensitive data is involved. Businesses must ensure that their </a:t>
            </a:r>
            <a:r>
              <a:rPr lang="en-US" sz="1600" dirty="0" err="1">
                <a:solidFill>
                  <a:schemeClr val="tx1"/>
                </a:solidFill>
              </a:rPr>
              <a:t>NaaS</a:t>
            </a:r>
            <a:r>
              <a:rPr lang="en-US" sz="1600" dirty="0">
                <a:solidFill>
                  <a:schemeClr val="tx1"/>
                </a:solidFill>
              </a:rPr>
              <a:t> provider adheres to relevant compliance requirements and has robust data protection measures in place. This is particularly important for industries with strict regulatory requirements, such as healthcare and finance.</a:t>
            </a:r>
          </a:p>
        </p:txBody>
      </p:sp>
      <p:pic>
        <p:nvPicPr>
          <p:cNvPr id="3" name="Picture 2" descr="What Is Network as a Service (NaaS)? - Cisco">
            <a:extLst>
              <a:ext uri="{FF2B5EF4-FFF2-40B4-BE49-F238E27FC236}">
                <a16:creationId xmlns:a16="http://schemas.microsoft.com/office/drawing/2014/main" id="{FF09E3F6-2166-54D4-7F0D-300764960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3459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304800" y="1231900"/>
            <a:ext cx="8636000" cy="34925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Best Practices for Successful </a:t>
            </a:r>
            <a:r>
              <a:rPr lang="en-US" sz="1600" b="1" dirty="0" err="1">
                <a:solidFill>
                  <a:schemeClr val="tx1"/>
                </a:solidFill>
              </a:rPr>
              <a:t>NaaS</a:t>
            </a:r>
            <a:r>
              <a:rPr lang="en-US" sz="1600" b="1" dirty="0">
                <a:solidFill>
                  <a:schemeClr val="tx1"/>
                </a:solidFill>
              </a:rPr>
              <a:t> Implementation</a:t>
            </a:r>
          </a:p>
          <a:p>
            <a:pPr marL="0" indent="0" algn="just">
              <a:buNone/>
            </a:pPr>
            <a:endParaRPr lang="en-US" sz="1600" dirty="0">
              <a:solidFill>
                <a:schemeClr val="tx1"/>
              </a:solidFill>
            </a:endParaRPr>
          </a:p>
          <a:p>
            <a:pPr algn="just"/>
            <a:r>
              <a:rPr lang="en-US" sz="1600" b="1" dirty="0">
                <a:solidFill>
                  <a:schemeClr val="tx1"/>
                </a:solidFill>
              </a:rPr>
              <a:t>Thorough Vendor Evaluation:</a:t>
            </a:r>
            <a:r>
              <a:rPr lang="en-US" sz="1600" dirty="0">
                <a:solidFill>
                  <a:schemeClr val="tx1"/>
                </a:solidFill>
              </a:rPr>
              <a:t> </a:t>
            </a:r>
          </a:p>
          <a:p>
            <a:pPr algn="just"/>
            <a:r>
              <a:rPr lang="en-US" sz="1600" dirty="0">
                <a:solidFill>
                  <a:schemeClr val="tx1"/>
                </a:solidFill>
              </a:rPr>
              <a:t>Assess potential </a:t>
            </a:r>
            <a:r>
              <a:rPr lang="en-US" sz="1600" dirty="0" err="1">
                <a:solidFill>
                  <a:schemeClr val="tx1"/>
                </a:solidFill>
              </a:rPr>
              <a:t>NaaS</a:t>
            </a:r>
            <a:r>
              <a:rPr lang="en-US" sz="1600" dirty="0">
                <a:solidFill>
                  <a:schemeClr val="tx1"/>
                </a:solidFill>
              </a:rPr>
              <a:t> providers based on their service quality, security capabilities, and track record. This evaluation should consider factors such as customer support, performance, scalability, and pricing. By conducting a comprehensive assessment, businesses can select a provider that aligns with their strategic goals and operational requirements.</a:t>
            </a:r>
          </a:p>
          <a:p>
            <a:pPr algn="just"/>
            <a:endParaRPr lang="en-US" sz="1600" dirty="0">
              <a:solidFill>
                <a:schemeClr val="tx1"/>
              </a:solidFill>
            </a:endParaRPr>
          </a:p>
          <a:p>
            <a:pPr algn="just"/>
            <a:r>
              <a:rPr lang="en-US" sz="1600" b="1" dirty="0">
                <a:solidFill>
                  <a:schemeClr val="tx1"/>
                </a:solidFill>
              </a:rPr>
              <a:t>Pilot Testing:</a:t>
            </a:r>
            <a:r>
              <a:rPr lang="en-US" sz="1600" dirty="0">
                <a:solidFill>
                  <a:schemeClr val="tx1"/>
                </a:solidFill>
              </a:rPr>
              <a:t> </a:t>
            </a:r>
          </a:p>
          <a:p>
            <a:pPr algn="just"/>
            <a:r>
              <a:rPr lang="en-US" sz="1600" dirty="0">
                <a:solidFill>
                  <a:schemeClr val="tx1"/>
                </a:solidFill>
              </a:rPr>
              <a:t>Conduct pilot tests to evaluate the performance, support and staff expertise of the </a:t>
            </a:r>
            <a:r>
              <a:rPr lang="en-US" sz="1600" dirty="0" err="1">
                <a:solidFill>
                  <a:schemeClr val="tx1"/>
                </a:solidFill>
              </a:rPr>
              <a:t>NaaS</a:t>
            </a:r>
            <a:r>
              <a:rPr lang="en-US" sz="1600" dirty="0">
                <a:solidFill>
                  <a:schemeClr val="tx1"/>
                </a:solidFill>
              </a:rPr>
              <a:t> service . Pilot testing allows businesses to identify potential issues and make necessary adjustments before full-scale implementation. This approach helps minimize disruption and ensures a smoother transition to the </a:t>
            </a:r>
            <a:r>
              <a:rPr lang="en-US" sz="1600" dirty="0" err="1">
                <a:solidFill>
                  <a:schemeClr val="tx1"/>
                </a:solidFill>
              </a:rPr>
              <a:t>NaaS</a:t>
            </a:r>
            <a:r>
              <a:rPr lang="en-US" sz="1600" dirty="0">
                <a:solidFill>
                  <a:schemeClr val="tx1"/>
                </a:solidFill>
              </a:rPr>
              <a:t> model.</a:t>
            </a:r>
          </a:p>
        </p:txBody>
      </p:sp>
      <p:pic>
        <p:nvPicPr>
          <p:cNvPr id="3" name="Picture 2" descr="What Is Network as a Service (NaaS)? - Cisco">
            <a:extLst>
              <a:ext uri="{FF2B5EF4-FFF2-40B4-BE49-F238E27FC236}">
                <a16:creationId xmlns:a16="http://schemas.microsoft.com/office/drawing/2014/main" id="{FF09E3F6-2166-54D4-7F0D-300764960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7472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692150" y="1225549"/>
            <a:ext cx="8026400" cy="2782093"/>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Best Practices for Successful </a:t>
            </a:r>
            <a:r>
              <a:rPr lang="en-US" sz="1600" b="1" dirty="0" err="1">
                <a:solidFill>
                  <a:schemeClr val="tx1"/>
                </a:solidFill>
              </a:rPr>
              <a:t>NaaS</a:t>
            </a:r>
            <a:r>
              <a:rPr lang="en-US" sz="1600" b="1" dirty="0">
                <a:solidFill>
                  <a:schemeClr val="tx1"/>
                </a:solidFill>
              </a:rPr>
              <a:t> Implementation</a:t>
            </a:r>
          </a:p>
          <a:p>
            <a:pPr marL="0" indent="0" algn="just">
              <a:buNone/>
            </a:pPr>
            <a:endParaRPr lang="en-US" sz="1600" dirty="0">
              <a:solidFill>
                <a:schemeClr val="tx1"/>
              </a:solidFill>
            </a:endParaRPr>
          </a:p>
          <a:p>
            <a:pPr algn="just"/>
            <a:r>
              <a:rPr lang="en-US" sz="1600" b="1" dirty="0">
                <a:solidFill>
                  <a:schemeClr val="tx1"/>
                </a:solidFill>
              </a:rPr>
              <a:t>Comprehensive Security Strategy:</a:t>
            </a:r>
            <a:r>
              <a:rPr lang="en-US" sz="1600" dirty="0">
                <a:solidFill>
                  <a:schemeClr val="tx1"/>
                </a:solidFill>
              </a:rPr>
              <a:t> </a:t>
            </a:r>
          </a:p>
          <a:p>
            <a:pPr algn="just"/>
            <a:r>
              <a:rPr lang="en-US" sz="1600" dirty="0">
                <a:solidFill>
                  <a:schemeClr val="tx1"/>
                </a:solidFill>
              </a:rPr>
              <a:t>Develop a comprehensive security strategy that integrates </a:t>
            </a:r>
            <a:r>
              <a:rPr lang="en-US" sz="1600" dirty="0" err="1">
                <a:solidFill>
                  <a:schemeClr val="tx1"/>
                </a:solidFill>
              </a:rPr>
              <a:t>NaaS</a:t>
            </a:r>
            <a:r>
              <a:rPr lang="en-US" sz="1600" dirty="0">
                <a:solidFill>
                  <a:schemeClr val="tx1"/>
                </a:solidFill>
              </a:rPr>
              <a:t> with broader cybersecurity measures to protect your digital assets. This strategy should include regular security assessments, employee training, and incident response planning. By taking a proactive approach to security, businesses can better protect their networks and data from emerging threats.</a:t>
            </a:r>
          </a:p>
        </p:txBody>
      </p:sp>
      <p:pic>
        <p:nvPicPr>
          <p:cNvPr id="3" name="Picture 2" descr="What Is Network as a Service (NaaS)? - Cisco">
            <a:extLst>
              <a:ext uri="{FF2B5EF4-FFF2-40B4-BE49-F238E27FC236}">
                <a16:creationId xmlns:a16="http://schemas.microsoft.com/office/drawing/2014/main" id="{FF09E3F6-2166-54D4-7F0D-3007649600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423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41525"/>
            <a:ext cx="9144000" cy="1060450"/>
          </a:xfrm>
          <a:prstGeom prst="rect">
            <a:avLst/>
          </a:prstGeom>
        </p:spPr>
        <p:txBody>
          <a:bodyPr anchor="ctr">
            <a:normAutofit/>
          </a:bodyPr>
          <a:lstStyle/>
          <a:p>
            <a:pPr algn="ctr"/>
            <a:r>
              <a:rPr lang="en-US" sz="3600" b="1" dirty="0"/>
              <a:t>Thank You !!!</a:t>
            </a:r>
            <a:endParaRPr lang="ru-RU" sz="3600" b="1" dirty="0"/>
          </a:p>
        </p:txBody>
      </p:sp>
    </p:spTree>
    <p:extLst>
      <p:ext uri="{BB962C8B-B14F-4D97-AF65-F5344CB8AC3E}">
        <p14:creationId xmlns:p14="http://schemas.microsoft.com/office/powerpoint/2010/main" val="91161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073150"/>
            <a:ext cx="8288338" cy="379730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How Does </a:t>
            </a:r>
            <a:r>
              <a:rPr lang="en-US" sz="1600" b="1" dirty="0" err="1">
                <a:solidFill>
                  <a:schemeClr val="tx1"/>
                </a:solidFill>
              </a:rPr>
              <a:t>NaaS</a:t>
            </a:r>
            <a:r>
              <a:rPr lang="en-US" sz="1600" b="1" dirty="0">
                <a:solidFill>
                  <a:schemeClr val="tx1"/>
                </a:solidFill>
              </a:rPr>
              <a:t> Work?</a:t>
            </a:r>
          </a:p>
          <a:p>
            <a:pPr marL="0" indent="0" algn="just">
              <a:buNone/>
            </a:pPr>
            <a:endParaRPr lang="en-US" sz="1600" dirty="0">
              <a:solidFill>
                <a:schemeClr val="tx1"/>
              </a:solidFill>
            </a:endParaRPr>
          </a:p>
          <a:p>
            <a:pPr algn="just"/>
            <a:r>
              <a:rPr lang="en-US" sz="1600" dirty="0">
                <a:solidFill>
                  <a:schemeClr val="tx1"/>
                </a:solidFill>
              </a:rPr>
              <a:t>Through a cloud-based platform, Network as a Service (</a:t>
            </a:r>
            <a:r>
              <a:rPr lang="en-US" sz="1600" dirty="0" err="1">
                <a:solidFill>
                  <a:schemeClr val="tx1"/>
                </a:solidFill>
              </a:rPr>
              <a:t>NaaS</a:t>
            </a:r>
            <a:r>
              <a:rPr lang="en-US" sz="1600" dirty="0">
                <a:solidFill>
                  <a:schemeClr val="tx1"/>
                </a:solidFill>
              </a:rPr>
              <a:t>) provides organizations with internet access to networking resources, this is the way </a:t>
            </a:r>
            <a:r>
              <a:rPr lang="en-US" sz="1600" dirty="0" err="1">
                <a:solidFill>
                  <a:schemeClr val="tx1"/>
                </a:solidFill>
              </a:rPr>
              <a:t>NaaS</a:t>
            </a:r>
            <a:r>
              <a:rPr lang="en-US" sz="1600" dirty="0">
                <a:solidFill>
                  <a:schemeClr val="tx1"/>
                </a:solidFill>
              </a:rPr>
              <a:t> typically works:</a:t>
            </a:r>
          </a:p>
          <a:p>
            <a:pPr algn="just"/>
            <a:endParaRPr lang="en-US" sz="1600" dirty="0">
              <a:solidFill>
                <a:schemeClr val="tx1"/>
              </a:solidFill>
            </a:endParaRPr>
          </a:p>
          <a:p>
            <a:pPr algn="just"/>
            <a:r>
              <a:rPr lang="en-US" sz="1600" b="1" dirty="0">
                <a:solidFill>
                  <a:schemeClr val="tx1"/>
                </a:solidFill>
              </a:rPr>
              <a:t>Cloud-Based Platform:</a:t>
            </a:r>
            <a:r>
              <a:rPr lang="en-US" sz="1600" dirty="0">
                <a:solidFill>
                  <a:schemeClr val="tx1"/>
                </a:solidFill>
              </a:rPr>
              <a:t> </a:t>
            </a:r>
          </a:p>
          <a:p>
            <a:pPr algn="just"/>
            <a:r>
              <a:rPr lang="en-US" sz="1600" dirty="0" err="1">
                <a:solidFill>
                  <a:schemeClr val="tx1"/>
                </a:solidFill>
              </a:rPr>
              <a:t>NaaS</a:t>
            </a:r>
            <a:r>
              <a:rPr lang="en-US" sz="1600" dirty="0">
                <a:solidFill>
                  <a:schemeClr val="tx1"/>
                </a:solidFill>
              </a:rPr>
              <a:t> is conveyed through a cloud-based platform managed by a service provider. Organizations buy into the </a:t>
            </a:r>
            <a:r>
              <a:rPr lang="en-US" sz="1600" dirty="0" err="1">
                <a:solidFill>
                  <a:schemeClr val="tx1"/>
                </a:solidFill>
              </a:rPr>
              <a:t>NaaS</a:t>
            </a:r>
            <a:r>
              <a:rPr lang="en-US" sz="1600" dirty="0">
                <a:solidFill>
                  <a:schemeClr val="tx1"/>
                </a:solidFill>
              </a:rPr>
              <a:t> platform and access networking services through online portals, APIs, or command-line interfaces (CLIs),</a:t>
            </a:r>
          </a:p>
          <a:p>
            <a:pPr algn="just"/>
            <a:endParaRPr lang="en-US" sz="1600" dirty="0">
              <a:solidFill>
                <a:schemeClr val="tx1"/>
              </a:solidFill>
            </a:endParaRPr>
          </a:p>
          <a:p>
            <a:pPr algn="just"/>
            <a:r>
              <a:rPr lang="en-US" sz="1600" b="1" dirty="0">
                <a:solidFill>
                  <a:schemeClr val="tx1"/>
                </a:solidFill>
              </a:rPr>
              <a:t>Centralized Management:</a:t>
            </a:r>
            <a:r>
              <a:rPr lang="en-US" sz="1600" dirty="0">
                <a:solidFill>
                  <a:schemeClr val="tx1"/>
                </a:solidFill>
              </a:rPr>
              <a:t> </a:t>
            </a:r>
          </a:p>
          <a:p>
            <a:pPr algn="just"/>
            <a:r>
              <a:rPr lang="en-US" sz="1600" dirty="0">
                <a:solidFill>
                  <a:schemeClr val="tx1"/>
                </a:solidFill>
              </a:rPr>
              <a:t>Organizations can monitor and manage their network infrastructure from a single dashboard to centralized management interfaces provided by </a:t>
            </a:r>
            <a:r>
              <a:rPr lang="en-US" sz="1600" dirty="0" err="1">
                <a:solidFill>
                  <a:schemeClr val="tx1"/>
                </a:solidFill>
              </a:rPr>
              <a:t>NaaS</a:t>
            </a:r>
            <a:r>
              <a:rPr lang="en-US" sz="1600" dirty="0">
                <a:solidFill>
                  <a:schemeClr val="tx1"/>
                </a:solidFill>
              </a:rPr>
              <a:t> platforms. Administrators can see network execution measurements, break down traffic design, troubleshoot issues, and make configuration changes as needs be.</a:t>
            </a:r>
          </a:p>
        </p:txBody>
      </p:sp>
      <p:pic>
        <p:nvPicPr>
          <p:cNvPr id="3" name="Picture 2" descr="What Is Network as a Service (NaaS)? - Cisco">
            <a:extLst>
              <a:ext uri="{FF2B5EF4-FFF2-40B4-BE49-F238E27FC236}">
                <a16:creationId xmlns:a16="http://schemas.microsoft.com/office/drawing/2014/main" id="{5EDD34D7-81A9-3EA5-451E-FCBFAE203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2231" y="0"/>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1641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231516"/>
            <a:ext cx="8180388" cy="3294960"/>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How Does </a:t>
            </a:r>
            <a:r>
              <a:rPr lang="en-US" sz="1600" b="1" dirty="0" err="1">
                <a:solidFill>
                  <a:schemeClr val="tx1"/>
                </a:solidFill>
              </a:rPr>
              <a:t>NaaS</a:t>
            </a:r>
            <a:r>
              <a:rPr lang="en-US" sz="1600" b="1" dirty="0">
                <a:solidFill>
                  <a:schemeClr val="tx1"/>
                </a:solidFill>
              </a:rPr>
              <a:t> Work?</a:t>
            </a:r>
          </a:p>
          <a:p>
            <a:pPr marL="0" indent="0" algn="just">
              <a:buNone/>
            </a:pPr>
            <a:endParaRPr lang="en-US" sz="1600" dirty="0">
              <a:solidFill>
                <a:schemeClr val="tx1"/>
              </a:solidFill>
            </a:endParaRPr>
          </a:p>
          <a:p>
            <a:pPr algn="just"/>
            <a:r>
              <a:rPr lang="en-US" sz="1600" b="1" dirty="0">
                <a:solidFill>
                  <a:schemeClr val="tx1"/>
                </a:solidFill>
              </a:rPr>
              <a:t>Security and Compliance:</a:t>
            </a:r>
            <a:r>
              <a:rPr lang="en-US" sz="1600" dirty="0">
                <a:solidFill>
                  <a:schemeClr val="tx1"/>
                </a:solidFill>
              </a:rPr>
              <a:t> Network infrastructure and data are protected from unauthorized access, data breaches, and other security threats by </a:t>
            </a:r>
            <a:r>
              <a:rPr lang="en-US" sz="1600" dirty="0" err="1">
                <a:solidFill>
                  <a:schemeClr val="tx1"/>
                </a:solidFill>
              </a:rPr>
              <a:t>NaaS</a:t>
            </a:r>
            <a:r>
              <a:rPr lang="en-US" sz="1600" dirty="0">
                <a:solidFill>
                  <a:schemeClr val="tx1"/>
                </a:solidFill>
              </a:rPr>
              <a:t> platforms' extensive security measures. They additionally offer consistence confirmations and adherence to industry principles to ensure data privacy, respectability, and accessibility.</a:t>
            </a:r>
          </a:p>
          <a:p>
            <a:pPr algn="just"/>
            <a:endParaRPr lang="en-US" sz="1600" dirty="0">
              <a:solidFill>
                <a:schemeClr val="tx1"/>
              </a:solidFill>
            </a:endParaRPr>
          </a:p>
          <a:p>
            <a:pPr algn="just"/>
            <a:r>
              <a:rPr lang="en-US" sz="1600" b="1" dirty="0">
                <a:solidFill>
                  <a:schemeClr val="tx1"/>
                </a:solidFill>
              </a:rPr>
              <a:t>On-Demand Provisioning:</a:t>
            </a:r>
            <a:r>
              <a:rPr lang="en-US" sz="1600" dirty="0">
                <a:solidFill>
                  <a:schemeClr val="tx1"/>
                </a:solidFill>
              </a:rPr>
              <a:t> </a:t>
            </a:r>
          </a:p>
          <a:p>
            <a:pPr algn="just"/>
            <a:r>
              <a:rPr lang="en-US" sz="1600" dirty="0">
                <a:solidFill>
                  <a:schemeClr val="tx1"/>
                </a:solidFill>
              </a:rPr>
              <a:t>With </a:t>
            </a:r>
            <a:r>
              <a:rPr lang="en-US" sz="1600" dirty="0" err="1">
                <a:solidFill>
                  <a:schemeClr val="tx1"/>
                </a:solidFill>
              </a:rPr>
              <a:t>NaaS</a:t>
            </a:r>
            <a:r>
              <a:rPr lang="en-US" sz="1600" dirty="0">
                <a:solidFill>
                  <a:schemeClr val="tx1"/>
                </a:solidFill>
              </a:rPr>
              <a:t>, organizations can provision networking resources on-request as per their particular prerequisites, through the self-service interfaces of the </a:t>
            </a:r>
            <a:r>
              <a:rPr lang="en-US" sz="1600" dirty="0" err="1">
                <a:solidFill>
                  <a:schemeClr val="tx1"/>
                </a:solidFill>
              </a:rPr>
              <a:t>NaaS</a:t>
            </a:r>
            <a:r>
              <a:rPr lang="en-US" sz="1600" dirty="0">
                <a:solidFill>
                  <a:schemeClr val="tx1"/>
                </a:solidFill>
              </a:rPr>
              <a:t> platform, they can set up virtual networks, define routing policies, set security setting, and deploy other networking components as needed.</a:t>
            </a:r>
          </a:p>
        </p:txBody>
      </p:sp>
      <p:pic>
        <p:nvPicPr>
          <p:cNvPr id="3" name="Picture 2" descr="What Is Network as a Service (NaaS)? - Cisco">
            <a:extLst>
              <a:ext uri="{FF2B5EF4-FFF2-40B4-BE49-F238E27FC236}">
                <a16:creationId xmlns:a16="http://schemas.microsoft.com/office/drawing/2014/main" id="{5EDD34D7-81A9-3EA5-451E-FCBFAE203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6540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231516"/>
            <a:ext cx="8186738" cy="3403984"/>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How Does </a:t>
            </a:r>
            <a:r>
              <a:rPr lang="en-US" sz="1600" b="1" dirty="0" err="1">
                <a:solidFill>
                  <a:schemeClr val="tx1"/>
                </a:solidFill>
              </a:rPr>
              <a:t>NaaS</a:t>
            </a:r>
            <a:r>
              <a:rPr lang="en-US" sz="1600" b="1" dirty="0">
                <a:solidFill>
                  <a:schemeClr val="tx1"/>
                </a:solidFill>
              </a:rPr>
              <a:t> Work?</a:t>
            </a:r>
          </a:p>
          <a:p>
            <a:pPr marL="0" indent="0" algn="just">
              <a:buNone/>
            </a:pPr>
            <a:endParaRPr lang="en-US" sz="1600" dirty="0">
              <a:solidFill>
                <a:schemeClr val="tx1"/>
              </a:solidFill>
            </a:endParaRPr>
          </a:p>
          <a:p>
            <a:pPr algn="just"/>
            <a:r>
              <a:rPr lang="en-US" sz="1600" b="1" dirty="0">
                <a:solidFill>
                  <a:schemeClr val="tx1"/>
                </a:solidFill>
              </a:rPr>
              <a:t>Pay-Per-Use Billing:</a:t>
            </a:r>
            <a:r>
              <a:rPr lang="en-US" sz="1600" dirty="0">
                <a:solidFill>
                  <a:schemeClr val="tx1"/>
                </a:solidFill>
              </a:rPr>
              <a:t> </a:t>
            </a:r>
          </a:p>
          <a:p>
            <a:pPr algn="just"/>
            <a:r>
              <a:rPr lang="en-US" sz="1600" dirty="0">
                <a:solidFill>
                  <a:schemeClr val="tx1"/>
                </a:solidFill>
              </a:rPr>
              <a:t>Pay-per-use billing is typically used by </a:t>
            </a:r>
            <a:r>
              <a:rPr lang="en-US" sz="1600" dirty="0" err="1">
                <a:solidFill>
                  <a:schemeClr val="tx1"/>
                </a:solidFill>
              </a:rPr>
              <a:t>NaaS</a:t>
            </a:r>
            <a:r>
              <a:rPr lang="en-US" sz="1600" dirty="0">
                <a:solidFill>
                  <a:schemeClr val="tx1"/>
                </a:solidFill>
              </a:rPr>
              <a:t> providers, with organizations being charged based on how much they actually use networking services, this utilization based estimating model offers cost effectiveness and adaptability, as associations just compensation for the resources they consume, as opposed to putting resources into excess limit.</a:t>
            </a:r>
          </a:p>
          <a:p>
            <a:pPr algn="just"/>
            <a:endParaRPr lang="en-US" sz="1600" dirty="0">
              <a:solidFill>
                <a:schemeClr val="tx1"/>
              </a:solidFill>
            </a:endParaRPr>
          </a:p>
          <a:p>
            <a:pPr algn="just"/>
            <a:r>
              <a:rPr lang="en-US" sz="1600" b="1" dirty="0">
                <a:solidFill>
                  <a:schemeClr val="tx1"/>
                </a:solidFill>
              </a:rPr>
              <a:t>Scalability and Flexibility:</a:t>
            </a:r>
            <a:r>
              <a:rPr lang="en-US" sz="1600" dirty="0">
                <a:solidFill>
                  <a:schemeClr val="tx1"/>
                </a:solidFill>
              </a:rPr>
              <a:t> </a:t>
            </a:r>
          </a:p>
          <a:p>
            <a:pPr algn="just"/>
            <a:r>
              <a:rPr lang="en-US" sz="1600" dirty="0">
                <a:solidFill>
                  <a:schemeClr val="tx1"/>
                </a:solidFill>
              </a:rPr>
              <a:t>Organizations can dynamically scale their network infrastructure in response to shifting demand with </a:t>
            </a:r>
            <a:r>
              <a:rPr lang="en-US" sz="1600" dirty="0" err="1">
                <a:solidFill>
                  <a:schemeClr val="tx1"/>
                </a:solidFill>
              </a:rPr>
              <a:t>NaaS</a:t>
            </a:r>
            <a:r>
              <a:rPr lang="en-US" sz="1600" dirty="0">
                <a:solidFill>
                  <a:schemeClr val="tx1"/>
                </a:solidFill>
              </a:rPr>
              <a:t>. They can add or remove virtual networking components, adjust configurations, and allocate resources depending on the situation to support business development, seasonal fluctuations, or new initiative.</a:t>
            </a:r>
          </a:p>
        </p:txBody>
      </p:sp>
      <p:pic>
        <p:nvPicPr>
          <p:cNvPr id="3" name="Picture 2" descr="What Is Network as a Service (NaaS)? - Cisco">
            <a:extLst>
              <a:ext uri="{FF2B5EF4-FFF2-40B4-BE49-F238E27FC236}">
                <a16:creationId xmlns:a16="http://schemas.microsoft.com/office/drawing/2014/main" id="{5EDD34D7-81A9-3EA5-451E-FCBFAE203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01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6B9C4C-8F4C-DC8C-26AF-0C53CC42FB06}"/>
              </a:ext>
            </a:extLst>
          </p:cNvPr>
          <p:cNvSpPr/>
          <p:nvPr/>
        </p:nvSpPr>
        <p:spPr>
          <a:xfrm>
            <a:off x="557212" y="1231516"/>
            <a:ext cx="8097838" cy="2813434"/>
          </a:xfrm>
          <a:prstGeom prst="rect">
            <a:avLst/>
          </a:prstGeom>
          <a:ln/>
          <a:effectLst>
            <a:glow rad="139700">
              <a:schemeClr val="accent3">
                <a:satMod val="175000"/>
                <a:alpha val="40000"/>
              </a:schemeClr>
            </a:glow>
          </a:effectLst>
        </p:spPr>
        <p:style>
          <a:lnRef idx="2">
            <a:schemeClr val="accent2"/>
          </a:lnRef>
          <a:fillRef idx="1">
            <a:schemeClr val="lt1"/>
          </a:fillRef>
          <a:effectRef idx="0">
            <a:schemeClr val="accent2"/>
          </a:effectRef>
          <a:fontRef idx="minor">
            <a:schemeClr val="dk1"/>
          </a:fontRef>
        </p:style>
        <p:txBody>
          <a:bodyPr anchor="ctr"/>
          <a:lstStyle/>
          <a:p>
            <a:pPr marL="0" indent="0" algn="just">
              <a:buNone/>
            </a:pPr>
            <a:r>
              <a:rPr lang="en-US" sz="1600" b="1" dirty="0">
                <a:solidFill>
                  <a:schemeClr val="tx1"/>
                </a:solidFill>
              </a:rPr>
              <a:t>How Does </a:t>
            </a:r>
            <a:r>
              <a:rPr lang="en-US" sz="1600" b="1" dirty="0" err="1">
                <a:solidFill>
                  <a:schemeClr val="tx1"/>
                </a:solidFill>
              </a:rPr>
              <a:t>NaaS</a:t>
            </a:r>
            <a:r>
              <a:rPr lang="en-US" sz="1600" b="1" dirty="0">
                <a:solidFill>
                  <a:schemeClr val="tx1"/>
                </a:solidFill>
              </a:rPr>
              <a:t> Work?</a:t>
            </a:r>
          </a:p>
          <a:p>
            <a:pPr marL="0" indent="0" algn="just">
              <a:buNone/>
            </a:pPr>
            <a:endParaRPr lang="en-US" sz="1600" dirty="0">
              <a:solidFill>
                <a:schemeClr val="tx1"/>
              </a:solidFill>
            </a:endParaRPr>
          </a:p>
          <a:p>
            <a:pPr algn="just"/>
            <a:r>
              <a:rPr lang="en-US" sz="1600" b="1" dirty="0">
                <a:solidFill>
                  <a:schemeClr val="tx1"/>
                </a:solidFill>
              </a:rPr>
              <a:t>Virtualization of Networking Components:</a:t>
            </a:r>
            <a:r>
              <a:rPr lang="en-US" sz="1600" dirty="0">
                <a:solidFill>
                  <a:schemeClr val="tx1"/>
                </a:solidFill>
              </a:rPr>
              <a:t> </a:t>
            </a:r>
          </a:p>
          <a:p>
            <a:pPr algn="just"/>
            <a:r>
              <a:rPr lang="en-US" sz="1600" dirty="0" err="1">
                <a:solidFill>
                  <a:schemeClr val="tx1"/>
                </a:solidFill>
              </a:rPr>
              <a:t>NaaS</a:t>
            </a:r>
            <a:r>
              <a:rPr lang="en-US" sz="1600" dirty="0">
                <a:solidFill>
                  <a:schemeClr val="tx1"/>
                </a:solidFill>
              </a:rPr>
              <a:t> use virtualization technologies to abstract conventional networking components parts like routers, switches, firewalls, and load balancers from the basic actual equipment. These parts are virtualized and provisioned as software-based instances in the cloud.</a:t>
            </a:r>
          </a:p>
        </p:txBody>
      </p:sp>
      <p:pic>
        <p:nvPicPr>
          <p:cNvPr id="3" name="Picture 2" descr="What Is Network as a Service (NaaS)? - Cisco">
            <a:extLst>
              <a:ext uri="{FF2B5EF4-FFF2-40B4-BE49-F238E27FC236}">
                <a16:creationId xmlns:a16="http://schemas.microsoft.com/office/drawing/2014/main" id="{5EDD34D7-81A9-3EA5-451E-FCBFAE2033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8337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What Is Network as a Service (NaaS)? - Cisco">
            <a:extLst>
              <a:ext uri="{FF2B5EF4-FFF2-40B4-BE49-F238E27FC236}">
                <a16:creationId xmlns:a16="http://schemas.microsoft.com/office/drawing/2014/main" id="{65A25856-6787-62CD-38F7-8280D25C1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630" y="90488"/>
            <a:ext cx="2911769" cy="163671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3314" name="Picture 2">
            <a:extLst>
              <a:ext uri="{FF2B5EF4-FFF2-40B4-BE49-F238E27FC236}">
                <a16:creationId xmlns:a16="http://schemas.microsoft.com/office/drawing/2014/main" id="{7750366D-8E1F-6519-5F68-D9A2B8FB1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550447"/>
            <a:ext cx="6691313" cy="450256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63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50">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12339</TotalTime>
  <Words>3604</Words>
  <Application>Microsoft Office PowerPoint</Application>
  <PresentationFormat>On-screen Show (16:9)</PresentationFormat>
  <Paragraphs>207</Paragraphs>
  <Slides>43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43</vt:i4>
      </vt:variant>
    </vt:vector>
  </HeadingPairs>
  <TitlesOfParts>
    <vt:vector size="4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Пользователь</dc:creator>
  <cp:lastModifiedBy>Abul Nauman</cp:lastModifiedBy>
  <cp:revision>241</cp:revision>
  <dcterms:modified xsi:type="dcterms:W3CDTF">2025-02-16T12:48:22Z</dcterms:modified>
</cp:coreProperties>
</file>