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Mon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56204931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56204931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56204931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56204931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56204931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56204931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56204931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56204931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56204931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56204931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56204931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256204931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56204931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256204931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56204931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256204931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56204931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56204931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56204931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56204931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25620493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25620493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56204931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256204931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256204931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256204931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562049318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2562049318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256204931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256204931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256204931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256204931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256204931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256204931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56204931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256204931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56204931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56204931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56204931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56204931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56204931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256204931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311700" y="136625"/>
            <a:ext cx="8520600" cy="48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for...of</a:t>
            </a:r>
            <a:r>
              <a:rPr lang="en" sz="1100">
                <a:solidFill>
                  <a:schemeClr val="dk1"/>
                </a:solidFill>
              </a:rPr>
              <a:t> (for arrays):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 arr = [10, 20, 30];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(let value of arr)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console.log(value); // Output: 10 20 30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7. Functions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Function Declaration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function greet(name)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return `Hello, ${name}!`;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console.log(greet("Alice")); // Output: Hello, Alice!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idx="1" type="body"/>
          </p:nvPr>
        </p:nvSpPr>
        <p:spPr>
          <a:xfrm>
            <a:off x="311700" y="146375"/>
            <a:ext cx="8520600" cy="44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Function Expression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const add = function (a, b)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return a + b;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console.log(add(5, 10)); // Output: 15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Arrow Functions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const multiply = (a, b) =&gt; a * b;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console.log(multiply(3, 4)); // Output: 12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idx="1" type="body"/>
          </p:nvPr>
        </p:nvSpPr>
        <p:spPr>
          <a:xfrm>
            <a:off x="311700" y="214700"/>
            <a:ext cx="8520600" cy="47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Default Parameters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function greet(name = "Guest")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return `Hello, ${name}!`;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console.log(greet()); // Output: Hello, Guest!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8. Scope and Closures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Scopes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Global scope</a:t>
            </a:r>
            <a:r>
              <a:rPr lang="en" sz="1100">
                <a:solidFill>
                  <a:schemeClr val="dk1"/>
                </a:solidFill>
              </a:rPr>
              <a:t>: Variables declared outside functions.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Function scope</a:t>
            </a:r>
            <a:r>
              <a:rPr lang="en" sz="1100">
                <a:solidFill>
                  <a:schemeClr val="dk1"/>
                </a:solidFill>
              </a:rPr>
              <a:t>: Variables declared inside a function.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Block scope</a:t>
            </a:r>
            <a:r>
              <a:rPr lang="en" sz="1100">
                <a:solidFill>
                  <a:schemeClr val="dk1"/>
                </a:solidFill>
              </a:rPr>
              <a:t>: Variables declared with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100">
                <a:solidFill>
                  <a:schemeClr val="dk1"/>
                </a:solidFill>
              </a:rPr>
              <a:t> or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100">
                <a:solidFill>
                  <a:schemeClr val="dk1"/>
                </a:solidFill>
              </a:rPr>
              <a:t> in a block.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Example: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>
            <p:ph idx="1" type="body"/>
          </p:nvPr>
        </p:nvSpPr>
        <p:spPr>
          <a:xfrm>
            <a:off x="311700" y="312275"/>
            <a:ext cx="8520600" cy="42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 globalVar = "global";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function checkScope()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let functionVar = "function";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if (true)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	let blockVar = "block";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	console.log(blockVar); // Output: block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checkScope();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idx="1" type="body"/>
          </p:nvPr>
        </p:nvSpPr>
        <p:spPr>
          <a:xfrm>
            <a:off x="311700" y="165900"/>
            <a:ext cx="8520600" cy="47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 startAt="2"/>
            </a:pPr>
            <a:r>
              <a:rPr b="1" lang="en" sz="1100">
                <a:solidFill>
                  <a:schemeClr val="dk1"/>
                </a:solidFill>
              </a:rPr>
              <a:t>Closures</a:t>
            </a:r>
            <a:r>
              <a:rPr lang="en" sz="1100">
                <a:solidFill>
                  <a:schemeClr val="dk1"/>
                </a:solidFill>
              </a:rPr>
              <a:t>: A closure is when a function "remembers" its scope even after the outer function has executed.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Example: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function outer()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let count = 0;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return function inner()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	count++;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	return count;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};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const counter = outer();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console.log(counter()); // Output: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console.log(counter()); // Output: 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idx="1" type="body"/>
          </p:nvPr>
        </p:nvSpPr>
        <p:spPr>
          <a:xfrm>
            <a:off x="311700" y="175650"/>
            <a:ext cx="8520600" cy="47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9. Hoisting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Hoisting is JavaScript's default behavior of moving declarations to the top of their scope.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Example: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console.log(x); // Output: undefined (hoisted)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 x = 5;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console.log(y); // ReferenceError: Cannot access 'y' before initialization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let y = 10;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idx="1" type="body"/>
          </p:nvPr>
        </p:nvSpPr>
        <p:spPr>
          <a:xfrm>
            <a:off x="311700" y="156925"/>
            <a:ext cx="8520600" cy="48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 example is a simple </a:t>
            </a:r>
            <a:r>
              <a:rPr b="1" lang="en" sz="1100">
                <a:solidFill>
                  <a:schemeClr val="dk1"/>
                </a:solidFill>
              </a:rPr>
              <a:t>To-Do List Application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&lt;!DOCTYPE html&gt;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&lt;html lang="en"&gt;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&lt;head&gt;	&lt;meta charset="UTF-8"&gt;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&lt;meta name="viewport" content="width=device-width, initial-scale=1.0"&gt;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&lt;title&gt;To-Do List&lt;/title&gt;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&lt;link rel="stylesheet" href="styles.css"&gt; &lt;/head&gt;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&lt;body&gt;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&lt;div class="container"&gt;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  	&lt;h1&gt;To-Do List&lt;/h1&gt;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  	&lt;input type="text" id="taskInput" placeholder="Enter a new task..." /&gt;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  	&lt;button id="addTaskBtn"&gt;Add Task&lt;/button&gt;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  	&lt;ul id="taskList"&gt;&lt;/ul&gt;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&lt;/div&gt;	&lt;script src="script.js"&gt;&lt;/script&gt; &lt;/body&gt;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&lt;/html&gt;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idx="1" type="body"/>
          </p:nvPr>
        </p:nvSpPr>
        <p:spPr>
          <a:xfrm>
            <a:off x="311700" y="104625"/>
            <a:ext cx="8520600" cy="49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(Styling):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/* styles.css */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body {	font-family: Arial, sans-serif;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background-color: #f4f4f4;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margin: 0;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padding: 0;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display: flex;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justify-content: center;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align-items: center;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height: 100vh;}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.container {	background: #fff;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padding: 20px;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border-radius: 8px;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box-shadow: 0 2px 4px rgba(0, 0, 0, 0.1);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width: 300px;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text-align: center;}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>
            <p:ph idx="1" type="body"/>
          </p:nvPr>
        </p:nvSpPr>
        <p:spPr>
          <a:xfrm>
            <a:off x="311700" y="122050"/>
            <a:ext cx="8520600" cy="48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h1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margin-bottom: 20px;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input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width: 80%;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padding: 10px;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margin-bottom: 10px;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border: 1px solid #ccc;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border-radius: 4px;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button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padding: 10px 15px;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background-color: #28a745;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color: white;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border: none;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border-radius: 4px;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cursor: pointer;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button:hover {	background-color: #218838; }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idx="1" type="body"/>
          </p:nvPr>
        </p:nvSpPr>
        <p:spPr>
          <a:xfrm>
            <a:off x="311700" y="122050"/>
            <a:ext cx="8520600" cy="49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ul {                    list-style: none;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padding: 0;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margin: 0;}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li {	background: #f8f9fa;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margin: 5px 0;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padding: 10px;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border-radius: 4px;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display: flex;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justify-content: space-between;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align-items: center;}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li button {	background-color: #dc3545;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padding: 5px 8px;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color: white;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border: none;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border-radius: 4px;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cursor: pointer;}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li button:hover {	background-color: #c82333;}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300"/>
              <a:t>Basics of JavaScript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800225"/>
            <a:ext cx="8520600" cy="40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1. Syntax and Structure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JavaScript syntax refers to the set of rules defining how a JavaScript program is constructed. Below is an example of its structure: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// Example of basic syntax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 greeting = "Hello, World!"; // Statement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console.log(greeting);      	// Output: Hello, World!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Key points: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Statements end with a semicolon (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en" sz="1400">
                <a:solidFill>
                  <a:schemeClr val="dk1"/>
                </a:solidFill>
              </a:rPr>
              <a:t>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JavaScript is case-sensitive.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Code blocks are enclosed in curly braces (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{}</a:t>
            </a:r>
            <a:r>
              <a:rPr lang="en" sz="1400">
                <a:solidFill>
                  <a:schemeClr val="dk1"/>
                </a:solidFill>
              </a:rPr>
              <a:t>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87175"/>
            <a:ext cx="8520600" cy="5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(Functionality)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// script.js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// DOM Elements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const taskInput = document.getElementById('taskInput');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const addTaskBtn = document.getElementById('addTaskBtn');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const taskList = document.getElementById('taskList');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// Add Task Function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function addTask()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const task = taskInput.value.trim();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if (task === '')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	alert('Please enter a task!');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	return;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// Create new list item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const li = document.createElement('li');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li.textContent = task;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idx="1" type="body"/>
          </p:nvPr>
        </p:nvSpPr>
        <p:spPr>
          <a:xfrm>
            <a:off x="311700" y="95900"/>
            <a:ext cx="8520600" cy="49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// Add delete button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const deleteBtn = document.createElement('button');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deleteBtn.textContent = 'Delete';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deleteBtn.addEventListener('click', () =&gt;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	taskList.removeChild(li);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});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// Append button to list item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li.appendChild(deleteBtn);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// Append list item to task list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taskList.appendChild(li);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// Clear input field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taskInput.value = '';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idx="1" type="body"/>
          </p:nvPr>
        </p:nvSpPr>
        <p:spPr>
          <a:xfrm>
            <a:off x="311700" y="305125"/>
            <a:ext cx="8520600" cy="42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// Event Listener for Add Task Button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addTaskBtn.addEventListener('click', addTask);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// Optional: Add task on pressing 'Enter'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taskInput.addEventListener('keypress', (e) =&gt;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if (e.key === 'Enter')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	addTask();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});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56150"/>
            <a:ext cx="8520600" cy="48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2. Variables (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b="1" lang="en" sz="1100">
                <a:solidFill>
                  <a:schemeClr val="dk1"/>
                </a:solidFill>
              </a:rPr>
              <a:t>,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b="1" lang="en" sz="1100">
                <a:solidFill>
                  <a:schemeClr val="dk1"/>
                </a:solidFill>
              </a:rPr>
              <a:t>,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1" lang="en" sz="1100">
                <a:solidFill>
                  <a:schemeClr val="dk1"/>
                </a:solidFill>
              </a:rPr>
              <a:t>)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Variables store data values. JavaScript provides three ways to declare variables: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100">
                <a:solidFill>
                  <a:schemeClr val="dk1"/>
                </a:solidFill>
              </a:rPr>
              <a:t>: Function-scoped (old style, avoid in modern code).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100">
                <a:solidFill>
                  <a:schemeClr val="dk1"/>
                </a:solidFill>
              </a:rPr>
              <a:t>: Block-scoped, can be reassigned.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100">
                <a:solidFill>
                  <a:schemeClr val="dk1"/>
                </a:solidFill>
              </a:rPr>
              <a:t>: Block-scoped, immutable (cannot be reassigned).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Example: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 globalVar = "I am global";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 blockScoped = "I am block-scoped";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const constantValue = 42;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console.log(globalVar);    	// Output: I am global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console.log(blockScoped);  	// Output: I am block-scoped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console.log(constantValue);	// Output: 42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253725"/>
            <a:ext cx="8520600" cy="47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3. Data Types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JavaScript has the following data types:</a:t>
            </a:r>
            <a:endParaRPr sz="1100">
              <a:solidFill>
                <a:schemeClr val="dk1"/>
              </a:solidFill>
            </a:endParaRPr>
          </a:p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Primitive</a:t>
            </a:r>
            <a:r>
              <a:rPr lang="en" sz="1100">
                <a:solidFill>
                  <a:schemeClr val="dk1"/>
                </a:solidFill>
              </a:rPr>
              <a:t>: String, Number, Boolean, Null, Undefined, Symbol, BigInt.</a:t>
            </a:r>
            <a:endParaRPr sz="1100">
              <a:solidFill>
                <a:schemeClr val="dk1"/>
              </a:solidFill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Non-primitive</a:t>
            </a:r>
            <a:r>
              <a:rPr lang="en" sz="1100">
                <a:solidFill>
                  <a:schemeClr val="dk1"/>
                </a:solidFill>
              </a:rPr>
              <a:t>: Object (includes Arrays, Functions, etc.).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Examples: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// Primitive types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let name = "John";     	// String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let age = 30;           	// Number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let isActive = true;    	// Boolean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let unknown = null;     	// Null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let notDefined;         	// Undefined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// Non-primitive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let person = { name: "Alice", age: 25 }; //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let numbers = [1, 2, 3, 4];           	// Array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311700" y="136625"/>
            <a:ext cx="8520600" cy="44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4. Operators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Arithmetic Operators</a:t>
            </a:r>
            <a:r>
              <a:rPr lang="en" sz="1100">
                <a:solidFill>
                  <a:schemeClr val="dk1"/>
                </a:solidFill>
              </a:rPr>
              <a:t>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%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**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Comparison Operators</a:t>
            </a:r>
            <a:r>
              <a:rPr lang="en" sz="1100">
                <a:solidFill>
                  <a:schemeClr val="dk1"/>
                </a:solidFill>
              </a:rPr>
              <a:t>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===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!=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!==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&gt;=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Logical Operators</a:t>
            </a:r>
            <a:r>
              <a:rPr lang="en" sz="1100">
                <a:solidFill>
                  <a:schemeClr val="dk1"/>
                </a:solidFill>
              </a:rPr>
              <a:t>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&amp;&amp;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||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!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Assignment Operators</a:t>
            </a:r>
            <a:r>
              <a:rPr lang="en" sz="1100">
                <a:solidFill>
                  <a:schemeClr val="dk1"/>
                </a:solidFill>
              </a:rPr>
              <a:t>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+=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-=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*=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/=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%=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Examples: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 a = 10, b = 5;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console.log(a + b); // Output: 15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console.log(a &gt; b); // Output: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console.log(a &amp;&amp; b); // Output: 5 (truthy)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311700" y="146375"/>
            <a:ext cx="8520600" cy="48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5. Conditional Statements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if-else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let number = 10;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(number &gt; 5)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console.log("Greater than 5");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 else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console.log("5 or less");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11700" y="136625"/>
            <a:ext cx="8520600" cy="48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switch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let color = "red";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switch (color)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case "red":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	console.log("Color is red");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	break;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case "blue":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	console.log("Color is blue");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	break;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default: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	console.log("Unknown color");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idx="1" type="body"/>
          </p:nvPr>
        </p:nvSpPr>
        <p:spPr>
          <a:xfrm>
            <a:off x="311700" y="156150"/>
            <a:ext cx="8520600" cy="48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6. Loops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for loop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(let i = 0; i &lt; 5; i++)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console.log(i); // Output: 0 1 2 3 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while loop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 i = 0;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while (i &lt; 3)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console.log(i); // Output: 0 1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i++;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idx="1" type="body"/>
          </p:nvPr>
        </p:nvSpPr>
        <p:spPr>
          <a:xfrm>
            <a:off x="311700" y="136625"/>
            <a:ext cx="8520600" cy="48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do...while loop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 j = 0;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console.log(j); // Output: 0 (at least once)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j++;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 while (j &lt; 1);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for...in</a:t>
            </a:r>
            <a:r>
              <a:rPr lang="en" sz="1100">
                <a:solidFill>
                  <a:schemeClr val="dk1"/>
                </a:solidFill>
              </a:rPr>
              <a:t> (for objects):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 obj = { a: 1, b: 2 };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(let key in obj)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console.log(key, obj[key]); // Output: a 1, b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