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f8316bf9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f8316bf9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f8316bf9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f8316bf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2f8316bf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2f8316bf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f8316bf9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2f8316bf9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f8316bf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f8316bf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f8316bf9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f8316bf9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f8316bf9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f8316bf9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f8316bf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f8316bf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f8316bf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f8316bf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1800"/>
              </a:spcBef>
              <a:spcAft>
                <a:spcPts val="400"/>
              </a:spcAft>
              <a:buNone/>
            </a:pPr>
            <a:r>
              <a:rPr b="1" lang="en" sz="2600"/>
              <a:t>Tutorial 2: Hoisting, </a:t>
            </a:r>
            <a:r>
              <a:rPr b="1" lang="en" sz="2600">
                <a:solidFill>
                  <a:srgbClr val="188038"/>
                </a:solidFill>
                <a:latin typeface="Roboto Mono"/>
                <a:ea typeface="Roboto Mono"/>
                <a:cs typeface="Roboto Mono"/>
                <a:sym typeface="Roboto Mono"/>
              </a:rPr>
              <a:t>let</a:t>
            </a:r>
            <a:r>
              <a:rPr b="1" lang="en" sz="2600"/>
              <a:t> vs </a:t>
            </a:r>
            <a:r>
              <a:rPr b="1" lang="en" sz="2600">
                <a:solidFill>
                  <a:srgbClr val="188038"/>
                </a:solidFill>
                <a:latin typeface="Roboto Mono"/>
                <a:ea typeface="Roboto Mono"/>
                <a:cs typeface="Roboto Mono"/>
                <a:sym typeface="Roboto Mono"/>
              </a:rPr>
              <a:t>const</a:t>
            </a:r>
            <a:r>
              <a:rPr b="1" lang="en" sz="2600"/>
              <a:t>, Closures</a:t>
            </a:r>
            <a:endParaRPr sz="6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idx="1" type="body"/>
          </p:nvPr>
        </p:nvSpPr>
        <p:spPr>
          <a:xfrm>
            <a:off x="311700" y="311950"/>
            <a:ext cx="8520600" cy="42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Real-world example </a:t>
            </a:r>
            <a:r>
              <a:rPr lang="en" sz="1100">
                <a:solidFill>
                  <a:schemeClr val="dk1"/>
                </a:solidFill>
              </a:rPr>
              <a:t>: A function that generates unique IDs.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function createIdGenerator()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let id = 0;</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return function ()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id++;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return id;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const generateId = createIdGenerator();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console.log(generateId()); // Output: 1</a:t>
            </a:r>
            <a:endParaRPr sz="1100">
              <a:solidFill>
                <a:schemeClr val="dk1"/>
              </a:solidFill>
            </a:endParaRPr>
          </a:p>
          <a:p>
            <a:pPr indent="0" lvl="0" marL="0" rtl="0" algn="l">
              <a:spcBef>
                <a:spcPts val="1200"/>
              </a:spcBef>
              <a:spcAft>
                <a:spcPts val="1200"/>
              </a:spcAft>
              <a:buNone/>
            </a:pPr>
            <a:r>
              <a:rPr lang="en" sz="1100">
                <a:solidFill>
                  <a:schemeClr val="dk1"/>
                </a:solidFill>
              </a:rPr>
              <a:t>console.log(generateId()); // Output: 2</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85225"/>
            <a:ext cx="8520600" cy="47085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Clr>
                <a:schemeClr val="dk1"/>
              </a:buClr>
              <a:buSzPts val="1100"/>
              <a:buFont typeface="Arial"/>
              <a:buNone/>
            </a:pPr>
            <a:r>
              <a:rPr b="1" lang="en" sz="1300">
                <a:solidFill>
                  <a:schemeClr val="dk1"/>
                </a:solidFill>
              </a:rPr>
              <a:t>2.1 Hoisting</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Hoisting is JavaScript's behavior of moving declarations to the top of their scope during compilation. This means that you can use variables and functions before they are declared in your code.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2.1.1 Variable Hoisting</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Only declarations are hoisted, not initializations. Variables declared with </a:t>
            </a:r>
            <a:r>
              <a:rPr lang="en" sz="1100">
                <a:solidFill>
                  <a:srgbClr val="188038"/>
                </a:solidFill>
                <a:latin typeface="Roboto Mono"/>
                <a:ea typeface="Roboto Mono"/>
                <a:cs typeface="Roboto Mono"/>
                <a:sym typeface="Roboto Mono"/>
              </a:rPr>
              <a:t>var</a:t>
            </a:r>
            <a:r>
              <a:rPr lang="en" sz="1100">
                <a:solidFill>
                  <a:schemeClr val="dk1"/>
                </a:solidFill>
              </a:rPr>
              <a:t> are initialized with </a:t>
            </a:r>
            <a:r>
              <a:rPr lang="en" sz="1100">
                <a:solidFill>
                  <a:srgbClr val="188038"/>
                </a:solidFill>
                <a:latin typeface="Roboto Mono"/>
                <a:ea typeface="Roboto Mono"/>
                <a:cs typeface="Roboto Mono"/>
                <a:sym typeface="Roboto Mono"/>
              </a:rPr>
              <a:t>undefined</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a:t>console.log(x); // Output: undefined</a:t>
            </a:r>
            <a:endParaRPr/>
          </a:p>
          <a:p>
            <a:pPr indent="0" lvl="0" marL="0" rtl="0" algn="l">
              <a:spcBef>
                <a:spcPts val="1200"/>
              </a:spcBef>
              <a:spcAft>
                <a:spcPts val="0"/>
              </a:spcAft>
              <a:buClr>
                <a:schemeClr val="dk1"/>
              </a:buClr>
              <a:buSzPts val="1100"/>
              <a:buFont typeface="Arial"/>
              <a:buNone/>
            </a:pPr>
            <a:r>
              <a:rPr lang="en"/>
              <a:t>var x = 10;</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 Equivalent to:</a:t>
            </a:r>
            <a:endParaRPr/>
          </a:p>
          <a:p>
            <a:pPr indent="0" lvl="0" marL="0" rtl="0" algn="l">
              <a:spcBef>
                <a:spcPts val="1200"/>
              </a:spcBef>
              <a:spcAft>
                <a:spcPts val="0"/>
              </a:spcAft>
              <a:buClr>
                <a:schemeClr val="dk1"/>
              </a:buClr>
              <a:buSzPts val="1100"/>
              <a:buFont typeface="Arial"/>
              <a:buNone/>
            </a:pPr>
            <a:r>
              <a:rPr lang="en"/>
              <a:t>var x;</a:t>
            </a:r>
            <a:endParaRPr/>
          </a:p>
          <a:p>
            <a:pPr indent="0" lvl="0" marL="0" rtl="0" algn="l">
              <a:spcBef>
                <a:spcPts val="1200"/>
              </a:spcBef>
              <a:spcAft>
                <a:spcPts val="0"/>
              </a:spcAft>
              <a:buClr>
                <a:schemeClr val="dk1"/>
              </a:buClr>
              <a:buSzPts val="1100"/>
              <a:buFont typeface="Arial"/>
              <a:buNone/>
            </a:pPr>
            <a:r>
              <a:rPr lang="en"/>
              <a:t>console.log(x); // Output: undefined</a:t>
            </a:r>
            <a:endParaRPr/>
          </a:p>
          <a:p>
            <a:pPr indent="0" lvl="0" marL="0" rtl="0" algn="l">
              <a:spcBef>
                <a:spcPts val="1200"/>
              </a:spcBef>
              <a:spcAft>
                <a:spcPts val="1200"/>
              </a:spcAft>
              <a:buNone/>
            </a:pPr>
            <a:r>
              <a:rPr lang="en"/>
              <a:t>x = 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311700" y="214475"/>
            <a:ext cx="8520600" cy="435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Real-world example </a:t>
            </a:r>
            <a:r>
              <a:rPr lang="en" sz="1100">
                <a:solidFill>
                  <a:schemeClr val="dk1"/>
                </a:solidFill>
              </a:rPr>
              <a:t>: Imagine you declare a variable at the bottom of your script, but you try to access it at the top. Without understanding hoisting, this could lead to unexpected behavior.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function checkUser()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console.log(user); // Output: undefined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var user = "Alice";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console.log(user); // Output: Alice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1200"/>
              </a:spcBef>
              <a:spcAft>
                <a:spcPts val="1200"/>
              </a:spcAft>
              <a:buNone/>
            </a:pPr>
            <a:r>
              <a:rPr lang="en" sz="1100">
                <a:solidFill>
                  <a:schemeClr val="dk1"/>
                </a:solidFill>
              </a:rPr>
              <a:t>checkUser();</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2.1.2 Function Hoisting</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Functions declared using the </a:t>
            </a:r>
            <a:r>
              <a:rPr lang="en" sz="1100">
                <a:solidFill>
                  <a:srgbClr val="188038"/>
                </a:solidFill>
                <a:latin typeface="Roboto Mono"/>
                <a:ea typeface="Roboto Mono"/>
                <a:cs typeface="Roboto Mono"/>
                <a:sym typeface="Roboto Mono"/>
              </a:rPr>
              <a:t>function</a:t>
            </a:r>
            <a:r>
              <a:rPr lang="en" sz="1100">
                <a:solidFill>
                  <a:schemeClr val="dk1"/>
                </a:solidFill>
              </a:rPr>
              <a:t> keyword are fully hoisted, meaning you can call them before they are defined.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a:t>greet(); // Output: Hello, world!</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function greet() {</a:t>
            </a:r>
            <a:endParaRPr/>
          </a:p>
          <a:p>
            <a:pPr indent="0" lvl="0" marL="0" rtl="0" algn="l">
              <a:spcBef>
                <a:spcPts val="1200"/>
              </a:spcBef>
              <a:spcAft>
                <a:spcPts val="0"/>
              </a:spcAft>
              <a:buClr>
                <a:schemeClr val="dk1"/>
              </a:buClr>
              <a:buSzPts val="1100"/>
              <a:buFont typeface="Arial"/>
              <a:buNone/>
            </a:pPr>
            <a:r>
              <a:rPr lang="en"/>
              <a:t>  console.log("Hello, world!");</a:t>
            </a:r>
            <a:endParaRPr/>
          </a:p>
          <a:p>
            <a:pPr indent="0" lvl="0" marL="0" rtl="0" algn="l">
              <a:spcBef>
                <a:spcPts val="1200"/>
              </a:spcBef>
              <a:spcAft>
                <a:spcPts val="1200"/>
              </a:spcAft>
              <a:buNone/>
            </a:pP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idx="1" type="body"/>
          </p:nvPr>
        </p:nvSpPr>
        <p:spPr>
          <a:xfrm>
            <a:off x="311700" y="438675"/>
            <a:ext cx="8520600" cy="413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chemeClr val="dk1"/>
                </a:solidFill>
              </a:rPr>
              <a:t>Real-world example </a:t>
            </a:r>
            <a:r>
              <a:rPr lang="en" sz="1100">
                <a:solidFill>
                  <a:schemeClr val="dk1"/>
                </a:solidFill>
              </a:rPr>
              <a:t>: You might define utility functions at the bottom of your script, but still want to use them at the top.</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logMessage(); // Output: Logging message...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function logMessage()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console.log("Logging message...");</a:t>
            </a:r>
            <a:endParaRPr sz="1100">
              <a:solidFill>
                <a:schemeClr val="dk1"/>
              </a:solidFill>
            </a:endParaRPr>
          </a:p>
          <a:p>
            <a:pPr indent="0" lvl="0" marL="0" rtl="0" algn="l">
              <a:spcBef>
                <a:spcPts val="1200"/>
              </a:spcBef>
              <a:spcAft>
                <a:spcPts val="0"/>
              </a:spcAft>
              <a:buNone/>
            </a:pPr>
            <a:r>
              <a:rPr lang="en" sz="1100">
                <a:solidFill>
                  <a:schemeClr val="dk1"/>
                </a:solidFill>
              </a:rPr>
              <a:t>}</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2.2 </a:t>
            </a:r>
            <a:r>
              <a:rPr b="1" lang="en" sz="1300">
                <a:solidFill>
                  <a:srgbClr val="188038"/>
                </a:solidFill>
                <a:latin typeface="Roboto Mono"/>
                <a:ea typeface="Roboto Mono"/>
                <a:cs typeface="Roboto Mono"/>
                <a:sym typeface="Roboto Mono"/>
              </a:rPr>
              <a:t>let</a:t>
            </a:r>
            <a:r>
              <a:rPr b="1" lang="en" sz="1300">
                <a:solidFill>
                  <a:schemeClr val="dk1"/>
                </a:solidFill>
              </a:rPr>
              <a:t> vs </a:t>
            </a:r>
            <a:r>
              <a:rPr b="1" lang="en" sz="1300">
                <a:solidFill>
                  <a:srgbClr val="188038"/>
                </a:solidFill>
                <a:latin typeface="Roboto Mono"/>
                <a:ea typeface="Roboto Mono"/>
                <a:cs typeface="Roboto Mono"/>
                <a:sym typeface="Roboto Mono"/>
              </a:rPr>
              <a:t>const</a:t>
            </a:r>
            <a:endParaRPr b="1" sz="13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chemeClr val="dk1"/>
                </a:solidFill>
              </a:rPr>
              <a:t>The </a:t>
            </a:r>
            <a:r>
              <a:rPr lang="en" sz="1100">
                <a:solidFill>
                  <a:srgbClr val="188038"/>
                </a:solidFill>
                <a:latin typeface="Roboto Mono"/>
                <a:ea typeface="Roboto Mono"/>
                <a:cs typeface="Roboto Mono"/>
                <a:sym typeface="Roboto Mono"/>
              </a:rPr>
              <a:t>let</a:t>
            </a:r>
            <a:r>
              <a:rPr lang="en" sz="1100">
                <a:solidFill>
                  <a:schemeClr val="dk1"/>
                </a:solidFill>
              </a:rPr>
              <a:t> and </a:t>
            </a:r>
            <a:r>
              <a:rPr lang="en" sz="1100">
                <a:solidFill>
                  <a:srgbClr val="188038"/>
                </a:solidFill>
                <a:latin typeface="Roboto Mono"/>
                <a:ea typeface="Roboto Mono"/>
                <a:cs typeface="Roboto Mono"/>
                <a:sym typeface="Roboto Mono"/>
              </a:rPr>
              <a:t>const</a:t>
            </a:r>
            <a:r>
              <a:rPr lang="en" sz="1100">
                <a:solidFill>
                  <a:schemeClr val="dk1"/>
                </a:solidFill>
              </a:rPr>
              <a:t> keywords were introduced in ES6 to provide better control over variable declarations compared to </a:t>
            </a:r>
            <a:r>
              <a:rPr lang="en" sz="1100">
                <a:solidFill>
                  <a:srgbClr val="188038"/>
                </a:solidFill>
                <a:latin typeface="Roboto Mono"/>
                <a:ea typeface="Roboto Mono"/>
                <a:cs typeface="Roboto Mono"/>
                <a:sym typeface="Roboto Mono"/>
              </a:rPr>
              <a:t>var</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2.2.1 </a:t>
            </a:r>
            <a:r>
              <a:rPr b="1" lang="en" sz="1100">
                <a:solidFill>
                  <a:srgbClr val="188038"/>
                </a:solidFill>
                <a:latin typeface="Roboto Mono"/>
                <a:ea typeface="Roboto Mono"/>
                <a:cs typeface="Roboto Mono"/>
                <a:sym typeface="Roboto Mono"/>
              </a:rPr>
              <a:t>let</a:t>
            </a:r>
            <a:endParaRPr b="1"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let</a:t>
            </a:r>
            <a:r>
              <a:rPr lang="en" sz="1100">
                <a:solidFill>
                  <a:schemeClr val="dk1"/>
                </a:solidFill>
              </a:rPr>
              <a:t> allows you to declare variables that can be reassigned.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let count = 1;</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count = 2; // Valid</a:t>
            </a:r>
            <a:endParaRPr sz="1100">
              <a:solidFill>
                <a:schemeClr val="dk1"/>
              </a:solidFill>
            </a:endParaRPr>
          </a:p>
          <a:p>
            <a:pPr indent="0" lvl="0" marL="0" rtl="0" algn="l">
              <a:spcBef>
                <a:spcPts val="1200"/>
              </a:spcBef>
              <a:spcAft>
                <a:spcPts val="1200"/>
              </a:spcAft>
              <a:buNone/>
            </a:pPr>
            <a:r>
              <a:rPr lang="en" sz="1100">
                <a:solidFill>
                  <a:schemeClr val="dk1"/>
                </a:solidFill>
              </a:rPr>
              <a:t>console.log(count); // Output: 2</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idx="1" type="body"/>
          </p:nvPr>
        </p:nvSpPr>
        <p:spPr>
          <a:xfrm>
            <a:off x="311700" y="399675"/>
            <a:ext cx="8520600" cy="416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Real-world example </a:t>
            </a:r>
            <a:r>
              <a:rPr lang="en" sz="1100">
                <a:solidFill>
                  <a:schemeClr val="dk1"/>
                </a:solidFill>
              </a:rPr>
              <a:t>: A counter that increments every time a button is clicked.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let clickCount = 0;</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function incrementClicks()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clickCount++;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console.log(`Button clicked ${clickCount} times`);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incrementClicks(); // Output: Button clicked 1 times</a:t>
            </a:r>
            <a:endParaRPr sz="1100">
              <a:solidFill>
                <a:schemeClr val="dk1"/>
              </a:solidFill>
            </a:endParaRPr>
          </a:p>
          <a:p>
            <a:pPr indent="0" lvl="0" marL="0" rtl="0" algn="l">
              <a:spcBef>
                <a:spcPts val="1200"/>
              </a:spcBef>
              <a:spcAft>
                <a:spcPts val="1200"/>
              </a:spcAft>
              <a:buNone/>
            </a:pPr>
            <a:r>
              <a:rPr lang="en" sz="1100">
                <a:solidFill>
                  <a:schemeClr val="dk1"/>
                </a:solidFill>
              </a:rPr>
              <a:t>incrementClicks(); // Output: Button clicked 2 times</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idx="1" type="body"/>
          </p:nvPr>
        </p:nvSpPr>
        <p:spPr>
          <a:xfrm>
            <a:off x="311700" y="584900"/>
            <a:ext cx="8520600" cy="3984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2.2.2 </a:t>
            </a:r>
            <a:r>
              <a:rPr b="1" lang="en" sz="1100">
                <a:solidFill>
                  <a:srgbClr val="188038"/>
                </a:solidFill>
                <a:latin typeface="Roboto Mono"/>
                <a:ea typeface="Roboto Mono"/>
                <a:cs typeface="Roboto Mono"/>
                <a:sym typeface="Roboto Mono"/>
              </a:rPr>
              <a:t>const</a:t>
            </a:r>
            <a:endParaRPr b="1" sz="11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const</a:t>
            </a:r>
            <a:r>
              <a:rPr lang="en" sz="1100">
                <a:solidFill>
                  <a:schemeClr val="dk1"/>
                </a:solidFill>
              </a:rPr>
              <a:t> declares variables that cannot be reassigned after initialization. However, if the variable is an object or array, its properties or elements can still be modified.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a:t>const pi = 3.14;</a:t>
            </a:r>
            <a:endParaRPr/>
          </a:p>
          <a:p>
            <a:pPr indent="0" lvl="0" marL="0" rtl="0" algn="l">
              <a:spcBef>
                <a:spcPts val="1200"/>
              </a:spcBef>
              <a:spcAft>
                <a:spcPts val="0"/>
              </a:spcAft>
              <a:buClr>
                <a:schemeClr val="dk1"/>
              </a:buClr>
              <a:buSzPts val="1100"/>
              <a:buFont typeface="Arial"/>
              <a:buNone/>
            </a:pPr>
            <a:r>
              <a:rPr lang="en"/>
              <a:t>// pi = 3.14159; // Error: Assignment to constant variable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const user = { name: "Alice" };</a:t>
            </a:r>
            <a:endParaRPr/>
          </a:p>
          <a:p>
            <a:pPr indent="0" lvl="0" marL="0" rtl="0" algn="l">
              <a:spcBef>
                <a:spcPts val="1200"/>
              </a:spcBef>
              <a:spcAft>
                <a:spcPts val="0"/>
              </a:spcAft>
              <a:buClr>
                <a:schemeClr val="dk1"/>
              </a:buClr>
              <a:buSzPts val="1100"/>
              <a:buFont typeface="Arial"/>
              <a:buNone/>
            </a:pPr>
            <a:r>
              <a:rPr lang="en"/>
              <a:t>user.name = "Bob"; // Valid</a:t>
            </a:r>
            <a:endParaRPr/>
          </a:p>
          <a:p>
            <a:pPr indent="0" lvl="0" marL="0" rtl="0" algn="l">
              <a:spcBef>
                <a:spcPts val="1200"/>
              </a:spcBef>
              <a:spcAft>
                <a:spcPts val="1200"/>
              </a:spcAft>
              <a:buNone/>
            </a:pPr>
            <a:r>
              <a:rPr lang="en"/>
              <a:t>console.log(user.name); // Output: Bob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Real-world example </a:t>
            </a:r>
            <a:r>
              <a:rPr lang="en" sz="1100">
                <a:solidFill>
                  <a:schemeClr val="dk1"/>
                </a:solidFill>
              </a:rPr>
              <a:t>: A configuration object that should not be reassigned, but its properties can be updated.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const config =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apiUrl: "https://api.example.com",</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  timeout: 5000</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config.timeout = 10000; // Valid</a:t>
            </a:r>
            <a:endParaRPr sz="1100">
              <a:solidFill>
                <a:schemeClr val="dk1"/>
              </a:solidFill>
            </a:endParaRPr>
          </a:p>
          <a:p>
            <a:pPr indent="0" lvl="0" marL="0" rtl="0" algn="l">
              <a:spcBef>
                <a:spcPts val="1200"/>
              </a:spcBef>
              <a:spcAft>
                <a:spcPts val="1200"/>
              </a:spcAft>
              <a:buNone/>
            </a:pPr>
            <a:r>
              <a:rPr lang="en" sz="1100">
                <a:solidFill>
                  <a:schemeClr val="dk1"/>
                </a:solidFill>
              </a:rPr>
              <a:t>console.log(config.timeout); // Output: 10000</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ph idx="1" type="body"/>
          </p:nvPr>
        </p:nvSpPr>
        <p:spPr>
          <a:xfrm>
            <a:off x="311700" y="253450"/>
            <a:ext cx="8520600" cy="46206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Clr>
                <a:schemeClr val="dk1"/>
              </a:buClr>
              <a:buSzPts val="1100"/>
              <a:buFont typeface="Arial"/>
              <a:buNone/>
            </a:pPr>
            <a:r>
              <a:rPr b="1" lang="en" sz="1300">
                <a:solidFill>
                  <a:schemeClr val="dk1"/>
                </a:solidFill>
              </a:rPr>
              <a:t>2.3 Closures</a:t>
            </a:r>
            <a:endParaRPr b="1" sz="1300">
              <a:solidFill>
                <a:schemeClr val="dk1"/>
              </a:solidFill>
            </a:endParaRPr>
          </a:p>
          <a:p>
            <a:pPr indent="0" lvl="0" marL="0" rtl="0" algn="l">
              <a:spcBef>
                <a:spcPts val="1200"/>
              </a:spcBef>
              <a:spcAft>
                <a:spcPts val="0"/>
              </a:spcAft>
              <a:buNone/>
            </a:pPr>
            <a:r>
              <a:rPr lang="en" sz="1100">
                <a:solidFill>
                  <a:schemeClr val="dk1"/>
                </a:solidFill>
              </a:rPr>
              <a:t>A closure is a function that retains access to its lexical scope, even when executed outside that scope. Closures are powerful for creating private variables and encapsulating functionality.</a:t>
            </a:r>
            <a:endParaRPr sz="1100">
              <a:solidFill>
                <a:schemeClr val="dk1"/>
              </a:solidFill>
            </a:endParaRPr>
          </a:p>
          <a:p>
            <a:pPr indent="0" lvl="0" marL="0" rtl="0" algn="l">
              <a:spcBef>
                <a:spcPts val="1200"/>
              </a:spcBef>
              <a:spcAft>
                <a:spcPts val="0"/>
              </a:spcAft>
              <a:buNone/>
            </a:pPr>
            <a:r>
              <a:rPr lang="en" sz="1100">
                <a:solidFill>
                  <a:schemeClr val="dk1"/>
                </a:solidFill>
              </a:rPr>
              <a:t>function outer() {</a:t>
            </a:r>
            <a:endParaRPr sz="1100">
              <a:solidFill>
                <a:schemeClr val="dk1"/>
              </a:solidFill>
            </a:endParaRPr>
          </a:p>
          <a:p>
            <a:pPr indent="0" lvl="0" marL="0" rtl="0" algn="l">
              <a:spcBef>
                <a:spcPts val="1200"/>
              </a:spcBef>
              <a:spcAft>
                <a:spcPts val="0"/>
              </a:spcAft>
              <a:buNone/>
            </a:pPr>
            <a:r>
              <a:rPr lang="en" sz="1100">
                <a:solidFill>
                  <a:schemeClr val="dk1"/>
                </a:solidFill>
              </a:rPr>
              <a:t>  let message = "Hello";</a:t>
            </a:r>
            <a:endParaRPr sz="1100">
              <a:solidFill>
                <a:schemeClr val="dk1"/>
              </a:solidFill>
            </a:endParaRPr>
          </a:p>
          <a:p>
            <a:pPr indent="0" lvl="0" marL="0" rtl="0" algn="l">
              <a:spcBef>
                <a:spcPts val="1200"/>
              </a:spcBef>
              <a:spcAft>
                <a:spcPts val="0"/>
              </a:spcAft>
              <a:buNone/>
            </a:pPr>
            <a:r>
              <a:rPr lang="en" sz="1100">
                <a:solidFill>
                  <a:schemeClr val="dk1"/>
                </a:solidFill>
              </a:rPr>
              <a:t>  function inner() {</a:t>
            </a:r>
            <a:endParaRPr sz="1100">
              <a:solidFill>
                <a:schemeClr val="dk1"/>
              </a:solidFill>
            </a:endParaRPr>
          </a:p>
          <a:p>
            <a:pPr indent="0" lvl="0" marL="0" rtl="0" algn="l">
              <a:spcBef>
                <a:spcPts val="1200"/>
              </a:spcBef>
              <a:spcAft>
                <a:spcPts val="0"/>
              </a:spcAft>
              <a:buNone/>
            </a:pPr>
            <a:r>
              <a:rPr lang="en" sz="1100">
                <a:solidFill>
                  <a:schemeClr val="dk1"/>
                </a:solidFill>
              </a:rPr>
              <a:t>	console.log(message); // Accesses 'message' from outer scope</a:t>
            </a:r>
            <a:endParaRPr sz="1100">
              <a:solidFill>
                <a:schemeClr val="dk1"/>
              </a:solidFill>
            </a:endParaRPr>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rPr lang="en" sz="1100">
                <a:solidFill>
                  <a:schemeClr val="dk1"/>
                </a:solidFill>
              </a:rPr>
              <a:t>  return inner;</a:t>
            </a:r>
            <a:endParaRPr sz="1100">
              <a:solidFill>
                <a:schemeClr val="dk1"/>
              </a:solidFill>
            </a:endParaRPr>
          </a:p>
          <a:p>
            <a:pPr indent="0" lvl="0" marL="0" rtl="0" algn="l">
              <a:spcBef>
                <a:spcPts val="1200"/>
              </a:spcBef>
              <a:spcAft>
                <a:spcPts val="0"/>
              </a:spcAft>
              <a:buNone/>
            </a:pPr>
            <a:r>
              <a:rPr lang="en" sz="1100">
                <a:solidFill>
                  <a:schemeClr val="dk1"/>
                </a:solidFill>
              </a:rPr>
              <a:t>}</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lang="en" sz="1100">
                <a:solidFill>
                  <a:schemeClr val="dk1"/>
                </a:solidFill>
              </a:rPr>
              <a:t>const closureFunc = outer();</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closureFunc(); // Output: Hello</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