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jpeg" ContentType="image/jpe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09480" y="340920"/>
            <a:ext cx="7768080" cy="14655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200" spc="-1" strike="noStrike">
                <a:solidFill>
                  <a:srgbClr val="000000"/>
                </a:solidFill>
                <a:latin typeface="Calibri"/>
                <a:ea typeface="DejaVu Sans"/>
              </a:rPr>
              <a:t>Segmentation of Vascular Trees using Convolutional Neural Networks </a:t>
            </a:r>
            <a:endParaRPr b="0" lang="en-IN" sz="3200" spc="-1" strike="noStrike">
              <a:latin typeface="Arial"/>
            </a:endParaRPr>
          </a:p>
        </p:txBody>
      </p:sp>
      <p:sp>
        <p:nvSpPr>
          <p:cNvPr id="77" name="CustomShape 2"/>
          <p:cNvSpPr/>
          <p:nvPr/>
        </p:nvSpPr>
        <p:spPr>
          <a:xfrm>
            <a:off x="457200" y="2209680"/>
            <a:ext cx="7844400" cy="4194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r>
              <a:rPr b="0" lang="en-IN" sz="2200" spc="-1" strike="noStrike">
                <a:solidFill>
                  <a:srgbClr val="8b8b8b"/>
                </a:solidFill>
                <a:latin typeface="Calibri"/>
                <a:ea typeface="DejaVu Sans"/>
              </a:rPr>
              <a:t>Batch No : 50 </a:t>
            </a:r>
            <a:endParaRPr b="0" lang="en-IN" sz="2200" spc="-1" strike="noStrike">
              <a:latin typeface="Arial"/>
            </a:endParaRPr>
          </a:p>
          <a:p>
            <a:pP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Sai Krishna R:                             212714104129</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Siva Subramanian P A:               212714104146</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Sudharshan Krishnamurthy:       212714104155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gn="ctr">
              <a:lnSpc>
                <a:spcPct val="100000"/>
              </a:lnSpc>
              <a:spcBef>
                <a:spcPts val="641"/>
              </a:spcBef>
            </a:pPr>
            <a:endParaRPr b="0" lang="en-IN" sz="2200" spc="-1" strike="noStrike">
              <a:latin typeface="Arial"/>
            </a:endParaRPr>
          </a:p>
          <a:p>
            <a:pPr algn="ct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Domain : Machine Learning</a:t>
            </a:r>
            <a:endParaRPr b="0" lang="en-IN" sz="2200" spc="-1" strike="noStrike">
              <a:latin typeface="Arial"/>
            </a:endParaRPr>
          </a:p>
          <a:p>
            <a:pP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Guided by: Ms. D. Sasikala, Assistant Professor</a:t>
            </a:r>
            <a:endParaRPr b="0" lang="en-IN" sz="2200" spc="-1" strike="noStrike">
              <a:latin typeface="Arial"/>
            </a:endParaRPr>
          </a:p>
          <a:p>
            <a:pPr algn="ctr">
              <a:lnSpc>
                <a:spcPct val="100000"/>
              </a:lnSpc>
              <a:spcBef>
                <a:spcPts val="641"/>
              </a:spcBef>
            </a:pPr>
            <a:endParaRPr b="0" lang="en-IN" sz="2200" spc="-1" strike="noStrike">
              <a:latin typeface="Arial"/>
            </a:endParaRPr>
          </a:p>
          <a:p>
            <a:pPr algn="ctr">
              <a:lnSpc>
                <a:spcPct val="100000"/>
              </a:lnSpc>
              <a:spcBef>
                <a:spcPts val="641"/>
              </a:spcBef>
            </a:pPr>
            <a:r>
              <a:rPr b="0" lang="en-IN" sz="2200" spc="-1" strike="noStrike">
                <a:solidFill>
                  <a:srgbClr val="8b8b8b"/>
                </a:solidFill>
                <a:latin typeface="Calibri"/>
                <a:ea typeface="DejaVu Sans"/>
              </a:rPr>
              <a:t> </a:t>
            </a:r>
            <a:endParaRPr b="0" lang="en-IN" sz="2200" spc="-1" strike="noStrike">
              <a:latin typeface="Arial"/>
            </a:endParaRPr>
          </a:p>
        </p:txBody>
      </p:sp>
      <p:sp>
        <p:nvSpPr>
          <p:cNvPr id="78" name="CustomShape 3"/>
          <p:cNvSpPr/>
          <p:nvPr/>
        </p:nvSpPr>
        <p:spPr>
          <a:xfrm>
            <a:off x="609480" y="3581280"/>
            <a:ext cx="7844400" cy="174816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Module 1: Masking </a:t>
            </a:r>
            <a:endParaRPr b="0" lang="en-IN" sz="4400" spc="-1" strike="noStrike">
              <a:latin typeface="Arial"/>
            </a:endParaRPr>
          </a:p>
        </p:txBody>
      </p:sp>
      <p:sp>
        <p:nvSpPr>
          <p:cNvPr id="105"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pic>
        <p:nvPicPr>
          <p:cNvPr id="106" name="" descr=""/>
          <p:cNvPicPr/>
          <p:nvPr/>
        </p:nvPicPr>
        <p:blipFill>
          <a:blip r:embed="rId1"/>
          <a:stretch/>
        </p:blipFill>
        <p:spPr>
          <a:xfrm>
            <a:off x="504000" y="1728000"/>
            <a:ext cx="7844400" cy="3859920"/>
          </a:xfrm>
          <a:prstGeom prst="rect">
            <a:avLst/>
          </a:prstGeom>
          <a:ln>
            <a:noFill/>
          </a:ln>
        </p:spPr>
      </p:pic>
      <p:sp>
        <p:nvSpPr>
          <p:cNvPr id="107" name="CustomShape 3"/>
          <p:cNvSpPr/>
          <p:nvPr/>
        </p:nvSpPr>
        <p:spPr>
          <a:xfrm>
            <a:off x="864000" y="432000"/>
            <a:ext cx="2660400" cy="34272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Screenshot of the preprocessed images </a:t>
            </a:r>
            <a:endParaRPr b="0" lang="en-IN" sz="4400" spc="-1" strike="noStrike">
              <a:latin typeface="Arial"/>
            </a:endParaRPr>
          </a:p>
        </p:txBody>
      </p:sp>
      <p:sp>
        <p:nvSpPr>
          <p:cNvPr id="109"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10" name="CustomShape 3"/>
          <p:cNvSpPr/>
          <p:nvPr/>
        </p:nvSpPr>
        <p:spPr>
          <a:xfrm>
            <a:off x="1944000" y="2880000"/>
            <a:ext cx="1148400" cy="342720"/>
          </a:xfrm>
          <a:prstGeom prst="rect">
            <a:avLst/>
          </a:prstGeom>
          <a:noFill/>
          <a:ln>
            <a:noFill/>
          </a:ln>
        </p:spPr>
        <p:style>
          <a:lnRef idx="0"/>
          <a:fillRef idx="0"/>
          <a:effectRef idx="0"/>
          <a:fontRef idx="minor"/>
        </p:style>
      </p:sp>
      <p:pic>
        <p:nvPicPr>
          <p:cNvPr id="111" name="" descr=""/>
          <p:cNvPicPr/>
          <p:nvPr/>
        </p:nvPicPr>
        <p:blipFill>
          <a:blip r:embed="rId1"/>
          <a:stretch/>
        </p:blipFill>
        <p:spPr>
          <a:xfrm>
            <a:off x="932040" y="1512000"/>
            <a:ext cx="7633440" cy="42904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Working Environment</a:t>
            </a:r>
            <a:endParaRPr b="0" lang="en-IN" sz="4400" spc="-1" strike="noStrike">
              <a:latin typeface="Arial"/>
            </a:endParaRPr>
          </a:p>
        </p:txBody>
      </p:sp>
      <p:sp>
        <p:nvSpPr>
          <p:cNvPr id="113"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marL="343080" indent="-338760">
              <a:lnSpc>
                <a:spcPct val="100000"/>
              </a:lnSpc>
              <a:spcBef>
                <a:spcPts val="641"/>
              </a:spcBef>
              <a:buClr>
                <a:srgbClr val="000000"/>
              </a:buClr>
              <a:buFont typeface="Arial"/>
              <a:buChar char="•"/>
            </a:pPr>
            <a:r>
              <a:rPr b="0" lang="en-IN" sz="2200" spc="-1" strike="noStrike">
                <a:solidFill>
                  <a:srgbClr val="000000"/>
                </a:solidFill>
                <a:latin typeface="Calibri"/>
                <a:ea typeface="DejaVu Sans"/>
              </a:rPr>
              <a:t>Hardware: Intel Core i7 4</a:t>
            </a:r>
            <a:r>
              <a:rPr b="0" lang="en-IN" sz="2200" spc="-1" strike="noStrike" baseline="101000">
                <a:solidFill>
                  <a:srgbClr val="000000"/>
                </a:solidFill>
                <a:latin typeface="Calibri"/>
                <a:ea typeface="DejaVu Sans"/>
              </a:rPr>
              <a:t>th</a:t>
            </a:r>
            <a:r>
              <a:rPr b="0" lang="en-IN" sz="2200" spc="-1" strike="noStrike">
                <a:solidFill>
                  <a:srgbClr val="000000"/>
                </a:solidFill>
                <a:latin typeface="Calibri"/>
                <a:ea typeface="DejaVu Sans"/>
              </a:rPr>
              <a:t> gen processor with 8GB DDR2 RAM</a:t>
            </a:r>
            <a:endParaRPr b="0" lang="en-IN" sz="2200" spc="-1" strike="noStrike">
              <a:latin typeface="Arial"/>
            </a:endParaRPr>
          </a:p>
          <a:p>
            <a:pPr>
              <a:lnSpc>
                <a:spcPct val="100000"/>
              </a:lnSpc>
              <a:spcBef>
                <a:spcPts val="641"/>
              </a:spcBef>
            </a:pPr>
            <a:endParaRPr b="0" lang="en-IN" sz="2200" spc="-1" strike="noStrike">
              <a:latin typeface="Arial"/>
            </a:endParaRPr>
          </a:p>
          <a:p>
            <a:pPr marL="343080" indent="-338760">
              <a:lnSpc>
                <a:spcPct val="100000"/>
              </a:lnSpc>
              <a:spcBef>
                <a:spcPts val="641"/>
              </a:spcBef>
              <a:buClr>
                <a:srgbClr val="000000"/>
              </a:buClr>
              <a:buFont typeface="Arial"/>
              <a:buChar char="•"/>
            </a:pPr>
            <a:r>
              <a:rPr b="0" lang="en-IN" sz="2200" spc="-1" strike="noStrike">
                <a:solidFill>
                  <a:srgbClr val="000000"/>
                </a:solidFill>
                <a:latin typeface="Calibri"/>
                <a:ea typeface="DejaVu Sans"/>
              </a:rPr>
              <a:t>Software: </a:t>
            </a:r>
            <a:endParaRPr b="0" lang="en-IN" sz="2200" spc="-1" strike="noStrike">
              <a:latin typeface="Arial"/>
            </a:endParaRPr>
          </a:p>
          <a:p>
            <a:pPr lvl="1" marL="432000" indent="-21240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Python 2.7</a:t>
            </a:r>
            <a:endParaRPr b="0" lang="en-IN" sz="2200" spc="-1" strike="noStrike">
              <a:latin typeface="Arial"/>
            </a:endParaRPr>
          </a:p>
          <a:p>
            <a:pPr lvl="1" marL="432000" indent="-21240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Tensorflow 1.2.0</a:t>
            </a:r>
            <a:endParaRPr b="0" lang="en-IN" sz="2200" spc="-1" strike="noStrike">
              <a:latin typeface="Arial"/>
            </a:endParaRPr>
          </a:p>
          <a:p>
            <a:pPr lvl="1" marL="432000" indent="-21240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Keras 2.1.3</a:t>
            </a:r>
            <a:endParaRPr b="0" lang="en-IN" sz="22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ff0000"/>
                </a:solidFill>
                <a:latin typeface="Calibri"/>
                <a:ea typeface="DejaVu Sans"/>
              </a:rPr>
              <a:t>WorkPlan (Specify the % completion of your work in the table given below)</a:t>
            </a:r>
            <a:endParaRPr b="0" lang="en-IN" sz="4400" spc="-1" strike="noStrike">
              <a:latin typeface="Arial"/>
            </a:endParaRPr>
          </a:p>
        </p:txBody>
      </p:sp>
      <p:graphicFrame>
        <p:nvGraphicFramePr>
          <p:cNvPr id="115" name="Table 2"/>
          <p:cNvGraphicFramePr/>
          <p:nvPr/>
        </p:nvGraphicFramePr>
        <p:xfrm>
          <a:off x="1316880" y="1707840"/>
          <a:ext cx="6628680" cy="2754720"/>
        </p:xfrm>
        <a:graphic>
          <a:graphicData uri="http://schemas.openxmlformats.org/drawingml/2006/table">
            <a:tbl>
              <a:tblPr/>
              <a:tblGrid>
                <a:gridCol w="2209680"/>
                <a:gridCol w="2209680"/>
                <a:gridCol w="2209680"/>
              </a:tblGrid>
              <a:tr h="887760">
                <a:tc>
                  <a:txBody>
                    <a:bodyPr/>
                    <a:p>
                      <a:r>
                        <a:rPr b="0" lang="en-IN" sz="2200" spc="-1" strike="noStrike">
                          <a:solidFill>
                            <a:srgbClr val="ffffff"/>
                          </a:solidFill>
                          <a:latin typeface="Droid Sans Fallback"/>
                        </a:rPr>
                        <a:t>Modules</a:t>
                      </a:r>
                      <a:endParaRPr b="0" lang="en-IN" sz="2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Period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Status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p>
                      <a:r>
                        <a:rPr b="0" lang="en-IN" sz="2000" spc="-1" strike="noStrike">
                          <a:latin typeface="Times New Roman"/>
                        </a:rPr>
                        <a:t>Masking</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Review 2 (Feb 7,2018)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Completed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r>
                        <a:rPr b="0" lang="en-IN" sz="2000" spc="-1" strike="noStrike">
                          <a:latin typeface="Times New Roman"/>
                        </a:rPr>
                        <a:t>Training </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Review 3 – Last week of Feb 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60%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r>
                        <a:rPr b="0" lang="en-IN" sz="2000" spc="-1" strike="noStrike">
                          <a:latin typeface="Times New Roman"/>
                        </a:rPr>
                        <a:t>Testing and results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Mid of March 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References </a:t>
            </a:r>
            <a:endParaRPr b="0" lang="en-IN" sz="4400" spc="-1" strike="noStrike">
              <a:latin typeface="Arial"/>
            </a:endParaRPr>
          </a:p>
        </p:txBody>
      </p:sp>
      <p:sp>
        <p:nvSpPr>
          <p:cNvPr id="117" name="CustomShape 2"/>
          <p:cNvSpPr/>
          <p:nvPr/>
        </p:nvSpPr>
        <p:spPr>
          <a:xfrm>
            <a:off x="648000" y="145404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1800" spc="-1" strike="noStrike">
                <a:solidFill>
                  <a:srgbClr val="000000"/>
                </a:solidFill>
                <a:latin typeface="Arial"/>
                <a:ea typeface="DejaVu Sans"/>
              </a:rPr>
              <a:t>1. Abramoff M.D. (2013), ‘Automated analysis of retinal images for detection of      referable diabetic retinopathy’, JAMA Ophthalmology., Vol. 131, No.3, </a:t>
            </a: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pp. 351-357.</a:t>
            </a: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2. Bowei Feng, Huisheng Zang, LienPei Xei, Ping Liang, Qioliang Li, Tianfu            Wang(2016), ‘A Cross-modality Learning Approach for Vessel Segmentation      in Retinal Images’, IEEE Transactions on Medical Imaging, Vol.35, No.1,pp.       109-118.</a:t>
            </a: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3. Carreira M.J, Espona .L, Ortega .M,Penedo M.G. (2008)‘Retinal vessel tree       segmentation using a deformable contour model’, 19</a:t>
            </a:r>
            <a:r>
              <a:rPr b="0" lang="en-IN" sz="1800" spc="-1" strike="noStrike" baseline="101000">
                <a:solidFill>
                  <a:srgbClr val="000000"/>
                </a:solidFill>
                <a:latin typeface="Arial"/>
                <a:ea typeface="DejaVu Sans"/>
              </a:rPr>
              <a:t>th</a:t>
            </a:r>
            <a:r>
              <a:rPr b="0" lang="en-IN" sz="1800" spc="-1" strike="noStrike">
                <a:solidFill>
                  <a:srgbClr val="000000"/>
                </a:solidFill>
                <a:latin typeface="Arial"/>
                <a:ea typeface="DejaVu Sans"/>
              </a:rPr>
              <a:t> International                     Conference on Pattern Recognition, pp. 2128-2131.</a:t>
            </a:r>
            <a:endParaRPr b="0" lang="en-IN" sz="1800" spc="-1" strike="noStrike">
              <a:latin typeface="Arial"/>
            </a:endParaRPr>
          </a:p>
          <a:p>
            <a:pPr algn="just">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References </a:t>
            </a:r>
            <a:endParaRPr b="0" lang="en-IN" sz="4400" spc="-1" strike="noStrike">
              <a:latin typeface="Arial"/>
            </a:endParaRPr>
          </a:p>
        </p:txBody>
      </p:sp>
      <p:sp>
        <p:nvSpPr>
          <p:cNvPr id="119" name="CustomShape 2"/>
          <p:cNvSpPr/>
          <p:nvPr/>
        </p:nvSpPr>
        <p:spPr>
          <a:xfrm>
            <a:off x="648000" y="145404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r>
              <a:rPr b="0" lang="en-IN" sz="1800" spc="-1" strike="noStrike">
                <a:solidFill>
                  <a:srgbClr val="000000"/>
                </a:solidFill>
                <a:latin typeface="Arial"/>
                <a:ea typeface="DejaVu Sans"/>
              </a:rPr>
              <a:t>4. Fraz M.M. (2012) ‘Blood vessel segmentation methodologies in retinal                images—A survey’, Computer Methods and Programs in Biomedicine, Vol.         108, No.1, pp. 407-433.</a:t>
            </a: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Problem Statement  </a:t>
            </a:r>
            <a:endParaRPr b="0" lang="en-IN" sz="4400" spc="-1" strike="noStrike">
              <a:latin typeface="Arial"/>
            </a:endParaRPr>
          </a:p>
        </p:txBody>
      </p:sp>
      <p:sp>
        <p:nvSpPr>
          <p:cNvPr id="80" name="CustomShape 2"/>
          <p:cNvSpPr/>
          <p:nvPr/>
        </p:nvSpPr>
        <p:spPr>
          <a:xfrm>
            <a:off x="1008000" y="1368000"/>
            <a:ext cx="7126920" cy="458208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Retinal Fundus images have been widely used by ophthalmologists to diagnose and treat  various diseases like Glaucoma, diabetic retinopathy and other cardiovascular diseases. </a:t>
            </a:r>
            <a:endParaRPr b="0" lang="en-IN" sz="1800" spc="-1" strike="noStrike">
              <a:latin typeface="Arial"/>
            </a:endParaRPr>
          </a:p>
          <a:p>
            <a:pPr>
              <a:lnSpc>
                <a:spcPct val="150000"/>
              </a:lnSpc>
            </a:pP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With rapid advancements in Machine Learning, especially in the medical field, an important computing system, the Neural Network is chosen to solve the problem.</a:t>
            </a:r>
            <a:endParaRPr b="0" lang="en-IN" sz="1800" spc="-1" strike="noStrike">
              <a:latin typeface="Arial"/>
            </a:endParaRPr>
          </a:p>
          <a:p>
            <a:pPr>
              <a:lnSpc>
                <a:spcPct val="150000"/>
              </a:lnSpc>
            </a:pP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A computer aided diagnostics and machine learning techniques such as Convolutional Neural Networks is used to segment the blood vessels or the vascular tree from the retinal fundus images to show a clear cut picture of the segmented vascular tree.</a:t>
            </a:r>
            <a:endParaRPr b="0" lang="en-IN"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Literature Survey </a:t>
            </a:r>
            <a:endParaRPr b="0" lang="en-IN" sz="4400" spc="-1" strike="noStrike">
              <a:latin typeface="Arial"/>
            </a:endParaRPr>
          </a:p>
        </p:txBody>
      </p:sp>
      <p:graphicFrame>
        <p:nvGraphicFramePr>
          <p:cNvPr id="82" name="Table 2"/>
          <p:cNvGraphicFramePr/>
          <p:nvPr/>
        </p:nvGraphicFramePr>
        <p:xfrm>
          <a:off x="457200" y="1600200"/>
          <a:ext cx="8229240" cy="4205520"/>
        </p:xfrm>
        <a:graphic>
          <a:graphicData uri="http://schemas.openxmlformats.org/drawingml/2006/table">
            <a:tbl>
              <a:tblPr/>
              <a:tblGrid>
                <a:gridCol w="1645920"/>
                <a:gridCol w="1645920"/>
                <a:gridCol w="1645920"/>
                <a:gridCol w="1645920"/>
                <a:gridCol w="1645920"/>
              </a:tblGrid>
              <a:tr h="622440">
                <a:tc>
                  <a:txBody>
                    <a:bodyPr/>
                    <a:p>
                      <a:pPr>
                        <a:lnSpc>
                          <a:spcPct val="100000"/>
                        </a:lnSpc>
                      </a:pPr>
                      <a:r>
                        <a:rPr b="1" lang="en-IN" sz="1800" spc="-1" strike="noStrike">
                          <a:solidFill>
                            <a:srgbClr val="ffffff"/>
                          </a:solidFill>
                          <a:latin typeface="Calibri"/>
                        </a:rPr>
                        <a:t>Year of Work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Researchers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Work Done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Strength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Weakness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508400">
                <a:tc>
                  <a:txBody>
                    <a:bodyPr/>
                    <a:p>
                      <a:pPr>
                        <a:lnSpc>
                          <a:spcPct val="100000"/>
                        </a:lnSpc>
                      </a:pPr>
                      <a:r>
                        <a:rPr b="0" lang="en-IN" sz="1600" spc="-1" strike="noStrike">
                          <a:solidFill>
                            <a:srgbClr val="000000"/>
                          </a:solidFill>
                          <a:latin typeface="Calibri"/>
                        </a:rPr>
                        <a:t>2003</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B. S. Y. Lam and H. Yan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Segmentation using Differential Vector Fields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Accurate segmentation in bright abnormalities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600" spc="-1" strike="noStrike">
                          <a:latin typeface="Arial"/>
                        </a:rPr>
                        <a:t>No prediction in dark abnormalities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075040">
                <a:tc>
                  <a:txBody>
                    <a:bodyPr/>
                    <a:p>
                      <a:r>
                        <a:rPr b="0" lang="en-IN" sz="1600" spc="-1" strike="noStrike">
                          <a:latin typeface="Times New Roman"/>
                        </a:rPr>
                        <a:t>2013</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Matthew D. Zeiler and Rob Fergus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Visualizing and Understanding</a:t>
                      </a:r>
                      <a:endParaRPr b="0" lang="en-IN" sz="1600" spc="-1" strike="noStrike">
                        <a:latin typeface="Arial"/>
                      </a:endParaRPr>
                    </a:p>
                    <a:p>
                      <a:r>
                        <a:rPr b="0" lang="en-IN" sz="1600" spc="-1" strike="noStrike">
                          <a:latin typeface="Arial"/>
                        </a:rPr>
                        <a:t>Convolutional Networks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Times New Roman"/>
                        </a:rPr>
                        <a:t>Accurate predictions with the CIFAR-100 dataset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Times New Roman"/>
                        </a:rPr>
                        <a:t>Lack of a loss function that would have multiple objects per image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6116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Literature Survey </a:t>
            </a:r>
            <a:endParaRPr b="0" lang="en-IN" sz="4400" spc="-1" strike="noStrike">
              <a:latin typeface="Arial"/>
            </a:endParaRPr>
          </a:p>
        </p:txBody>
      </p:sp>
      <p:graphicFrame>
        <p:nvGraphicFramePr>
          <p:cNvPr id="84" name="Table 2"/>
          <p:cNvGraphicFramePr/>
          <p:nvPr/>
        </p:nvGraphicFramePr>
        <p:xfrm>
          <a:off x="478080" y="1463040"/>
          <a:ext cx="8229240" cy="2856960"/>
        </p:xfrm>
        <a:graphic>
          <a:graphicData uri="http://schemas.openxmlformats.org/drawingml/2006/table">
            <a:tbl>
              <a:tblPr/>
              <a:tblGrid>
                <a:gridCol w="1645920"/>
                <a:gridCol w="1645920"/>
                <a:gridCol w="1645920"/>
                <a:gridCol w="1645920"/>
                <a:gridCol w="1645920"/>
              </a:tblGrid>
              <a:tr h="622440">
                <a:tc>
                  <a:txBody>
                    <a:bodyPr/>
                    <a:p>
                      <a:pPr>
                        <a:lnSpc>
                          <a:spcPct val="100000"/>
                        </a:lnSpc>
                      </a:pPr>
                      <a:r>
                        <a:rPr b="1" lang="en-IN" sz="1800" spc="-1" strike="noStrike">
                          <a:solidFill>
                            <a:srgbClr val="ffffff"/>
                          </a:solidFill>
                          <a:latin typeface="Calibri"/>
                        </a:rPr>
                        <a:t>Year of Work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Researchers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Work Done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Strength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Weakness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34520">
                <a:tc>
                  <a:txBody>
                    <a:bodyPr/>
                    <a:p>
                      <a:pPr>
                        <a:lnSpc>
                          <a:spcPct val="100000"/>
                        </a:lnSpc>
                      </a:pPr>
                      <a:r>
                        <a:rPr b="0" lang="en-IN" sz="1600" spc="-1" strike="noStrike">
                          <a:solidFill>
                            <a:srgbClr val="000000"/>
                          </a:solidFill>
                          <a:latin typeface="Calibri"/>
                        </a:rPr>
                        <a:t>2016</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Qiaoliang Li, Member, IEEE, Bowei Feng, LinPei Xie, Ping Liang*, Huisheng Zhang and Tianfu Wang</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Segmented the Vascular tree from the retinal images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A near accurate prediction of the tree with respect to the ground truth</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600" spc="-1" strike="noStrike">
                          <a:latin typeface="Arial"/>
                        </a:rPr>
                        <a:t>Difficulty in setting the hyperparameters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Proposed Architecture</a:t>
            </a:r>
            <a:endParaRPr b="0" lang="en-IN" sz="4400" spc="-1" strike="noStrike">
              <a:latin typeface="Arial"/>
            </a:endParaRPr>
          </a:p>
        </p:txBody>
      </p:sp>
      <p:sp>
        <p:nvSpPr>
          <p:cNvPr id="86"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87" name="CustomShape 3"/>
          <p:cNvSpPr/>
          <p:nvPr/>
        </p:nvSpPr>
        <p:spPr>
          <a:xfrm>
            <a:off x="288000" y="4536000"/>
            <a:ext cx="8348400" cy="13665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88" name="" descr=""/>
          <p:cNvPicPr/>
          <p:nvPr/>
        </p:nvPicPr>
        <p:blipFill>
          <a:blip r:embed="rId1"/>
          <a:stretch/>
        </p:blipFill>
        <p:spPr>
          <a:xfrm>
            <a:off x="792000" y="1152000"/>
            <a:ext cx="7414920" cy="5470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5280" cy="1138680"/>
          </a:xfrm>
          <a:prstGeom prst="rect">
            <a:avLst/>
          </a:prstGeom>
          <a:noFill/>
          <a:ln>
            <a:noFill/>
          </a:ln>
        </p:spPr>
        <p:style>
          <a:lnRef idx="0"/>
          <a:fillRef idx="0"/>
          <a:effectRef idx="0"/>
          <a:fontRef idx="minor"/>
        </p:style>
      </p:sp>
      <p:sp>
        <p:nvSpPr>
          <p:cNvPr id="90"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1" name="CustomShape 3"/>
          <p:cNvSpPr/>
          <p:nvPr/>
        </p:nvSpPr>
        <p:spPr>
          <a:xfrm>
            <a:off x="792000" y="648000"/>
            <a:ext cx="7558920" cy="469440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DRIVE Dataset is loaded into the memory as input and is masked using the mask image present in the dataset.</a:t>
            </a:r>
            <a:endParaRPr b="0" lang="en-IN" sz="1800" spc="-1" strike="noStrike">
              <a:latin typeface="Arial"/>
            </a:endParaRPr>
          </a:p>
          <a:p>
            <a:pPr>
              <a:lnSpc>
                <a:spcPct val="150000"/>
              </a:lnSpc>
            </a:pP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training phase is where the masked image is given as input</a:t>
            </a: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to the Convolutional Neural Network where activation functions and dropouts are applied to create a model for the given training dataset which is used in the testing stage.</a:t>
            </a:r>
            <a:endParaRPr b="0" lang="en-IN" sz="1800" spc="-1" strike="noStrike">
              <a:latin typeface="Arial"/>
            </a:endParaRPr>
          </a:p>
          <a:p>
            <a:pPr>
              <a:lnSpc>
                <a:spcPct val="150000"/>
              </a:lnSpc>
            </a:pPr>
            <a:endParaRPr b="0" lang="en-IN" sz="1800" spc="-1" strike="noStrike">
              <a:latin typeface="Arial"/>
            </a:endParaRPr>
          </a:p>
          <a:p>
            <a:pPr marL="216000" indent="-214920">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testing program takes the model as input and segments the vascular tree from the retinal fundus images of the test dataset. The segmented image is compared with the ground truth images and scores are evaluated accordingly.</a:t>
            </a:r>
            <a:endParaRPr b="0" lang="en-IN"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CNN Architecture </a:t>
            </a:r>
            <a:endParaRPr b="0" lang="en-IN" sz="4400" spc="-1" strike="noStrike">
              <a:latin typeface="Arial"/>
            </a:endParaRPr>
          </a:p>
        </p:txBody>
      </p:sp>
      <p:sp>
        <p:nvSpPr>
          <p:cNvPr id="93"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4" name="CustomShape 3"/>
          <p:cNvSpPr/>
          <p:nvPr/>
        </p:nvSpPr>
        <p:spPr>
          <a:xfrm>
            <a:off x="288000" y="4536000"/>
            <a:ext cx="8348400" cy="5986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95" name="" descr=""/>
          <p:cNvPicPr/>
          <p:nvPr/>
        </p:nvPicPr>
        <p:blipFill>
          <a:blip r:embed="rId1"/>
          <a:stretch/>
        </p:blipFill>
        <p:spPr>
          <a:xfrm>
            <a:off x="936000" y="2448000"/>
            <a:ext cx="7616160" cy="22345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Modules </a:t>
            </a:r>
            <a:endParaRPr b="0" lang="en-IN" sz="4400" spc="-1" strike="noStrike">
              <a:latin typeface="Arial"/>
            </a:endParaRPr>
          </a:p>
        </p:txBody>
      </p:sp>
      <p:sp>
        <p:nvSpPr>
          <p:cNvPr id="97"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8" name="CustomShape 3"/>
          <p:cNvSpPr/>
          <p:nvPr/>
        </p:nvSpPr>
        <p:spPr>
          <a:xfrm>
            <a:off x="288000" y="4536000"/>
            <a:ext cx="8348400" cy="5986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99" name="CustomShape 4"/>
          <p:cNvSpPr/>
          <p:nvPr/>
        </p:nvSpPr>
        <p:spPr>
          <a:xfrm>
            <a:off x="720000" y="1944000"/>
            <a:ext cx="4820760" cy="164952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IN" sz="2200" spc="-1" strike="noStrike">
                <a:solidFill>
                  <a:srgbClr val="000000"/>
                </a:solidFill>
                <a:latin typeface="Arial"/>
                <a:ea typeface="DejaVu Sans"/>
              </a:rPr>
              <a:t>Masking</a:t>
            </a:r>
            <a:endParaRPr b="0" lang="en-IN" sz="2200" spc="-1" strike="noStrike">
              <a:latin typeface="Arial"/>
            </a:endParaRPr>
          </a:p>
          <a:p>
            <a:pPr>
              <a:lnSpc>
                <a:spcPct val="100000"/>
              </a:lnSpc>
            </a:pPr>
            <a:endParaRPr b="0" lang="en-IN" sz="2200" spc="-1" strike="noStrike">
              <a:latin typeface="Arial"/>
            </a:endParaRPr>
          </a:p>
          <a:p>
            <a:pPr marL="216000" indent="-212760">
              <a:lnSpc>
                <a:spcPct val="100000"/>
              </a:lnSpc>
              <a:buClr>
                <a:srgbClr val="000000"/>
              </a:buClr>
              <a:buSzPct val="45000"/>
              <a:buFont typeface="Wingdings" charset="2"/>
              <a:buChar char=""/>
            </a:pPr>
            <a:r>
              <a:rPr b="0" lang="en-IN" sz="2200" spc="-1" strike="noStrike">
                <a:solidFill>
                  <a:srgbClr val="000000"/>
                </a:solidFill>
                <a:latin typeface="Arial"/>
                <a:ea typeface="DejaVu Sans"/>
              </a:rPr>
              <a:t>Training </a:t>
            </a:r>
            <a:endParaRPr b="0" lang="en-IN" sz="2200" spc="-1" strike="noStrike">
              <a:latin typeface="Arial"/>
            </a:endParaRPr>
          </a:p>
          <a:p>
            <a:pPr>
              <a:lnSpc>
                <a:spcPct val="100000"/>
              </a:lnSpc>
            </a:pPr>
            <a:endParaRPr b="0" lang="en-IN" sz="2200" spc="-1" strike="noStrike">
              <a:latin typeface="Arial"/>
            </a:endParaRPr>
          </a:p>
          <a:p>
            <a:pPr marL="216000" indent="-212760">
              <a:lnSpc>
                <a:spcPct val="100000"/>
              </a:lnSpc>
              <a:buClr>
                <a:srgbClr val="000000"/>
              </a:buClr>
              <a:buSzPct val="45000"/>
              <a:buFont typeface="Wingdings" charset="2"/>
              <a:buChar char=""/>
            </a:pPr>
            <a:r>
              <a:rPr b="0" lang="en-IN" sz="2200" spc="-1" strike="noStrike">
                <a:solidFill>
                  <a:srgbClr val="000000"/>
                </a:solidFill>
                <a:latin typeface="Arial"/>
                <a:ea typeface="DejaVu Sans"/>
              </a:rPr>
              <a:t>Testing</a:t>
            </a:r>
            <a:endParaRPr b="0" lang="en-IN" sz="2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endParaRPr b="0" lang="en-IN" sz="4400" spc="-1" strike="noStrike">
              <a:latin typeface="Arial"/>
            </a:endParaRPr>
          </a:p>
        </p:txBody>
      </p:sp>
      <p:sp>
        <p:nvSpPr>
          <p:cNvPr id="101"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02" name="CustomShape 3"/>
          <p:cNvSpPr/>
          <p:nvPr/>
        </p:nvSpPr>
        <p:spPr>
          <a:xfrm>
            <a:off x="576000" y="216000"/>
            <a:ext cx="7988400" cy="7390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4400" spc="-1" strike="noStrike">
                <a:solidFill>
                  <a:srgbClr val="ff0000"/>
                </a:solidFill>
                <a:latin typeface="Calibri"/>
                <a:ea typeface="DejaVu Sans"/>
              </a:rPr>
              <a:t>Module 1: Masking </a:t>
            </a:r>
            <a:endParaRPr b="0" lang="en-IN" sz="4400" spc="-1" strike="noStrike">
              <a:latin typeface="Arial"/>
            </a:endParaRPr>
          </a:p>
        </p:txBody>
      </p:sp>
      <p:sp>
        <p:nvSpPr>
          <p:cNvPr id="103" name="CustomShape 4"/>
          <p:cNvSpPr/>
          <p:nvPr/>
        </p:nvSpPr>
        <p:spPr>
          <a:xfrm>
            <a:off x="1440000" y="1512000"/>
            <a:ext cx="5974920" cy="1601640"/>
          </a:xfrm>
          <a:prstGeom prst="rect">
            <a:avLst/>
          </a:prstGeom>
          <a:noFill/>
          <a:ln>
            <a:noFill/>
          </a:ln>
        </p:spPr>
        <p:style>
          <a:lnRef idx="0"/>
          <a:fillRef idx="0"/>
          <a:effectRef idx="0"/>
          <a:fontRef idx="minor"/>
        </p:style>
        <p:txBody>
          <a:bodyPr lIns="90000" rIns="90000" tIns="45000" bIns="45000"/>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DejaVu Sans"/>
              </a:rPr>
              <a:t>Masking is a process of combining the retinal fundus images with the masks so that it forms an image which resembles the tracing activity where a  tracing paper is placed on top of a desired image.</a:t>
            </a:r>
            <a:endParaRPr b="0" lang="en-IN" sz="1800" spc="-1" strike="noStrike">
              <a:latin typeface="Arial"/>
            </a:endParaRPr>
          </a:p>
          <a:p>
            <a:pPr algn="just">
              <a:lnSpc>
                <a:spcPct val="100000"/>
              </a:lnSpc>
            </a:pPr>
            <a:endParaRPr b="0" lang="en-IN" sz="1800" spc="-1" strike="noStrike">
              <a:latin typeface="Arial"/>
            </a:endParaRPr>
          </a:p>
          <a:p>
            <a:pPr marL="216000" indent="-214920" algn="just">
              <a:lnSpc>
                <a:spcPct val="150000"/>
              </a:lnSpc>
              <a:buClr>
                <a:srgbClr val="000000"/>
              </a:buClr>
              <a:buSzPct val="45000"/>
              <a:buFont typeface="Wingdings" charset="2"/>
              <a:buChar char=""/>
            </a:pPr>
            <a:r>
              <a:rPr b="0" lang="en-IN" sz="1800" spc="-1" strike="noStrike">
                <a:solidFill>
                  <a:srgbClr val="000000"/>
                </a:solidFill>
                <a:latin typeface="Arial"/>
                <a:ea typeface="DejaVu Sans"/>
              </a:rPr>
              <a:t>The retinal fundus images are compared with the mask images for their dimensions and cropping factor. If they are found to be different, proper resizing and adjustments are made without losing the crucial part of the retinal fundus image.</a:t>
            </a:r>
            <a:endParaRPr b="0" lang="en-IN"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881</TotalTime>
  <Application>LibreOffice/5.4.5.1$Linux_X86_64 LibreOffice_project/40m0$Build-1</Application>
  <Words>318</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2018-02-05T07:33:00Z</dcterms:created>
  <dc:creator>Jayabhaduri</dc:creator>
  <dc:description/>
  <dc:language>en-IN</dc:language>
  <cp:lastModifiedBy/>
  <dcterms:modified xsi:type="dcterms:W3CDTF">2018-04-09T21:38:23Z</dcterms:modified>
  <cp:revision>33</cp:revision>
  <dc:subject/>
  <dc:title>Title of the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