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0.png" ContentType="image/png"/>
  <Override PartName="/ppt/media/image9.png" ContentType="image/png"/>
  <Override PartName="/ppt/media/image7.png" ContentType="image/png"/>
  <Override PartName="/ppt/media/image2.png" ContentType="image/png"/>
  <Override PartName="/ppt/media/image6.jpeg" ContentType="image/jpeg"/>
  <Override PartName="/ppt/media/image8.png" ContentType="image/png"/>
  <Override PartName="/ppt/media/image1.jpeg" ContentType="image/jpeg"/>
  <Override PartName="/ppt/media/image11.png" ContentType="image/png"/>
  <Override PartName="/ppt/media/image3.jpeg" ContentType="image/jpeg"/>
  <Override PartName="/ppt/media/image4.jpeg" ContentType="image/jpeg"/>
  <Override PartName="/ppt/media/image5.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a:t>
            </a:r>
            <a:r>
              <a:rPr b="0" lang="en-IN" sz="4400" spc="-1" strike="noStrike">
                <a:latin typeface="Arial"/>
              </a:rPr>
              <a:t>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09480" y="340920"/>
            <a:ext cx="7768440" cy="146592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200" spc="-1" strike="noStrike">
                <a:solidFill>
                  <a:srgbClr val="000000"/>
                </a:solidFill>
                <a:latin typeface="Calibri"/>
                <a:ea typeface="DejaVu Sans"/>
              </a:rPr>
              <a:t>Segmentation of Vascular Trees using Convolutional Neural Networks </a:t>
            </a:r>
            <a:endParaRPr b="0" lang="en-IN" sz="3200" spc="-1" strike="noStrike">
              <a:latin typeface="Arial"/>
            </a:endParaRPr>
          </a:p>
        </p:txBody>
      </p:sp>
      <p:sp>
        <p:nvSpPr>
          <p:cNvPr id="77" name="CustomShape 2"/>
          <p:cNvSpPr/>
          <p:nvPr/>
        </p:nvSpPr>
        <p:spPr>
          <a:xfrm>
            <a:off x="457200" y="2209680"/>
            <a:ext cx="7844760" cy="4195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41"/>
              </a:spcBef>
            </a:pPr>
            <a:r>
              <a:rPr b="0" lang="en-IN" sz="2200" spc="-1" strike="noStrike">
                <a:solidFill>
                  <a:srgbClr val="8b8b8b"/>
                </a:solidFill>
                <a:latin typeface="Calibri"/>
                <a:ea typeface="DejaVu Sans"/>
              </a:rPr>
              <a:t>Batch No : 50 </a:t>
            </a:r>
            <a:endParaRPr b="0" lang="en-IN" sz="2200" spc="-1" strike="noStrike">
              <a:latin typeface="Arial"/>
            </a:endParaRPr>
          </a:p>
          <a:p>
            <a:pP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Sai Krishna R:                             212714104129</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Siva Subramanian P.A:               212714104146</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Sudharshan Krishnamurthy:       212714104155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a:t>
            </a:r>
            <a:r>
              <a:rPr b="0" lang="en-IN" sz="2200" spc="-1" strike="noStrike">
                <a:solidFill>
                  <a:srgbClr val="8b8b8b"/>
                </a:solidFill>
                <a:latin typeface="Calibri"/>
                <a:ea typeface="DejaVu Sans"/>
              </a:rPr>
              <a:t>     IV- “C”</a:t>
            </a:r>
            <a:endParaRPr b="0" lang="en-IN" sz="2200" spc="-1" strike="noStrike">
              <a:latin typeface="Arial"/>
            </a:endParaRPr>
          </a:p>
          <a:p>
            <a:pPr algn="ctr">
              <a:lnSpc>
                <a:spcPct val="100000"/>
              </a:lnSpc>
              <a:spcBef>
                <a:spcPts val="641"/>
              </a:spcBef>
            </a:pPr>
            <a:endParaRPr b="0" lang="en-IN" sz="2200" spc="-1" strike="noStrike">
              <a:latin typeface="Arial"/>
            </a:endParaRPr>
          </a:p>
          <a:p>
            <a:pPr algn="ct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Domain : Machine Learning</a:t>
            </a:r>
            <a:endParaRPr b="0" lang="en-IN" sz="2200" spc="-1" strike="noStrike">
              <a:latin typeface="Arial"/>
            </a:endParaRPr>
          </a:p>
          <a:p>
            <a:pPr>
              <a:lnSpc>
                <a:spcPct val="100000"/>
              </a:lnSpc>
              <a:spcBef>
                <a:spcPts val="641"/>
              </a:spcBef>
            </a:pPr>
            <a:endParaRPr b="0" lang="en-IN" sz="2200" spc="-1" strike="noStrike">
              <a:latin typeface="Arial"/>
            </a:endParaRPr>
          </a:p>
          <a:p>
            <a:pPr>
              <a:lnSpc>
                <a:spcPct val="100000"/>
              </a:lnSpc>
              <a:spcBef>
                <a:spcPts val="641"/>
              </a:spcBef>
            </a:pPr>
            <a:r>
              <a:rPr b="0" lang="en-IN" sz="2200" spc="-1" strike="noStrike">
                <a:solidFill>
                  <a:srgbClr val="8b8b8b"/>
                </a:solidFill>
                <a:latin typeface="Calibri"/>
                <a:ea typeface="DejaVu Sans"/>
              </a:rPr>
              <a:t>Guided by: Ms. D. Sasikala, Assistant Professor</a:t>
            </a:r>
            <a:endParaRPr b="0" lang="en-IN" sz="2200" spc="-1" strike="noStrike">
              <a:latin typeface="Arial"/>
            </a:endParaRPr>
          </a:p>
          <a:p>
            <a:pPr algn="ctr">
              <a:lnSpc>
                <a:spcPct val="100000"/>
              </a:lnSpc>
              <a:spcBef>
                <a:spcPts val="641"/>
              </a:spcBef>
            </a:pPr>
            <a:endParaRPr b="0" lang="en-IN" sz="2200" spc="-1" strike="noStrike">
              <a:latin typeface="Arial"/>
            </a:endParaRPr>
          </a:p>
          <a:p>
            <a:pPr algn="ctr">
              <a:lnSpc>
                <a:spcPct val="100000"/>
              </a:lnSpc>
              <a:spcBef>
                <a:spcPts val="641"/>
              </a:spcBef>
            </a:pPr>
            <a:r>
              <a:rPr b="0" lang="en-IN" sz="2200" spc="-1" strike="noStrike">
                <a:solidFill>
                  <a:srgbClr val="8b8b8b"/>
                </a:solidFill>
                <a:latin typeface="Calibri"/>
                <a:ea typeface="DejaVu Sans"/>
              </a:rPr>
              <a:t> </a:t>
            </a:r>
            <a:endParaRPr b="0" lang="en-IN" sz="2200" spc="-1" strike="noStrike">
              <a:latin typeface="Arial"/>
            </a:endParaRPr>
          </a:p>
        </p:txBody>
      </p:sp>
      <p:sp>
        <p:nvSpPr>
          <p:cNvPr id="78" name="CustomShape 3"/>
          <p:cNvSpPr/>
          <p:nvPr/>
        </p:nvSpPr>
        <p:spPr>
          <a:xfrm>
            <a:off x="609480" y="3581280"/>
            <a:ext cx="7844760" cy="17485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1: Masking </a:t>
            </a:r>
            <a:endParaRPr b="0" lang="en-IN" sz="4400" spc="-1" strike="noStrike">
              <a:latin typeface="Arial"/>
            </a:endParaRPr>
          </a:p>
        </p:txBody>
      </p:sp>
      <p:sp>
        <p:nvSpPr>
          <p:cNvPr id="105"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06" name="" descr=""/>
          <p:cNvPicPr/>
          <p:nvPr/>
        </p:nvPicPr>
        <p:blipFill>
          <a:blip r:embed="rId1"/>
          <a:stretch/>
        </p:blipFill>
        <p:spPr>
          <a:xfrm>
            <a:off x="504000" y="1728000"/>
            <a:ext cx="7844760" cy="3860280"/>
          </a:xfrm>
          <a:prstGeom prst="rect">
            <a:avLst/>
          </a:prstGeom>
          <a:ln>
            <a:noFill/>
          </a:ln>
        </p:spPr>
      </p:pic>
      <p:sp>
        <p:nvSpPr>
          <p:cNvPr id="107" name="CustomShape 3"/>
          <p:cNvSpPr/>
          <p:nvPr/>
        </p:nvSpPr>
        <p:spPr>
          <a:xfrm>
            <a:off x="864000" y="432000"/>
            <a:ext cx="2660760" cy="34308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5640" cy="1139040"/>
          </a:xfrm>
          <a:prstGeom prst="rect">
            <a:avLst/>
          </a:prstGeom>
          <a:noFill/>
          <a:ln>
            <a:noFill/>
          </a:ln>
        </p:spPr>
        <p:style>
          <a:lnRef idx="0"/>
          <a:fillRef idx="0"/>
          <a:effectRef idx="0"/>
          <a:fontRef idx="minor"/>
        </p:style>
      </p:sp>
      <p:sp>
        <p:nvSpPr>
          <p:cNvPr id="109"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10" name="" descr=""/>
          <p:cNvPicPr/>
          <p:nvPr/>
        </p:nvPicPr>
        <p:blipFill>
          <a:blip r:embed="rId1"/>
          <a:stretch/>
        </p:blipFill>
        <p:spPr>
          <a:xfrm>
            <a:off x="218880" y="2304000"/>
            <a:ext cx="3884760" cy="4172760"/>
          </a:xfrm>
          <a:prstGeom prst="rect">
            <a:avLst/>
          </a:prstGeom>
          <a:ln>
            <a:noFill/>
          </a:ln>
        </p:spPr>
      </p:pic>
      <p:sp>
        <p:nvSpPr>
          <p:cNvPr id="111" name="CustomShape 3"/>
          <p:cNvSpPr/>
          <p:nvPr/>
        </p:nvSpPr>
        <p:spPr>
          <a:xfrm>
            <a:off x="4608000" y="1800000"/>
            <a:ext cx="4100760" cy="4748760"/>
          </a:xfrm>
          <a:prstGeom prst="rect">
            <a:avLst/>
          </a:prstGeom>
          <a:noFill/>
          <a:ln>
            <a:noFill/>
          </a:ln>
        </p:spPr>
        <p:style>
          <a:lnRef idx="0"/>
          <a:fillRef idx="0"/>
          <a:effectRef idx="0"/>
          <a:fontRef idx="minor"/>
        </p:style>
        <p:txBody>
          <a:bodyPr lIns="90000" rIns="90000" tIns="45000" bIns="45000"/>
          <a:p>
            <a:pPr marL="216000" indent="-21276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The preprocessed or the cropped green chanel image is given as input to the neural network and the training starts.</a:t>
            </a:r>
            <a:endParaRPr b="0" lang="en-IN" sz="1800" spc="-1" strike="noStrike">
              <a:latin typeface="Arial"/>
            </a:endParaRPr>
          </a:p>
          <a:p>
            <a:pPr algn="just">
              <a:lnSpc>
                <a:spcPct val="100000"/>
              </a:lnSpc>
            </a:pPr>
            <a:endParaRPr b="0" lang="en-IN" sz="1800" spc="-1" strike="noStrike">
              <a:latin typeface="Arial"/>
            </a:endParaRPr>
          </a:p>
          <a:p>
            <a:pPr marL="216000" indent="-21276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Various Convolutional layers are added to increase the efficiency.</a:t>
            </a:r>
            <a:endParaRPr b="0" lang="en-IN" sz="1800" spc="-1" strike="noStrike">
              <a:latin typeface="Arial"/>
            </a:endParaRPr>
          </a:p>
          <a:p>
            <a:pPr algn="just">
              <a:lnSpc>
                <a:spcPct val="100000"/>
              </a:lnSpc>
            </a:pPr>
            <a:endParaRPr b="0" lang="en-IN" sz="1800" spc="-1" strike="noStrike">
              <a:latin typeface="Arial"/>
            </a:endParaRPr>
          </a:p>
          <a:p>
            <a:pPr marL="216000" indent="-212760" algn="just">
              <a:lnSpc>
                <a:spcPct val="100000"/>
              </a:lnSpc>
              <a:buClr>
                <a:srgbClr val="000000"/>
              </a:buClr>
              <a:buSzPct val="45000"/>
              <a:buFont typeface="Wingdings" charset="2"/>
              <a:buChar char=""/>
            </a:pPr>
            <a:r>
              <a:rPr b="0" lang="en-IN" sz="1800" spc="-1" strike="noStrike">
                <a:solidFill>
                  <a:srgbClr val="000000"/>
                </a:solidFill>
                <a:latin typeface="Arial"/>
                <a:ea typeface="DejaVu Sans"/>
              </a:rPr>
              <a:t>Finally the Softmax function is used to restrict the predicted outputs in the range of [0,1].</a:t>
            </a:r>
            <a:endParaRPr b="0" lang="en-IN" sz="1800" spc="-1" strike="noStrike">
              <a:latin typeface="Arial"/>
            </a:endParaRPr>
          </a:p>
        </p:txBody>
      </p:sp>
      <p:sp>
        <p:nvSpPr>
          <p:cNvPr id="112" name="CustomShape 4"/>
          <p:cNvSpPr/>
          <p:nvPr/>
        </p:nvSpPr>
        <p:spPr>
          <a:xfrm>
            <a:off x="360000" y="144000"/>
            <a:ext cx="7988760" cy="912960"/>
          </a:xfrm>
          <a:prstGeom prst="rect">
            <a:avLst/>
          </a:prstGeom>
          <a:noFill/>
          <a:ln>
            <a:noFill/>
          </a:ln>
        </p:spPr>
        <p:style>
          <a:lnRef idx="0"/>
          <a:fillRef idx="0"/>
          <a:effectRef idx="0"/>
          <a:fontRef idx="minor"/>
        </p:style>
        <p:txBody>
          <a:bodyPr lIns="90000" rIns="90000" tIns="45000" bIns="45000"/>
          <a:p>
            <a:pPr>
              <a:lnSpc>
                <a:spcPct val="100000"/>
              </a:lnSpc>
            </a:pPr>
            <a:r>
              <a:rPr b="1" lang="en-IN" sz="2800" spc="-1" strike="noStrike">
                <a:solidFill>
                  <a:srgbClr val="ff0000"/>
                </a:solidFill>
                <a:latin typeface="Calibri"/>
                <a:ea typeface="DejaVu Sans"/>
              </a:rPr>
              <a:t>Module 2: Training the neural network </a:t>
            </a:r>
            <a:endParaRPr b="0" lang="en-IN" sz="2800" spc="-1" strike="noStrike">
              <a:latin typeface="Arial"/>
            </a:endParaRPr>
          </a:p>
        </p:txBody>
      </p:sp>
      <p:pic>
        <p:nvPicPr>
          <p:cNvPr id="113" name="" descr=""/>
          <p:cNvPicPr/>
          <p:nvPr/>
        </p:nvPicPr>
        <p:blipFill>
          <a:blip r:embed="rId2"/>
          <a:stretch/>
        </p:blipFill>
        <p:spPr>
          <a:xfrm>
            <a:off x="5184000" y="4968000"/>
            <a:ext cx="2653920" cy="1234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2: Training the neural network </a:t>
            </a:r>
            <a:endParaRPr b="0" lang="en-IN" sz="4400" spc="-1" strike="noStrike">
              <a:latin typeface="Arial"/>
            </a:endParaRPr>
          </a:p>
        </p:txBody>
      </p:sp>
      <p:sp>
        <p:nvSpPr>
          <p:cNvPr id="115"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pic>
        <p:nvPicPr>
          <p:cNvPr id="116" name="" descr=""/>
          <p:cNvPicPr/>
          <p:nvPr/>
        </p:nvPicPr>
        <p:blipFill>
          <a:blip r:embed="rId1"/>
          <a:stretch/>
        </p:blipFill>
        <p:spPr>
          <a:xfrm>
            <a:off x="288000" y="1872000"/>
            <a:ext cx="5715000" cy="3812760"/>
          </a:xfrm>
          <a:prstGeom prst="rect">
            <a:avLst/>
          </a:prstGeom>
          <a:ln>
            <a:noFill/>
          </a:ln>
        </p:spPr>
      </p:pic>
      <p:sp>
        <p:nvSpPr>
          <p:cNvPr id="117" name="CustomShape 3"/>
          <p:cNvSpPr/>
          <p:nvPr/>
        </p:nvSpPr>
        <p:spPr>
          <a:xfrm>
            <a:off x="1944000" y="2880000"/>
            <a:ext cx="1148760" cy="343080"/>
          </a:xfrm>
          <a:prstGeom prst="rect">
            <a:avLst/>
          </a:prstGeom>
          <a:noFill/>
          <a:ln>
            <a:noFill/>
          </a:ln>
        </p:spPr>
        <p:style>
          <a:lnRef idx="0"/>
          <a:fillRef idx="0"/>
          <a:effectRef idx="0"/>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3: Testing </a:t>
            </a:r>
            <a:endParaRPr b="0" lang="en-IN" sz="4400" spc="-1" strike="noStrike">
              <a:latin typeface="Arial"/>
            </a:endParaRPr>
          </a:p>
        </p:txBody>
      </p:sp>
      <p:sp>
        <p:nvSpPr>
          <p:cNvPr id="119"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20" name="CustomShape 3"/>
          <p:cNvSpPr/>
          <p:nvPr/>
        </p:nvSpPr>
        <p:spPr>
          <a:xfrm>
            <a:off x="1944000" y="2880000"/>
            <a:ext cx="1148760" cy="343080"/>
          </a:xfrm>
          <a:prstGeom prst="rect">
            <a:avLst/>
          </a:prstGeom>
          <a:noFill/>
          <a:ln>
            <a:noFill/>
          </a:ln>
        </p:spPr>
        <p:style>
          <a:lnRef idx="0"/>
          <a:fillRef idx="0"/>
          <a:effectRef idx="0"/>
          <a:fontRef idx="minor"/>
        </p:style>
      </p:sp>
      <p:sp>
        <p:nvSpPr>
          <p:cNvPr id="121" name="CustomShape 4"/>
          <p:cNvSpPr/>
          <p:nvPr/>
        </p:nvSpPr>
        <p:spPr>
          <a:xfrm>
            <a:off x="1512000" y="1600200"/>
            <a:ext cx="6335280" cy="2419560"/>
          </a:xfrm>
          <a:prstGeom prst="rect">
            <a:avLst/>
          </a:prstGeom>
          <a:noFill/>
          <a:ln>
            <a:noFill/>
          </a:ln>
        </p:spPr>
        <p:style>
          <a:lnRef idx="0"/>
          <a:fillRef idx="0"/>
          <a:effectRef idx="0"/>
          <a:fontRef idx="minor"/>
        </p:style>
        <p:txBody>
          <a:bodyPr lIns="90000" rIns="90000" tIns="45000" bIns="45000"/>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images that are to be tested is loaded by the testing program and are divided into patches to decrease the load of the system and to produce better results.</a:t>
            </a:r>
            <a:endParaRPr b="0" lang="en-IN" sz="1800" spc="-1" strike="noStrike">
              <a:latin typeface="Arial"/>
            </a:endParaRPr>
          </a:p>
          <a:p>
            <a:pPr algn="just">
              <a:lnSpc>
                <a:spcPct val="150000"/>
              </a:lnSpc>
            </a:pPr>
            <a:endParaRPr b="0" lang="en-IN" sz="1800" spc="-1" strike="noStrike">
              <a:latin typeface="Arial"/>
            </a:endParaRPr>
          </a:p>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masked retinal fundus images are tested with the trained model by applying hyperparameters like stride height, stride width, number of epochs and number of patches.</a:t>
            </a:r>
            <a:endParaRPr b="0" lang="en-IN" sz="1800" spc="-1" strike="noStrike">
              <a:latin typeface="Arial"/>
            </a:endParaRPr>
          </a:p>
        </p:txBody>
      </p:sp>
      <p:sp>
        <p:nvSpPr>
          <p:cNvPr id="122" name="CustomShape 5"/>
          <p:cNvSpPr/>
          <p:nvPr/>
        </p:nvSpPr>
        <p:spPr>
          <a:xfrm>
            <a:off x="1440000" y="4464000"/>
            <a:ext cx="6623280" cy="345600"/>
          </a:xfrm>
          <a:prstGeom prst="rect">
            <a:avLst/>
          </a:prstGeom>
          <a:noFill/>
          <a:ln>
            <a:noFill/>
          </a:ln>
        </p:spPr>
        <p:style>
          <a:lnRef idx="0"/>
          <a:fillRef idx="0"/>
          <a:effectRef idx="0"/>
          <a:fontRef idx="minor"/>
        </p:style>
        <p:txBody>
          <a:bodyPr lIns="90000" rIns="90000" tIns="45000" bIns="45000"/>
          <a:p>
            <a:endParaRPr b="0" lang="en-IN" sz="1800" spc="-1" strike="noStrike">
              <a:latin typeface="Arial"/>
            </a:endParaRPr>
          </a:p>
          <a:p>
            <a:endParaRPr b="0" lang="en-IN" sz="1800" spc="-1" strike="noStrike">
              <a:latin typeface="Arial"/>
            </a:endParaRPr>
          </a:p>
          <a:p>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endParaRPr b="0" lang="en-IN" sz="1800" spc="-1" strike="noStrike">
              <a:latin typeface="Arial"/>
            </a:endParaRPr>
          </a:p>
          <a:p>
            <a:endParaRPr b="0" lang="en-IN" sz="1800" spc="-1" strike="noStrike">
              <a:latin typeface="Arial"/>
            </a:endParaRPr>
          </a:p>
          <a:p>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Confusion Matrix</a:t>
            </a:r>
            <a:endParaRPr b="0" lang="en-IN" sz="1800" spc="-1" strike="noStrike">
              <a:latin typeface="Arial"/>
            </a:endParaRPr>
          </a:p>
        </p:txBody>
      </p:sp>
      <p:pic>
        <p:nvPicPr>
          <p:cNvPr id="123" name="" descr=""/>
          <p:cNvPicPr/>
          <p:nvPr/>
        </p:nvPicPr>
        <p:blipFill>
          <a:blip r:embed="rId1"/>
          <a:stretch/>
        </p:blipFill>
        <p:spPr>
          <a:xfrm>
            <a:off x="5256000" y="4608000"/>
            <a:ext cx="1641960" cy="17276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Module 3: Testing </a:t>
            </a:r>
            <a:endParaRPr b="0" lang="en-IN" sz="4400" spc="-1" strike="noStrike">
              <a:latin typeface="Arial"/>
            </a:endParaRPr>
          </a:p>
        </p:txBody>
      </p:sp>
      <p:sp>
        <p:nvSpPr>
          <p:cNvPr id="125" name="CustomShape 2"/>
          <p:cNvSpPr/>
          <p:nvPr/>
        </p:nvSpPr>
        <p:spPr>
          <a:xfrm>
            <a:off x="1944000" y="2880000"/>
            <a:ext cx="1148760" cy="343080"/>
          </a:xfrm>
          <a:prstGeom prst="rect">
            <a:avLst/>
          </a:prstGeom>
          <a:noFill/>
          <a:ln>
            <a:noFill/>
          </a:ln>
        </p:spPr>
        <p:style>
          <a:lnRef idx="0"/>
          <a:fillRef idx="0"/>
          <a:effectRef idx="0"/>
          <a:fontRef idx="minor"/>
        </p:style>
      </p:sp>
      <p:sp>
        <p:nvSpPr>
          <p:cNvPr id="126" name="CustomShape 3"/>
          <p:cNvSpPr/>
          <p:nvPr/>
        </p:nvSpPr>
        <p:spPr>
          <a:xfrm>
            <a:off x="1440000" y="1944000"/>
            <a:ext cx="6623280" cy="2016360"/>
          </a:xfrm>
          <a:prstGeom prst="rect">
            <a:avLst/>
          </a:prstGeom>
          <a:noFill/>
          <a:ln>
            <a:noFill/>
          </a:ln>
        </p:spPr>
        <p:style>
          <a:lnRef idx="0"/>
          <a:fillRef idx="0"/>
          <a:effectRef idx="0"/>
          <a:fontRef idx="minor"/>
        </p:style>
        <p:txBody>
          <a:bodyPr lIns="90000" rIns="90000" tIns="45000" bIns="45000"/>
          <a:p>
            <a:r>
              <a:rPr b="1" lang="en-IN" sz="1800" spc="-1" strike="noStrike">
                <a:solidFill>
                  <a:srgbClr val="000000"/>
                </a:solidFill>
                <a:latin typeface="Arial"/>
                <a:ea typeface="DejaVu Sans"/>
              </a:rPr>
              <a:t>F1 Score</a:t>
            </a:r>
            <a:r>
              <a:rPr b="0" lang="en-IN" sz="1800" spc="-1" strike="noStrike">
                <a:solidFill>
                  <a:srgbClr val="000000"/>
                </a:solidFill>
                <a:latin typeface="Arial"/>
                <a:ea typeface="DejaVu Sans"/>
              </a:rPr>
              <a:t>:</a:t>
            </a:r>
            <a:endParaRPr b="0" lang="en-IN" sz="1800" spc="-1" strike="noStrike">
              <a:latin typeface="Arial"/>
            </a:endParaRPr>
          </a:p>
          <a:p>
            <a:r>
              <a:rPr b="0" lang="en-IN" sz="1800" spc="-1" strike="noStrike">
                <a:solidFill>
                  <a:srgbClr val="000000"/>
                </a:solidFill>
                <a:latin typeface="Arial"/>
                <a:ea typeface="DejaVu Sans"/>
              </a:rPr>
              <a:t>  </a:t>
            </a:r>
            <a:r>
              <a:rPr b="0" lang="en-IN" sz="1800" spc="-1" strike="noStrike">
                <a:solidFill>
                  <a:srgbClr val="000000"/>
                </a:solidFill>
                <a:latin typeface="Arial"/>
                <a:ea typeface="Times New Roman"/>
              </a:rPr>
              <a:t>It is a measure of a test's accuracy. It considers both the precision </a:t>
            </a:r>
            <a:r>
              <a:rPr b="0" i="1" lang="en-IN" sz="1800" spc="-1" strike="noStrike">
                <a:solidFill>
                  <a:srgbClr val="000000"/>
                </a:solidFill>
                <a:latin typeface="Arial"/>
                <a:ea typeface="Times New Roman"/>
              </a:rPr>
              <a:t>p</a:t>
            </a:r>
            <a:r>
              <a:rPr b="0" lang="en-IN" sz="1800" spc="-1" strike="noStrike">
                <a:solidFill>
                  <a:srgbClr val="000000"/>
                </a:solidFill>
                <a:latin typeface="Arial"/>
                <a:ea typeface="Times New Roman"/>
              </a:rPr>
              <a:t> and the recall </a:t>
            </a:r>
            <a:r>
              <a:rPr b="0" i="1" lang="en-IN" sz="1800" spc="-1" strike="noStrike">
                <a:solidFill>
                  <a:srgbClr val="000000"/>
                </a:solidFill>
                <a:latin typeface="Arial"/>
                <a:ea typeface="Times New Roman"/>
              </a:rPr>
              <a:t>r</a:t>
            </a:r>
            <a:r>
              <a:rPr b="0" lang="en-IN" sz="1800" spc="-1" strike="noStrike">
                <a:solidFill>
                  <a:srgbClr val="000000"/>
                </a:solidFill>
                <a:latin typeface="Arial"/>
                <a:ea typeface="Times New Roman"/>
              </a:rPr>
              <a:t> of the test to compute the score: </a:t>
            </a:r>
            <a:r>
              <a:rPr b="0" i="1" lang="en-IN" sz="1800" spc="-1" strike="noStrike">
                <a:solidFill>
                  <a:srgbClr val="000000"/>
                </a:solidFill>
                <a:latin typeface="Arial"/>
                <a:ea typeface="Times New Roman"/>
              </a:rPr>
              <a:t>p</a:t>
            </a:r>
            <a:r>
              <a:rPr b="0" lang="en-IN" sz="1800" spc="-1" strike="noStrike">
                <a:solidFill>
                  <a:srgbClr val="000000"/>
                </a:solidFill>
                <a:latin typeface="Arial"/>
                <a:ea typeface="Times New Roman"/>
              </a:rPr>
              <a:t> is the number of correct positive results divided by the number of all positive results returned by the classifier, and </a:t>
            </a:r>
            <a:r>
              <a:rPr b="0" i="1" lang="en-IN" sz="1800" spc="-1" strike="noStrike">
                <a:solidFill>
                  <a:srgbClr val="000000"/>
                </a:solidFill>
                <a:latin typeface="Arial"/>
                <a:ea typeface="Times New Roman"/>
              </a:rPr>
              <a:t>r</a:t>
            </a:r>
            <a:r>
              <a:rPr b="0" lang="en-IN" sz="1800" spc="-1" strike="noStrike">
                <a:solidFill>
                  <a:srgbClr val="000000"/>
                </a:solidFill>
                <a:latin typeface="Arial"/>
                <a:ea typeface="Times New Roman"/>
              </a:rPr>
              <a:t> is the number of correct positive results divided by the number of all relevant samples.</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pic>
        <p:nvPicPr>
          <p:cNvPr id="127" name="" descr=""/>
          <p:cNvPicPr/>
          <p:nvPr/>
        </p:nvPicPr>
        <p:blipFill>
          <a:blip r:embed="rId1"/>
          <a:stretch/>
        </p:blipFill>
        <p:spPr>
          <a:xfrm>
            <a:off x="2232720" y="4248000"/>
            <a:ext cx="4535280" cy="9918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Screenshot of the masked images </a:t>
            </a:r>
            <a:endParaRPr b="0" lang="en-IN" sz="4400" spc="-1" strike="noStrike">
              <a:latin typeface="Arial"/>
            </a:endParaRPr>
          </a:p>
        </p:txBody>
      </p:sp>
      <p:sp>
        <p:nvSpPr>
          <p:cNvPr id="129"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30" name="CustomShape 3"/>
          <p:cNvSpPr/>
          <p:nvPr/>
        </p:nvSpPr>
        <p:spPr>
          <a:xfrm>
            <a:off x="1944000" y="2880000"/>
            <a:ext cx="1148760" cy="343080"/>
          </a:xfrm>
          <a:prstGeom prst="rect">
            <a:avLst/>
          </a:prstGeom>
          <a:noFill/>
          <a:ln>
            <a:noFill/>
          </a:ln>
        </p:spPr>
        <p:style>
          <a:lnRef idx="0"/>
          <a:fillRef idx="0"/>
          <a:effectRef idx="0"/>
          <a:fontRef idx="minor"/>
        </p:style>
      </p:sp>
      <p:pic>
        <p:nvPicPr>
          <p:cNvPr id="131" name="" descr=""/>
          <p:cNvPicPr/>
          <p:nvPr/>
        </p:nvPicPr>
        <p:blipFill>
          <a:blip r:embed="rId1"/>
          <a:stretch/>
        </p:blipFill>
        <p:spPr>
          <a:xfrm>
            <a:off x="576000" y="1600200"/>
            <a:ext cx="7828560" cy="44002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Screenshot of the masked images </a:t>
            </a:r>
            <a:endParaRPr b="0" lang="en-IN" sz="4400" spc="-1" strike="noStrike">
              <a:latin typeface="Arial"/>
            </a:endParaRPr>
          </a:p>
        </p:txBody>
      </p:sp>
      <p:sp>
        <p:nvSpPr>
          <p:cNvPr id="133"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34" name="CustomShape 3"/>
          <p:cNvSpPr/>
          <p:nvPr/>
        </p:nvSpPr>
        <p:spPr>
          <a:xfrm>
            <a:off x="1944000" y="2880000"/>
            <a:ext cx="1148760" cy="343080"/>
          </a:xfrm>
          <a:prstGeom prst="rect">
            <a:avLst/>
          </a:prstGeom>
          <a:noFill/>
          <a:ln>
            <a:noFill/>
          </a:ln>
        </p:spPr>
        <p:style>
          <a:lnRef idx="0"/>
          <a:fillRef idx="0"/>
          <a:effectRef idx="0"/>
          <a:fontRef idx="minor"/>
        </p:style>
      </p:sp>
      <p:pic>
        <p:nvPicPr>
          <p:cNvPr id="135" name="" descr=""/>
          <p:cNvPicPr/>
          <p:nvPr/>
        </p:nvPicPr>
        <p:blipFill>
          <a:blip r:embed="rId1"/>
          <a:stretch/>
        </p:blipFill>
        <p:spPr>
          <a:xfrm>
            <a:off x="932040" y="1512000"/>
            <a:ext cx="7633800" cy="42908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Screenshot of the training phase </a:t>
            </a:r>
            <a:endParaRPr b="0" lang="en-IN" sz="4400" spc="-1" strike="noStrike">
              <a:latin typeface="Arial"/>
            </a:endParaRPr>
          </a:p>
        </p:txBody>
      </p:sp>
      <p:sp>
        <p:nvSpPr>
          <p:cNvPr id="137"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38" name="CustomShape 3"/>
          <p:cNvSpPr/>
          <p:nvPr/>
        </p:nvSpPr>
        <p:spPr>
          <a:xfrm>
            <a:off x="1944000" y="2880000"/>
            <a:ext cx="1148760" cy="343080"/>
          </a:xfrm>
          <a:prstGeom prst="rect">
            <a:avLst/>
          </a:prstGeom>
          <a:noFill/>
          <a:ln>
            <a:noFill/>
          </a:ln>
        </p:spPr>
        <p:style>
          <a:lnRef idx="0"/>
          <a:fillRef idx="0"/>
          <a:effectRef idx="0"/>
          <a:fontRef idx="minor"/>
        </p:style>
      </p:sp>
      <p:pic>
        <p:nvPicPr>
          <p:cNvPr id="139" name="" descr=""/>
          <p:cNvPicPr/>
          <p:nvPr/>
        </p:nvPicPr>
        <p:blipFill>
          <a:blip r:embed="rId1"/>
          <a:stretch/>
        </p:blipFill>
        <p:spPr>
          <a:xfrm>
            <a:off x="504000" y="1944000"/>
            <a:ext cx="8045640" cy="452268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600" spc="-1" strike="noStrike">
                <a:solidFill>
                  <a:srgbClr val="ff0000"/>
                </a:solidFill>
                <a:latin typeface="Calibri"/>
                <a:ea typeface="DejaVu Sans"/>
              </a:rPr>
              <a:t>Screenshot of the testing phase</a:t>
            </a:r>
            <a:endParaRPr b="0" lang="en-IN" sz="3600" spc="-1" strike="noStrike">
              <a:latin typeface="Arial"/>
            </a:endParaRPr>
          </a:p>
        </p:txBody>
      </p:sp>
      <p:sp>
        <p:nvSpPr>
          <p:cNvPr id="141"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42" name="CustomShape 3"/>
          <p:cNvSpPr/>
          <p:nvPr/>
        </p:nvSpPr>
        <p:spPr>
          <a:xfrm>
            <a:off x="1944000" y="2880000"/>
            <a:ext cx="1148760" cy="343080"/>
          </a:xfrm>
          <a:prstGeom prst="rect">
            <a:avLst/>
          </a:prstGeom>
          <a:noFill/>
          <a:ln>
            <a:noFill/>
          </a:ln>
        </p:spPr>
        <p:style>
          <a:lnRef idx="0"/>
          <a:fillRef idx="0"/>
          <a:effectRef idx="0"/>
          <a:fontRef idx="minor"/>
        </p:style>
      </p:sp>
      <p:pic>
        <p:nvPicPr>
          <p:cNvPr id="143" name="" descr=""/>
          <p:cNvPicPr/>
          <p:nvPr/>
        </p:nvPicPr>
        <p:blipFill>
          <a:blip r:embed="rId1"/>
          <a:stretch/>
        </p:blipFill>
        <p:spPr>
          <a:xfrm>
            <a:off x="504000" y="1771920"/>
            <a:ext cx="8117640" cy="4563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Working Environment</a:t>
            </a:r>
            <a:endParaRPr b="0" lang="en-IN" sz="4400" spc="-1" strike="noStrike">
              <a:latin typeface="Arial"/>
            </a:endParaRPr>
          </a:p>
        </p:txBody>
      </p:sp>
      <p:sp>
        <p:nvSpPr>
          <p:cNvPr id="145"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marL="343080" indent="-339120">
              <a:lnSpc>
                <a:spcPct val="100000"/>
              </a:lnSpc>
              <a:spcBef>
                <a:spcPts val="641"/>
              </a:spcBef>
              <a:buClr>
                <a:srgbClr val="000000"/>
              </a:buClr>
              <a:buFont typeface="Arial"/>
              <a:buChar char="•"/>
            </a:pPr>
            <a:r>
              <a:rPr b="0" lang="en-IN" sz="2200" spc="-1" strike="noStrike">
                <a:solidFill>
                  <a:srgbClr val="000000"/>
                </a:solidFill>
                <a:latin typeface="Calibri"/>
                <a:ea typeface="DejaVu Sans"/>
              </a:rPr>
              <a:t>Hardware: Intel Core i7 4</a:t>
            </a:r>
            <a:r>
              <a:rPr b="0" lang="en-IN" sz="2200" spc="-1" strike="noStrike" baseline="101000">
                <a:solidFill>
                  <a:srgbClr val="000000"/>
                </a:solidFill>
                <a:latin typeface="Calibri"/>
                <a:ea typeface="DejaVu Sans"/>
              </a:rPr>
              <a:t>th</a:t>
            </a:r>
            <a:r>
              <a:rPr b="0" lang="en-IN" sz="2200" spc="-1" strike="noStrike">
                <a:solidFill>
                  <a:srgbClr val="000000"/>
                </a:solidFill>
                <a:latin typeface="Calibri"/>
                <a:ea typeface="DejaVu Sans"/>
              </a:rPr>
              <a:t> gen processor with 8GB DDR2 RAM</a:t>
            </a:r>
            <a:endParaRPr b="0" lang="en-IN" sz="2200" spc="-1" strike="noStrike">
              <a:latin typeface="Arial"/>
            </a:endParaRPr>
          </a:p>
          <a:p>
            <a:pPr>
              <a:lnSpc>
                <a:spcPct val="100000"/>
              </a:lnSpc>
              <a:spcBef>
                <a:spcPts val="641"/>
              </a:spcBef>
            </a:pPr>
            <a:endParaRPr b="0" lang="en-IN" sz="2200" spc="-1" strike="noStrike">
              <a:latin typeface="Arial"/>
            </a:endParaRPr>
          </a:p>
          <a:p>
            <a:pPr marL="343080" indent="-339120">
              <a:lnSpc>
                <a:spcPct val="100000"/>
              </a:lnSpc>
              <a:spcBef>
                <a:spcPts val="641"/>
              </a:spcBef>
              <a:buClr>
                <a:srgbClr val="000000"/>
              </a:buClr>
              <a:buFont typeface="Arial"/>
              <a:buChar char="•"/>
            </a:pPr>
            <a:r>
              <a:rPr b="0" lang="en-IN" sz="2200" spc="-1" strike="noStrike">
                <a:solidFill>
                  <a:srgbClr val="000000"/>
                </a:solidFill>
                <a:latin typeface="Calibri"/>
                <a:ea typeface="DejaVu Sans"/>
              </a:rPr>
              <a:t>Software: </a:t>
            </a:r>
            <a:endParaRPr b="0" lang="en-IN" sz="2200" spc="-1" strike="noStrike">
              <a:latin typeface="Arial"/>
            </a:endParaRPr>
          </a:p>
          <a:p>
            <a:pPr lvl="1" marL="432000" indent="-21276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Python 2.7</a:t>
            </a:r>
            <a:endParaRPr b="0" lang="en-IN" sz="2200" spc="-1" strike="noStrike">
              <a:latin typeface="Arial"/>
            </a:endParaRPr>
          </a:p>
          <a:p>
            <a:pPr lvl="1" marL="432000" indent="-21276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Tensorflow 1.2.0</a:t>
            </a:r>
            <a:endParaRPr b="0" lang="en-IN" sz="2200" spc="-1" strike="noStrike">
              <a:latin typeface="Arial"/>
            </a:endParaRPr>
          </a:p>
          <a:p>
            <a:pPr lvl="1" marL="432000" indent="-212760">
              <a:lnSpc>
                <a:spcPct val="100000"/>
              </a:lnSpc>
              <a:spcBef>
                <a:spcPts val="641"/>
              </a:spcBef>
              <a:buClr>
                <a:srgbClr val="000000"/>
              </a:buClr>
              <a:buSzPct val="45000"/>
              <a:buFont typeface="Wingdings" charset="2"/>
              <a:buChar char=""/>
            </a:pPr>
            <a:r>
              <a:rPr b="0" lang="en-IN" sz="2200" spc="-1" strike="noStrike">
                <a:solidFill>
                  <a:srgbClr val="000000"/>
                </a:solidFill>
                <a:latin typeface="Calibri"/>
                <a:ea typeface="DejaVu Sans"/>
              </a:rPr>
              <a:t>Keras 2.1.3</a:t>
            </a:r>
            <a:endParaRPr b="0" lang="en-IN" sz="22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Problem Statement  </a:t>
            </a:r>
            <a:endParaRPr b="0" lang="en-IN" sz="4400" spc="-1" strike="noStrike">
              <a:latin typeface="Arial"/>
            </a:endParaRPr>
          </a:p>
        </p:txBody>
      </p:sp>
      <p:sp>
        <p:nvSpPr>
          <p:cNvPr id="80" name="CustomShape 2"/>
          <p:cNvSpPr/>
          <p:nvPr/>
        </p:nvSpPr>
        <p:spPr>
          <a:xfrm>
            <a:off x="1008000" y="1414080"/>
            <a:ext cx="7127280" cy="4752360"/>
          </a:xfrm>
          <a:prstGeom prst="rect">
            <a:avLst/>
          </a:prstGeom>
          <a:noFill/>
          <a:ln>
            <a:noFill/>
          </a:ln>
        </p:spPr>
        <p:style>
          <a:lnRef idx="0"/>
          <a:fillRef idx="0"/>
          <a:effectRef idx="0"/>
          <a:fontRef idx="minor"/>
        </p:style>
        <p:txBody>
          <a:bodyPr lIns="90000" rIns="90000" tIns="45000" bIns="45000"/>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Retinal Fundus images have been widely used by ophthalmologists to diagnose and treat  various diseases like Glaucoma, diabetic retinopathy and other cardiovascular diseases. </a:t>
            </a:r>
            <a:endParaRPr b="0" lang="en-IN" sz="1800" spc="-1" strike="noStrike">
              <a:latin typeface="Arial"/>
            </a:endParaRPr>
          </a:p>
          <a:p>
            <a:pPr algn="just">
              <a:lnSpc>
                <a:spcPct val="150000"/>
              </a:lnSpc>
            </a:pPr>
            <a:endParaRPr b="0" lang="en-IN" sz="1800" spc="-1" strike="noStrike">
              <a:latin typeface="Arial"/>
            </a:endParaRPr>
          </a:p>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With rapid advancements in Machine Learning, especially in the medical field, an important computing system, the Neural Network is chosen to solve the problem.</a:t>
            </a:r>
            <a:endParaRPr b="0" lang="en-IN" sz="1800" spc="-1" strike="noStrike">
              <a:latin typeface="Arial"/>
            </a:endParaRPr>
          </a:p>
          <a:p>
            <a:pPr algn="just">
              <a:lnSpc>
                <a:spcPct val="150000"/>
              </a:lnSpc>
            </a:pPr>
            <a:endParaRPr b="0" lang="en-IN" sz="1800" spc="-1" strike="noStrike">
              <a:latin typeface="Arial"/>
            </a:endParaRPr>
          </a:p>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A computer aided diagnostics and machine learning techniques such as Convolutional Neural Networks is used to segment the blood vessels or the vascular tree from the retinal fundus images to show a clear cut picture of the segmented vascular tree.</a:t>
            </a:r>
            <a:endParaRPr b="0" lang="en-IN"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ff0000"/>
                </a:solidFill>
                <a:latin typeface="Calibri"/>
                <a:ea typeface="DejaVu Sans"/>
              </a:rPr>
              <a:t>WorkPlan (Specify the % completion of your work in the table given below)</a:t>
            </a:r>
            <a:endParaRPr b="0" lang="en-IN" sz="4400" spc="-1" strike="noStrike">
              <a:latin typeface="Arial"/>
            </a:endParaRPr>
          </a:p>
        </p:txBody>
      </p:sp>
      <p:graphicFrame>
        <p:nvGraphicFramePr>
          <p:cNvPr id="147" name="Table 2"/>
          <p:cNvGraphicFramePr/>
          <p:nvPr/>
        </p:nvGraphicFramePr>
        <p:xfrm>
          <a:off x="1193400" y="1694160"/>
          <a:ext cx="6628680" cy="2807640"/>
        </p:xfrm>
        <a:graphic>
          <a:graphicData uri="http://schemas.openxmlformats.org/drawingml/2006/table">
            <a:tbl>
              <a:tblPr/>
              <a:tblGrid>
                <a:gridCol w="2209680"/>
                <a:gridCol w="2209680"/>
                <a:gridCol w="2209680"/>
              </a:tblGrid>
              <a:tr h="904680">
                <a:tc>
                  <a:txBody>
                    <a:bodyPr/>
                    <a:p>
                      <a:r>
                        <a:rPr b="0" lang="en-IN" sz="2200" spc="-1" strike="noStrike">
                          <a:solidFill>
                            <a:srgbClr val="ffffff"/>
                          </a:solidFill>
                          <a:latin typeface="Droid Sans Fallback"/>
                        </a:rPr>
                        <a:t>Modules</a:t>
                      </a:r>
                      <a:endParaRPr b="0" lang="en-IN" sz="22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Period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Status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633960">
                <a:tc>
                  <a:txBody>
                    <a:bodyPr/>
                    <a:p>
                      <a:r>
                        <a:rPr b="0" lang="en-IN" sz="2000" spc="-1" strike="noStrike">
                          <a:latin typeface="Times New Roman"/>
                        </a:rPr>
                        <a:t>Masking</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Review 2 (Feb 7,2018)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Completed</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633960">
                <a:tc>
                  <a:txBody>
                    <a:bodyPr/>
                    <a:p>
                      <a:r>
                        <a:rPr b="0" lang="en-IN" sz="2000" spc="-1" strike="noStrike">
                          <a:latin typeface="Times New Roman"/>
                        </a:rPr>
                        <a:t>Training </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Review 3 – Last week of Feb 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pPr>
                        <a:lnSpc>
                          <a:spcPct val="100000"/>
                        </a:lnSpc>
                      </a:pPr>
                      <a:r>
                        <a:rPr b="0" lang="en-IN" sz="1800" spc="-1" strike="noStrike">
                          <a:solidFill>
                            <a:srgbClr val="000000"/>
                          </a:solidFill>
                          <a:latin typeface="Calibri"/>
                        </a:rPr>
                        <a:t>60%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635040">
                <a:tc>
                  <a:txBody>
                    <a:bodyPr/>
                    <a:p>
                      <a:r>
                        <a:rPr b="0" lang="en-IN" sz="2000" spc="-1" strike="noStrike">
                          <a:latin typeface="Times New Roman"/>
                        </a:rPr>
                        <a:t>Testing and results</a:t>
                      </a:r>
                      <a:endParaRPr b="0" lang="en-IN"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Mid of March 2018</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pPr>
                        <a:lnSpc>
                          <a:spcPct val="100000"/>
                        </a:lnSpc>
                      </a:pPr>
                      <a:r>
                        <a:rPr b="0" lang="en-IN" sz="1800" spc="-1" strike="noStrike">
                          <a:solidFill>
                            <a:srgbClr val="000000"/>
                          </a:solidFill>
                          <a:latin typeface="Calibri"/>
                        </a:rPr>
                        <a:t>100%</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49" name="CustomShape 2"/>
          <p:cNvSpPr/>
          <p:nvPr/>
        </p:nvSpPr>
        <p:spPr>
          <a:xfrm>
            <a:off x="339120" y="1512000"/>
            <a:ext cx="8225640" cy="452196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1800" spc="-1" strike="noStrike">
                <a:solidFill>
                  <a:srgbClr val="000000"/>
                </a:solidFill>
                <a:latin typeface="Arial"/>
                <a:ea typeface="DejaVu Sans"/>
              </a:rPr>
              <a:t>1. Abramoff M.D. (2013), ‘Automated analysis of retinal images for detection of      referable diabetic retinopathy’, JAMA Ophthalmology., Vol. 131, No.3, </a:t>
            </a: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pp. 351-357.</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2. Bowei Feng, Huisheng Zang, LienPei Xei, Ping Liang, Qioliang Li, Tianfu            Wang(2016), ‘A Cross-modality Learning Approach for Vessel Segmentation      in Retinal Images’, IEEE Transactions on Medical Imaging, Vol.35, No.1,pp.       109-118.</a:t>
            </a: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r>
              <a:rPr b="0" lang="en-IN" sz="1800" spc="-1" strike="noStrike">
                <a:solidFill>
                  <a:srgbClr val="000000"/>
                </a:solidFill>
                <a:latin typeface="Arial"/>
                <a:ea typeface="DejaVu Sans"/>
              </a:rPr>
              <a:t>3. Carreira M.J, Espona .L, Ortega .M,Penedo M.G. (2008)‘Retinal vessel tree       segmentation using a deformable contour model’, 19</a:t>
            </a:r>
            <a:r>
              <a:rPr b="0" lang="en-IN" sz="1800" spc="-1" strike="noStrike" baseline="101000">
                <a:solidFill>
                  <a:srgbClr val="000000"/>
                </a:solidFill>
                <a:latin typeface="Arial"/>
                <a:ea typeface="DejaVu Sans"/>
              </a:rPr>
              <a:t>th</a:t>
            </a:r>
            <a:r>
              <a:rPr b="0" lang="en-IN" sz="1800" spc="-1" strike="noStrike">
                <a:solidFill>
                  <a:srgbClr val="000000"/>
                </a:solidFill>
                <a:latin typeface="Arial"/>
                <a:ea typeface="DejaVu Sans"/>
              </a:rPr>
              <a:t> International                     Conference on Pattern Recognition, pp. 2128-2131.</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51" name="CustomShape 2"/>
          <p:cNvSpPr/>
          <p:nvPr/>
        </p:nvSpPr>
        <p:spPr>
          <a:xfrm>
            <a:off x="339120" y="15120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r>
              <a:rPr b="0" lang="en-IN" sz="1800" spc="-1" strike="noStrike">
                <a:solidFill>
                  <a:srgbClr val="000000"/>
                </a:solidFill>
                <a:latin typeface="Arial"/>
                <a:ea typeface="DejaVu Sans"/>
              </a:rPr>
              <a:t>4. Fraz M.M. (2012) ‘Blood vessel segmentation methodologies in retinal            </a:t>
            </a:r>
            <a:r>
              <a:rPr b="0" lang="en-IN" sz="1800" spc="-1" strike="noStrike">
                <a:solidFill>
                  <a:srgbClr val="000000"/>
                </a:solidFill>
                <a:latin typeface="Arial"/>
                <a:ea typeface="DejaVu Sans"/>
              </a:rPr>
              <a:t>    images—A survey’, Computer Methods and Programs in Biomedicine, Vol.     </a:t>
            </a:r>
            <a:r>
              <a:rPr b="0" lang="en-IN" sz="1800" spc="-1" strike="noStrike">
                <a:solidFill>
                  <a:srgbClr val="000000"/>
                </a:solidFill>
                <a:latin typeface="Arial"/>
                <a:ea typeface="DejaVu Sans"/>
              </a:rPr>
              <a:t>    108, No.1, pp. 407-433.</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r>
              <a:rPr b="0" lang="en-IN" sz="1800" spc="-1" strike="noStrike">
                <a:solidFill>
                  <a:srgbClr val="000000"/>
                </a:solidFill>
                <a:latin typeface="Arial"/>
                <a:ea typeface="DejaVu Sans"/>
              </a:rPr>
              <a:t>5. Fraz M.M. (2012), ‘An approach to localize the retinal blood vessels using bit  </a:t>
            </a:r>
            <a:r>
              <a:rPr b="0" lang="en-IN" sz="1800" spc="-1" strike="noStrike">
                <a:solidFill>
                  <a:srgbClr val="000000"/>
                </a:solidFill>
                <a:latin typeface="Arial"/>
                <a:ea typeface="DejaVu Sans"/>
              </a:rPr>
              <a:t>    planes and centerline detection’, Computer Methods and Programs in             </a:t>
            </a:r>
            <a:r>
              <a:rPr b="0" lang="en-IN" sz="1800" spc="-1" strike="noStrike">
                <a:solidFill>
                  <a:srgbClr val="000000"/>
                </a:solidFill>
                <a:latin typeface="Arial"/>
                <a:ea typeface="DejaVu Sans"/>
              </a:rPr>
              <a:t>    Biomedicine, Vol. 108, No:2,pp. 600-616.</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r>
              <a:rPr b="0" lang="en-IN" sz="1800" spc="-1" strike="noStrike">
                <a:solidFill>
                  <a:srgbClr val="000000"/>
                </a:solidFill>
                <a:latin typeface="Arial"/>
                <a:ea typeface="DejaVu Sans"/>
              </a:rPr>
              <a:t>6. Kirbas C and Quek F. (2004), ‘A review of vessel extraction techniques and    </a:t>
            </a:r>
            <a:r>
              <a:rPr b="0" lang="en-IN" sz="1800" spc="-1" strike="noStrike">
                <a:solidFill>
                  <a:srgbClr val="000000"/>
                </a:solidFill>
                <a:latin typeface="Arial"/>
                <a:ea typeface="DejaVu Sans"/>
              </a:rPr>
              <a:t>    algorithms’, ACM Computing Surveys, Vol. 36, No.2, pp. 81-121.</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r>
              <a:rPr b="0" lang="en-IN" sz="1800" spc="-1" strike="noStrike">
                <a:solidFill>
                  <a:srgbClr val="000000"/>
                </a:solidFill>
                <a:latin typeface="Arial"/>
                <a:ea typeface="DejaVu Sans"/>
              </a:rPr>
              <a:t>7. Klein J.C. and Zana F. (1999), ‘A multimodal registration algorithm of eye       </a:t>
            </a:r>
            <a:r>
              <a:rPr b="0" lang="en-IN" sz="1800" spc="-1" strike="noStrike">
                <a:solidFill>
                  <a:srgbClr val="000000"/>
                </a:solidFill>
                <a:latin typeface="Arial"/>
                <a:ea typeface="DejaVu Sans"/>
              </a:rPr>
              <a:t>    fundus images using vessels detection and Hough transform’, IEEE                </a:t>
            </a:r>
            <a:r>
              <a:rPr b="0" lang="en-IN" sz="1800" spc="-1" strike="noStrike">
                <a:solidFill>
                  <a:srgbClr val="000000"/>
                </a:solidFill>
                <a:latin typeface="Arial"/>
                <a:ea typeface="DejaVu Sans"/>
              </a:rPr>
              <a:t>   Transactions on Medical Imaging, Vol. 18, No. 5, pp. 419-428.</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r>
              <a:rPr b="1" lang="en-IN" sz="4400" spc="-1" strike="noStrike">
                <a:solidFill>
                  <a:srgbClr val="ff0000"/>
                </a:solidFill>
                <a:latin typeface="Calibri"/>
                <a:ea typeface="DejaVu Sans"/>
              </a:rPr>
              <a:t>References </a:t>
            </a:r>
            <a:endParaRPr b="0" lang="en-IN" sz="4400" spc="-1" strike="noStrike">
              <a:latin typeface="Arial"/>
            </a:endParaRPr>
          </a:p>
        </p:txBody>
      </p:sp>
      <p:sp>
        <p:nvSpPr>
          <p:cNvPr id="153" name="CustomShape 2"/>
          <p:cNvSpPr/>
          <p:nvPr/>
        </p:nvSpPr>
        <p:spPr>
          <a:xfrm>
            <a:off x="339120" y="15120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r>
              <a:rPr b="0" lang="en-IN" sz="1800" spc="-1" strike="noStrike">
                <a:solidFill>
                  <a:srgbClr val="000000"/>
                </a:solidFill>
                <a:latin typeface="Arial"/>
                <a:ea typeface="DejaVu Sans"/>
              </a:rPr>
              <a:t>8. Lam B.S.Y and Yan H. (2008), ‘A novel vessel segmentation algorithm for          pathological retina images based on the divergence of vector fields’, IEEE         Transactions on Medical Imaging, Vol. 27, No. 2, pp. 237-246.</a:t>
            </a: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Literature Survey </a:t>
            </a:r>
            <a:endParaRPr b="0" lang="en-IN" sz="4400" spc="-1" strike="noStrike">
              <a:latin typeface="Arial"/>
            </a:endParaRPr>
          </a:p>
        </p:txBody>
      </p:sp>
      <p:graphicFrame>
        <p:nvGraphicFramePr>
          <p:cNvPr id="82" name="Table 2"/>
          <p:cNvGraphicFramePr/>
          <p:nvPr/>
        </p:nvGraphicFramePr>
        <p:xfrm>
          <a:off x="457200" y="1600200"/>
          <a:ext cx="8229240" cy="4205520"/>
        </p:xfrm>
        <a:graphic>
          <a:graphicData uri="http://schemas.openxmlformats.org/drawingml/2006/table">
            <a:tbl>
              <a:tblPr/>
              <a:tblGrid>
                <a:gridCol w="1645920"/>
                <a:gridCol w="1645920"/>
                <a:gridCol w="1645920"/>
                <a:gridCol w="1645920"/>
                <a:gridCol w="1645920"/>
              </a:tblGrid>
              <a:tr h="622440">
                <a:tc>
                  <a:txBody>
                    <a:bodyPr/>
                    <a:p>
                      <a:pPr>
                        <a:lnSpc>
                          <a:spcPct val="100000"/>
                        </a:lnSpc>
                      </a:pPr>
                      <a:r>
                        <a:rPr b="1" lang="en-IN" sz="1800" spc="-1" strike="noStrike">
                          <a:solidFill>
                            <a:srgbClr val="ffffff"/>
                          </a:solidFill>
                          <a:latin typeface="Calibri"/>
                        </a:rPr>
                        <a:t>Year of Work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Researchers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Work Done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Strength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Weakness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508400">
                <a:tc>
                  <a:txBody>
                    <a:bodyPr/>
                    <a:p>
                      <a:pPr>
                        <a:lnSpc>
                          <a:spcPct val="100000"/>
                        </a:lnSpc>
                      </a:pPr>
                      <a:r>
                        <a:rPr b="0" lang="en-IN" sz="1800" spc="-1" strike="noStrike">
                          <a:solidFill>
                            <a:srgbClr val="000000"/>
                          </a:solidFill>
                          <a:latin typeface="Arial"/>
                        </a:rPr>
                        <a:t>2003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800" spc="-1" strike="noStrike">
                          <a:latin typeface="Arial"/>
                        </a:rPr>
                        <a:t>B. S. Y. Lam and H. Yan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800" spc="-1" strike="noStrike">
                          <a:latin typeface="Arial"/>
                        </a:rPr>
                        <a:t>Segmentation using Differential Vector Fields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800" spc="-1" strike="noStrike">
                          <a:latin typeface="Arial"/>
                        </a:rPr>
                        <a:t>Accurate segmentation in bright abnormalities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p>
                      <a:r>
                        <a:rPr b="0" lang="en-IN" sz="1800" spc="-1" strike="noStrike">
                          <a:latin typeface="Arial"/>
                        </a:rPr>
                        <a:t>No prediction in dark abnormalities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2075040">
                <a:tc>
                  <a:txBody>
                    <a:bodyPr/>
                    <a:p>
                      <a:r>
                        <a:rPr b="0" lang="en-IN" sz="1800" spc="-1" strike="noStrike">
                          <a:latin typeface="Arial"/>
                        </a:rPr>
                        <a:t>2013</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Matthew D. Zeiler and Rob Fergus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Visualizing and Understanding</a:t>
                      </a:r>
                      <a:endParaRPr b="0" lang="en-IN" sz="1800" spc="-1" strike="noStrike">
                        <a:latin typeface="Arial"/>
                      </a:endParaRPr>
                    </a:p>
                    <a:p>
                      <a:r>
                        <a:rPr b="0" lang="en-IN" sz="1800" spc="-1" strike="noStrike">
                          <a:latin typeface="Arial"/>
                        </a:rPr>
                        <a:t>Convolutional Networks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Accurate predictions with the CIFAR-100 dataset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Lack of a loss function that would have multiple objects per image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Literature Survey </a:t>
            </a:r>
            <a:endParaRPr b="0" lang="en-IN" sz="4400" spc="-1" strike="noStrike">
              <a:latin typeface="Arial"/>
            </a:endParaRPr>
          </a:p>
        </p:txBody>
      </p:sp>
      <p:graphicFrame>
        <p:nvGraphicFramePr>
          <p:cNvPr id="84" name="Table 2"/>
          <p:cNvGraphicFramePr/>
          <p:nvPr/>
        </p:nvGraphicFramePr>
        <p:xfrm>
          <a:off x="457200" y="1224000"/>
          <a:ext cx="8229240" cy="5181480"/>
        </p:xfrm>
        <a:graphic>
          <a:graphicData uri="http://schemas.openxmlformats.org/drawingml/2006/table">
            <a:tbl>
              <a:tblPr/>
              <a:tblGrid>
                <a:gridCol w="1645920"/>
                <a:gridCol w="1645920"/>
                <a:gridCol w="1645920"/>
                <a:gridCol w="1645920"/>
                <a:gridCol w="1645920"/>
              </a:tblGrid>
              <a:tr h="666720">
                <a:tc>
                  <a:txBody>
                    <a:bodyPr/>
                    <a:p>
                      <a:pPr>
                        <a:lnSpc>
                          <a:spcPct val="100000"/>
                        </a:lnSpc>
                      </a:pPr>
                      <a:r>
                        <a:rPr b="1" lang="en-IN" sz="1800" spc="-1" strike="noStrike">
                          <a:solidFill>
                            <a:srgbClr val="ffffff"/>
                          </a:solidFill>
                          <a:latin typeface="Calibri"/>
                        </a:rPr>
                        <a:t>Year of Work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Researchers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Work Done</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Strength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p>
                      <a:pPr>
                        <a:lnSpc>
                          <a:spcPct val="100000"/>
                        </a:lnSpc>
                      </a:pPr>
                      <a:r>
                        <a:rPr b="1" lang="en-IN" sz="1800" spc="-1" strike="noStrike">
                          <a:solidFill>
                            <a:srgbClr val="ffffff"/>
                          </a:solidFill>
                          <a:latin typeface="Calibri"/>
                        </a:rPr>
                        <a:t>Weakness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292120">
                <a:tc>
                  <a:txBody>
                    <a:bodyPr/>
                    <a:p>
                      <a:r>
                        <a:rPr b="0" lang="en-IN" sz="1800" spc="-1" strike="noStrike">
                          <a:latin typeface="Arial"/>
                        </a:rPr>
                        <a:t>2014</a:t>
                      </a:r>
                      <a:endParaRPr b="0" lang="en-IN" sz="1800" spc="-1" strike="noStrike">
                        <a:latin typeface="Arial"/>
                      </a:endParaRPr>
                    </a:p>
                    <a:p>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Qing Li, Weidong Cai</a:t>
                      </a:r>
                      <a:endParaRPr b="0" lang="en-IN" sz="1800" spc="-1" strike="noStrike">
                        <a:latin typeface="Arial"/>
                      </a:endParaRPr>
                    </a:p>
                    <a:p>
                      <a:r>
                        <a:rPr b="0" lang="en-IN" sz="1800" spc="-1" strike="noStrike">
                          <a:latin typeface="Arial"/>
                        </a:rPr>
                        <a:t>, Xiaogang Wang, Yun</a:t>
                      </a:r>
                      <a:endParaRPr b="0" lang="en-IN" sz="1800" spc="-1" strike="noStrike">
                        <a:latin typeface="Arial"/>
                      </a:endParaRPr>
                    </a:p>
                    <a:p>
                      <a:r>
                        <a:rPr b="0" lang="en-IN" sz="1800" spc="-1" strike="noStrike">
                          <a:latin typeface="Arial"/>
                        </a:rPr>
                        <a:t> </a:t>
                      </a:r>
                      <a:r>
                        <a:rPr b="0" lang="en-IN" sz="1800" spc="-1" strike="noStrike">
                          <a:latin typeface="Arial"/>
                        </a:rPr>
                        <a:t>Zhou, David Dagan Feng and Mei Chen</a:t>
                      </a:r>
                      <a:endParaRPr b="0" lang="en-IN" sz="1800" spc="-1" strike="noStrike">
                        <a:latin typeface="Arial"/>
                      </a:endParaRPr>
                    </a:p>
                    <a:p>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Medical Image Classification using CNN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Simple and an efficient algorithm with a single CNN layer</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Limited Datasets.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2223000">
                <a:tc>
                  <a:txBody>
                    <a:bodyPr/>
                    <a:p>
                      <a:pPr>
                        <a:lnSpc>
                          <a:spcPct val="100000"/>
                        </a:lnSpc>
                      </a:pPr>
                      <a:r>
                        <a:rPr b="0" lang="en-IN" sz="1800" spc="-1" strike="noStrike">
                          <a:solidFill>
                            <a:srgbClr val="000000"/>
                          </a:solidFill>
                          <a:latin typeface="Arial"/>
                        </a:rPr>
                        <a:t>2016</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Qiaoliang Li,  Bowei Feng, LinPei Xie, Ping Liang*, Huisheng Zhang and Tianfu Wang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Segmented the Vascular tree from the retinal images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A near accurate prediction of the tree with respect to the ground truth</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p>
                      <a:r>
                        <a:rPr b="0" lang="en-IN" sz="1800" spc="-1" strike="noStrike">
                          <a:latin typeface="Arial"/>
                        </a:rPr>
                        <a:t>Difficulty in setting the hyperparameters</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 </a:t>
            </a:r>
            <a:r>
              <a:rPr b="0" lang="en-IN" sz="4400" spc="-1" strike="noStrike">
                <a:solidFill>
                  <a:srgbClr val="ff0000"/>
                </a:solidFill>
                <a:latin typeface="Calibri"/>
                <a:ea typeface="DejaVu Sans"/>
              </a:rPr>
              <a:t>Proposed Architecture</a:t>
            </a:r>
            <a:endParaRPr b="0" lang="en-IN" sz="4400" spc="-1" strike="noStrike">
              <a:latin typeface="Arial"/>
            </a:endParaRPr>
          </a:p>
        </p:txBody>
      </p:sp>
      <p:sp>
        <p:nvSpPr>
          <p:cNvPr id="86"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87" name="CustomShape 3"/>
          <p:cNvSpPr/>
          <p:nvPr/>
        </p:nvSpPr>
        <p:spPr>
          <a:xfrm>
            <a:off x="288000" y="4536000"/>
            <a:ext cx="8348760" cy="13669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88" name="" descr=""/>
          <p:cNvPicPr/>
          <p:nvPr/>
        </p:nvPicPr>
        <p:blipFill>
          <a:blip r:embed="rId1"/>
          <a:stretch/>
        </p:blipFill>
        <p:spPr>
          <a:xfrm>
            <a:off x="792000" y="1152000"/>
            <a:ext cx="7415280" cy="54712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5640" cy="1139040"/>
          </a:xfrm>
          <a:prstGeom prst="rect">
            <a:avLst/>
          </a:prstGeom>
          <a:noFill/>
          <a:ln>
            <a:noFill/>
          </a:ln>
        </p:spPr>
        <p:style>
          <a:lnRef idx="0"/>
          <a:fillRef idx="0"/>
          <a:effectRef idx="0"/>
          <a:fontRef idx="minor"/>
        </p:style>
      </p:sp>
      <p:sp>
        <p:nvSpPr>
          <p:cNvPr id="90"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1" name="CustomShape 3"/>
          <p:cNvSpPr/>
          <p:nvPr/>
        </p:nvSpPr>
        <p:spPr>
          <a:xfrm>
            <a:off x="792000" y="648000"/>
            <a:ext cx="7559280" cy="4694760"/>
          </a:xfrm>
          <a:prstGeom prst="rect">
            <a:avLst/>
          </a:prstGeom>
          <a:noFill/>
          <a:ln>
            <a:noFill/>
          </a:ln>
        </p:spPr>
        <p:style>
          <a:lnRef idx="0"/>
          <a:fillRef idx="0"/>
          <a:effectRef idx="0"/>
          <a:fontRef idx="minor"/>
        </p:style>
        <p:txBody>
          <a:bodyPr lIns="90000" rIns="90000" tIns="45000" bIns="45000"/>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DRIVE Dataset is loaded into the memory as input and is masked using the mask image present in the dataset.</a:t>
            </a:r>
            <a:endParaRPr b="0" lang="en-IN" sz="1800" spc="-1" strike="noStrike">
              <a:latin typeface="Arial"/>
            </a:endParaRPr>
          </a:p>
          <a:p>
            <a:pPr algn="just">
              <a:lnSpc>
                <a:spcPct val="150000"/>
              </a:lnSpc>
            </a:pPr>
            <a:endParaRPr b="0" lang="en-IN" sz="1800" spc="-1" strike="noStrike">
              <a:latin typeface="Arial"/>
            </a:endParaRPr>
          </a:p>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training phase is where the masked image is given as input to the Convolutional Neural Network where activation functions and dropouts are applied to create a model for the given training dataset which is used in the testing stage.</a:t>
            </a:r>
            <a:endParaRPr b="0" lang="en-IN" sz="1800" spc="-1" strike="noStrike">
              <a:latin typeface="Arial"/>
            </a:endParaRPr>
          </a:p>
          <a:p>
            <a:pPr algn="just">
              <a:lnSpc>
                <a:spcPct val="150000"/>
              </a:lnSpc>
            </a:pPr>
            <a:endParaRPr b="0" lang="en-IN" sz="1800" spc="-1" strike="noStrike">
              <a:latin typeface="Arial"/>
            </a:endParaRPr>
          </a:p>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Times New Roman"/>
              </a:rPr>
              <a:t>The testing program takes the model as input and segments the vascular tree from the retinal fundus images of the test dataset. The segmented image is compared with the ground truth images and scores are evaluated accordingly.</a:t>
            </a:r>
            <a:endParaRPr b="0" lang="en-IN" sz="1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CNN Architecture </a:t>
            </a:r>
            <a:endParaRPr b="0" lang="en-IN" sz="4400" spc="-1" strike="noStrike">
              <a:latin typeface="Arial"/>
            </a:endParaRPr>
          </a:p>
        </p:txBody>
      </p:sp>
      <p:sp>
        <p:nvSpPr>
          <p:cNvPr id="93"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4" name="CustomShape 3"/>
          <p:cNvSpPr/>
          <p:nvPr/>
        </p:nvSpPr>
        <p:spPr>
          <a:xfrm>
            <a:off x="288000" y="4536000"/>
            <a:ext cx="8348760" cy="5990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95" name="" descr=""/>
          <p:cNvPicPr/>
          <p:nvPr/>
        </p:nvPicPr>
        <p:blipFill>
          <a:blip r:embed="rId1"/>
          <a:stretch/>
        </p:blipFill>
        <p:spPr>
          <a:xfrm>
            <a:off x="936000" y="2448000"/>
            <a:ext cx="7616520" cy="22348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ff0000"/>
                </a:solidFill>
                <a:latin typeface="Calibri"/>
                <a:ea typeface="DejaVu Sans"/>
              </a:rPr>
              <a:t>Modules </a:t>
            </a:r>
            <a:endParaRPr b="0" lang="en-IN" sz="4400" spc="-1" strike="noStrike">
              <a:latin typeface="Arial"/>
            </a:endParaRPr>
          </a:p>
        </p:txBody>
      </p:sp>
      <p:sp>
        <p:nvSpPr>
          <p:cNvPr id="97"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gn="just">
              <a:lnSpc>
                <a:spcPct val="100000"/>
              </a:lnSpc>
              <a:spcBef>
                <a:spcPts val="641"/>
              </a:spcBef>
            </a:pPr>
            <a:r>
              <a:rPr b="0" lang="en-IN" sz="3200" spc="-1" strike="noStrike">
                <a:solidFill>
                  <a:srgbClr val="000000"/>
                </a:solidFill>
                <a:latin typeface="Calibri"/>
                <a:ea typeface="DejaVu Sans"/>
              </a:rPr>
              <a:t> </a:t>
            </a:r>
            <a:endParaRPr b="0" lang="en-IN" sz="3200" spc="-1" strike="noStrike">
              <a:latin typeface="Arial"/>
            </a:endParaRPr>
          </a:p>
          <a:p>
            <a:pPr algn="just">
              <a:lnSpc>
                <a:spcPct val="100000"/>
              </a:lnSpc>
              <a:spcBef>
                <a:spcPts val="641"/>
              </a:spcBef>
            </a:pPr>
            <a:endParaRPr b="0" lang="en-IN" sz="3200" spc="-1" strike="noStrike">
              <a:latin typeface="Arial"/>
            </a:endParaRPr>
          </a:p>
        </p:txBody>
      </p:sp>
      <p:sp>
        <p:nvSpPr>
          <p:cNvPr id="98" name="CustomShape 3"/>
          <p:cNvSpPr/>
          <p:nvPr/>
        </p:nvSpPr>
        <p:spPr>
          <a:xfrm>
            <a:off x="288000" y="4536000"/>
            <a:ext cx="8348760" cy="5990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9" name="CustomShape 4"/>
          <p:cNvSpPr/>
          <p:nvPr/>
        </p:nvSpPr>
        <p:spPr>
          <a:xfrm>
            <a:off x="720000" y="1944000"/>
            <a:ext cx="4821120" cy="1649880"/>
          </a:xfrm>
          <a:prstGeom prst="rect">
            <a:avLst/>
          </a:prstGeom>
          <a:noFill/>
          <a:ln>
            <a:noFill/>
          </a:ln>
        </p:spPr>
        <p:style>
          <a:lnRef idx="0"/>
          <a:fillRef idx="0"/>
          <a:effectRef idx="0"/>
          <a:fontRef idx="minor"/>
        </p:style>
        <p:txBody>
          <a:bodyPr lIns="90000" rIns="90000" tIns="45000" bIns="45000"/>
          <a:p>
            <a:pPr marL="216000" indent="-213120">
              <a:lnSpc>
                <a:spcPct val="100000"/>
              </a:lnSpc>
              <a:buClr>
                <a:srgbClr val="000000"/>
              </a:buClr>
              <a:buSzPct val="45000"/>
              <a:buFont typeface="Wingdings" charset="2"/>
              <a:buChar char=""/>
            </a:pPr>
            <a:r>
              <a:rPr b="0" lang="en-IN" sz="2200" spc="-1" strike="noStrike">
                <a:solidFill>
                  <a:srgbClr val="000000"/>
                </a:solidFill>
                <a:latin typeface="Arial"/>
                <a:ea typeface="DejaVu Sans"/>
              </a:rPr>
              <a:t>Masking</a:t>
            </a:r>
            <a:endParaRPr b="0" lang="en-IN" sz="2200" spc="-1" strike="noStrike">
              <a:latin typeface="Arial"/>
            </a:endParaRPr>
          </a:p>
          <a:p>
            <a:pPr>
              <a:lnSpc>
                <a:spcPct val="100000"/>
              </a:lnSpc>
            </a:pPr>
            <a:endParaRPr b="0" lang="en-IN" sz="2200" spc="-1" strike="noStrike">
              <a:latin typeface="Arial"/>
            </a:endParaRPr>
          </a:p>
          <a:p>
            <a:pPr marL="216000" indent="-213120">
              <a:lnSpc>
                <a:spcPct val="100000"/>
              </a:lnSpc>
              <a:buClr>
                <a:srgbClr val="000000"/>
              </a:buClr>
              <a:buSzPct val="45000"/>
              <a:buFont typeface="Wingdings" charset="2"/>
              <a:buChar char=""/>
            </a:pPr>
            <a:r>
              <a:rPr b="0" lang="en-IN" sz="2200" spc="-1" strike="noStrike">
                <a:solidFill>
                  <a:srgbClr val="000000"/>
                </a:solidFill>
                <a:latin typeface="Arial"/>
                <a:ea typeface="DejaVu Sans"/>
              </a:rPr>
              <a:t>Training </a:t>
            </a:r>
            <a:endParaRPr b="0" lang="en-IN" sz="2200" spc="-1" strike="noStrike">
              <a:latin typeface="Arial"/>
            </a:endParaRPr>
          </a:p>
          <a:p>
            <a:pPr>
              <a:lnSpc>
                <a:spcPct val="100000"/>
              </a:lnSpc>
            </a:pPr>
            <a:endParaRPr b="0" lang="en-IN" sz="2200" spc="-1" strike="noStrike">
              <a:latin typeface="Arial"/>
            </a:endParaRPr>
          </a:p>
          <a:p>
            <a:pPr marL="216000" indent="-213120">
              <a:lnSpc>
                <a:spcPct val="100000"/>
              </a:lnSpc>
              <a:buClr>
                <a:srgbClr val="000000"/>
              </a:buClr>
              <a:buSzPct val="45000"/>
              <a:buFont typeface="Wingdings" charset="2"/>
              <a:buChar char=""/>
            </a:pPr>
            <a:r>
              <a:rPr b="0" lang="en-IN" sz="2200" spc="-1" strike="noStrike">
                <a:solidFill>
                  <a:srgbClr val="000000"/>
                </a:solidFill>
                <a:latin typeface="Arial"/>
                <a:ea typeface="DejaVu Sans"/>
              </a:rPr>
              <a:t>Testing</a:t>
            </a:r>
            <a:endParaRPr b="0" lang="en-IN" sz="2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274680"/>
            <a:ext cx="8225640" cy="1139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4400" spc="-1" strike="noStrike">
                <a:solidFill>
                  <a:srgbClr val="ff0000"/>
                </a:solidFill>
                <a:latin typeface="Calibri"/>
                <a:ea typeface="DejaVu Sans"/>
              </a:rPr>
              <a:t> </a:t>
            </a:r>
            <a:endParaRPr b="0" lang="en-IN" sz="4400" spc="-1" strike="noStrike">
              <a:latin typeface="Arial"/>
            </a:endParaRPr>
          </a:p>
        </p:txBody>
      </p:sp>
      <p:sp>
        <p:nvSpPr>
          <p:cNvPr id="101" name="CustomShape 2"/>
          <p:cNvSpPr/>
          <p:nvPr/>
        </p:nvSpPr>
        <p:spPr>
          <a:xfrm>
            <a:off x="457200" y="1600200"/>
            <a:ext cx="8225640" cy="4521960"/>
          </a:xfrm>
          <a:prstGeom prst="rect">
            <a:avLst/>
          </a:prstGeom>
          <a:noFill/>
          <a:ln>
            <a:noFill/>
          </a:ln>
        </p:spPr>
        <p:style>
          <a:lnRef idx="0"/>
          <a:fillRef idx="0"/>
          <a:effectRef idx="0"/>
          <a:fontRef idx="minor"/>
        </p:style>
        <p:txBody>
          <a:bodyPr lIns="90000" rIns="90000" tIns="45000" bIns="45000"/>
          <a:p>
            <a:pPr>
              <a:lnSpc>
                <a:spcPct val="100000"/>
              </a:lnSpc>
              <a:spcBef>
                <a:spcPts val="641"/>
              </a:spcBef>
            </a:pPr>
            <a:endParaRPr b="0" lang="en-IN" sz="1800" spc="-1" strike="noStrike">
              <a:latin typeface="Arial"/>
            </a:endParaRPr>
          </a:p>
          <a:p>
            <a:pPr>
              <a:lnSpc>
                <a:spcPct val="100000"/>
              </a:lnSpc>
              <a:spcBef>
                <a:spcPts val="641"/>
              </a:spcBef>
            </a:pPr>
            <a:endParaRPr b="0" lang="en-IN" sz="1800" spc="-1" strike="noStrike">
              <a:latin typeface="Arial"/>
            </a:endParaRPr>
          </a:p>
        </p:txBody>
      </p:sp>
      <p:sp>
        <p:nvSpPr>
          <p:cNvPr id="102" name="CustomShape 3"/>
          <p:cNvSpPr/>
          <p:nvPr/>
        </p:nvSpPr>
        <p:spPr>
          <a:xfrm>
            <a:off x="576000" y="216000"/>
            <a:ext cx="7988760" cy="739440"/>
          </a:xfrm>
          <a:prstGeom prst="rect">
            <a:avLst/>
          </a:prstGeom>
          <a:noFill/>
          <a:ln>
            <a:noFill/>
          </a:ln>
        </p:spPr>
        <p:style>
          <a:lnRef idx="0"/>
          <a:fillRef idx="0"/>
          <a:effectRef idx="0"/>
          <a:fontRef idx="minor"/>
        </p:style>
        <p:txBody>
          <a:bodyPr lIns="90000" rIns="90000" tIns="45000" bIns="45000"/>
          <a:p>
            <a:pPr algn="ctr">
              <a:lnSpc>
                <a:spcPct val="100000"/>
              </a:lnSpc>
            </a:pPr>
            <a:r>
              <a:rPr b="1" lang="en-IN" sz="4400" spc="-1" strike="noStrike">
                <a:solidFill>
                  <a:srgbClr val="ff0000"/>
                </a:solidFill>
                <a:latin typeface="Calibri"/>
                <a:ea typeface="DejaVu Sans"/>
              </a:rPr>
              <a:t>Module 1: Masking </a:t>
            </a:r>
            <a:endParaRPr b="0" lang="en-IN" sz="4400" spc="-1" strike="noStrike">
              <a:latin typeface="Arial"/>
            </a:endParaRPr>
          </a:p>
        </p:txBody>
      </p:sp>
      <p:sp>
        <p:nvSpPr>
          <p:cNvPr id="103" name="CustomShape 4"/>
          <p:cNvSpPr/>
          <p:nvPr/>
        </p:nvSpPr>
        <p:spPr>
          <a:xfrm>
            <a:off x="1440000" y="1512000"/>
            <a:ext cx="5975280" cy="1602000"/>
          </a:xfrm>
          <a:prstGeom prst="rect">
            <a:avLst/>
          </a:prstGeom>
          <a:noFill/>
          <a:ln>
            <a:noFill/>
          </a:ln>
        </p:spPr>
        <p:style>
          <a:lnRef idx="0"/>
          <a:fillRef idx="0"/>
          <a:effectRef idx="0"/>
          <a:fontRef idx="minor"/>
        </p:style>
        <p:txBody>
          <a:bodyPr lIns="90000" rIns="90000" tIns="45000" bIns="45000"/>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DejaVu Sans"/>
              </a:rPr>
              <a:t>Masking is a process of combining the retinal fundus images with the masks so that it forms an image which resembles the tracing activity where a  tracing paper is placed on top of a desired image.</a:t>
            </a:r>
            <a:endParaRPr b="0" lang="en-IN" sz="1800" spc="-1" strike="noStrike">
              <a:latin typeface="Arial"/>
            </a:endParaRPr>
          </a:p>
          <a:p>
            <a:pPr algn="just">
              <a:lnSpc>
                <a:spcPct val="100000"/>
              </a:lnSpc>
            </a:pPr>
            <a:endParaRPr b="0" lang="en-IN" sz="1800" spc="-1" strike="noStrike">
              <a:latin typeface="Arial"/>
            </a:endParaRPr>
          </a:p>
          <a:p>
            <a:pPr marL="216000" indent="-215280" algn="just">
              <a:lnSpc>
                <a:spcPct val="150000"/>
              </a:lnSpc>
              <a:buClr>
                <a:srgbClr val="000000"/>
              </a:buClr>
              <a:buSzPct val="45000"/>
              <a:buFont typeface="Wingdings" charset="2"/>
              <a:buChar char=""/>
            </a:pPr>
            <a:r>
              <a:rPr b="0" lang="en-IN" sz="1800" spc="-1" strike="noStrike">
                <a:solidFill>
                  <a:srgbClr val="000000"/>
                </a:solidFill>
                <a:latin typeface="Arial"/>
                <a:ea typeface="DejaVu Sans"/>
              </a:rPr>
              <a:t>The retinal fundus images are compared with the mask images for their dimensions and cropping factor. If they are found to be different, proper resizing and adjustments are made without losing the crucial part of the retinal fundus image.</a:t>
            </a:r>
            <a:endParaRPr b="0" lang="en-IN"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893</TotalTime>
  <Application>LibreOffice/5.4.5.1$Linux_X86_64 LibreOffice_project/40m0$Build-1</Application>
  <Words>318</Words>
  <Paragraphs>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2018-02-05T07:33:00Z</dcterms:created>
  <dc:creator>Jayabhaduri</dc:creator>
  <dc:description/>
  <dc:language>en-IN</dc:language>
  <cp:lastModifiedBy/>
  <dcterms:modified xsi:type="dcterms:W3CDTF">2018-04-09T21:48:52Z</dcterms:modified>
  <cp:revision>31</cp:revision>
  <dc:subject/>
  <dc:title>Title of the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