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9" r:id="rId5"/>
    <p:sldId id="280" r:id="rId6"/>
    <p:sldId id="281" r:id="rId7"/>
    <p:sldId id="282" r:id="rId8"/>
    <p:sldId id="258" r:id="rId9"/>
    <p:sldId id="259" r:id="rId10"/>
    <p:sldId id="260" r:id="rId11"/>
    <p:sldId id="289" r:id="rId12"/>
    <p:sldId id="261" r:id="rId13"/>
    <p:sldId id="290" r:id="rId14"/>
    <p:sldId id="291" r:id="rId15"/>
    <p:sldId id="292" r:id="rId16"/>
    <p:sldId id="293" r:id="rId17"/>
    <p:sldId id="294" r:id="rId18"/>
    <p:sldId id="295" r:id="rId19"/>
    <p:sldId id="262" r:id="rId20"/>
    <p:sldId id="283" r:id="rId21"/>
    <p:sldId id="284" r:id="rId22"/>
    <p:sldId id="285" r:id="rId23"/>
    <p:sldId id="296" r:id="rId24"/>
    <p:sldId id="263" r:id="rId25"/>
    <p:sldId id="264" r:id="rId26"/>
    <p:sldId id="265" r:id="rId27"/>
    <p:sldId id="266" r:id="rId28"/>
    <p:sldId id="267" r:id="rId29"/>
    <p:sldId id="268" r:id="rId30"/>
    <p:sldId id="269" r:id="rId31"/>
    <p:sldId id="270" r:id="rId32"/>
    <p:sldId id="271" r:id="rId33"/>
    <p:sldId id="272" r:id="rId34"/>
    <p:sldId id="273" r:id="rId35"/>
    <p:sldId id="275" r:id="rId36"/>
    <p:sldId id="276" r:id="rId37"/>
    <p:sldId id="277" r:id="rId38"/>
    <p:sldId id="287" r:id="rId39"/>
    <p:sldId id="278" r:id="rId40"/>
    <p:sldId id="286" r:id="rId41"/>
    <p:sldId id="288" r:id="rId42"/>
    <p:sldId id="297" r:id="rId43"/>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0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jpeg"/><Relationship Id="rId3"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pythonprogramming.net/convolutional-neural-" TargetMode="External"/><Relationship Id="rId3" Type="http://schemas.openxmlformats.org/officeDocument/2006/relationships/hyperlink" Target="http://ufldl.stanford.edu/tutorial/supervis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en.wikipedia.org/wik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609480" y="340920"/>
            <a:ext cx="7768440" cy="146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dirty="0">
                <a:solidFill>
                  <a:srgbClr val="000000"/>
                </a:solidFill>
                <a:latin typeface="Calibri"/>
                <a:ea typeface="DejaVu Sans"/>
              </a:rPr>
              <a:t>Segmentation of Vascular Trees using Convolutional Neural Networks </a:t>
            </a:r>
            <a:endParaRPr lang="en-IN" sz="3200" b="0" strike="noStrike" spc="-1" dirty="0">
              <a:latin typeface="Arial"/>
            </a:endParaRPr>
          </a:p>
        </p:txBody>
      </p:sp>
      <p:sp>
        <p:nvSpPr>
          <p:cNvPr id="77" name="CustomShape 2"/>
          <p:cNvSpPr/>
          <p:nvPr/>
        </p:nvSpPr>
        <p:spPr>
          <a:xfrm>
            <a:off x="457200" y="2209680"/>
            <a:ext cx="7844760" cy="419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100000"/>
              </a:lnSpc>
              <a:spcBef>
                <a:spcPts val="641"/>
              </a:spcBef>
            </a:pPr>
            <a:r>
              <a:rPr lang="en-IN" sz="2200" b="0" strike="noStrike" spc="-1" dirty="0">
                <a:solidFill>
                  <a:srgbClr val="8B8B8B"/>
                </a:solidFill>
                <a:latin typeface="Calibri"/>
                <a:ea typeface="DejaVu Sans"/>
              </a:rPr>
              <a:t>Batch No : 50 </a:t>
            </a:r>
            <a:endParaRPr lang="en-IN" sz="2200" b="0" strike="noStrike" spc="-1" dirty="0">
              <a:latin typeface="Arial"/>
            </a:endParaRPr>
          </a:p>
          <a:p>
            <a:pPr>
              <a:lnSpc>
                <a:spcPct val="100000"/>
              </a:lnSpc>
              <a:spcBef>
                <a:spcPts val="641"/>
              </a:spcBef>
            </a:pPr>
            <a:endParaRPr lang="en-IN" sz="2200" b="0" strike="noStrike" spc="-1" dirty="0">
              <a:latin typeface="Arial"/>
            </a:endParaRPr>
          </a:p>
          <a:p>
            <a:pPr>
              <a:lnSpc>
                <a:spcPct val="100000"/>
              </a:lnSpc>
              <a:spcBef>
                <a:spcPts val="641"/>
              </a:spcBef>
            </a:pPr>
            <a:r>
              <a:rPr lang="en-IN" sz="2200" b="0" strike="noStrike" spc="-1" dirty="0">
                <a:solidFill>
                  <a:srgbClr val="8B8B8B"/>
                </a:solidFill>
                <a:latin typeface="Calibri"/>
                <a:ea typeface="DejaVu Sans"/>
              </a:rPr>
              <a:t>Sai Krishna </a:t>
            </a:r>
            <a:r>
              <a:rPr lang="en-IN" sz="2200" b="0" strike="noStrike" spc="-1" dirty="0" smtClean="0">
                <a:solidFill>
                  <a:srgbClr val="8B8B8B"/>
                </a:solidFill>
                <a:latin typeface="Calibri"/>
                <a:ea typeface="DejaVu Sans"/>
              </a:rPr>
              <a:t>R                           :      212714104129</a:t>
            </a:r>
            <a:r>
              <a:rPr lang="en-IN" sz="2200" b="0" strike="noStrike" spc="-1" dirty="0">
                <a:solidFill>
                  <a:srgbClr val="8B8B8B"/>
                </a:solidFill>
                <a:latin typeface="Calibri"/>
                <a:ea typeface="DejaVu Sans"/>
              </a:rPr>
              <a:t>				</a:t>
            </a:r>
            <a:r>
              <a:rPr lang="en-IN" sz="2200" b="0" strike="noStrike" spc="-1" dirty="0" smtClean="0">
                <a:solidFill>
                  <a:srgbClr val="8B8B8B"/>
                </a:solidFill>
                <a:latin typeface="Calibri"/>
                <a:ea typeface="DejaVu Sans"/>
              </a:rPr>
              <a:t>IV</a:t>
            </a:r>
            <a:r>
              <a:rPr lang="en-IN" sz="2200" b="0" strike="noStrike" spc="-1" dirty="0">
                <a:solidFill>
                  <a:srgbClr val="8B8B8B"/>
                </a:solidFill>
                <a:latin typeface="Calibri"/>
                <a:ea typeface="DejaVu Sans"/>
              </a:rPr>
              <a:t>- “C”</a:t>
            </a:r>
            <a:endParaRPr lang="en-IN" sz="2200" b="0" strike="noStrike" spc="-1" dirty="0">
              <a:latin typeface="Arial"/>
            </a:endParaRPr>
          </a:p>
          <a:p>
            <a:pPr>
              <a:lnSpc>
                <a:spcPct val="100000"/>
              </a:lnSpc>
              <a:spcBef>
                <a:spcPts val="641"/>
              </a:spcBef>
            </a:pPr>
            <a:r>
              <a:rPr lang="en-IN" sz="2200" b="0" strike="noStrike" spc="-1" dirty="0">
                <a:solidFill>
                  <a:srgbClr val="8B8B8B"/>
                </a:solidFill>
                <a:latin typeface="Calibri"/>
                <a:ea typeface="DejaVu Sans"/>
              </a:rPr>
              <a:t>Siva Subramanian </a:t>
            </a:r>
            <a:r>
              <a:rPr lang="en-IN" sz="2200" b="0" strike="noStrike" spc="-1" dirty="0" smtClean="0">
                <a:solidFill>
                  <a:srgbClr val="8B8B8B"/>
                </a:solidFill>
                <a:latin typeface="Calibri"/>
                <a:ea typeface="DejaVu Sans"/>
              </a:rPr>
              <a:t>P A           :      212714104146</a:t>
            </a:r>
            <a:r>
              <a:rPr lang="en-IN" sz="2200" b="0" strike="noStrike" spc="-1" dirty="0">
                <a:solidFill>
                  <a:srgbClr val="8B8B8B"/>
                </a:solidFill>
                <a:latin typeface="Calibri"/>
                <a:ea typeface="DejaVu Sans"/>
              </a:rPr>
              <a:t>				</a:t>
            </a:r>
            <a:r>
              <a:rPr lang="en-IN" sz="2200" b="0" strike="noStrike" spc="-1" dirty="0" smtClean="0">
                <a:solidFill>
                  <a:srgbClr val="8B8B8B"/>
                </a:solidFill>
                <a:latin typeface="Calibri"/>
                <a:ea typeface="DejaVu Sans"/>
              </a:rPr>
              <a:t>IV</a:t>
            </a:r>
            <a:r>
              <a:rPr lang="en-IN" sz="2200" b="0" strike="noStrike" spc="-1" dirty="0">
                <a:solidFill>
                  <a:srgbClr val="8B8B8B"/>
                </a:solidFill>
                <a:latin typeface="Calibri"/>
                <a:ea typeface="DejaVu Sans"/>
              </a:rPr>
              <a:t>- “C”</a:t>
            </a:r>
            <a:endParaRPr lang="en-IN" sz="2200" b="0" strike="noStrike" spc="-1" dirty="0">
              <a:latin typeface="Arial"/>
            </a:endParaRPr>
          </a:p>
          <a:p>
            <a:pPr>
              <a:lnSpc>
                <a:spcPct val="100000"/>
              </a:lnSpc>
              <a:spcBef>
                <a:spcPts val="641"/>
              </a:spcBef>
            </a:pPr>
            <a:r>
              <a:rPr lang="en-IN" sz="2200" b="0" strike="noStrike" spc="-1" dirty="0">
                <a:solidFill>
                  <a:srgbClr val="8B8B8B"/>
                </a:solidFill>
                <a:latin typeface="Calibri"/>
                <a:ea typeface="DejaVu Sans"/>
              </a:rPr>
              <a:t>Sudharshan </a:t>
            </a:r>
            <a:r>
              <a:rPr lang="en-IN" sz="2200" b="0" strike="noStrike" spc="-1" dirty="0" smtClean="0">
                <a:solidFill>
                  <a:srgbClr val="8B8B8B"/>
                </a:solidFill>
                <a:latin typeface="Calibri"/>
                <a:ea typeface="DejaVu Sans"/>
              </a:rPr>
              <a:t>K			  :      </a:t>
            </a:r>
            <a:r>
              <a:rPr lang="en-IN" sz="2200" b="0" strike="noStrike" spc="-1" dirty="0">
                <a:solidFill>
                  <a:srgbClr val="8B8B8B"/>
                </a:solidFill>
                <a:latin typeface="Calibri"/>
                <a:ea typeface="DejaVu Sans"/>
              </a:rPr>
              <a:t>212714104155 			     </a:t>
            </a:r>
            <a:r>
              <a:rPr lang="en-IN" sz="2200" b="0" strike="noStrike" spc="-1" dirty="0" smtClean="0">
                <a:solidFill>
                  <a:srgbClr val="8B8B8B"/>
                </a:solidFill>
                <a:latin typeface="Calibri"/>
                <a:ea typeface="DejaVu Sans"/>
              </a:rPr>
              <a:t>   IV</a:t>
            </a:r>
            <a:r>
              <a:rPr lang="en-IN" sz="2200" b="0" strike="noStrike" spc="-1" dirty="0">
                <a:solidFill>
                  <a:srgbClr val="8B8B8B"/>
                </a:solidFill>
                <a:latin typeface="Calibri"/>
                <a:ea typeface="DejaVu Sans"/>
              </a:rPr>
              <a:t>- “C”</a:t>
            </a:r>
            <a:endParaRPr lang="en-IN" sz="2200" b="0" strike="noStrike" spc="-1" dirty="0">
              <a:latin typeface="Arial"/>
            </a:endParaRPr>
          </a:p>
          <a:p>
            <a:pPr algn="ctr">
              <a:lnSpc>
                <a:spcPct val="100000"/>
              </a:lnSpc>
              <a:spcBef>
                <a:spcPts val="641"/>
              </a:spcBef>
            </a:pPr>
            <a:endParaRPr lang="en-IN" sz="2200" b="0" strike="noStrike" spc="-1" dirty="0">
              <a:latin typeface="Arial"/>
            </a:endParaRPr>
          </a:p>
          <a:p>
            <a:pPr algn="ctr">
              <a:lnSpc>
                <a:spcPct val="100000"/>
              </a:lnSpc>
              <a:spcBef>
                <a:spcPts val="641"/>
              </a:spcBef>
            </a:pPr>
            <a:endParaRPr lang="en-IN" sz="2200" b="0" strike="noStrike" spc="-1" dirty="0">
              <a:latin typeface="Arial"/>
            </a:endParaRPr>
          </a:p>
          <a:p>
            <a:pPr>
              <a:lnSpc>
                <a:spcPct val="100000"/>
              </a:lnSpc>
              <a:spcBef>
                <a:spcPts val="641"/>
              </a:spcBef>
            </a:pPr>
            <a:r>
              <a:rPr lang="en-IN" sz="2200" b="0" strike="noStrike" spc="-1" dirty="0">
                <a:solidFill>
                  <a:srgbClr val="8B8B8B"/>
                </a:solidFill>
                <a:latin typeface="Calibri"/>
                <a:ea typeface="DejaVu Sans"/>
              </a:rPr>
              <a:t>Domain : Machine Learning</a:t>
            </a:r>
            <a:endParaRPr lang="en-IN" sz="2200" b="0" strike="noStrike" spc="-1" dirty="0">
              <a:latin typeface="Arial"/>
            </a:endParaRPr>
          </a:p>
          <a:p>
            <a:pPr>
              <a:lnSpc>
                <a:spcPct val="100000"/>
              </a:lnSpc>
              <a:spcBef>
                <a:spcPts val="641"/>
              </a:spcBef>
            </a:pPr>
            <a:endParaRPr lang="en-IN" sz="2200" b="0" strike="noStrike" spc="-1" dirty="0">
              <a:latin typeface="Arial"/>
            </a:endParaRPr>
          </a:p>
          <a:p>
            <a:pPr>
              <a:lnSpc>
                <a:spcPct val="100000"/>
              </a:lnSpc>
              <a:spcBef>
                <a:spcPts val="641"/>
              </a:spcBef>
            </a:pPr>
            <a:r>
              <a:rPr lang="en-IN" sz="2200" b="0" strike="noStrike" spc="-1" dirty="0">
                <a:solidFill>
                  <a:srgbClr val="8B8B8B"/>
                </a:solidFill>
                <a:latin typeface="Calibri"/>
                <a:ea typeface="DejaVu Sans"/>
              </a:rPr>
              <a:t>Guided by: Ms. D. Sasikala, Assistant Professor</a:t>
            </a:r>
            <a:endParaRPr lang="en-IN" sz="2200" b="0" strike="noStrike" spc="-1" dirty="0">
              <a:latin typeface="Arial"/>
            </a:endParaRPr>
          </a:p>
          <a:p>
            <a:pPr algn="ctr">
              <a:lnSpc>
                <a:spcPct val="100000"/>
              </a:lnSpc>
              <a:spcBef>
                <a:spcPts val="641"/>
              </a:spcBef>
            </a:pPr>
            <a:endParaRPr lang="en-IN" sz="2200" b="0" strike="noStrike" spc="-1" dirty="0">
              <a:latin typeface="Arial"/>
            </a:endParaRPr>
          </a:p>
          <a:p>
            <a:pPr algn="ctr">
              <a:lnSpc>
                <a:spcPct val="100000"/>
              </a:lnSpc>
              <a:spcBef>
                <a:spcPts val="641"/>
              </a:spcBef>
            </a:pPr>
            <a:r>
              <a:rPr lang="en-IN" sz="2200" b="0" strike="noStrike" spc="-1" dirty="0">
                <a:solidFill>
                  <a:srgbClr val="8B8B8B"/>
                </a:solidFill>
                <a:latin typeface="Calibri"/>
                <a:ea typeface="DejaVu Sans"/>
              </a:rPr>
              <a:t> </a:t>
            </a:r>
            <a:endParaRPr lang="en-IN" sz="2200" b="0" strike="noStrike" spc="-1" dirty="0">
              <a:latin typeface="Arial"/>
            </a:endParaRPr>
          </a:p>
        </p:txBody>
      </p:sp>
      <p:sp>
        <p:nvSpPr>
          <p:cNvPr id="78" name="CustomShape 3"/>
          <p:cNvSpPr/>
          <p:nvPr/>
        </p:nvSpPr>
        <p:spPr>
          <a:xfrm>
            <a:off x="609480" y="3581280"/>
            <a:ext cx="7844760" cy="17485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 Proposed Architecture</a:t>
            </a:r>
            <a:endParaRPr kumimoji="0" lang="en-IN"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Subtitle 2"/>
          <p:cNvSpPr>
            <a:spLocks noGrp="1"/>
          </p:cNvSpPr>
          <p:nvPr>
            <p:ph type="subTitle"/>
          </p:nvPr>
        </p:nvSpPr>
        <p:spPr/>
        <p:txBody>
          <a:bodyPr/>
          <a:lstStyle/>
          <a:p>
            <a:pPr>
              <a:lnSpc>
                <a:spcPct val="150000"/>
              </a:lnSpc>
            </a:pPr>
            <a:r>
              <a:rPr lang="en-US" b="1" dirty="0" smtClean="0">
                <a:latin typeface="Times New Roman"/>
                <a:cs typeface="Times New Roman"/>
              </a:rPr>
              <a:t>Masking</a:t>
            </a:r>
            <a:endParaRPr lang="en-IN" dirty="0">
              <a:latin typeface="Times New Roman"/>
              <a:cs typeface="Times New Roman"/>
            </a:endParaRPr>
          </a:p>
          <a:p>
            <a:pPr marL="285750" indent="-285750">
              <a:lnSpc>
                <a:spcPct val="150000"/>
              </a:lnSpc>
              <a:buFont typeface="Arial"/>
              <a:buChar char="•"/>
            </a:pPr>
            <a:r>
              <a:rPr lang="en-US" dirty="0">
                <a:latin typeface="Times New Roman"/>
                <a:cs typeface="Times New Roman"/>
              </a:rPr>
              <a:t>Masking is a process of combining the retinal fundus images with the masks so that it forms an image which resembles the tracing activity where a tracing paper is placed on top of a desired image or whatsoever. </a:t>
            </a:r>
            <a:endParaRPr lang="en-US" dirty="0" smtClean="0">
              <a:latin typeface="Times New Roman"/>
              <a:cs typeface="Times New Roman"/>
            </a:endParaRPr>
          </a:p>
          <a:p>
            <a:pPr marL="285750" indent="-285750">
              <a:lnSpc>
                <a:spcPct val="150000"/>
              </a:lnSpc>
              <a:buFont typeface="Arial"/>
              <a:buChar char="•"/>
            </a:pPr>
            <a:r>
              <a:rPr lang="en-US" dirty="0" smtClean="0">
                <a:latin typeface="Times New Roman"/>
                <a:cs typeface="Times New Roman"/>
              </a:rPr>
              <a:t>Once </a:t>
            </a:r>
            <a:r>
              <a:rPr lang="en-US" dirty="0">
                <a:latin typeface="Times New Roman"/>
                <a:cs typeface="Times New Roman"/>
              </a:rPr>
              <a:t>the images are masked, they are converted from Red Green Blue (RGB) </a:t>
            </a:r>
            <a:r>
              <a:rPr lang="en-US" dirty="0" err="1">
                <a:latin typeface="Times New Roman"/>
                <a:cs typeface="Times New Roman"/>
              </a:rPr>
              <a:t>colour</a:t>
            </a:r>
            <a:r>
              <a:rPr lang="en-US" dirty="0">
                <a:latin typeface="Times New Roman"/>
                <a:cs typeface="Times New Roman"/>
              </a:rPr>
              <a:t> format to </a:t>
            </a:r>
            <a:r>
              <a:rPr lang="en-US" dirty="0" err="1">
                <a:latin typeface="Times New Roman"/>
                <a:cs typeface="Times New Roman"/>
              </a:rPr>
              <a:t>Grayscale</a:t>
            </a:r>
            <a:r>
              <a:rPr lang="en-US" dirty="0">
                <a:latin typeface="Times New Roman"/>
                <a:cs typeface="Times New Roman"/>
              </a:rPr>
              <a:t> </a:t>
            </a:r>
            <a:r>
              <a:rPr lang="en-US" dirty="0" err="1">
                <a:latin typeface="Times New Roman"/>
                <a:cs typeface="Times New Roman"/>
              </a:rPr>
              <a:t>colour</a:t>
            </a:r>
            <a:r>
              <a:rPr lang="en-US" dirty="0">
                <a:latin typeface="Times New Roman"/>
                <a:cs typeface="Times New Roman"/>
              </a:rPr>
              <a:t> format to reduce the number of dimensions and store only the required pixel value without its RGB value as it tends to take up memory while storing which decreases the performance of the program that is using the image data</a:t>
            </a:r>
            <a:r>
              <a:rPr lang="en-IN" dirty="0" smtClean="0">
                <a:effectLst/>
                <a:latin typeface="Times New Roman"/>
                <a:cs typeface="Times New Roman"/>
              </a:rPr>
              <a:t> .</a:t>
            </a:r>
            <a:endParaRPr lang="en-US" dirty="0">
              <a:latin typeface="Times New Roman"/>
              <a:cs typeface="Times New Roman"/>
            </a:endParaRPr>
          </a:p>
        </p:txBody>
      </p:sp>
    </p:spTree>
    <p:extLst>
      <p:ext uri="{BB962C8B-B14F-4D97-AF65-F5344CB8AC3E}">
        <p14:creationId xmlns:p14="http://schemas.microsoft.com/office/powerpoint/2010/main" val="12601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641"/>
              </a:spcBef>
            </a:pPr>
            <a:r>
              <a:rPr lang="en-IN" sz="3200" b="0" strike="noStrike" spc="-1">
                <a:solidFill>
                  <a:srgbClr val="000000"/>
                </a:solidFill>
                <a:latin typeface="Calibri"/>
                <a:ea typeface="DejaVu Sans"/>
              </a:rPr>
              <a:t> </a:t>
            </a:r>
            <a:endParaRPr lang="en-IN" sz="3200" b="0" strike="noStrike" spc="-1">
              <a:latin typeface="Arial"/>
            </a:endParaRPr>
          </a:p>
          <a:p>
            <a:pPr algn="just">
              <a:lnSpc>
                <a:spcPct val="100000"/>
              </a:lnSpc>
              <a:spcBef>
                <a:spcPts val="641"/>
              </a:spcBef>
            </a:pPr>
            <a:endParaRPr lang="en-IN" sz="3200" b="0" strike="noStrike" spc="-1">
              <a:latin typeface="Arial"/>
            </a:endParaRPr>
          </a:p>
        </p:txBody>
      </p:sp>
      <p:sp>
        <p:nvSpPr>
          <p:cNvPr id="91" name="CustomShape 3"/>
          <p:cNvSpPr/>
          <p:nvPr/>
        </p:nvSpPr>
        <p:spPr>
          <a:xfrm>
            <a:off x="792000" y="1427400"/>
            <a:ext cx="7559280" cy="469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Times New Roman"/>
                <a:ea typeface="Times New Roman"/>
                <a:cs typeface="Times New Roman"/>
              </a:rPr>
              <a:t>The DRIVE Dataset is loaded into the memory as input and is masked using the mask image present in the dataset.</a:t>
            </a:r>
            <a:endParaRPr lang="en-IN" sz="1800" b="0" strike="noStrike" spc="-1" dirty="0">
              <a:latin typeface="Times New Roman"/>
              <a:cs typeface="Times New Roman"/>
            </a:endParaRPr>
          </a:p>
          <a:p>
            <a:pPr algn="just">
              <a:lnSpc>
                <a:spcPct val="150000"/>
              </a:lnSpc>
            </a:pPr>
            <a:endParaRPr lang="en-IN" sz="1800" b="0" strike="noStrike" spc="-1" dirty="0">
              <a:latin typeface="Times New Roman"/>
              <a:cs typeface="Times New Roman"/>
            </a:endParaRPr>
          </a:p>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Times New Roman"/>
                <a:ea typeface="Times New Roman"/>
                <a:cs typeface="Times New Roman"/>
              </a:rPr>
              <a:t>The training phase is where the masked image is given as input to the Convolutional Neural Network where activation functions and dropouts are applied to create a model for the given training dataset which is used in the testing stage.</a:t>
            </a:r>
            <a:endParaRPr lang="en-IN" sz="1800" b="0" strike="noStrike" spc="-1" dirty="0">
              <a:latin typeface="Times New Roman"/>
              <a:cs typeface="Times New Roman"/>
            </a:endParaRPr>
          </a:p>
          <a:p>
            <a:pPr algn="just">
              <a:lnSpc>
                <a:spcPct val="150000"/>
              </a:lnSpc>
            </a:pPr>
            <a:endParaRPr lang="en-IN" sz="1800" b="0" strike="noStrike" spc="-1" dirty="0">
              <a:latin typeface="Times New Roman"/>
              <a:cs typeface="Times New Roman"/>
            </a:endParaRPr>
          </a:p>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Times New Roman"/>
                <a:ea typeface="Times New Roman"/>
                <a:cs typeface="Times New Roman"/>
              </a:rPr>
              <a:t>The testing program takes the model as input and segments the vascular tree from the retinal fundus images of the test dataset. The segmented image is compared with the ground truth images and scores are evaluated accordingly</a:t>
            </a:r>
            <a:r>
              <a:rPr lang="en-IN" sz="1800" b="0" strike="noStrike" spc="-1" dirty="0">
                <a:solidFill>
                  <a:srgbClr val="000000"/>
                </a:solidFill>
                <a:latin typeface="Arial"/>
                <a:ea typeface="Times New Roman"/>
              </a:rPr>
              <a:t>.</a:t>
            </a:r>
            <a:endParaRPr lang="en-IN" sz="1800" b="0" strike="noStrike" spc="-1" dirty="0">
              <a:latin typeface="Arial"/>
            </a:endParaRPr>
          </a:p>
        </p:txBody>
      </p:sp>
      <p:sp>
        <p:nvSpPr>
          <p:cNvPr id="2" name="TextBox 1"/>
          <p:cNvSpPr txBox="1"/>
          <p:nvPr/>
        </p:nvSpPr>
        <p:spPr>
          <a:xfrm>
            <a:off x="1824793" y="490637"/>
            <a:ext cx="5473684" cy="769441"/>
          </a:xfrm>
          <a:prstGeom prst="rect">
            <a:avLst/>
          </a:prstGeom>
          <a:noFill/>
        </p:spPr>
        <p:txBody>
          <a:bodyPr wrap="none" rtlCol="0">
            <a:spAutoFit/>
          </a:bodyPr>
          <a:lstStyle/>
          <a:p>
            <a:r>
              <a:rPr lang="en-IN" sz="4400" spc="-1" dirty="0">
                <a:solidFill>
                  <a:srgbClr val="FF0000"/>
                </a:solidFill>
                <a:latin typeface="Calibri"/>
              </a:rPr>
              <a:t> Proposed Architecture</a:t>
            </a:r>
            <a:endParaRPr lang="en-US"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 Proposed Architecture</a:t>
            </a:r>
            <a:r>
              <a:rPr kumimoji="0" lang="en-US" sz="1800" b="0" i="0" u="none" strike="noStrike" kern="1200" cap="none" spc="0" normalizeH="0" baseline="0" noProof="0" dirty="0" smtClean="0">
                <a:ln>
                  <a:noFill/>
                </a:ln>
                <a:solidFill>
                  <a:prstClr val="black"/>
                </a:solidFill>
                <a:effectLst/>
                <a:uLnTx/>
                <a:uFillTx/>
                <a:latin typeface="Arial"/>
                <a:ea typeface="DejaVu Sans"/>
                <a:cs typeface="DejaVu Sans"/>
              </a:rPr>
              <a:t/>
            </a:r>
            <a:br>
              <a:rPr kumimoji="0" lang="en-US" sz="1800" b="0" i="0" u="none" strike="noStrike" kern="1200" cap="none" spc="0" normalizeH="0" baseline="0" noProof="0" dirty="0" smtClean="0">
                <a:ln>
                  <a:noFill/>
                </a:ln>
                <a:solidFill>
                  <a:prstClr val="black"/>
                </a:solidFill>
                <a:effectLst/>
                <a:uLnTx/>
                <a:uFillTx/>
                <a:latin typeface="Arial"/>
                <a:ea typeface="DejaVu Sans"/>
                <a:cs typeface="DejaVu Sans"/>
              </a:rPr>
            </a:br>
            <a:endParaRPr lang="en-US" dirty="0"/>
          </a:p>
        </p:txBody>
      </p:sp>
      <p:sp>
        <p:nvSpPr>
          <p:cNvPr id="3" name="Subtitle 2"/>
          <p:cNvSpPr>
            <a:spLocks noGrp="1"/>
          </p:cNvSpPr>
          <p:nvPr>
            <p:ph type="subTitle"/>
          </p:nvPr>
        </p:nvSpPr>
        <p:spPr/>
        <p:txBody>
          <a:bodyPr/>
          <a:lstStyle/>
          <a:p>
            <a:pPr>
              <a:lnSpc>
                <a:spcPct val="150000"/>
              </a:lnSpc>
            </a:pPr>
            <a:r>
              <a:rPr lang="en-US" b="1" dirty="0" smtClean="0">
                <a:latin typeface="Times New Roman"/>
                <a:cs typeface="Times New Roman"/>
              </a:rPr>
              <a:t>Convolution </a:t>
            </a:r>
            <a:r>
              <a:rPr lang="en-US" b="1" dirty="0">
                <a:latin typeface="Times New Roman"/>
                <a:cs typeface="Times New Roman"/>
              </a:rPr>
              <a:t>Layer</a:t>
            </a:r>
            <a:endParaRPr lang="en-IN" dirty="0" smtClean="0">
              <a:effectLst/>
              <a:latin typeface="Times New Roman"/>
              <a:cs typeface="Times New Roman"/>
            </a:endParaRPr>
          </a:p>
          <a:p>
            <a:pPr marL="285750" indent="-285750">
              <a:lnSpc>
                <a:spcPct val="150000"/>
              </a:lnSpc>
              <a:buFont typeface="Arial"/>
              <a:buChar char="•"/>
            </a:pPr>
            <a:r>
              <a:rPr lang="en-US" dirty="0">
                <a:latin typeface="Times New Roman"/>
                <a:cs typeface="Times New Roman"/>
              </a:rPr>
              <a:t>This layer is responsible for passing the output of the convolution operation to the next layer. This is done by processing the data which is available in its receptive field or the sliding window. </a:t>
            </a:r>
            <a:endParaRPr lang="en-US" dirty="0" smtClean="0">
              <a:latin typeface="Times New Roman"/>
              <a:cs typeface="Times New Roman"/>
            </a:endParaRPr>
          </a:p>
          <a:p>
            <a:pPr marL="285750" indent="-285750">
              <a:lnSpc>
                <a:spcPct val="150000"/>
              </a:lnSpc>
              <a:buFont typeface="Arial"/>
              <a:buChar char="•"/>
            </a:pPr>
            <a:r>
              <a:rPr lang="en-US" dirty="0" smtClean="0">
                <a:latin typeface="Times New Roman"/>
                <a:cs typeface="Times New Roman"/>
              </a:rPr>
              <a:t>During </a:t>
            </a:r>
            <a:r>
              <a:rPr lang="en-US" dirty="0">
                <a:latin typeface="Times New Roman"/>
                <a:cs typeface="Times New Roman"/>
              </a:rPr>
              <a:t>the forward pass, each filter is convolved across the width and height of the input volume, computing the dot product between the entries of the filter and the input and producing a 2-dimensional activation map of that filter. </a:t>
            </a:r>
            <a:endParaRPr lang="en-US" dirty="0" smtClean="0">
              <a:latin typeface="Times New Roman"/>
              <a:cs typeface="Times New Roman"/>
            </a:endParaRPr>
          </a:p>
          <a:p>
            <a:pPr marL="285750" indent="-285750">
              <a:lnSpc>
                <a:spcPct val="150000"/>
              </a:lnSpc>
              <a:buFont typeface="Arial"/>
              <a:buChar char="•"/>
            </a:pPr>
            <a:r>
              <a:rPr lang="en-US" dirty="0" smtClean="0">
                <a:latin typeface="Times New Roman"/>
                <a:cs typeface="Times New Roman"/>
              </a:rPr>
              <a:t>As </a:t>
            </a:r>
            <a:r>
              <a:rPr lang="en-US" dirty="0">
                <a:latin typeface="Times New Roman"/>
                <a:cs typeface="Times New Roman"/>
              </a:rPr>
              <a:t>a result, the network learns filters that activate when it detects some specific type of feature at some spatial position in the input</a:t>
            </a:r>
            <a:r>
              <a:rPr lang="en-US" dirty="0" smtClean="0">
                <a:latin typeface="Times New Roman"/>
                <a:cs typeface="Times New Roman"/>
              </a:rPr>
              <a:t>.</a:t>
            </a:r>
            <a:endParaRPr lang="en-IN" dirty="0" smtClean="0">
              <a:effectLst/>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618931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 Proposed Architecture</a:t>
            </a:r>
            <a:r>
              <a:rPr kumimoji="0" lang="en-US" sz="1800" b="0" i="0" u="none" strike="noStrike" kern="1200" cap="none" spc="0" normalizeH="0" baseline="0" noProof="0" dirty="0" smtClean="0">
                <a:ln>
                  <a:noFill/>
                </a:ln>
                <a:solidFill>
                  <a:prstClr val="black"/>
                </a:solidFill>
                <a:effectLst/>
                <a:uLnTx/>
                <a:uFillTx/>
                <a:latin typeface="Arial"/>
                <a:ea typeface="DejaVu Sans"/>
                <a:cs typeface="DejaVu Sans"/>
              </a:rPr>
              <a:t/>
            </a:r>
            <a:br>
              <a:rPr kumimoji="0" lang="en-US" sz="1800" b="0" i="0" u="none" strike="noStrike" kern="1200" cap="none" spc="0" normalizeH="0" baseline="0" noProof="0" dirty="0" smtClean="0">
                <a:ln>
                  <a:noFill/>
                </a:ln>
                <a:solidFill>
                  <a:prstClr val="black"/>
                </a:solidFill>
                <a:effectLst/>
                <a:uLnTx/>
                <a:uFillTx/>
                <a:latin typeface="Arial"/>
                <a:ea typeface="DejaVu Sans"/>
                <a:cs typeface="DejaVu Sans"/>
              </a:rPr>
            </a:br>
            <a:endParaRPr lang="en-US" dirty="0"/>
          </a:p>
        </p:txBody>
      </p:sp>
      <p:sp>
        <p:nvSpPr>
          <p:cNvPr id="3" name="Subtitle 2"/>
          <p:cNvSpPr>
            <a:spLocks noGrp="1"/>
          </p:cNvSpPr>
          <p:nvPr>
            <p:ph type="subTitle"/>
          </p:nvPr>
        </p:nvSpPr>
        <p:spPr/>
        <p:txBody>
          <a:bodyPr/>
          <a:lstStyle/>
          <a:p>
            <a:pPr>
              <a:lnSpc>
                <a:spcPct val="150000"/>
              </a:lnSpc>
            </a:pPr>
            <a:r>
              <a:rPr lang="en-US" b="1" dirty="0" smtClean="0"/>
              <a:t>Max </a:t>
            </a:r>
            <a:r>
              <a:rPr lang="en-US" b="1" dirty="0"/>
              <a:t>Pooling Layer</a:t>
            </a:r>
            <a:endParaRPr lang="en-IN" dirty="0" smtClean="0">
              <a:effectLst/>
            </a:endParaRPr>
          </a:p>
          <a:p>
            <a:pPr marL="285750" indent="-285750">
              <a:lnSpc>
                <a:spcPct val="150000"/>
              </a:lnSpc>
              <a:buFont typeface="Arial"/>
              <a:buChar char="•"/>
            </a:pPr>
            <a:r>
              <a:rPr lang="en-US" dirty="0">
                <a:latin typeface="Times New Roman"/>
                <a:cs typeface="Times New Roman"/>
              </a:rPr>
              <a:t>This layer is responsible for combining the outputs of the neuron clusters at one layer into a single neuron in the next layer. </a:t>
            </a:r>
            <a:endParaRPr lang="en-US" dirty="0" smtClean="0">
              <a:latin typeface="Times New Roman"/>
              <a:cs typeface="Times New Roman"/>
            </a:endParaRPr>
          </a:p>
          <a:p>
            <a:pPr marL="285750" indent="-285750">
              <a:lnSpc>
                <a:spcPct val="150000"/>
              </a:lnSpc>
              <a:buFont typeface="Arial"/>
              <a:buChar char="•"/>
            </a:pPr>
            <a:r>
              <a:rPr lang="en-US" dirty="0" smtClean="0">
                <a:latin typeface="Times New Roman"/>
                <a:cs typeface="Times New Roman"/>
              </a:rPr>
              <a:t>When </a:t>
            </a:r>
            <a:r>
              <a:rPr lang="en-US" dirty="0">
                <a:latin typeface="Times New Roman"/>
                <a:cs typeface="Times New Roman"/>
              </a:rPr>
              <a:t>the outputs are combined, the maximum value is taken and that becomes a neuron in the next layer</a:t>
            </a:r>
            <a:r>
              <a:rPr lang="en-US" dirty="0" smtClean="0">
                <a:latin typeface="Times New Roman"/>
                <a:cs typeface="Times New Roman"/>
              </a:rPr>
              <a:t>.</a:t>
            </a:r>
          </a:p>
          <a:p>
            <a:pPr marL="285750" indent="-285750">
              <a:lnSpc>
                <a:spcPct val="150000"/>
              </a:lnSpc>
              <a:buFont typeface="Arial"/>
              <a:buChar char="•"/>
            </a:pPr>
            <a:r>
              <a:rPr lang="en-US" dirty="0">
                <a:latin typeface="Times New Roman"/>
                <a:cs typeface="Times New Roman"/>
              </a:rPr>
              <a:t> It partitions the input image into a set of non-overlapping rectangles and, for each such sub-region, outputs the maximum. </a:t>
            </a:r>
            <a:endParaRPr lang="en-US" dirty="0" smtClean="0">
              <a:latin typeface="Times New Roman"/>
              <a:cs typeface="Times New Roman"/>
            </a:endParaRPr>
          </a:p>
          <a:p>
            <a:pPr marL="285750" indent="-285750">
              <a:lnSpc>
                <a:spcPct val="150000"/>
              </a:lnSpc>
              <a:buFont typeface="Arial"/>
              <a:buChar char="•"/>
            </a:pPr>
            <a:r>
              <a:rPr lang="en-US" dirty="0" smtClean="0">
                <a:latin typeface="Times New Roman"/>
                <a:cs typeface="Times New Roman"/>
              </a:rPr>
              <a:t>The </a:t>
            </a:r>
            <a:r>
              <a:rPr lang="en-US" dirty="0">
                <a:latin typeface="Times New Roman"/>
                <a:cs typeface="Times New Roman"/>
              </a:rPr>
              <a:t>intuition is that the exact location of a feature is less important than its rough location relative to other features.</a:t>
            </a:r>
            <a:r>
              <a:rPr lang="en-US" dirty="0"/>
              <a:t> </a:t>
            </a:r>
            <a:endParaRPr lang="en-US" dirty="0">
              <a:latin typeface="Times New Roman"/>
              <a:cs typeface="Times New Roman"/>
            </a:endParaRPr>
          </a:p>
        </p:txBody>
      </p:sp>
    </p:spTree>
    <p:extLst>
      <p:ext uri="{BB962C8B-B14F-4D97-AF65-F5344CB8AC3E}">
        <p14:creationId xmlns:p14="http://schemas.microsoft.com/office/powerpoint/2010/main" val="149872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 Proposed Architecture</a:t>
            </a:r>
            <a:r>
              <a:rPr kumimoji="0" lang="en-US" sz="1800" b="0" i="0" u="none" strike="noStrike" kern="1200" cap="none" spc="0" normalizeH="0" baseline="0" noProof="0" dirty="0" smtClean="0">
                <a:ln>
                  <a:noFill/>
                </a:ln>
                <a:solidFill>
                  <a:prstClr val="black"/>
                </a:solidFill>
                <a:effectLst/>
                <a:uLnTx/>
                <a:uFillTx/>
                <a:latin typeface="Arial"/>
                <a:ea typeface="DejaVu Sans"/>
                <a:cs typeface="DejaVu Sans"/>
              </a:rPr>
              <a:t/>
            </a:r>
            <a:br>
              <a:rPr kumimoji="0" lang="en-US" sz="1800" b="0" i="0" u="none" strike="noStrike" kern="1200" cap="none" spc="0" normalizeH="0" baseline="0" noProof="0" dirty="0" smtClean="0">
                <a:ln>
                  <a:noFill/>
                </a:ln>
                <a:solidFill>
                  <a:prstClr val="black"/>
                </a:solidFill>
                <a:effectLst/>
                <a:uLnTx/>
                <a:uFillTx/>
                <a:latin typeface="Arial"/>
                <a:ea typeface="DejaVu Sans"/>
                <a:cs typeface="DejaVu Sans"/>
              </a:rPr>
            </a:br>
            <a:endParaRPr lang="en-US" dirty="0"/>
          </a:p>
        </p:txBody>
      </p:sp>
      <p:sp>
        <p:nvSpPr>
          <p:cNvPr id="3" name="Subtitle 2"/>
          <p:cNvSpPr>
            <a:spLocks noGrp="1"/>
          </p:cNvSpPr>
          <p:nvPr>
            <p:ph type="subTitle"/>
          </p:nvPr>
        </p:nvSpPr>
        <p:spPr>
          <a:xfrm>
            <a:off x="457200" y="1937402"/>
            <a:ext cx="8229240" cy="3977280"/>
          </a:xfrm>
        </p:spPr>
        <p:txBody>
          <a:bodyPr>
            <a:noAutofit/>
          </a:bodyPr>
          <a:lstStyle/>
          <a:p>
            <a:pPr>
              <a:lnSpc>
                <a:spcPct val="150000"/>
              </a:lnSpc>
            </a:pPr>
            <a:r>
              <a:rPr lang="en-US" b="1" dirty="0" err="1">
                <a:latin typeface="Times New Roman"/>
                <a:cs typeface="Times New Roman"/>
              </a:rPr>
              <a:t>ReLU</a:t>
            </a:r>
            <a:r>
              <a:rPr lang="en-US" b="1" dirty="0">
                <a:latin typeface="Times New Roman"/>
                <a:cs typeface="Times New Roman"/>
              </a:rPr>
              <a:t> </a:t>
            </a:r>
            <a:r>
              <a:rPr lang="en-US" b="1" dirty="0" smtClean="0">
                <a:latin typeface="Times New Roman"/>
                <a:cs typeface="Times New Roman"/>
              </a:rPr>
              <a:t>Layer</a:t>
            </a:r>
          </a:p>
          <a:p>
            <a:pPr>
              <a:lnSpc>
                <a:spcPct val="150000"/>
              </a:lnSpc>
            </a:pPr>
            <a:endParaRPr lang="en-IN" dirty="0" smtClean="0">
              <a:effectLst/>
              <a:latin typeface="Times New Roman"/>
              <a:cs typeface="Times New Roman"/>
            </a:endParaRPr>
          </a:p>
          <a:p>
            <a:pPr marL="285750" indent="-285750">
              <a:lnSpc>
                <a:spcPct val="150000"/>
              </a:lnSpc>
              <a:buFont typeface="Arial"/>
              <a:buChar char="•"/>
            </a:pPr>
            <a:r>
              <a:rPr lang="en-US" dirty="0">
                <a:latin typeface="Times New Roman"/>
                <a:cs typeface="Times New Roman"/>
              </a:rPr>
              <a:t>Rectified Linear Unit layer is used to apply the activation </a:t>
            </a:r>
            <a:r>
              <a:rPr lang="en-US" dirty="0" smtClean="0">
                <a:latin typeface="Times New Roman"/>
                <a:cs typeface="Times New Roman"/>
              </a:rPr>
              <a:t>function</a:t>
            </a:r>
          </a:p>
          <a:p>
            <a:pPr>
              <a:lnSpc>
                <a:spcPct val="150000"/>
              </a:lnSpc>
            </a:pPr>
            <a:r>
              <a:rPr lang="en-US" dirty="0" smtClean="0">
                <a:latin typeface="Times New Roman"/>
                <a:cs typeface="Times New Roman"/>
              </a:rPr>
              <a:t>	 </a:t>
            </a:r>
            <a:r>
              <a:rPr lang="en-US" i="1" dirty="0" smtClean="0">
                <a:latin typeface="Times New Roman"/>
                <a:cs typeface="Times New Roman"/>
              </a:rPr>
              <a:t>f(x) = max (0</a:t>
            </a:r>
            <a:r>
              <a:rPr lang="en-US" i="1" dirty="0">
                <a:latin typeface="Times New Roman"/>
                <a:cs typeface="Times New Roman"/>
              </a:rPr>
              <a:t>,</a:t>
            </a:r>
            <a:r>
              <a:rPr lang="en-US" i="1" dirty="0" smtClean="0">
                <a:latin typeface="Times New Roman"/>
                <a:cs typeface="Times New Roman"/>
              </a:rPr>
              <a:t>x)   </a:t>
            </a:r>
            <a:r>
              <a:rPr lang="en-US" dirty="0">
                <a:latin typeface="Times New Roman"/>
                <a:cs typeface="Times New Roman"/>
              </a:rPr>
              <a:t>		              </a:t>
            </a: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a:t>
            </a:r>
            <a:r>
              <a:rPr lang="en-US" dirty="0">
                <a:latin typeface="Times New Roman"/>
                <a:cs typeface="Times New Roman"/>
              </a:rPr>
              <a:t>…    (3.1</a:t>
            </a:r>
            <a:r>
              <a:rPr lang="en-US" dirty="0" smtClean="0">
                <a:latin typeface="Times New Roman"/>
                <a:cs typeface="Times New Roman"/>
              </a:rPr>
              <a:t>)</a:t>
            </a:r>
          </a:p>
          <a:p>
            <a:pPr>
              <a:lnSpc>
                <a:spcPct val="150000"/>
              </a:lnSpc>
            </a:pPr>
            <a:r>
              <a:rPr lang="en-US" dirty="0" smtClean="0">
                <a:latin typeface="Times New Roman"/>
                <a:cs typeface="Times New Roman"/>
              </a:rPr>
              <a:t>which </a:t>
            </a:r>
            <a:r>
              <a:rPr lang="en-US" dirty="0">
                <a:latin typeface="Times New Roman"/>
                <a:cs typeface="Times New Roman"/>
              </a:rPr>
              <a:t>increases the nonlinear properties of the decision function without </a:t>
            </a:r>
            <a:r>
              <a:rPr lang="en-US" dirty="0" smtClean="0">
                <a:latin typeface="Times New Roman"/>
                <a:cs typeface="Times New Roman"/>
              </a:rPr>
              <a:t>affecting </a:t>
            </a:r>
            <a:r>
              <a:rPr lang="en-US" dirty="0">
                <a:latin typeface="Times New Roman"/>
                <a:cs typeface="Times New Roman"/>
              </a:rPr>
              <a:t>the </a:t>
            </a:r>
            <a:r>
              <a:rPr lang="en-US" dirty="0" smtClean="0">
                <a:latin typeface="Times New Roman"/>
                <a:cs typeface="Times New Roman"/>
              </a:rPr>
              <a:t>          receptive </a:t>
            </a:r>
            <a:r>
              <a:rPr lang="en-US" dirty="0">
                <a:latin typeface="Times New Roman"/>
                <a:cs typeface="Times New Roman"/>
              </a:rPr>
              <a:t>fields of the convolution layer. Other functions are also used to </a:t>
            </a:r>
            <a:r>
              <a:rPr lang="en-US" dirty="0" smtClean="0">
                <a:latin typeface="Times New Roman"/>
                <a:cs typeface="Times New Roman"/>
              </a:rPr>
              <a:t>	    increase </a:t>
            </a:r>
            <a:r>
              <a:rPr lang="en-US" dirty="0">
                <a:latin typeface="Times New Roman"/>
                <a:cs typeface="Times New Roman"/>
              </a:rPr>
              <a:t>nonlinearity</a:t>
            </a:r>
            <a:r>
              <a:rPr lang="en-US" dirty="0" smtClean="0">
                <a:latin typeface="Times New Roman"/>
                <a:cs typeface="Times New Roman"/>
              </a:rPr>
              <a:t>.</a:t>
            </a:r>
          </a:p>
          <a:p>
            <a:pPr>
              <a:lnSpc>
                <a:spcPct val="150000"/>
              </a:lnSpc>
            </a:pPr>
            <a:r>
              <a:rPr lang="en-US" dirty="0" smtClean="0">
                <a:latin typeface="Times New Roman"/>
                <a:cs typeface="Times New Roman"/>
              </a:rPr>
              <a:t>  For </a:t>
            </a:r>
            <a:r>
              <a:rPr lang="en-US" dirty="0">
                <a:latin typeface="Times New Roman"/>
                <a:cs typeface="Times New Roman"/>
              </a:rPr>
              <a:t>example, </a:t>
            </a:r>
            <a:endParaRPr lang="en-US" dirty="0" smtClean="0">
              <a:latin typeface="Times New Roman"/>
              <a:cs typeface="Times New Roman"/>
            </a:endParaRPr>
          </a:p>
          <a:p>
            <a:pPr>
              <a:lnSpc>
                <a:spcPct val="150000"/>
              </a:lnSpc>
            </a:pPr>
            <a:r>
              <a:rPr lang="en-US" dirty="0" smtClean="0">
                <a:latin typeface="Times New Roman"/>
                <a:cs typeface="Times New Roman"/>
              </a:rPr>
              <a:t>  saturating</a:t>
            </a:r>
            <a:r>
              <a:rPr lang="en-US" dirty="0">
                <a:latin typeface="Times New Roman"/>
                <a:cs typeface="Times New Roman"/>
              </a:rPr>
              <a:t> hyperbolic </a:t>
            </a:r>
            <a:r>
              <a:rPr lang="en-US" dirty="0" err="1">
                <a:latin typeface="Times New Roman"/>
                <a:cs typeface="Times New Roman"/>
              </a:rPr>
              <a:t>tangent</a:t>
            </a:r>
            <a:r>
              <a:rPr lang="en-US" i="1" dirty="0" err="1">
                <a:latin typeface="Times New Roman"/>
                <a:cs typeface="Times New Roman"/>
              </a:rPr>
              <a:t>fx</a:t>
            </a:r>
            <a:r>
              <a:rPr lang="en-US" i="1" dirty="0">
                <a:latin typeface="Times New Roman"/>
                <a:cs typeface="Times New Roman"/>
              </a:rPr>
              <a:t>=</a:t>
            </a:r>
            <a:r>
              <a:rPr lang="en-US" dirty="0">
                <a:latin typeface="Times New Roman"/>
                <a:cs typeface="Times New Roman"/>
              </a:rPr>
              <a:t>tan⁡</a:t>
            </a:r>
            <a:r>
              <a:rPr lang="en-US" i="1" dirty="0">
                <a:latin typeface="Times New Roman"/>
                <a:cs typeface="Times New Roman"/>
              </a:rPr>
              <a:t>(x)</a:t>
            </a:r>
            <a:r>
              <a:rPr lang="en-GB" dirty="0">
                <a:latin typeface="Times New Roman"/>
                <a:cs typeface="Times New Roman"/>
              </a:rPr>
              <a:t>                                         </a:t>
            </a:r>
            <a:r>
              <a:rPr lang="en-GB" dirty="0" smtClean="0">
                <a:latin typeface="Times New Roman"/>
                <a:cs typeface="Times New Roman"/>
              </a:rPr>
              <a:t>      …….    </a:t>
            </a:r>
            <a:r>
              <a:rPr lang="en-GB" dirty="0">
                <a:latin typeface="Times New Roman"/>
                <a:cs typeface="Times New Roman"/>
              </a:rPr>
              <a:t>(3.2)  </a:t>
            </a:r>
            <a:endParaRPr lang="en-IN" dirty="0" smtClean="0">
              <a:effectLst/>
              <a:latin typeface="Times New Roman"/>
              <a:cs typeface="Times New Roman"/>
            </a:endParaRPr>
          </a:p>
          <a:p>
            <a:pPr>
              <a:lnSpc>
                <a:spcPct val="150000"/>
              </a:lnSpc>
            </a:pPr>
            <a:r>
              <a:rPr lang="en-IN" i="1" dirty="0" smtClean="0">
                <a:latin typeface="Times New Roman"/>
                <a:cs typeface="Times New Roman"/>
              </a:rPr>
              <a:t>   f(</a:t>
            </a:r>
            <a:r>
              <a:rPr lang="en-US" i="1" dirty="0" smtClean="0">
                <a:latin typeface="Times New Roman"/>
                <a:cs typeface="Times New Roman"/>
              </a:rPr>
              <a:t>x) =</a:t>
            </a:r>
            <a:r>
              <a:rPr lang="en-US" dirty="0">
                <a:latin typeface="Times New Roman"/>
                <a:cs typeface="Times New Roman"/>
              </a:rPr>
              <a:t>| </a:t>
            </a:r>
            <a:r>
              <a:rPr lang="en-US" dirty="0" smtClean="0">
                <a:latin typeface="Times New Roman"/>
                <a:cs typeface="Times New Roman"/>
              </a:rPr>
              <a:t>tan(</a:t>
            </a:r>
            <a:r>
              <a:rPr lang="en-US" i="1" dirty="0" smtClean="0">
                <a:latin typeface="Times New Roman"/>
                <a:cs typeface="Times New Roman"/>
              </a:rPr>
              <a:t>x) |</a:t>
            </a:r>
            <a:r>
              <a:rPr lang="en-GB" dirty="0" smtClean="0">
                <a:latin typeface="Times New Roman"/>
                <a:cs typeface="Times New Roman"/>
              </a:rPr>
              <a:t>                                                                                     …</a:t>
            </a:r>
            <a:r>
              <a:rPr lang="en-GB" dirty="0">
                <a:latin typeface="Times New Roman"/>
                <a:cs typeface="Times New Roman"/>
              </a:rPr>
              <a:t>….    (3.3</a:t>
            </a:r>
            <a:r>
              <a:rPr lang="en-GB" dirty="0" smtClean="0">
                <a:latin typeface="Times New Roman"/>
                <a:cs typeface="Times New Roman"/>
              </a:rPr>
              <a:t>)</a:t>
            </a:r>
            <a:endParaRPr lang="en-IN" dirty="0" smtClean="0">
              <a:effectLst/>
              <a:latin typeface="Times New Roman"/>
              <a:cs typeface="Times New Roman"/>
            </a:endParaRPr>
          </a:p>
          <a:p>
            <a:pPr>
              <a:lnSpc>
                <a:spcPct val="150000"/>
              </a:lnSpc>
            </a:pPr>
            <a:r>
              <a:rPr lang="en-US" dirty="0" smtClean="0">
                <a:latin typeface="Times New Roman"/>
                <a:cs typeface="Times New Roman"/>
              </a:rPr>
              <a:t>   And </a:t>
            </a:r>
            <a:r>
              <a:rPr lang="en-US" dirty="0">
                <a:latin typeface="Times New Roman"/>
                <a:cs typeface="Times New Roman"/>
              </a:rPr>
              <a:t>the sigmoid </a:t>
            </a:r>
            <a:r>
              <a:rPr lang="en-US" dirty="0" smtClean="0">
                <a:latin typeface="Times New Roman"/>
                <a:cs typeface="Times New Roman"/>
              </a:rPr>
              <a:t>function </a:t>
            </a:r>
            <a:r>
              <a:rPr lang="en-GB" i="1" dirty="0" smtClean="0">
                <a:latin typeface="Times New Roman"/>
                <a:cs typeface="Times New Roman"/>
              </a:rPr>
              <a:t>f(x) = (1</a:t>
            </a:r>
            <a:r>
              <a:rPr lang="en-GB" i="1" dirty="0">
                <a:latin typeface="Times New Roman"/>
                <a:cs typeface="Times New Roman"/>
              </a:rPr>
              <a:t>+e</a:t>
            </a:r>
            <a:r>
              <a:rPr lang="en-GB" i="1" baseline="30000" dirty="0">
                <a:latin typeface="Times New Roman"/>
                <a:cs typeface="Times New Roman"/>
              </a:rPr>
              <a:t>-</a:t>
            </a:r>
            <a:r>
              <a:rPr lang="en-GB" i="1" baseline="30000" dirty="0" smtClean="0">
                <a:latin typeface="Times New Roman"/>
                <a:cs typeface="Times New Roman"/>
              </a:rPr>
              <a:t>x</a:t>
            </a:r>
            <a:r>
              <a:rPr lang="en-GB" i="1" dirty="0" smtClean="0">
                <a:latin typeface="Times New Roman"/>
                <a:cs typeface="Times New Roman"/>
              </a:rPr>
              <a:t>)</a:t>
            </a:r>
            <a:r>
              <a:rPr lang="en-GB" i="1" baseline="30000" dirty="0" smtClean="0">
                <a:latin typeface="Times New Roman"/>
                <a:cs typeface="Times New Roman"/>
              </a:rPr>
              <a:t>-1</a:t>
            </a:r>
            <a:r>
              <a:rPr lang="en-GB" dirty="0" smtClean="0">
                <a:latin typeface="Times New Roman"/>
                <a:cs typeface="Times New Roman"/>
              </a:rPr>
              <a:t>                                          …</a:t>
            </a:r>
            <a:r>
              <a:rPr lang="en-GB" dirty="0">
                <a:latin typeface="Times New Roman"/>
                <a:cs typeface="Times New Roman"/>
              </a:rPr>
              <a:t>…    (3.4)</a:t>
            </a:r>
            <a:endParaRPr lang="en-IN" dirty="0" smtClean="0">
              <a:effectLst/>
              <a:latin typeface="Times New Roman"/>
              <a:cs typeface="Times New Roman"/>
            </a:endParaRPr>
          </a:p>
          <a:p>
            <a:pPr>
              <a:lnSpc>
                <a:spcPct val="150000"/>
              </a:lnSpc>
            </a:pPr>
            <a:r>
              <a:rPr lang="en-US" dirty="0" err="1" smtClean="0">
                <a:latin typeface="Times New Roman"/>
                <a:cs typeface="Times New Roman"/>
              </a:rPr>
              <a:t>ReLU</a:t>
            </a:r>
            <a:r>
              <a:rPr lang="en-US" dirty="0" smtClean="0">
                <a:latin typeface="Times New Roman"/>
                <a:cs typeface="Times New Roman"/>
              </a:rPr>
              <a:t> </a:t>
            </a:r>
            <a:r>
              <a:rPr lang="en-US" dirty="0">
                <a:latin typeface="Times New Roman"/>
                <a:cs typeface="Times New Roman"/>
              </a:rPr>
              <a:t>is often preferred to other functions, because it trains the neural network several </a:t>
            </a:r>
            <a:r>
              <a:rPr lang="en-US" dirty="0" smtClean="0">
                <a:latin typeface="Times New Roman"/>
                <a:cs typeface="Times New Roman"/>
              </a:rPr>
              <a:t>times </a:t>
            </a:r>
            <a:r>
              <a:rPr lang="en-US" dirty="0" err="1">
                <a:latin typeface="Times New Roman"/>
                <a:cs typeface="Times New Roman"/>
              </a:rPr>
              <a:t>faste</a:t>
            </a:r>
            <a:r>
              <a:rPr lang="en-GB" dirty="0">
                <a:latin typeface="Times New Roman"/>
                <a:cs typeface="Times New Roman"/>
              </a:rPr>
              <a:t>r</a:t>
            </a:r>
            <a:r>
              <a:rPr lang="en-US" dirty="0">
                <a:latin typeface="Times New Roman"/>
                <a:cs typeface="Times New Roman"/>
              </a:rPr>
              <a:t> without a significant penalty to </a:t>
            </a:r>
            <a:r>
              <a:rPr lang="en-US" dirty="0" smtClean="0">
                <a:latin typeface="Times New Roman"/>
                <a:cs typeface="Times New Roman"/>
              </a:rPr>
              <a:t>generalization </a:t>
            </a:r>
            <a:r>
              <a:rPr lang="en-US" dirty="0">
                <a:latin typeface="Times New Roman"/>
                <a:cs typeface="Times New Roman"/>
              </a:rPr>
              <a:t>accuracy.</a:t>
            </a:r>
            <a:endParaRPr lang="en-IN" dirty="0" smtClean="0">
              <a:effectLst/>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373498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753"/>
            <a:ext cx="8229240" cy="1144800"/>
          </a:xfrm>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 Proposed Architecture</a:t>
            </a:r>
            <a:r>
              <a:rPr kumimoji="0" lang="en-US" sz="4400" b="0" i="0" u="none" strike="noStrike" kern="1200" cap="none" spc="0" normalizeH="0" baseline="0" noProof="0" dirty="0" smtClean="0">
                <a:ln>
                  <a:noFill/>
                </a:ln>
                <a:solidFill>
                  <a:prstClr val="black"/>
                </a:solidFill>
                <a:effectLst/>
                <a:uLnTx/>
                <a:uFillTx/>
                <a:latin typeface="Arial"/>
                <a:ea typeface="DejaVu Sans"/>
                <a:cs typeface="DejaVu Sans"/>
              </a:rPr>
              <a:t/>
            </a:r>
            <a:br>
              <a:rPr kumimoji="0" lang="en-US" sz="4400" b="0" i="0" u="none" strike="noStrike" kern="1200" cap="none" spc="0" normalizeH="0" baseline="0" noProof="0" dirty="0" smtClean="0">
                <a:ln>
                  <a:noFill/>
                </a:ln>
                <a:solidFill>
                  <a:prstClr val="black"/>
                </a:solidFill>
                <a:effectLst/>
                <a:uLnTx/>
                <a:uFillTx/>
                <a:latin typeface="Arial"/>
                <a:ea typeface="DejaVu Sans"/>
                <a:cs typeface="DejaVu Sans"/>
              </a:rPr>
            </a:br>
            <a:endParaRPr lang="en-US" sz="4400" dirty="0"/>
          </a:p>
        </p:txBody>
      </p:sp>
      <p:sp>
        <p:nvSpPr>
          <p:cNvPr id="3" name="Subtitle 2"/>
          <p:cNvSpPr>
            <a:spLocks noGrp="1"/>
          </p:cNvSpPr>
          <p:nvPr>
            <p:ph type="subTitle"/>
          </p:nvPr>
        </p:nvSpPr>
        <p:spPr/>
        <p:txBody>
          <a:bodyPr/>
          <a:lstStyle/>
          <a:p>
            <a:pPr>
              <a:lnSpc>
                <a:spcPct val="150000"/>
              </a:lnSpc>
            </a:pPr>
            <a:r>
              <a:rPr lang="en-US" b="1" dirty="0" smtClean="0">
                <a:latin typeface="Times New Roman"/>
                <a:cs typeface="Times New Roman"/>
              </a:rPr>
              <a:t>Fully </a:t>
            </a:r>
            <a:r>
              <a:rPr lang="en-US" b="1" dirty="0">
                <a:latin typeface="Times New Roman"/>
                <a:cs typeface="Times New Roman"/>
              </a:rPr>
              <a:t>Connected layer</a:t>
            </a:r>
            <a:endParaRPr lang="en-IN" dirty="0" smtClean="0">
              <a:effectLst/>
              <a:latin typeface="Times New Roman"/>
              <a:cs typeface="Times New Roman"/>
            </a:endParaRPr>
          </a:p>
          <a:p>
            <a:pPr>
              <a:lnSpc>
                <a:spcPct val="150000"/>
              </a:lnSpc>
            </a:pPr>
            <a:r>
              <a:rPr lang="en-US" dirty="0">
                <a:latin typeface="Times New Roman"/>
                <a:cs typeface="Times New Roman"/>
              </a:rPr>
              <a:t>This layer is </a:t>
            </a:r>
            <a:r>
              <a:rPr lang="en-GB" dirty="0">
                <a:latin typeface="Times New Roman"/>
                <a:cs typeface="Times New Roman"/>
              </a:rPr>
              <a:t>used</a:t>
            </a:r>
            <a:r>
              <a:rPr lang="en-US" dirty="0">
                <a:latin typeface="Times New Roman"/>
                <a:cs typeface="Times New Roman"/>
              </a:rPr>
              <a:t> during the last stage of the CNN. This is done for high level reasoning. Neurons in a fully connected layer have connections to all activations in the previous layer and their activations can then be computed with a matrix multiplication. Finally, after several convolutional and max pooling layers, the high-level reasoning in the neural network is done via fully connected layers. Neurons in a fully connected layer have connections to all activations in the previous layer, as seen in regular neural networks. Their activations can hence be computed with a matrix multiplication followed by a bias offset.</a:t>
            </a:r>
            <a:endParaRPr lang="en-IN" dirty="0" smtClean="0">
              <a:effectLst/>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306615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 Proposed Architecture</a:t>
            </a:r>
            <a:r>
              <a:rPr kumimoji="0" lang="en-US" sz="4400" b="0" i="0" u="none" strike="noStrike" kern="1200" cap="none" spc="0" normalizeH="0" baseline="0" noProof="0" dirty="0" smtClean="0">
                <a:ln>
                  <a:noFill/>
                </a:ln>
                <a:solidFill>
                  <a:prstClr val="black"/>
                </a:solidFill>
                <a:effectLst/>
                <a:uLnTx/>
                <a:uFillTx/>
                <a:latin typeface="Arial"/>
                <a:ea typeface="DejaVu Sans"/>
                <a:cs typeface="DejaVu Sans"/>
              </a:rPr>
              <a:t/>
            </a:r>
            <a:br>
              <a:rPr kumimoji="0" lang="en-US" sz="4400" b="0" i="0" u="none" strike="noStrike" kern="1200" cap="none" spc="0" normalizeH="0" baseline="0" noProof="0" dirty="0" smtClean="0">
                <a:ln>
                  <a:noFill/>
                </a:ln>
                <a:solidFill>
                  <a:prstClr val="black"/>
                </a:solidFill>
                <a:effectLst/>
                <a:uLnTx/>
                <a:uFillTx/>
                <a:latin typeface="Arial"/>
                <a:ea typeface="DejaVu Sans"/>
                <a:cs typeface="DejaVu Sans"/>
              </a:rPr>
            </a:br>
            <a:endParaRPr lang="en-US" dirty="0"/>
          </a:p>
        </p:txBody>
      </p:sp>
      <p:sp>
        <p:nvSpPr>
          <p:cNvPr id="3" name="Subtitle 2"/>
          <p:cNvSpPr>
            <a:spLocks noGrp="1"/>
          </p:cNvSpPr>
          <p:nvPr>
            <p:ph type="subTitle"/>
          </p:nvPr>
        </p:nvSpPr>
        <p:spPr/>
        <p:txBody>
          <a:bodyPr/>
          <a:lstStyle/>
          <a:p>
            <a:pPr>
              <a:lnSpc>
                <a:spcPct val="150000"/>
              </a:lnSpc>
            </a:pPr>
            <a:r>
              <a:rPr lang="en-US" b="1" dirty="0" err="1" smtClean="0">
                <a:latin typeface="Times New Roman"/>
                <a:cs typeface="Times New Roman"/>
              </a:rPr>
              <a:t>Jaccard</a:t>
            </a:r>
            <a:r>
              <a:rPr lang="en-US" b="1" dirty="0" smtClean="0">
                <a:latin typeface="Times New Roman"/>
                <a:cs typeface="Times New Roman"/>
              </a:rPr>
              <a:t> </a:t>
            </a:r>
            <a:r>
              <a:rPr lang="en-US" b="1" dirty="0">
                <a:latin typeface="Times New Roman"/>
                <a:cs typeface="Times New Roman"/>
              </a:rPr>
              <a:t>Similarity Index</a:t>
            </a:r>
            <a:endParaRPr lang="en-IN" dirty="0" smtClean="0">
              <a:effectLst/>
              <a:latin typeface="Times New Roman"/>
              <a:cs typeface="Times New Roman"/>
            </a:endParaRPr>
          </a:p>
          <a:p>
            <a:pPr>
              <a:lnSpc>
                <a:spcPct val="150000"/>
              </a:lnSpc>
            </a:pPr>
            <a:r>
              <a:rPr lang="en-GB" dirty="0">
                <a:latin typeface="Times New Roman"/>
                <a:cs typeface="Times New Roman"/>
              </a:rPr>
              <a:t>This </a:t>
            </a:r>
            <a:r>
              <a:rPr lang="en-US" dirty="0">
                <a:latin typeface="Times New Roman"/>
                <a:cs typeface="Times New Roman"/>
              </a:rPr>
              <a:t>is a statistic used for comparing the similarity and diversity of sample sets. The </a:t>
            </a:r>
            <a:r>
              <a:rPr lang="en-US" dirty="0" err="1">
                <a:latin typeface="Times New Roman"/>
                <a:cs typeface="Times New Roman"/>
              </a:rPr>
              <a:t>Jaccard</a:t>
            </a:r>
            <a:r>
              <a:rPr lang="en-US" dirty="0">
                <a:latin typeface="Times New Roman"/>
                <a:cs typeface="Times New Roman"/>
              </a:rPr>
              <a:t> coefficient measures similarity between finite sample sets and is defined as the size of the intersection divided by the size of the union of the sample sets. </a:t>
            </a:r>
            <a:r>
              <a:rPr lang="en-GB" dirty="0">
                <a:latin typeface="Times New Roman"/>
                <a:cs typeface="Times New Roman"/>
              </a:rPr>
              <a:t>Equation </a:t>
            </a:r>
            <a:r>
              <a:rPr lang="en-US" dirty="0">
                <a:latin typeface="Times New Roman"/>
                <a:cs typeface="Times New Roman"/>
              </a:rPr>
              <a:t>3.7 shows the calculation of the scores.</a:t>
            </a:r>
            <a:endParaRPr lang="en-IN" dirty="0" smtClean="0">
              <a:effectLst/>
              <a:latin typeface="Times New Roman"/>
              <a:cs typeface="Times New Roman"/>
            </a:endParaRPr>
          </a:p>
          <a:p>
            <a:pPr>
              <a:lnSpc>
                <a:spcPct val="150000"/>
              </a:lnSpc>
            </a:pPr>
            <a:r>
              <a:rPr lang="en-US" i="1" dirty="0">
                <a:latin typeface="Times New Roman"/>
                <a:cs typeface="Times New Roman"/>
              </a:rPr>
              <a:t>JA,B=|A∩B||A∪B|=|A∩B|A+B-|A∩B|</a:t>
            </a:r>
            <a:r>
              <a:rPr lang="en-US" dirty="0">
                <a:latin typeface="Times New Roman"/>
                <a:cs typeface="Times New Roman"/>
              </a:rPr>
              <a:t>  ….. (3.7)</a:t>
            </a:r>
            <a:endParaRPr lang="en-IN" dirty="0" smtClean="0">
              <a:effectLst/>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325370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082"/>
            <a:ext cx="8229240" cy="1144800"/>
          </a:xfrm>
        </p:spPr>
        <p:txBody>
          <a:bodyPr/>
          <a:lstStyle/>
          <a:p>
            <a:pPr algn="ctr"/>
            <a:r>
              <a:rPr kumimoji="0" lang="en-IN" sz="4400" b="0" i="0" u="none" strike="noStrike" kern="1200" cap="none" spc="-1" normalizeH="0" baseline="0" noProof="0" dirty="0" smtClean="0">
                <a:ln>
                  <a:noFill/>
                </a:ln>
                <a:solidFill>
                  <a:srgbClr val="FF0000"/>
                </a:solidFill>
                <a:effectLst/>
                <a:uLnTx/>
                <a:uFillTx/>
                <a:latin typeface="Times New Roman"/>
                <a:ea typeface="DejaVu Sans"/>
                <a:cs typeface="Times New Roman"/>
              </a:rPr>
              <a:t> Proposed Architecture</a:t>
            </a:r>
            <a:r>
              <a:rPr kumimoji="0" lang="en-US" sz="4400" b="0" i="0" u="none" strike="noStrike" kern="1200" cap="none" spc="0" normalizeH="0" baseline="0" noProof="0" dirty="0" smtClean="0">
                <a:ln>
                  <a:noFill/>
                </a:ln>
                <a:solidFill>
                  <a:prstClr val="black"/>
                </a:solidFill>
                <a:effectLst/>
                <a:uLnTx/>
                <a:uFillTx/>
                <a:latin typeface="Times New Roman"/>
                <a:ea typeface="DejaVu Sans"/>
                <a:cs typeface="Times New Roman"/>
              </a:rPr>
              <a:t/>
            </a:r>
            <a:br>
              <a:rPr kumimoji="0" lang="en-US" sz="4400" b="0" i="0" u="none" strike="noStrike" kern="1200" cap="none" spc="0" normalizeH="0" baseline="0" noProof="0" dirty="0" smtClean="0">
                <a:ln>
                  <a:noFill/>
                </a:ln>
                <a:solidFill>
                  <a:prstClr val="black"/>
                </a:solidFill>
                <a:effectLst/>
                <a:uLnTx/>
                <a:uFillTx/>
                <a:latin typeface="Times New Roman"/>
                <a:ea typeface="DejaVu Sans"/>
                <a:cs typeface="Times New Roman"/>
              </a:rPr>
            </a:br>
            <a:endParaRPr lang="en-US" sz="4400" dirty="0">
              <a:latin typeface="Times New Roman"/>
              <a:cs typeface="Times New Roman"/>
            </a:endParaRPr>
          </a:p>
        </p:txBody>
      </p:sp>
      <p:sp>
        <p:nvSpPr>
          <p:cNvPr id="3" name="Subtitle 2"/>
          <p:cNvSpPr>
            <a:spLocks noGrp="1"/>
          </p:cNvSpPr>
          <p:nvPr>
            <p:ph type="subTitle"/>
          </p:nvPr>
        </p:nvSpPr>
        <p:spPr/>
        <p:txBody>
          <a:bodyPr/>
          <a:lstStyle/>
          <a:p>
            <a:pPr>
              <a:lnSpc>
                <a:spcPct val="150000"/>
              </a:lnSpc>
            </a:pPr>
            <a:r>
              <a:rPr lang="en-US" b="1" dirty="0" smtClean="0">
                <a:latin typeface="Times New Roman"/>
                <a:cs typeface="Times New Roman"/>
              </a:rPr>
              <a:t>F1 </a:t>
            </a:r>
            <a:r>
              <a:rPr lang="en-US" b="1" dirty="0">
                <a:latin typeface="Times New Roman"/>
                <a:cs typeface="Times New Roman"/>
              </a:rPr>
              <a:t>Score</a:t>
            </a:r>
            <a:endParaRPr lang="en-IN" dirty="0" smtClean="0">
              <a:effectLst/>
              <a:latin typeface="Times New Roman"/>
              <a:cs typeface="Times New Roman"/>
            </a:endParaRPr>
          </a:p>
          <a:p>
            <a:pPr>
              <a:lnSpc>
                <a:spcPct val="150000"/>
              </a:lnSpc>
            </a:pPr>
            <a:r>
              <a:rPr lang="en-US" dirty="0">
                <a:latin typeface="Times New Roman"/>
                <a:cs typeface="Times New Roman"/>
              </a:rPr>
              <a:t>It is a measure of a test's accuracy. It considers both the precision </a:t>
            </a:r>
            <a:r>
              <a:rPr lang="en-US" i="1" dirty="0">
                <a:latin typeface="Times New Roman"/>
                <a:cs typeface="Times New Roman"/>
              </a:rPr>
              <a:t>p</a:t>
            </a:r>
            <a:r>
              <a:rPr lang="en-US" dirty="0">
                <a:latin typeface="Times New Roman"/>
                <a:cs typeface="Times New Roman"/>
              </a:rPr>
              <a:t> and the recall </a:t>
            </a:r>
            <a:r>
              <a:rPr lang="en-US" i="1" dirty="0">
                <a:latin typeface="Times New Roman"/>
                <a:cs typeface="Times New Roman"/>
              </a:rPr>
              <a:t>r</a:t>
            </a:r>
            <a:r>
              <a:rPr lang="en-US" dirty="0">
                <a:latin typeface="Times New Roman"/>
                <a:cs typeface="Times New Roman"/>
              </a:rPr>
              <a:t> of the test to compute the score: </a:t>
            </a:r>
            <a:r>
              <a:rPr lang="en-US" i="1" dirty="0">
                <a:latin typeface="Times New Roman"/>
                <a:cs typeface="Times New Roman"/>
              </a:rPr>
              <a:t>p</a:t>
            </a:r>
            <a:r>
              <a:rPr lang="en-US" dirty="0">
                <a:latin typeface="Times New Roman"/>
                <a:cs typeface="Times New Roman"/>
              </a:rPr>
              <a:t> is the number of correct positive results divided by the number of all positive results returned by the classifier, and </a:t>
            </a:r>
            <a:r>
              <a:rPr lang="en-US" i="1" dirty="0">
                <a:latin typeface="Times New Roman"/>
                <a:cs typeface="Times New Roman"/>
              </a:rPr>
              <a:t>r</a:t>
            </a:r>
            <a:r>
              <a:rPr lang="en-US" dirty="0">
                <a:latin typeface="Times New Roman"/>
                <a:cs typeface="Times New Roman"/>
              </a:rPr>
              <a:t> is the number of correct positive results divided by the number of all relevant samples. The F</a:t>
            </a:r>
            <a:r>
              <a:rPr lang="en-US" baseline="-25000" dirty="0">
                <a:latin typeface="Times New Roman"/>
                <a:cs typeface="Times New Roman"/>
              </a:rPr>
              <a:t>1</a:t>
            </a:r>
            <a:r>
              <a:rPr lang="en-US" dirty="0">
                <a:latin typeface="Times New Roman"/>
                <a:cs typeface="Times New Roman"/>
              </a:rPr>
              <a:t> score is the harmonic average of the precision and recall, where an F</a:t>
            </a:r>
            <a:r>
              <a:rPr lang="en-US" baseline="-25000" dirty="0">
                <a:latin typeface="Times New Roman"/>
                <a:cs typeface="Times New Roman"/>
              </a:rPr>
              <a:t>1</a:t>
            </a:r>
            <a:r>
              <a:rPr lang="en-US" dirty="0">
                <a:latin typeface="Times New Roman"/>
                <a:cs typeface="Times New Roman"/>
              </a:rPr>
              <a:t> score reaches its best value at 1 and worst at 0. </a:t>
            </a:r>
            <a:r>
              <a:rPr lang="en-GB" dirty="0">
                <a:latin typeface="Times New Roman"/>
                <a:cs typeface="Times New Roman"/>
              </a:rPr>
              <a:t>Equation </a:t>
            </a:r>
            <a:r>
              <a:rPr lang="en-US" dirty="0">
                <a:latin typeface="Times New Roman"/>
                <a:cs typeface="Times New Roman"/>
              </a:rPr>
              <a:t>3.10 shows the formula to calculate the F1 score.</a:t>
            </a:r>
            <a:endParaRPr lang="en-IN" dirty="0" smtClean="0">
              <a:effectLst/>
              <a:latin typeface="Times New Roman"/>
              <a:cs typeface="Times New Roman"/>
            </a:endParaRPr>
          </a:p>
          <a:p>
            <a:pPr>
              <a:lnSpc>
                <a:spcPct val="150000"/>
              </a:lnSpc>
            </a:pPr>
            <a:r>
              <a:rPr lang="en-US" dirty="0">
                <a:latin typeface="Times New Roman"/>
                <a:cs typeface="Times New Roman"/>
              </a:rPr>
              <a:t> </a:t>
            </a:r>
            <a:endParaRPr lang="en-IN" dirty="0" smtClean="0">
              <a:effectLst/>
              <a:latin typeface="Times New Roman"/>
              <a:cs typeface="Times New Roman"/>
            </a:endParaRPr>
          </a:p>
          <a:p>
            <a:pPr>
              <a:lnSpc>
                <a:spcPct val="150000"/>
              </a:lnSpc>
            </a:pPr>
            <a:r>
              <a:rPr lang="en-US" i="1" dirty="0">
                <a:latin typeface="Times New Roman"/>
                <a:cs typeface="Times New Roman"/>
              </a:rPr>
              <a:t>F1= </a:t>
            </a:r>
            <a:r>
              <a:rPr lang="en-US" dirty="0">
                <a:latin typeface="Times New Roman"/>
                <a:cs typeface="Times New Roman"/>
              </a:rPr>
              <a:t>2</a:t>
            </a:r>
            <a:r>
              <a:rPr lang="en-US" i="1" dirty="0">
                <a:latin typeface="Times New Roman"/>
                <a:cs typeface="Times New Roman"/>
              </a:rPr>
              <a:t>F1</a:t>
            </a:r>
            <a:r>
              <a:rPr lang="en-US" i="1" dirty="0" smtClean="0">
                <a:latin typeface="Times New Roman"/>
                <a:cs typeface="Times New Roman"/>
              </a:rPr>
              <a:t>=2 / (1/recall)+(1/precision)=2 precision/ (</a:t>
            </a:r>
            <a:r>
              <a:rPr lang="en-US" i="1" dirty="0" err="1" smtClean="0">
                <a:latin typeface="Times New Roman"/>
                <a:cs typeface="Times New Roman"/>
              </a:rPr>
              <a:t>precision</a:t>
            </a:r>
            <a:r>
              <a:rPr lang="en-US" i="1" dirty="0" err="1">
                <a:latin typeface="Times New Roman"/>
                <a:cs typeface="Times New Roman"/>
              </a:rPr>
              <a:t>+</a:t>
            </a:r>
            <a:r>
              <a:rPr lang="en-US" i="1" dirty="0" err="1" smtClean="0">
                <a:latin typeface="Times New Roman"/>
                <a:cs typeface="Times New Roman"/>
              </a:rPr>
              <a:t>recall</a:t>
            </a:r>
            <a:r>
              <a:rPr lang="en-US" i="1" dirty="0" smtClean="0">
                <a:latin typeface="Times New Roman"/>
                <a:cs typeface="Times New Roman"/>
              </a:rPr>
              <a:t>)</a:t>
            </a:r>
            <a:r>
              <a:rPr lang="en-US" dirty="0" smtClean="0">
                <a:latin typeface="Times New Roman"/>
                <a:cs typeface="Times New Roman"/>
              </a:rPr>
              <a:t>    </a:t>
            </a:r>
            <a:r>
              <a:rPr lang="en-US" dirty="0">
                <a:latin typeface="Times New Roman"/>
                <a:cs typeface="Times New Roman"/>
              </a:rPr>
              <a:t>…..  (3.10)</a:t>
            </a:r>
            <a:endParaRPr lang="en-IN" dirty="0">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39182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dirty="0">
                <a:solidFill>
                  <a:srgbClr val="FF0000"/>
                </a:solidFill>
                <a:latin typeface="Calibri"/>
                <a:ea typeface="DejaVu Sans"/>
              </a:rPr>
              <a:t>CNN Architecture </a:t>
            </a:r>
            <a:endParaRPr lang="en-IN" sz="4400" b="0" strike="noStrike" spc="-1" dirty="0">
              <a:latin typeface="Arial"/>
            </a:endParaRPr>
          </a:p>
        </p:txBody>
      </p:sp>
      <p:sp>
        <p:nvSpPr>
          <p:cNvPr id="93"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641"/>
              </a:spcBef>
            </a:pPr>
            <a:r>
              <a:rPr lang="en-IN" sz="3200" b="0" strike="noStrike" spc="-1">
                <a:solidFill>
                  <a:srgbClr val="000000"/>
                </a:solidFill>
                <a:latin typeface="Calibri"/>
                <a:ea typeface="DejaVu Sans"/>
              </a:rPr>
              <a:t> </a:t>
            </a:r>
            <a:endParaRPr lang="en-IN" sz="3200" b="0" strike="noStrike" spc="-1">
              <a:latin typeface="Arial"/>
            </a:endParaRPr>
          </a:p>
          <a:p>
            <a:pPr algn="just">
              <a:lnSpc>
                <a:spcPct val="100000"/>
              </a:lnSpc>
              <a:spcBef>
                <a:spcPts val="641"/>
              </a:spcBef>
            </a:pPr>
            <a:endParaRPr lang="en-IN" sz="3200" b="0" strike="noStrike" spc="-1">
              <a:latin typeface="Arial"/>
            </a:endParaRPr>
          </a:p>
        </p:txBody>
      </p:sp>
      <p:sp>
        <p:nvSpPr>
          <p:cNvPr id="94" name="CustomShape 3"/>
          <p:cNvSpPr/>
          <p:nvPr/>
        </p:nvSpPr>
        <p:spPr>
          <a:xfrm>
            <a:off x="288000" y="4536000"/>
            <a:ext cx="8348760" cy="5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95" name="Picture 94"/>
          <p:cNvPicPr/>
          <p:nvPr/>
        </p:nvPicPr>
        <p:blipFill>
          <a:blip r:embed="rId2"/>
          <a:stretch/>
        </p:blipFill>
        <p:spPr>
          <a:xfrm>
            <a:off x="936000" y="2448000"/>
            <a:ext cx="7616520" cy="22348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System Requirements</a:t>
            </a:r>
            <a:endParaRPr lang="en-US" dirty="0"/>
          </a:p>
        </p:txBody>
      </p:sp>
      <p:sp>
        <p:nvSpPr>
          <p:cNvPr id="3" name="Subtitle 2"/>
          <p:cNvSpPr>
            <a:spLocks noGrp="1"/>
          </p:cNvSpPr>
          <p:nvPr>
            <p:ph type="subTitle"/>
          </p:nvPr>
        </p:nvSpPr>
        <p:spPr/>
        <p:txBody>
          <a:bodyPr/>
          <a:lstStyle/>
          <a:p>
            <a:r>
              <a:rPr lang="en-US" b="1" dirty="0" smtClean="0"/>
              <a:t>HARDWARE REQUIREMENTS</a:t>
            </a:r>
          </a:p>
          <a:p>
            <a:endParaRPr lang="en-IN" dirty="0"/>
          </a:p>
          <a:p>
            <a:r>
              <a:rPr lang="en-US" dirty="0" smtClean="0"/>
              <a:t>	1</a:t>
            </a:r>
            <a:r>
              <a:rPr lang="en-US" dirty="0"/>
              <a:t>. CPU      </a:t>
            </a:r>
            <a:r>
              <a:rPr lang="en-US" dirty="0" smtClean="0"/>
              <a:t>-</a:t>
            </a:r>
            <a:r>
              <a:rPr lang="en-IN" dirty="0" smtClean="0"/>
              <a:t>   </a:t>
            </a:r>
            <a:r>
              <a:rPr lang="en-US" dirty="0" smtClean="0"/>
              <a:t>Intel </a:t>
            </a:r>
            <a:r>
              <a:rPr lang="en-US" dirty="0"/>
              <a:t>Core i7 4th gen @1.8GHz</a:t>
            </a:r>
            <a:endParaRPr lang="en-IN" dirty="0"/>
          </a:p>
          <a:p>
            <a:r>
              <a:rPr lang="en-US" dirty="0" smtClean="0"/>
              <a:t>	2</a:t>
            </a:r>
            <a:r>
              <a:rPr lang="en-US" dirty="0"/>
              <a:t>. RAM     </a:t>
            </a:r>
            <a:r>
              <a:rPr lang="en-US" dirty="0" smtClean="0"/>
              <a:t>-</a:t>
            </a:r>
            <a:r>
              <a:rPr lang="en-IN" dirty="0" smtClean="0"/>
              <a:t>   </a:t>
            </a:r>
            <a:r>
              <a:rPr lang="en-US" dirty="0" smtClean="0"/>
              <a:t>8GB</a:t>
            </a:r>
            <a:endParaRPr lang="en-IN" dirty="0"/>
          </a:p>
          <a:p>
            <a:r>
              <a:rPr lang="en-US" dirty="0" smtClean="0"/>
              <a:t>	3</a:t>
            </a:r>
            <a:r>
              <a:rPr lang="en-US" dirty="0"/>
              <a:t>. Storage  </a:t>
            </a:r>
            <a:r>
              <a:rPr lang="en-US" dirty="0" smtClean="0"/>
              <a:t>-</a:t>
            </a:r>
            <a:r>
              <a:rPr lang="en-IN" dirty="0" smtClean="0"/>
              <a:t> </a:t>
            </a:r>
            <a:r>
              <a:rPr lang="en-US" dirty="0" smtClean="0"/>
              <a:t>10GB </a:t>
            </a:r>
            <a:r>
              <a:rPr lang="en-US" dirty="0"/>
              <a:t>or higher</a:t>
            </a:r>
            <a:endParaRPr lang="en-IN" dirty="0"/>
          </a:p>
          <a:p>
            <a:r>
              <a:rPr lang="en-US" b="1" dirty="0"/>
              <a:t> </a:t>
            </a:r>
            <a:endParaRPr lang="en-IN" dirty="0"/>
          </a:p>
          <a:p>
            <a:r>
              <a:rPr lang="en-US" b="1" dirty="0"/>
              <a:t> </a:t>
            </a:r>
            <a:r>
              <a:rPr lang="en-US" b="1" dirty="0" smtClean="0"/>
              <a:t>SOFTWARE REQUIREMENTS</a:t>
            </a:r>
          </a:p>
          <a:p>
            <a:endParaRPr lang="en-IN" dirty="0"/>
          </a:p>
          <a:p>
            <a:r>
              <a:rPr lang="en-US" dirty="0" smtClean="0"/>
              <a:t>	1</a:t>
            </a:r>
            <a:r>
              <a:rPr lang="en-US" dirty="0"/>
              <a:t>. Operating System            </a:t>
            </a:r>
            <a:r>
              <a:rPr lang="en-US" dirty="0" smtClean="0"/>
              <a:t>-</a:t>
            </a:r>
            <a:r>
              <a:rPr lang="en-IN" dirty="0" smtClean="0"/>
              <a:t>  </a:t>
            </a:r>
            <a:r>
              <a:rPr lang="en-US" dirty="0" smtClean="0"/>
              <a:t>Ubuntu </a:t>
            </a:r>
            <a:r>
              <a:rPr lang="en-US" dirty="0"/>
              <a:t>17.10</a:t>
            </a:r>
            <a:endParaRPr lang="en-IN" dirty="0"/>
          </a:p>
          <a:p>
            <a:r>
              <a:rPr lang="en-US" dirty="0" smtClean="0"/>
              <a:t>	2</a:t>
            </a:r>
            <a:r>
              <a:rPr lang="en-US" dirty="0"/>
              <a:t>. Programming Language  </a:t>
            </a:r>
            <a:r>
              <a:rPr lang="en-US" dirty="0" smtClean="0"/>
              <a:t>-</a:t>
            </a:r>
            <a:r>
              <a:rPr lang="en-IN" dirty="0" smtClean="0"/>
              <a:t>  </a:t>
            </a:r>
            <a:r>
              <a:rPr lang="en-US" dirty="0" smtClean="0"/>
              <a:t>Python </a:t>
            </a:r>
            <a:r>
              <a:rPr lang="en-US" dirty="0"/>
              <a:t>2.7</a:t>
            </a:r>
            <a:endParaRPr lang="en-IN" dirty="0"/>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331602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dirty="0">
                <a:solidFill>
                  <a:srgbClr val="FF0000"/>
                </a:solidFill>
                <a:latin typeface="Calibri"/>
                <a:ea typeface="DejaVu Sans"/>
              </a:rPr>
              <a:t>Problem Statement  </a:t>
            </a:r>
            <a:endParaRPr lang="en-IN" sz="4400" b="0" strike="noStrike" spc="-1" dirty="0">
              <a:latin typeface="Arial"/>
            </a:endParaRPr>
          </a:p>
        </p:txBody>
      </p:sp>
      <p:sp>
        <p:nvSpPr>
          <p:cNvPr id="80" name="CustomShape 2"/>
          <p:cNvSpPr/>
          <p:nvPr/>
        </p:nvSpPr>
        <p:spPr>
          <a:xfrm>
            <a:off x="1008000" y="1414080"/>
            <a:ext cx="7127280" cy="475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Times New Roman"/>
                <a:ea typeface="Times New Roman"/>
                <a:cs typeface="Times New Roman"/>
              </a:rPr>
              <a:t>Retinal Fundus images have been widely used by ophthalmologists to diagnose and treat  various diseases like Glaucoma, diabetic retinopathy and other cardiovascular diseases. </a:t>
            </a:r>
            <a:endParaRPr lang="en-IN" sz="1800" b="0" strike="noStrike" spc="-1" dirty="0">
              <a:latin typeface="Times New Roman"/>
              <a:cs typeface="Times New Roman"/>
            </a:endParaRPr>
          </a:p>
          <a:p>
            <a:pPr algn="just">
              <a:lnSpc>
                <a:spcPct val="150000"/>
              </a:lnSpc>
            </a:pPr>
            <a:endParaRPr lang="en-IN" sz="1800" b="0" strike="noStrike" spc="-1" dirty="0">
              <a:latin typeface="Times New Roman"/>
              <a:cs typeface="Times New Roman"/>
            </a:endParaRPr>
          </a:p>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Times New Roman"/>
                <a:ea typeface="Times New Roman"/>
                <a:cs typeface="Times New Roman"/>
              </a:rPr>
              <a:t>With rapid advancements in Machine Learning, especially in the medical field, an important computing system, the Neural Network is chosen to solve the problem.</a:t>
            </a:r>
            <a:endParaRPr lang="en-IN" sz="1800" b="0" strike="noStrike" spc="-1" dirty="0">
              <a:latin typeface="Times New Roman"/>
              <a:cs typeface="Times New Roman"/>
            </a:endParaRPr>
          </a:p>
          <a:p>
            <a:pPr algn="just">
              <a:lnSpc>
                <a:spcPct val="150000"/>
              </a:lnSpc>
            </a:pPr>
            <a:endParaRPr lang="en-IN" sz="1800" b="0" strike="noStrike" spc="-1" dirty="0">
              <a:latin typeface="Times New Roman"/>
              <a:cs typeface="Times New Roman"/>
            </a:endParaRPr>
          </a:p>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Times New Roman"/>
                <a:ea typeface="Times New Roman"/>
                <a:cs typeface="Times New Roman"/>
              </a:rPr>
              <a:t>A computer aided diagnostics and machine learning techniques such as Convolutional Neural Networks is used to segment the blood vessels or the vascular tree from the retinal fundus images to show a clear cut picture of the segmented vascular tree.</a:t>
            </a:r>
            <a:endParaRPr lang="en-IN" sz="1800" b="0" strike="noStrike" spc="-1" dirty="0">
              <a:latin typeface="Times New Roman"/>
              <a:cs typeface="Times New Roman"/>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System Requirements</a:t>
            </a:r>
            <a:endParaRPr lang="en-US" dirty="0"/>
          </a:p>
        </p:txBody>
      </p:sp>
      <p:sp>
        <p:nvSpPr>
          <p:cNvPr id="3" name="Subtitle 2"/>
          <p:cNvSpPr>
            <a:spLocks noGrp="1"/>
          </p:cNvSpPr>
          <p:nvPr>
            <p:ph type="subTitle"/>
          </p:nvPr>
        </p:nvSpPr>
        <p:spPr/>
        <p:txBody>
          <a:bodyPr>
            <a:noAutofit/>
          </a:bodyPr>
          <a:lstStyle/>
          <a:p>
            <a:pPr marL="285750" indent="-285750">
              <a:lnSpc>
                <a:spcPct val="150000"/>
              </a:lnSpc>
              <a:buFont typeface="Arial"/>
              <a:buChar char="•"/>
            </a:pPr>
            <a:r>
              <a:rPr lang="en-US" dirty="0" err="1"/>
              <a:t>TensorFlow</a:t>
            </a:r>
            <a:r>
              <a:rPr lang="en-US" dirty="0"/>
              <a:t> is an open source software library for machine learning across a range of tasks and developed by Google to meet their needs for systems capable of building and training neural networks to detect and decipher patterns and correlations, analogous to the learning and reasoning which humans use. </a:t>
            </a:r>
          </a:p>
          <a:p>
            <a:pPr marL="285750" indent="-285750">
              <a:lnSpc>
                <a:spcPct val="150000"/>
              </a:lnSpc>
              <a:buFont typeface="Arial"/>
              <a:buChar char="•"/>
            </a:pPr>
            <a:r>
              <a:rPr lang="en-US" dirty="0" smtClean="0"/>
              <a:t>Python </a:t>
            </a:r>
            <a:r>
              <a:rPr lang="en-US" dirty="0"/>
              <a:t>is developed under an OSI-approved open source license, making it freely usable and distributable, even for commercial use. </a:t>
            </a:r>
            <a:endParaRPr lang="en-US" dirty="0" smtClean="0"/>
          </a:p>
          <a:p>
            <a:pPr marL="285750" indent="-285750">
              <a:lnSpc>
                <a:spcPct val="150000"/>
              </a:lnSpc>
              <a:buFont typeface="Arial"/>
              <a:buChar char="•"/>
            </a:pPr>
            <a:r>
              <a:rPr lang="en-US" dirty="0" smtClean="0"/>
              <a:t>Python's license </a:t>
            </a:r>
            <a:r>
              <a:rPr lang="en-US" dirty="0"/>
              <a:t>is administered by the Python Software Foundation. Python is used in many application domains. Python is a widely used high-level programming language for general-purpose programming, created by Guido van </a:t>
            </a:r>
            <a:r>
              <a:rPr lang="en-US" dirty="0" err="1"/>
              <a:t>Rossum</a:t>
            </a:r>
            <a:r>
              <a:rPr lang="en-US" dirty="0"/>
              <a:t> and first released in 1991. </a:t>
            </a:r>
            <a:endParaRPr lang="en-US" dirty="0">
              <a:latin typeface="Times New Roman"/>
              <a:cs typeface="Times New Roman"/>
            </a:endParaRPr>
          </a:p>
        </p:txBody>
      </p:sp>
    </p:spTree>
    <p:extLst>
      <p:ext uri="{BB962C8B-B14F-4D97-AF65-F5344CB8AC3E}">
        <p14:creationId xmlns:p14="http://schemas.microsoft.com/office/powerpoint/2010/main" val="324293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System Requirements</a:t>
            </a:r>
            <a:endParaRPr lang="en-US" dirty="0"/>
          </a:p>
        </p:txBody>
      </p:sp>
      <p:sp>
        <p:nvSpPr>
          <p:cNvPr id="3" name="Subtitle 2"/>
          <p:cNvSpPr>
            <a:spLocks noGrp="1"/>
          </p:cNvSpPr>
          <p:nvPr>
            <p:ph type="subTitle"/>
          </p:nvPr>
        </p:nvSpPr>
        <p:spPr/>
        <p:txBody>
          <a:bodyPr>
            <a:noAutofit/>
          </a:bodyPr>
          <a:lstStyle/>
          <a:p>
            <a:pPr marL="285750" indent="-285750">
              <a:lnSpc>
                <a:spcPct val="160000"/>
              </a:lnSpc>
              <a:buFont typeface="Arial"/>
              <a:buChar char="•"/>
            </a:pPr>
            <a:r>
              <a:rPr lang="en-US" dirty="0" err="1">
                <a:latin typeface="Times New Roman"/>
                <a:cs typeface="Times New Roman"/>
              </a:rPr>
              <a:t>TensorFlow</a:t>
            </a:r>
            <a:r>
              <a:rPr lang="en-US" dirty="0">
                <a:latin typeface="Times New Roman"/>
                <a:cs typeface="Times New Roman"/>
              </a:rPr>
              <a:t> is an open source software library for machine learning across a range of tasks and developed by Google to meet their needs for systems capable of building and training neural networks to detect and decipher patterns and correlations, analogous to the learning and reasoning which humans use. </a:t>
            </a:r>
            <a:endParaRPr lang="en-US" dirty="0" smtClean="0">
              <a:latin typeface="Times New Roman"/>
              <a:cs typeface="Times New Roman"/>
            </a:endParaRPr>
          </a:p>
          <a:p>
            <a:pPr marL="285750" indent="-285750">
              <a:lnSpc>
                <a:spcPct val="160000"/>
              </a:lnSpc>
              <a:buFont typeface="Arial"/>
              <a:buChar char="•"/>
            </a:pPr>
            <a:r>
              <a:rPr lang="en-US" dirty="0" err="1">
                <a:latin typeface="Times New Roman"/>
                <a:cs typeface="Times New Roman"/>
              </a:rPr>
              <a:t>Keras</a:t>
            </a:r>
            <a:r>
              <a:rPr lang="en-US" dirty="0">
                <a:latin typeface="Times New Roman"/>
                <a:cs typeface="Times New Roman"/>
              </a:rPr>
              <a:t> is an open source neural network library written in Python. It is capable of running on top of </a:t>
            </a:r>
            <a:r>
              <a:rPr lang="en-US" dirty="0" err="1">
                <a:latin typeface="Times New Roman"/>
                <a:cs typeface="Times New Roman"/>
              </a:rPr>
              <a:t>TensorFlow</a:t>
            </a:r>
            <a:r>
              <a:rPr lang="en-US" dirty="0">
                <a:latin typeface="Times New Roman"/>
                <a:cs typeface="Times New Roman"/>
              </a:rPr>
              <a:t>, Microsoft Cognitive Toolkit, </a:t>
            </a:r>
            <a:r>
              <a:rPr lang="en-US" dirty="0" err="1">
                <a:latin typeface="Times New Roman"/>
                <a:cs typeface="Times New Roman"/>
              </a:rPr>
              <a:t>Theano</a:t>
            </a:r>
            <a:r>
              <a:rPr lang="en-US" dirty="0">
                <a:latin typeface="Times New Roman"/>
                <a:cs typeface="Times New Roman"/>
              </a:rPr>
              <a:t>, or </a:t>
            </a:r>
            <a:r>
              <a:rPr lang="en-US" dirty="0" err="1">
                <a:latin typeface="Times New Roman"/>
                <a:cs typeface="Times New Roman"/>
              </a:rPr>
              <a:t>MXNet</a:t>
            </a:r>
            <a:r>
              <a:rPr lang="en-US" dirty="0">
                <a:latin typeface="Times New Roman"/>
                <a:cs typeface="Times New Roman"/>
              </a:rPr>
              <a:t>. Designed to enable fast experimentation with deep neural networks, it focuses on being user-friendly, modular, and extensible. It was developed as part of the research effort of project ONEIROS (Open-ended </a:t>
            </a:r>
            <a:r>
              <a:rPr lang="en-US" dirty="0" err="1">
                <a:latin typeface="Times New Roman"/>
                <a:cs typeface="Times New Roman"/>
              </a:rPr>
              <a:t>Neuro</a:t>
            </a:r>
            <a:r>
              <a:rPr lang="en-US" dirty="0">
                <a:latin typeface="Times New Roman"/>
                <a:cs typeface="Times New Roman"/>
              </a:rPr>
              <a:t>-Electronic Intelligent Robot Operating System).</a:t>
            </a:r>
            <a:r>
              <a:rPr lang="en-IN" dirty="0" smtClean="0">
                <a:effectLst/>
                <a:latin typeface="Times New Roman"/>
                <a:cs typeface="Times New Roman"/>
              </a:rPr>
              <a:t> </a:t>
            </a:r>
            <a:endParaRPr lang="en-US" dirty="0">
              <a:latin typeface="Times New Roman"/>
              <a:cs typeface="Times New Roman"/>
            </a:endParaRPr>
          </a:p>
        </p:txBody>
      </p:sp>
    </p:spTree>
    <p:extLst>
      <p:ext uri="{BB962C8B-B14F-4D97-AF65-F5344CB8AC3E}">
        <p14:creationId xmlns:p14="http://schemas.microsoft.com/office/powerpoint/2010/main" val="2603459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System Requirements</a:t>
            </a:r>
            <a:endParaRPr lang="en-US" dirty="0"/>
          </a:p>
        </p:txBody>
      </p:sp>
      <p:sp>
        <p:nvSpPr>
          <p:cNvPr id="3" name="Subtitle 2"/>
          <p:cNvSpPr>
            <a:spLocks noGrp="1"/>
          </p:cNvSpPr>
          <p:nvPr>
            <p:ph type="subTitle"/>
          </p:nvPr>
        </p:nvSpPr>
        <p:spPr/>
        <p:txBody>
          <a:bodyPr>
            <a:noAutofit/>
          </a:bodyPr>
          <a:lstStyle/>
          <a:p>
            <a:pPr>
              <a:lnSpc>
                <a:spcPct val="170000"/>
              </a:lnSpc>
            </a:pPr>
            <a:r>
              <a:rPr lang="en-US" b="1" dirty="0" err="1" smtClean="0">
                <a:latin typeface="Times New Roman"/>
                <a:cs typeface="Times New Roman"/>
              </a:rPr>
              <a:t>Numpy</a:t>
            </a:r>
            <a:endParaRPr lang="en-IN" dirty="0">
              <a:latin typeface="Times New Roman"/>
              <a:cs typeface="Times New Roman"/>
            </a:endParaRPr>
          </a:p>
          <a:p>
            <a:pPr>
              <a:lnSpc>
                <a:spcPct val="170000"/>
              </a:lnSpc>
            </a:pPr>
            <a:endParaRPr lang="en-US" dirty="0" smtClean="0">
              <a:latin typeface="Times New Roman"/>
              <a:cs typeface="Times New Roman"/>
            </a:endParaRPr>
          </a:p>
          <a:p>
            <a:pPr marL="342900" indent="-342900">
              <a:lnSpc>
                <a:spcPct val="170000"/>
              </a:lnSpc>
              <a:buFont typeface="Arial"/>
              <a:buChar char="•"/>
            </a:pPr>
            <a:r>
              <a:rPr lang="en-US" dirty="0" err="1" smtClean="0">
                <a:latin typeface="Times New Roman"/>
                <a:cs typeface="Times New Roman"/>
              </a:rPr>
              <a:t>NumPy</a:t>
            </a:r>
            <a:r>
              <a:rPr lang="en-US" dirty="0" smtClean="0">
                <a:latin typeface="Times New Roman"/>
                <a:cs typeface="Times New Roman"/>
              </a:rPr>
              <a:t> </a:t>
            </a:r>
            <a:r>
              <a:rPr lang="en-US" dirty="0">
                <a:latin typeface="Times New Roman"/>
                <a:cs typeface="Times New Roman"/>
              </a:rPr>
              <a:t>is a library for the Python programming language, adding support for large, multi-dimensional arrays and matrices, along with a large collection of high-level mathematical functions to operate on these arrays. </a:t>
            </a:r>
            <a:endParaRPr lang="en-IN" dirty="0" smtClean="0">
              <a:latin typeface="Times New Roman"/>
              <a:cs typeface="Times New Roman"/>
            </a:endParaRPr>
          </a:p>
          <a:p>
            <a:pPr marL="342900" indent="-342900">
              <a:lnSpc>
                <a:spcPct val="170000"/>
              </a:lnSpc>
              <a:buFont typeface="Arial"/>
              <a:buChar char="•"/>
            </a:pPr>
            <a:r>
              <a:rPr lang="en-US" dirty="0" smtClean="0">
                <a:latin typeface="Times New Roman"/>
                <a:cs typeface="Times New Roman"/>
              </a:rPr>
              <a:t>Using </a:t>
            </a:r>
            <a:r>
              <a:rPr lang="en-US" dirty="0" err="1">
                <a:latin typeface="Times New Roman"/>
                <a:cs typeface="Times New Roman"/>
              </a:rPr>
              <a:t>NumPy</a:t>
            </a:r>
            <a:r>
              <a:rPr lang="en-US" dirty="0">
                <a:latin typeface="Times New Roman"/>
                <a:cs typeface="Times New Roman"/>
              </a:rPr>
              <a:t> in Python gives functionality comparable to MATLAB since they are both interpreted, and they both allow the user to write fast programs as long as most operations work on arrays or matrices instead of scalars. </a:t>
            </a:r>
            <a:endParaRPr lang="en-US" dirty="0" smtClean="0">
              <a:latin typeface="Times New Roman"/>
              <a:cs typeface="Times New Roman"/>
            </a:endParaRPr>
          </a:p>
          <a:p>
            <a:pPr marL="342900" indent="-342900">
              <a:lnSpc>
                <a:spcPct val="170000"/>
              </a:lnSpc>
              <a:buFont typeface="Arial"/>
              <a:buChar char="•"/>
            </a:pPr>
            <a:r>
              <a:rPr lang="en-US" dirty="0" smtClean="0">
                <a:latin typeface="Times New Roman"/>
                <a:cs typeface="Times New Roman"/>
              </a:rPr>
              <a:t>In </a:t>
            </a:r>
            <a:r>
              <a:rPr lang="en-US" dirty="0">
                <a:latin typeface="Times New Roman"/>
                <a:cs typeface="Times New Roman"/>
              </a:rPr>
              <a:t>comparison, MATLAB boasts a large number of additional toolboxes, notably Simulink, whereas </a:t>
            </a:r>
            <a:r>
              <a:rPr lang="en-US" dirty="0" err="1">
                <a:latin typeface="Times New Roman"/>
                <a:cs typeface="Times New Roman"/>
              </a:rPr>
              <a:t>NumPy</a:t>
            </a:r>
            <a:r>
              <a:rPr lang="en-US" dirty="0">
                <a:latin typeface="Times New Roman"/>
                <a:cs typeface="Times New Roman"/>
              </a:rPr>
              <a:t> is intrinsically integrated with Python, a more modern and complete programming language</a:t>
            </a:r>
            <a:r>
              <a:rPr lang="en-US" dirty="0" smtClean="0">
                <a:latin typeface="Times New Roman"/>
                <a:cs typeface="Times New Roman"/>
              </a:rPr>
              <a:t>.</a:t>
            </a:r>
            <a:endParaRPr lang="en-US" dirty="0"/>
          </a:p>
        </p:txBody>
      </p:sp>
    </p:spTree>
    <p:extLst>
      <p:ext uri="{BB962C8B-B14F-4D97-AF65-F5344CB8AC3E}">
        <p14:creationId xmlns:p14="http://schemas.microsoft.com/office/powerpoint/2010/main" val="195209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FF0000"/>
                </a:solidFill>
                <a:latin typeface="Calibri"/>
                <a:ea typeface="DejaVu Sans"/>
              </a:rPr>
              <a:t>Modules </a:t>
            </a:r>
            <a:endParaRPr lang="en-IN" sz="4400" b="0" strike="noStrike" spc="-1">
              <a:latin typeface="Arial"/>
            </a:endParaRPr>
          </a:p>
        </p:txBody>
      </p:sp>
      <p:sp>
        <p:nvSpPr>
          <p:cNvPr id="97"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641"/>
              </a:spcBef>
            </a:pPr>
            <a:r>
              <a:rPr lang="en-IN" sz="3200" b="0" strike="noStrike" spc="-1">
                <a:solidFill>
                  <a:srgbClr val="000000"/>
                </a:solidFill>
                <a:latin typeface="Calibri"/>
                <a:ea typeface="DejaVu Sans"/>
              </a:rPr>
              <a:t> </a:t>
            </a:r>
            <a:endParaRPr lang="en-IN" sz="3200" b="0" strike="noStrike" spc="-1">
              <a:latin typeface="Arial"/>
            </a:endParaRPr>
          </a:p>
          <a:p>
            <a:pPr algn="just">
              <a:lnSpc>
                <a:spcPct val="100000"/>
              </a:lnSpc>
              <a:spcBef>
                <a:spcPts val="641"/>
              </a:spcBef>
            </a:pPr>
            <a:endParaRPr lang="en-IN" sz="3200" b="0" strike="noStrike" spc="-1">
              <a:latin typeface="Arial"/>
            </a:endParaRPr>
          </a:p>
        </p:txBody>
      </p:sp>
      <p:sp>
        <p:nvSpPr>
          <p:cNvPr id="98" name="CustomShape 3"/>
          <p:cNvSpPr/>
          <p:nvPr/>
        </p:nvSpPr>
        <p:spPr>
          <a:xfrm>
            <a:off x="288000" y="4536000"/>
            <a:ext cx="8348760" cy="5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99" name="CustomShape 4"/>
          <p:cNvSpPr/>
          <p:nvPr/>
        </p:nvSpPr>
        <p:spPr>
          <a:xfrm>
            <a:off x="720000" y="1944000"/>
            <a:ext cx="4821120" cy="16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3120">
              <a:lnSpc>
                <a:spcPct val="100000"/>
              </a:lnSpc>
              <a:buClr>
                <a:srgbClr val="000000"/>
              </a:buClr>
              <a:buSzPct val="45000"/>
              <a:buFont typeface="Wingdings" charset="2"/>
              <a:buChar char=""/>
            </a:pPr>
            <a:r>
              <a:rPr lang="en-IN" sz="2200" b="0" strike="noStrike" spc="-1">
                <a:solidFill>
                  <a:srgbClr val="000000"/>
                </a:solidFill>
                <a:latin typeface="Arial"/>
                <a:ea typeface="DejaVu Sans"/>
              </a:rPr>
              <a:t>Masking</a:t>
            </a:r>
            <a:endParaRPr lang="en-IN" sz="2200" b="0" strike="noStrike" spc="-1">
              <a:latin typeface="Arial"/>
            </a:endParaRPr>
          </a:p>
          <a:p>
            <a:pPr>
              <a:lnSpc>
                <a:spcPct val="100000"/>
              </a:lnSpc>
            </a:pPr>
            <a:endParaRPr lang="en-IN" sz="2200" b="0" strike="noStrike" spc="-1">
              <a:latin typeface="Arial"/>
            </a:endParaRPr>
          </a:p>
          <a:p>
            <a:pPr marL="216000" indent="-213120">
              <a:lnSpc>
                <a:spcPct val="100000"/>
              </a:lnSpc>
              <a:buClr>
                <a:srgbClr val="000000"/>
              </a:buClr>
              <a:buSzPct val="45000"/>
              <a:buFont typeface="Wingdings" charset="2"/>
              <a:buChar char=""/>
            </a:pPr>
            <a:r>
              <a:rPr lang="en-IN" sz="2200" b="0" strike="noStrike" spc="-1">
                <a:solidFill>
                  <a:srgbClr val="000000"/>
                </a:solidFill>
                <a:latin typeface="Arial"/>
                <a:ea typeface="DejaVu Sans"/>
              </a:rPr>
              <a:t>Training </a:t>
            </a:r>
            <a:endParaRPr lang="en-IN" sz="2200" b="0" strike="noStrike" spc="-1">
              <a:latin typeface="Arial"/>
            </a:endParaRPr>
          </a:p>
          <a:p>
            <a:pPr>
              <a:lnSpc>
                <a:spcPct val="100000"/>
              </a:lnSpc>
            </a:pPr>
            <a:endParaRPr lang="en-IN" sz="2200" b="0" strike="noStrike" spc="-1">
              <a:latin typeface="Arial"/>
            </a:endParaRPr>
          </a:p>
          <a:p>
            <a:pPr marL="216000" indent="-213120">
              <a:lnSpc>
                <a:spcPct val="100000"/>
              </a:lnSpc>
              <a:buClr>
                <a:srgbClr val="000000"/>
              </a:buClr>
              <a:buSzPct val="45000"/>
              <a:buFont typeface="Wingdings" charset="2"/>
              <a:buChar char=""/>
            </a:pPr>
            <a:r>
              <a:rPr lang="en-IN" sz="2200" b="0" strike="noStrike" spc="-1">
                <a:solidFill>
                  <a:srgbClr val="000000"/>
                </a:solidFill>
                <a:latin typeface="Arial"/>
                <a:ea typeface="DejaVu Sans"/>
              </a:rPr>
              <a:t>Testing</a:t>
            </a:r>
            <a:endParaRPr lang="en-IN" sz="2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 </a:t>
            </a:r>
            <a:endParaRPr lang="en-IN" sz="4400" b="0" strike="noStrike" spc="-1">
              <a:latin typeface="Arial"/>
            </a:endParaRPr>
          </a:p>
        </p:txBody>
      </p:sp>
      <p:sp>
        <p:nvSpPr>
          <p:cNvPr id="101"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sp>
        <p:nvSpPr>
          <p:cNvPr id="102" name="CustomShape 3"/>
          <p:cNvSpPr/>
          <p:nvPr/>
        </p:nvSpPr>
        <p:spPr>
          <a:xfrm>
            <a:off x="576000" y="216000"/>
            <a:ext cx="7988760" cy="73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400" b="1" strike="noStrike" spc="-1">
                <a:solidFill>
                  <a:srgbClr val="FF0000"/>
                </a:solidFill>
                <a:latin typeface="Calibri"/>
                <a:ea typeface="DejaVu Sans"/>
              </a:rPr>
              <a:t>Module 1: Masking </a:t>
            </a:r>
            <a:endParaRPr lang="en-IN" sz="4400" b="0" strike="noStrike" spc="-1">
              <a:latin typeface="Arial"/>
            </a:endParaRPr>
          </a:p>
        </p:txBody>
      </p:sp>
      <p:sp>
        <p:nvSpPr>
          <p:cNvPr id="103" name="CustomShape 4"/>
          <p:cNvSpPr/>
          <p:nvPr/>
        </p:nvSpPr>
        <p:spPr>
          <a:xfrm>
            <a:off x="1440000" y="1512000"/>
            <a:ext cx="5975280" cy="160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Arial"/>
                <a:ea typeface="DejaVu Sans"/>
              </a:rPr>
              <a:t>Masking is a process of combining the retinal fundus images with the masks so that it forms an image which resembles the tracing activity where a  tracing paper is placed on top of a desired image.</a:t>
            </a:r>
            <a:endParaRPr lang="en-IN" sz="1800" b="0" strike="noStrike" spc="-1" dirty="0">
              <a:latin typeface="Arial"/>
            </a:endParaRPr>
          </a:p>
          <a:p>
            <a:pPr algn="just">
              <a:lnSpc>
                <a:spcPct val="100000"/>
              </a:lnSpc>
            </a:pPr>
            <a:endParaRPr lang="en-IN" sz="1800" b="0" strike="noStrike" spc="-1" dirty="0">
              <a:latin typeface="Arial"/>
            </a:endParaRPr>
          </a:p>
          <a:p>
            <a:pPr marL="216000" indent="-215280" algn="just">
              <a:lnSpc>
                <a:spcPct val="150000"/>
              </a:lnSpc>
              <a:buClr>
                <a:srgbClr val="000000"/>
              </a:buClr>
              <a:buSzPct val="45000"/>
              <a:buFont typeface="Wingdings" charset="2"/>
              <a:buChar char=""/>
            </a:pPr>
            <a:r>
              <a:rPr lang="en-IN" sz="1800" b="0" strike="noStrike" spc="-1" dirty="0">
                <a:solidFill>
                  <a:srgbClr val="000000"/>
                </a:solidFill>
                <a:latin typeface="Arial"/>
                <a:ea typeface="DejaVu Sans"/>
              </a:rPr>
              <a:t>The retinal fundus images are compared with the mask images for their dimensions and cropping factor. If they are found to be different, proper resizing and adjustments are made without losing the crucial part of the retinal fundus image.</a:t>
            </a:r>
            <a:endParaRPr lang="en-IN" sz="18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Module 1: Masking </a:t>
            </a:r>
            <a:endParaRPr lang="en-IN" sz="4400" b="0" strike="noStrike" spc="-1">
              <a:latin typeface="Arial"/>
            </a:endParaRPr>
          </a:p>
        </p:txBody>
      </p:sp>
      <p:sp>
        <p:nvSpPr>
          <p:cNvPr id="105"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pic>
        <p:nvPicPr>
          <p:cNvPr id="106" name="Picture 105"/>
          <p:cNvPicPr/>
          <p:nvPr/>
        </p:nvPicPr>
        <p:blipFill>
          <a:blip r:embed="rId2"/>
          <a:stretch/>
        </p:blipFill>
        <p:spPr>
          <a:xfrm>
            <a:off x="504000" y="1728000"/>
            <a:ext cx="7844760" cy="3860280"/>
          </a:xfrm>
          <a:prstGeom prst="rect">
            <a:avLst/>
          </a:prstGeom>
          <a:ln>
            <a:noFill/>
          </a:ln>
        </p:spPr>
      </p:pic>
      <p:sp>
        <p:nvSpPr>
          <p:cNvPr id="107" name="CustomShape 3"/>
          <p:cNvSpPr/>
          <p:nvPr/>
        </p:nvSpPr>
        <p:spPr>
          <a:xfrm>
            <a:off x="864000" y="432000"/>
            <a:ext cx="2660760" cy="343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sp>
      <p:sp>
        <p:nvSpPr>
          <p:cNvPr id="109"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pic>
        <p:nvPicPr>
          <p:cNvPr id="110" name="Picture 109"/>
          <p:cNvPicPr/>
          <p:nvPr/>
        </p:nvPicPr>
        <p:blipFill>
          <a:blip r:embed="rId2"/>
          <a:stretch/>
        </p:blipFill>
        <p:spPr>
          <a:xfrm>
            <a:off x="218880" y="2304000"/>
            <a:ext cx="3884760" cy="4172760"/>
          </a:xfrm>
          <a:prstGeom prst="rect">
            <a:avLst/>
          </a:prstGeom>
          <a:ln>
            <a:noFill/>
          </a:ln>
        </p:spPr>
      </p:pic>
      <p:sp>
        <p:nvSpPr>
          <p:cNvPr id="111" name="CustomShape 3"/>
          <p:cNvSpPr/>
          <p:nvPr/>
        </p:nvSpPr>
        <p:spPr>
          <a:xfrm>
            <a:off x="4608000" y="1800000"/>
            <a:ext cx="4100760" cy="47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2760" algn="just">
              <a:lnSpc>
                <a:spcPct val="100000"/>
              </a:lnSpc>
              <a:buClr>
                <a:srgbClr val="000000"/>
              </a:buClr>
              <a:buSzPct val="45000"/>
              <a:buFont typeface="Wingdings" charset="2"/>
              <a:buChar char=""/>
            </a:pPr>
            <a:r>
              <a:rPr lang="en-IN" sz="1800" b="0" strike="noStrike" spc="-1">
                <a:solidFill>
                  <a:srgbClr val="000000"/>
                </a:solidFill>
                <a:latin typeface="Arial"/>
                <a:ea typeface="DejaVu Sans"/>
              </a:rPr>
              <a:t>The preprocessed or the cropped green chanel image is given as input to the neural network and the training starts.</a:t>
            </a:r>
            <a:endParaRPr lang="en-IN" sz="1800" b="0" strike="noStrike" spc="-1">
              <a:latin typeface="Arial"/>
            </a:endParaRPr>
          </a:p>
          <a:p>
            <a:pPr algn="just">
              <a:lnSpc>
                <a:spcPct val="100000"/>
              </a:lnSpc>
            </a:pPr>
            <a:endParaRPr lang="en-IN" sz="1800" b="0" strike="noStrike" spc="-1">
              <a:latin typeface="Arial"/>
            </a:endParaRPr>
          </a:p>
          <a:p>
            <a:pPr marL="216000" indent="-212760" algn="just">
              <a:lnSpc>
                <a:spcPct val="100000"/>
              </a:lnSpc>
              <a:buClr>
                <a:srgbClr val="000000"/>
              </a:buClr>
              <a:buSzPct val="45000"/>
              <a:buFont typeface="Wingdings" charset="2"/>
              <a:buChar char=""/>
            </a:pPr>
            <a:r>
              <a:rPr lang="en-IN" sz="1800" b="0" strike="noStrike" spc="-1">
                <a:solidFill>
                  <a:srgbClr val="000000"/>
                </a:solidFill>
                <a:latin typeface="Arial"/>
                <a:ea typeface="DejaVu Sans"/>
              </a:rPr>
              <a:t>Various Convolutional layers are added to increase the efficiency.</a:t>
            </a:r>
            <a:endParaRPr lang="en-IN" sz="1800" b="0" strike="noStrike" spc="-1">
              <a:latin typeface="Arial"/>
            </a:endParaRPr>
          </a:p>
          <a:p>
            <a:pPr algn="just">
              <a:lnSpc>
                <a:spcPct val="100000"/>
              </a:lnSpc>
            </a:pPr>
            <a:endParaRPr lang="en-IN" sz="1800" b="0" strike="noStrike" spc="-1">
              <a:latin typeface="Arial"/>
            </a:endParaRPr>
          </a:p>
          <a:p>
            <a:pPr marL="216000" indent="-212760" algn="just">
              <a:lnSpc>
                <a:spcPct val="100000"/>
              </a:lnSpc>
              <a:buClr>
                <a:srgbClr val="000000"/>
              </a:buClr>
              <a:buSzPct val="45000"/>
              <a:buFont typeface="Wingdings" charset="2"/>
              <a:buChar char=""/>
            </a:pPr>
            <a:r>
              <a:rPr lang="en-IN" sz="1800" b="0" strike="noStrike" spc="-1">
                <a:solidFill>
                  <a:srgbClr val="000000"/>
                </a:solidFill>
                <a:latin typeface="Arial"/>
                <a:ea typeface="DejaVu Sans"/>
              </a:rPr>
              <a:t>Finally the Softmax function is used to restrict the predicted outputs in the range of [0,1].</a:t>
            </a:r>
            <a:endParaRPr lang="en-IN" sz="1800" b="0" strike="noStrike" spc="-1">
              <a:latin typeface="Arial"/>
            </a:endParaRPr>
          </a:p>
        </p:txBody>
      </p:sp>
      <p:sp>
        <p:nvSpPr>
          <p:cNvPr id="112" name="CustomShape 4"/>
          <p:cNvSpPr/>
          <p:nvPr/>
        </p:nvSpPr>
        <p:spPr>
          <a:xfrm>
            <a:off x="360000" y="144000"/>
            <a:ext cx="79887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a:solidFill>
                  <a:srgbClr val="FF0000"/>
                </a:solidFill>
                <a:latin typeface="Calibri"/>
                <a:ea typeface="DejaVu Sans"/>
              </a:rPr>
              <a:t>Module 2: Training the neural network </a:t>
            </a:r>
            <a:endParaRPr lang="en-IN" sz="2800" b="0" strike="noStrike" spc="-1">
              <a:latin typeface="Arial"/>
            </a:endParaRPr>
          </a:p>
        </p:txBody>
      </p:sp>
      <p:pic>
        <p:nvPicPr>
          <p:cNvPr id="113" name="Picture 112"/>
          <p:cNvPicPr/>
          <p:nvPr/>
        </p:nvPicPr>
        <p:blipFill>
          <a:blip r:embed="rId3"/>
          <a:stretch/>
        </p:blipFill>
        <p:spPr>
          <a:xfrm>
            <a:off x="5184000" y="4968000"/>
            <a:ext cx="2653920" cy="123480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Module 2: Training the neural network </a:t>
            </a:r>
            <a:endParaRPr lang="en-IN" sz="4400" b="0" strike="noStrike" spc="-1">
              <a:latin typeface="Arial"/>
            </a:endParaRPr>
          </a:p>
        </p:txBody>
      </p:sp>
      <p:sp>
        <p:nvSpPr>
          <p:cNvPr id="115"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pic>
        <p:nvPicPr>
          <p:cNvPr id="116" name="Picture 115"/>
          <p:cNvPicPr/>
          <p:nvPr/>
        </p:nvPicPr>
        <p:blipFill>
          <a:blip r:embed="rId2"/>
          <a:stretch/>
        </p:blipFill>
        <p:spPr>
          <a:xfrm>
            <a:off x="288000" y="1872000"/>
            <a:ext cx="5715000" cy="3812760"/>
          </a:xfrm>
          <a:prstGeom prst="rect">
            <a:avLst/>
          </a:prstGeom>
          <a:ln>
            <a:noFill/>
          </a:ln>
        </p:spPr>
      </p:pic>
      <p:sp>
        <p:nvSpPr>
          <p:cNvPr id="117" name="CustomShape 3"/>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Module 3: Testing </a:t>
            </a:r>
            <a:endParaRPr lang="en-IN" sz="4400" b="0" strike="noStrike" spc="-1">
              <a:latin typeface="Arial"/>
            </a:endParaRPr>
          </a:p>
        </p:txBody>
      </p:sp>
      <p:sp>
        <p:nvSpPr>
          <p:cNvPr id="119"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sp>
        <p:nvSpPr>
          <p:cNvPr id="120" name="CustomShape 3"/>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sp>
        <p:nvSpPr>
          <p:cNvPr id="121" name="CustomShape 4"/>
          <p:cNvSpPr/>
          <p:nvPr/>
        </p:nvSpPr>
        <p:spPr>
          <a:xfrm>
            <a:off x="1512000" y="1600200"/>
            <a:ext cx="6335280" cy="241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gn="just">
              <a:lnSpc>
                <a:spcPct val="150000"/>
              </a:lnSpc>
              <a:buClr>
                <a:srgbClr val="000000"/>
              </a:buClr>
              <a:buSzPct val="45000"/>
              <a:buFont typeface="Wingdings" charset="2"/>
              <a:buChar char=""/>
            </a:pPr>
            <a:r>
              <a:rPr lang="en-IN" sz="1800" b="0" strike="noStrike" spc="-1">
                <a:solidFill>
                  <a:srgbClr val="000000"/>
                </a:solidFill>
                <a:latin typeface="Arial"/>
                <a:ea typeface="Times New Roman"/>
              </a:rPr>
              <a:t>The images that are to be tested is loaded by the testing program and are divided into patches to decrease the load of the system and to produce better results.</a:t>
            </a:r>
            <a:endParaRPr lang="en-IN" sz="1800" b="0" strike="noStrike" spc="-1">
              <a:latin typeface="Arial"/>
            </a:endParaRPr>
          </a:p>
          <a:p>
            <a:pPr algn="just">
              <a:lnSpc>
                <a:spcPct val="150000"/>
              </a:lnSpc>
            </a:pPr>
            <a:endParaRPr lang="en-IN" sz="1800" b="0" strike="noStrike" spc="-1">
              <a:latin typeface="Arial"/>
            </a:endParaRPr>
          </a:p>
          <a:p>
            <a:pPr marL="216000" indent="-215280" algn="just">
              <a:lnSpc>
                <a:spcPct val="150000"/>
              </a:lnSpc>
              <a:buClr>
                <a:srgbClr val="000000"/>
              </a:buClr>
              <a:buSzPct val="45000"/>
              <a:buFont typeface="Wingdings" charset="2"/>
              <a:buChar char=""/>
            </a:pPr>
            <a:r>
              <a:rPr lang="en-IN" sz="1800" b="0" strike="noStrike" spc="-1">
                <a:solidFill>
                  <a:srgbClr val="000000"/>
                </a:solidFill>
                <a:latin typeface="Arial"/>
                <a:ea typeface="Times New Roman"/>
              </a:rPr>
              <a:t>The masked retinal fundus images are tested with the trained model by applying hyperparameters like stride height, stride width, number of epochs and number of patches.</a:t>
            </a:r>
            <a:endParaRPr lang="en-IN" sz="1800" b="0" strike="noStrike" spc="-1">
              <a:latin typeface="Arial"/>
            </a:endParaRPr>
          </a:p>
        </p:txBody>
      </p:sp>
      <p:sp>
        <p:nvSpPr>
          <p:cNvPr id="122" name="CustomShape 5"/>
          <p:cNvSpPr/>
          <p:nvPr/>
        </p:nvSpPr>
        <p:spPr>
          <a:xfrm>
            <a:off x="1440000" y="4464000"/>
            <a:ext cx="6623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IN" sz="1800" b="0" strike="noStrike" spc="-1">
              <a:latin typeface="Arial"/>
            </a:endParaRPr>
          </a:p>
          <a:p>
            <a:endParaRPr lang="en-IN" sz="1800" b="0" strike="noStrike" spc="-1">
              <a:latin typeface="Arial"/>
            </a:endParaRPr>
          </a:p>
          <a:p>
            <a:r>
              <a:rPr lang="en-IN" sz="1800" b="0" strike="noStrike" spc="-1">
                <a:solidFill>
                  <a:srgbClr val="000000"/>
                </a:solidFill>
                <a:latin typeface="Arial"/>
                <a:ea typeface="DejaVu Sans"/>
              </a:rPr>
              <a:t>			</a:t>
            </a:r>
            <a:endParaRPr lang="en-IN" sz="1800" b="0" strike="noStrike" spc="-1">
              <a:latin typeface="Arial"/>
            </a:endParaRPr>
          </a:p>
          <a:p>
            <a:endParaRPr lang="en-IN" sz="1800" b="0" strike="noStrike" spc="-1">
              <a:latin typeface="Arial"/>
            </a:endParaRPr>
          </a:p>
          <a:p>
            <a:r>
              <a:rPr lang="en-IN" sz="1800" b="0" strike="noStrike" spc="-1">
                <a:solidFill>
                  <a:srgbClr val="000000"/>
                </a:solidFill>
                <a:latin typeface="Arial"/>
                <a:ea typeface="DejaVu Sans"/>
              </a:rPr>
              <a:t>				Confusion Matrix</a:t>
            </a:r>
            <a:endParaRPr lang="en-IN" sz="1800" b="0" strike="noStrike" spc="-1">
              <a:latin typeface="Arial"/>
            </a:endParaRPr>
          </a:p>
        </p:txBody>
      </p:sp>
      <p:pic>
        <p:nvPicPr>
          <p:cNvPr id="123" name="Picture 122"/>
          <p:cNvPicPr/>
          <p:nvPr/>
        </p:nvPicPr>
        <p:blipFill>
          <a:blip r:embed="rId2"/>
          <a:stretch/>
        </p:blipFill>
        <p:spPr>
          <a:xfrm>
            <a:off x="5256000" y="4608000"/>
            <a:ext cx="1641960" cy="17276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Module 3: Testing </a:t>
            </a:r>
            <a:endParaRPr lang="en-IN" sz="4400" b="0" strike="noStrike" spc="-1">
              <a:latin typeface="Arial"/>
            </a:endParaRPr>
          </a:p>
        </p:txBody>
      </p:sp>
      <p:sp>
        <p:nvSpPr>
          <p:cNvPr id="125" name="CustomShape 2"/>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sp>
        <p:nvSpPr>
          <p:cNvPr id="126" name="CustomShape 3"/>
          <p:cNvSpPr/>
          <p:nvPr/>
        </p:nvSpPr>
        <p:spPr>
          <a:xfrm>
            <a:off x="1440000" y="1944000"/>
            <a:ext cx="6623280" cy="201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b="1" strike="noStrike" spc="-1">
                <a:solidFill>
                  <a:srgbClr val="000000"/>
                </a:solidFill>
                <a:latin typeface="Arial"/>
                <a:ea typeface="DejaVu Sans"/>
              </a:rPr>
              <a:t>F1 Score</a:t>
            </a:r>
            <a:r>
              <a:rPr lang="en-IN" sz="1800" b="0" strike="noStrike" spc="-1">
                <a:solidFill>
                  <a:srgbClr val="000000"/>
                </a:solidFill>
                <a:latin typeface="Arial"/>
                <a:ea typeface="DejaVu Sans"/>
              </a:rPr>
              <a:t>:</a:t>
            </a:r>
            <a:endParaRPr lang="en-IN" sz="1800" b="0" strike="noStrike" spc="-1">
              <a:latin typeface="Arial"/>
            </a:endParaRPr>
          </a:p>
          <a:p>
            <a:r>
              <a:rPr lang="en-IN" sz="1800" b="0" strike="noStrike" spc="-1">
                <a:solidFill>
                  <a:srgbClr val="000000"/>
                </a:solidFill>
                <a:latin typeface="Arial"/>
                <a:ea typeface="DejaVu Sans"/>
              </a:rPr>
              <a:t>  </a:t>
            </a:r>
            <a:r>
              <a:rPr lang="en-IN" sz="1800" b="0" strike="noStrike" spc="-1">
                <a:solidFill>
                  <a:srgbClr val="000000"/>
                </a:solidFill>
                <a:latin typeface="Arial"/>
                <a:ea typeface="Times New Roman"/>
              </a:rPr>
              <a:t>It is a measure of a test's accuracy. It considers both the precision </a:t>
            </a:r>
            <a:r>
              <a:rPr lang="en-IN" sz="1800" b="0" i="1" strike="noStrike" spc="-1">
                <a:solidFill>
                  <a:srgbClr val="000000"/>
                </a:solidFill>
                <a:latin typeface="Arial"/>
                <a:ea typeface="Times New Roman"/>
              </a:rPr>
              <a:t>p</a:t>
            </a:r>
            <a:r>
              <a:rPr lang="en-IN" sz="1800" b="0" strike="noStrike" spc="-1">
                <a:solidFill>
                  <a:srgbClr val="000000"/>
                </a:solidFill>
                <a:latin typeface="Arial"/>
                <a:ea typeface="Times New Roman"/>
              </a:rPr>
              <a:t> and the recall </a:t>
            </a:r>
            <a:r>
              <a:rPr lang="en-IN" sz="1800" b="0" i="1" strike="noStrike" spc="-1">
                <a:solidFill>
                  <a:srgbClr val="000000"/>
                </a:solidFill>
                <a:latin typeface="Arial"/>
                <a:ea typeface="Times New Roman"/>
              </a:rPr>
              <a:t>r</a:t>
            </a:r>
            <a:r>
              <a:rPr lang="en-IN" sz="1800" b="0" strike="noStrike" spc="-1">
                <a:solidFill>
                  <a:srgbClr val="000000"/>
                </a:solidFill>
                <a:latin typeface="Arial"/>
                <a:ea typeface="Times New Roman"/>
              </a:rPr>
              <a:t> of the test to compute the score: </a:t>
            </a:r>
            <a:r>
              <a:rPr lang="en-IN" sz="1800" b="0" i="1" strike="noStrike" spc="-1">
                <a:solidFill>
                  <a:srgbClr val="000000"/>
                </a:solidFill>
                <a:latin typeface="Arial"/>
                <a:ea typeface="Times New Roman"/>
              </a:rPr>
              <a:t>p</a:t>
            </a:r>
            <a:r>
              <a:rPr lang="en-IN" sz="1800" b="0" strike="noStrike" spc="-1">
                <a:solidFill>
                  <a:srgbClr val="000000"/>
                </a:solidFill>
                <a:latin typeface="Arial"/>
                <a:ea typeface="Times New Roman"/>
              </a:rPr>
              <a:t> is the number of correct positive results divided by the number of all positive results returned by the classifier, and </a:t>
            </a:r>
            <a:r>
              <a:rPr lang="en-IN" sz="1800" b="0" i="1" strike="noStrike" spc="-1">
                <a:solidFill>
                  <a:srgbClr val="000000"/>
                </a:solidFill>
                <a:latin typeface="Arial"/>
                <a:ea typeface="Times New Roman"/>
              </a:rPr>
              <a:t>r</a:t>
            </a:r>
            <a:r>
              <a:rPr lang="en-IN" sz="1800" b="0" strike="noStrike" spc="-1">
                <a:solidFill>
                  <a:srgbClr val="000000"/>
                </a:solidFill>
                <a:latin typeface="Arial"/>
                <a:ea typeface="Times New Roman"/>
              </a:rPr>
              <a:t> is the number of correct positive results divided by the number of all relevant samples.</a:t>
            </a:r>
            <a:endParaRPr lang="en-IN" sz="1800" b="0" strike="noStrike" spc="-1">
              <a:latin typeface="Arial"/>
            </a:endParaRPr>
          </a:p>
          <a:p>
            <a:endParaRPr lang="en-IN" sz="1800" b="0" strike="noStrike" spc="-1">
              <a:latin typeface="Arial"/>
            </a:endParaRPr>
          </a:p>
          <a:p>
            <a:endParaRPr lang="en-IN" sz="1800" b="0" strike="noStrike" spc="-1">
              <a:latin typeface="Arial"/>
            </a:endParaRPr>
          </a:p>
        </p:txBody>
      </p:sp>
      <p:pic>
        <p:nvPicPr>
          <p:cNvPr id="127" name="Picture 126"/>
          <p:cNvPicPr/>
          <p:nvPr/>
        </p:nvPicPr>
        <p:blipFill>
          <a:blip r:embed="rId2"/>
          <a:stretch/>
        </p:blipFill>
        <p:spPr>
          <a:xfrm>
            <a:off x="2232720" y="4248000"/>
            <a:ext cx="4535280" cy="99180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Abstract</a:t>
            </a:r>
            <a:endParaRPr kumimoji="0" lang="en-IN"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Subtitle 2"/>
          <p:cNvSpPr>
            <a:spLocks noGrp="1"/>
          </p:cNvSpPr>
          <p:nvPr>
            <p:ph type="subTitle"/>
          </p:nvPr>
        </p:nvSpPr>
        <p:spPr/>
        <p:txBody>
          <a:bodyPr>
            <a:normAutofit fontScale="77500" lnSpcReduction="20000"/>
          </a:bodyPr>
          <a:lstStyle/>
          <a:p>
            <a:pPr marL="285750" indent="-285750">
              <a:lnSpc>
                <a:spcPct val="170000"/>
              </a:lnSpc>
              <a:buFont typeface="Arial"/>
              <a:buChar char="•"/>
            </a:pPr>
            <a:r>
              <a:rPr lang="en-US" sz="2600" dirty="0">
                <a:latin typeface="Times New Roman"/>
                <a:cs typeface="Times New Roman"/>
              </a:rPr>
              <a:t>Retinal Fundus images have been widely used by ophthalmologists to diagnose and treat various diseases like Glaucoma, diabetic retinopathy, hypertension, arteriosclerosis and other cardiovascular diseases. </a:t>
            </a:r>
            <a:endParaRPr lang="en-US" sz="2600" dirty="0" smtClean="0">
              <a:latin typeface="Times New Roman"/>
              <a:cs typeface="Times New Roman"/>
            </a:endParaRPr>
          </a:p>
          <a:p>
            <a:pPr marL="285750" indent="-285750">
              <a:lnSpc>
                <a:spcPct val="170000"/>
              </a:lnSpc>
              <a:buFont typeface="Arial"/>
              <a:buChar char="•"/>
            </a:pPr>
            <a:endParaRPr lang="en-US" sz="2600" dirty="0" smtClean="0">
              <a:latin typeface="Times New Roman"/>
              <a:cs typeface="Times New Roman"/>
            </a:endParaRPr>
          </a:p>
          <a:p>
            <a:pPr marL="285750" indent="-285750">
              <a:lnSpc>
                <a:spcPct val="170000"/>
              </a:lnSpc>
              <a:buFont typeface="Arial"/>
              <a:buChar char="•"/>
            </a:pPr>
            <a:r>
              <a:rPr lang="en-US" sz="2600" dirty="0" smtClean="0">
                <a:latin typeface="Times New Roman"/>
                <a:cs typeface="Times New Roman"/>
              </a:rPr>
              <a:t>To </a:t>
            </a:r>
            <a:r>
              <a:rPr lang="en-US" sz="2600" dirty="0">
                <a:latin typeface="Times New Roman"/>
                <a:cs typeface="Times New Roman"/>
              </a:rPr>
              <a:t>find the exact cause of the disease with the retinal fundus image for the ophthalmologists is difficult at times as the root cause of the disease can be found at the very end of the blood vessel which tends to be minute and slender. </a:t>
            </a:r>
            <a:endParaRPr lang="en-US" sz="2600" dirty="0" smtClean="0">
              <a:latin typeface="Times New Roman"/>
              <a:cs typeface="Times New Roman"/>
            </a:endParaRPr>
          </a:p>
          <a:p>
            <a:endParaRPr lang="en-US" dirty="0"/>
          </a:p>
        </p:txBody>
      </p:sp>
    </p:spTree>
    <p:extLst>
      <p:ext uri="{BB962C8B-B14F-4D97-AF65-F5344CB8AC3E}">
        <p14:creationId xmlns:p14="http://schemas.microsoft.com/office/powerpoint/2010/main" val="1218368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Screenshot of the masked images </a:t>
            </a:r>
            <a:endParaRPr lang="en-IN" sz="4400" b="0" strike="noStrike" spc="-1">
              <a:latin typeface="Arial"/>
            </a:endParaRPr>
          </a:p>
        </p:txBody>
      </p:sp>
      <p:sp>
        <p:nvSpPr>
          <p:cNvPr id="129"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sp>
        <p:nvSpPr>
          <p:cNvPr id="130" name="CustomShape 3"/>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pic>
        <p:nvPicPr>
          <p:cNvPr id="131" name="Picture 130"/>
          <p:cNvPicPr/>
          <p:nvPr/>
        </p:nvPicPr>
        <p:blipFill>
          <a:blip r:embed="rId2"/>
          <a:stretch/>
        </p:blipFill>
        <p:spPr>
          <a:xfrm>
            <a:off x="576000" y="1600200"/>
            <a:ext cx="7828560" cy="44002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Screenshot of the masked images </a:t>
            </a:r>
            <a:endParaRPr lang="en-IN" sz="4400" b="0" strike="noStrike" spc="-1">
              <a:latin typeface="Arial"/>
            </a:endParaRPr>
          </a:p>
        </p:txBody>
      </p:sp>
      <p:sp>
        <p:nvSpPr>
          <p:cNvPr id="133"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sp>
        <p:nvSpPr>
          <p:cNvPr id="134" name="CustomShape 3"/>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pic>
        <p:nvPicPr>
          <p:cNvPr id="135" name="Picture 134"/>
          <p:cNvPicPr/>
          <p:nvPr/>
        </p:nvPicPr>
        <p:blipFill>
          <a:blip r:embed="rId2"/>
          <a:stretch/>
        </p:blipFill>
        <p:spPr>
          <a:xfrm>
            <a:off x="932040" y="1512000"/>
            <a:ext cx="7633800" cy="429084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Screenshot of the training phase </a:t>
            </a:r>
            <a:endParaRPr lang="en-IN" sz="4400" b="0" strike="noStrike" spc="-1">
              <a:latin typeface="Arial"/>
            </a:endParaRPr>
          </a:p>
        </p:txBody>
      </p:sp>
      <p:sp>
        <p:nvSpPr>
          <p:cNvPr id="137"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sp>
        <p:nvSpPr>
          <p:cNvPr id="138" name="CustomShape 3"/>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pic>
        <p:nvPicPr>
          <p:cNvPr id="139" name="Picture 138"/>
          <p:cNvPicPr/>
          <p:nvPr/>
        </p:nvPicPr>
        <p:blipFill>
          <a:blip r:embed="rId2"/>
          <a:stretch/>
        </p:blipFill>
        <p:spPr>
          <a:xfrm>
            <a:off x="504000" y="1944000"/>
            <a:ext cx="8045640" cy="45226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600" b="1" strike="noStrike" spc="-1">
                <a:solidFill>
                  <a:srgbClr val="FF0000"/>
                </a:solidFill>
                <a:latin typeface="Calibri"/>
                <a:ea typeface="DejaVu Sans"/>
              </a:rPr>
              <a:t>Screenshot of the testing phase</a:t>
            </a:r>
            <a:endParaRPr lang="en-IN" sz="3600" b="0" strike="noStrike" spc="-1">
              <a:latin typeface="Arial"/>
            </a:endParaRPr>
          </a:p>
        </p:txBody>
      </p:sp>
      <p:sp>
        <p:nvSpPr>
          <p:cNvPr id="141"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41"/>
              </a:spcBef>
            </a:pPr>
            <a:endParaRPr lang="en-IN" sz="1800" b="0" strike="noStrike" spc="-1">
              <a:latin typeface="Arial"/>
            </a:endParaRPr>
          </a:p>
          <a:p>
            <a:pPr>
              <a:lnSpc>
                <a:spcPct val="100000"/>
              </a:lnSpc>
              <a:spcBef>
                <a:spcPts val="641"/>
              </a:spcBef>
            </a:pPr>
            <a:endParaRPr lang="en-IN" sz="1800" b="0" strike="noStrike" spc="-1">
              <a:latin typeface="Arial"/>
            </a:endParaRPr>
          </a:p>
        </p:txBody>
      </p:sp>
      <p:sp>
        <p:nvSpPr>
          <p:cNvPr id="142" name="CustomShape 3"/>
          <p:cNvSpPr/>
          <p:nvPr/>
        </p:nvSpPr>
        <p:spPr>
          <a:xfrm>
            <a:off x="1944000" y="2880000"/>
            <a:ext cx="1148760" cy="343080"/>
          </a:xfrm>
          <a:prstGeom prst="rect">
            <a:avLst/>
          </a:prstGeom>
          <a:noFill/>
          <a:ln>
            <a:noFill/>
          </a:ln>
        </p:spPr>
        <p:style>
          <a:lnRef idx="0">
            <a:scrgbClr r="0" g="0" b="0"/>
          </a:lnRef>
          <a:fillRef idx="0">
            <a:scrgbClr r="0" g="0" b="0"/>
          </a:fillRef>
          <a:effectRef idx="0">
            <a:scrgbClr r="0" g="0" b="0"/>
          </a:effectRef>
          <a:fontRef idx="minor"/>
        </p:style>
      </p:sp>
      <p:pic>
        <p:nvPicPr>
          <p:cNvPr id="143" name="Picture 142"/>
          <p:cNvPicPr/>
          <p:nvPr/>
        </p:nvPicPr>
        <p:blipFill>
          <a:blip r:embed="rId2"/>
          <a:stretch/>
        </p:blipFill>
        <p:spPr>
          <a:xfrm>
            <a:off x="504000" y="1771920"/>
            <a:ext cx="8117640" cy="456300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gn="ctr">
              <a:lnSpc>
                <a:spcPct val="100000"/>
              </a:lnSpc>
            </a:pPr>
            <a:r>
              <a:rPr lang="en-IN" sz="4400" b="1" strike="noStrike" spc="-1">
                <a:solidFill>
                  <a:srgbClr val="FF0000"/>
                </a:solidFill>
                <a:latin typeface="Calibri"/>
                <a:ea typeface="DejaVu Sans"/>
              </a:rPr>
              <a:t>WorkPlan (Specify the % completion of your work in the table given below)</a:t>
            </a:r>
            <a:endParaRPr lang="en-IN" sz="4400" b="0" strike="noStrike" spc="-1">
              <a:latin typeface="Arial"/>
            </a:endParaRPr>
          </a:p>
        </p:txBody>
      </p:sp>
      <p:graphicFrame>
        <p:nvGraphicFramePr>
          <p:cNvPr id="147" name="Table 2"/>
          <p:cNvGraphicFramePr/>
          <p:nvPr/>
        </p:nvGraphicFramePr>
        <p:xfrm>
          <a:off x="1193400" y="1694160"/>
          <a:ext cx="6629040" cy="2819880"/>
        </p:xfrm>
        <a:graphic>
          <a:graphicData uri="http://schemas.openxmlformats.org/drawingml/2006/table">
            <a:tbl>
              <a:tblPr/>
              <a:tblGrid>
                <a:gridCol w="2209680"/>
                <a:gridCol w="2209680"/>
                <a:gridCol w="2209680"/>
              </a:tblGrid>
              <a:tr h="904680">
                <a:tc>
                  <a:txBody>
                    <a:bodyPr/>
                    <a:lstStyle/>
                    <a:p>
                      <a:r>
                        <a:rPr lang="en-IN" sz="2200" b="0" strike="noStrike" spc="-1">
                          <a:solidFill>
                            <a:srgbClr val="FFFFFF"/>
                          </a:solidFill>
                          <a:latin typeface="Droid Sans Fallback"/>
                        </a:rPr>
                        <a:t>Modules</a:t>
                      </a:r>
                      <a:endParaRPr lang="en-IN" sz="22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Calibri"/>
                        </a:rPr>
                        <a:t>Period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Calibri"/>
                        </a:rPr>
                        <a:t>Status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33960">
                <a:tc>
                  <a:txBody>
                    <a:bodyPr/>
                    <a:lstStyle/>
                    <a:p>
                      <a:r>
                        <a:rPr lang="en-IN" sz="2000" b="0" strike="noStrike" spc="-1">
                          <a:latin typeface="Times New Roman"/>
                        </a:rPr>
                        <a:t>Masking</a:t>
                      </a:r>
                      <a:endParaRPr lang="en-IN"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800" b="0" strike="noStrike" spc="-1">
                          <a:solidFill>
                            <a:srgbClr val="000000"/>
                          </a:solidFill>
                          <a:latin typeface="Calibri"/>
                        </a:rPr>
                        <a:t>Review 2 (Feb 7,2018)</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en-IN" sz="1800" b="0" strike="noStrike" spc="-1">
                          <a:solidFill>
                            <a:srgbClr val="000000"/>
                          </a:solidFill>
                          <a:latin typeface="Calibri"/>
                        </a:rPr>
                        <a:t>Completed</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33960">
                <a:tc>
                  <a:txBody>
                    <a:bodyPr/>
                    <a:lstStyle/>
                    <a:p>
                      <a:r>
                        <a:rPr lang="en-IN" sz="2000" b="0" strike="noStrike" spc="-1">
                          <a:latin typeface="Times New Roman"/>
                        </a:rPr>
                        <a:t>Training </a:t>
                      </a:r>
                      <a:endParaRPr lang="en-IN"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800" b="0" strike="noStrike" spc="-1">
                          <a:solidFill>
                            <a:srgbClr val="000000"/>
                          </a:solidFill>
                          <a:latin typeface="Calibri"/>
                        </a:rPr>
                        <a:t>Review 3 – Last week of Feb 2018</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en-IN" sz="1800" b="0" strike="noStrike" spc="-1">
                          <a:solidFill>
                            <a:srgbClr val="000000"/>
                          </a:solidFill>
                          <a:latin typeface="Calibri"/>
                        </a:rPr>
                        <a:t>60%</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35040">
                <a:tc>
                  <a:txBody>
                    <a:bodyPr/>
                    <a:lstStyle/>
                    <a:p>
                      <a:r>
                        <a:rPr lang="en-IN" sz="2000" b="0" strike="noStrike" spc="-1">
                          <a:latin typeface="Times New Roman"/>
                        </a:rPr>
                        <a:t>Testing and results</a:t>
                      </a:r>
                      <a:endParaRPr lang="en-IN"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800" b="0" strike="noStrike" spc="-1">
                          <a:solidFill>
                            <a:srgbClr val="000000"/>
                          </a:solidFill>
                          <a:latin typeface="Calibri"/>
                        </a:rPr>
                        <a:t>Mid of March 2018</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en-IN" sz="1800" b="0" strike="noStrike" spc="-1">
                          <a:solidFill>
                            <a:srgbClr val="000000"/>
                          </a:solidFill>
                          <a:latin typeface="Calibri"/>
                        </a:rPr>
                        <a:t>100%</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a:solidFill>
                  <a:srgbClr val="FF0000"/>
                </a:solidFill>
                <a:latin typeface="Calibri"/>
                <a:ea typeface="DejaVu Sans"/>
              </a:rPr>
              <a:t> References </a:t>
            </a:r>
            <a:endParaRPr lang="en-IN" sz="4400" b="0" strike="noStrike" spc="-1">
              <a:latin typeface="Arial"/>
            </a:endParaRPr>
          </a:p>
        </p:txBody>
      </p:sp>
      <p:sp>
        <p:nvSpPr>
          <p:cNvPr id="149" name="CustomShape 2"/>
          <p:cNvSpPr/>
          <p:nvPr/>
        </p:nvSpPr>
        <p:spPr>
          <a:xfrm>
            <a:off x="339120" y="1512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spcBef>
                <a:spcPts val="641"/>
              </a:spcBef>
            </a:pPr>
            <a:r>
              <a:rPr lang="en-IN" sz="1800" b="0" strike="noStrike" spc="-1" dirty="0">
                <a:solidFill>
                  <a:srgbClr val="000000"/>
                </a:solidFill>
                <a:latin typeface="Times New Roman"/>
                <a:ea typeface="DejaVu Sans"/>
                <a:cs typeface="Times New Roman"/>
              </a:rPr>
              <a:t>1. </a:t>
            </a:r>
            <a:r>
              <a:rPr lang="en-IN" sz="1800" b="0" strike="noStrike" spc="-1" dirty="0" smtClean="0">
                <a:solidFill>
                  <a:srgbClr val="000000"/>
                </a:solidFill>
                <a:latin typeface="Times New Roman"/>
                <a:ea typeface="DejaVu Sans"/>
                <a:cs typeface="Times New Roman"/>
              </a:rPr>
              <a:t> Abramoff </a:t>
            </a:r>
            <a:r>
              <a:rPr lang="en-IN" sz="1800" b="0" strike="noStrike" spc="-1" dirty="0">
                <a:solidFill>
                  <a:srgbClr val="000000"/>
                </a:solidFill>
                <a:latin typeface="Times New Roman"/>
                <a:ea typeface="DejaVu Sans"/>
                <a:cs typeface="Times New Roman"/>
              </a:rPr>
              <a:t>M.D. (2013), ‘Automated analysis of retinal images for detection of      </a:t>
            </a:r>
            <a:r>
              <a:rPr lang="en-IN" sz="1800" b="0" strike="noStrike" spc="-1" dirty="0" smtClean="0">
                <a:solidFill>
                  <a:srgbClr val="000000"/>
                </a:solidFill>
                <a:latin typeface="Times New Roman"/>
                <a:ea typeface="DejaVu Sans"/>
                <a:cs typeface="Times New Roman"/>
              </a:rPr>
              <a:t>  	referable </a:t>
            </a:r>
            <a:r>
              <a:rPr lang="en-IN" sz="1800" b="0" strike="noStrike" spc="-1" dirty="0">
                <a:solidFill>
                  <a:srgbClr val="000000"/>
                </a:solidFill>
                <a:latin typeface="Times New Roman"/>
                <a:ea typeface="DejaVu Sans"/>
                <a:cs typeface="Times New Roman"/>
              </a:rPr>
              <a:t>diabetic retinopathy’, JAMA Ophthalmology., Vol. 131, No.3, </a:t>
            </a:r>
            <a:endParaRPr lang="en-IN" sz="1800" b="0" strike="noStrike" spc="-1" dirty="0">
              <a:latin typeface="Times New Roman"/>
              <a:cs typeface="Times New Roman"/>
            </a:endParaRPr>
          </a:p>
          <a:p>
            <a:pPr algn="just">
              <a:lnSpc>
                <a:spcPct val="150000"/>
              </a:lnSpc>
              <a:spcBef>
                <a:spcPts val="641"/>
              </a:spcBef>
            </a:pPr>
            <a:r>
              <a:rPr lang="en-IN" sz="1800" b="0" strike="noStrike" spc="-1" dirty="0">
                <a:solidFill>
                  <a:srgbClr val="000000"/>
                </a:solidFill>
                <a:latin typeface="Times New Roman"/>
                <a:ea typeface="DejaVu Sans"/>
                <a:cs typeface="Times New Roman"/>
              </a:rPr>
              <a:t>    </a:t>
            </a:r>
            <a:r>
              <a:rPr lang="en-IN" sz="1800" b="0" strike="noStrike" spc="-1" dirty="0" smtClean="0">
                <a:solidFill>
                  <a:srgbClr val="000000"/>
                </a:solidFill>
                <a:latin typeface="Times New Roman"/>
                <a:ea typeface="DejaVu Sans"/>
                <a:cs typeface="Times New Roman"/>
              </a:rPr>
              <a:t>    pp</a:t>
            </a:r>
            <a:r>
              <a:rPr lang="en-IN" sz="1800" b="0" strike="noStrike" spc="-1" dirty="0">
                <a:solidFill>
                  <a:srgbClr val="000000"/>
                </a:solidFill>
                <a:latin typeface="Times New Roman"/>
                <a:ea typeface="DejaVu Sans"/>
                <a:cs typeface="Times New Roman"/>
              </a:rPr>
              <a:t>. 351-357.</a:t>
            </a:r>
            <a:endParaRPr lang="en-IN" sz="1800" b="0" strike="noStrike" spc="-1" dirty="0">
              <a:latin typeface="Times New Roman"/>
              <a:cs typeface="Times New Roman"/>
            </a:endParaRPr>
          </a:p>
          <a:p>
            <a:pPr algn="just">
              <a:lnSpc>
                <a:spcPct val="150000"/>
              </a:lnSpc>
              <a:spcBef>
                <a:spcPts val="641"/>
              </a:spcBef>
            </a:pPr>
            <a:endParaRPr lang="en-IN" sz="1800" b="0" strike="noStrike" spc="-1" dirty="0">
              <a:latin typeface="Times New Roman"/>
              <a:cs typeface="Times New Roman"/>
            </a:endParaRPr>
          </a:p>
          <a:p>
            <a:pPr algn="just">
              <a:lnSpc>
                <a:spcPct val="150000"/>
              </a:lnSpc>
              <a:spcBef>
                <a:spcPts val="641"/>
              </a:spcBef>
            </a:pPr>
            <a:r>
              <a:rPr lang="en-IN" sz="1800" b="0" strike="noStrike" spc="-1" dirty="0">
                <a:solidFill>
                  <a:srgbClr val="000000"/>
                </a:solidFill>
                <a:latin typeface="Times New Roman"/>
                <a:ea typeface="DejaVu Sans"/>
                <a:cs typeface="Times New Roman"/>
              </a:rPr>
              <a:t>2. </a:t>
            </a:r>
            <a:r>
              <a:rPr lang="en-IN" sz="1800" b="0" strike="noStrike" spc="-1" dirty="0" smtClean="0">
                <a:solidFill>
                  <a:srgbClr val="000000"/>
                </a:solidFill>
                <a:latin typeface="Times New Roman"/>
                <a:ea typeface="DejaVu Sans"/>
                <a:cs typeface="Times New Roman"/>
              </a:rPr>
              <a:t> Bowei </a:t>
            </a:r>
            <a:r>
              <a:rPr lang="en-IN" sz="1800" b="0" strike="noStrike" spc="-1" dirty="0">
                <a:solidFill>
                  <a:srgbClr val="000000"/>
                </a:solidFill>
                <a:latin typeface="Times New Roman"/>
                <a:ea typeface="DejaVu Sans"/>
                <a:cs typeface="Times New Roman"/>
              </a:rPr>
              <a:t>Feng, Huisheng Zang, LienPei Xei, Ping Liang, Qioliang Li, Tianfu            </a:t>
            </a:r>
            <a:r>
              <a:rPr lang="en-IN" sz="1800" b="0" strike="noStrike" spc="-1" dirty="0" smtClean="0">
                <a:solidFill>
                  <a:srgbClr val="000000"/>
                </a:solidFill>
                <a:latin typeface="Times New Roman"/>
                <a:ea typeface="DejaVu Sans"/>
                <a:cs typeface="Times New Roman"/>
              </a:rPr>
              <a:t> 	Wang</a:t>
            </a:r>
            <a:r>
              <a:rPr lang="en-IN" sz="1800" b="0" strike="noStrike" spc="-1" dirty="0">
                <a:solidFill>
                  <a:srgbClr val="000000"/>
                </a:solidFill>
                <a:latin typeface="Times New Roman"/>
                <a:ea typeface="DejaVu Sans"/>
                <a:cs typeface="Times New Roman"/>
              </a:rPr>
              <a:t>(2016), ‘A Cross-modality Learning Approach for Vessel Segmentation      in </a:t>
            </a:r>
            <a:r>
              <a:rPr lang="en-IN" spc="-1" dirty="0">
                <a:solidFill>
                  <a:srgbClr val="000000"/>
                </a:solidFill>
                <a:latin typeface="Times New Roman"/>
                <a:ea typeface="DejaVu Sans"/>
                <a:cs typeface="Times New Roman"/>
              </a:rPr>
              <a:t> </a:t>
            </a:r>
            <a:r>
              <a:rPr lang="en-IN" spc="-1" dirty="0" smtClean="0">
                <a:solidFill>
                  <a:srgbClr val="000000"/>
                </a:solidFill>
                <a:latin typeface="Times New Roman"/>
                <a:ea typeface="DejaVu Sans"/>
                <a:cs typeface="Times New Roman"/>
              </a:rPr>
              <a:t>	</a:t>
            </a:r>
            <a:r>
              <a:rPr lang="en-IN" sz="1800" b="0" strike="noStrike" spc="-1" dirty="0" smtClean="0">
                <a:solidFill>
                  <a:srgbClr val="000000"/>
                </a:solidFill>
                <a:latin typeface="Times New Roman"/>
                <a:ea typeface="DejaVu Sans"/>
                <a:cs typeface="Times New Roman"/>
              </a:rPr>
              <a:t>Retinal </a:t>
            </a:r>
            <a:r>
              <a:rPr lang="en-IN" sz="1800" b="0" strike="noStrike" spc="-1" dirty="0">
                <a:solidFill>
                  <a:srgbClr val="000000"/>
                </a:solidFill>
                <a:latin typeface="Times New Roman"/>
                <a:ea typeface="DejaVu Sans"/>
                <a:cs typeface="Times New Roman"/>
              </a:rPr>
              <a:t>Images’, IEEE Transactions on Medical Imaging, Vol.35, No.1,pp.       </a:t>
            </a:r>
            <a:r>
              <a:rPr lang="en-IN" sz="1800" b="0" strike="noStrike" spc="-1" dirty="0" smtClean="0">
                <a:solidFill>
                  <a:srgbClr val="000000"/>
                </a:solidFill>
                <a:latin typeface="Times New Roman"/>
                <a:ea typeface="DejaVu Sans"/>
                <a:cs typeface="Times New Roman"/>
              </a:rPr>
              <a:t>	 	 	 	  	109</a:t>
            </a:r>
            <a:r>
              <a:rPr lang="en-IN" sz="1800" b="0" strike="noStrike" spc="-1" dirty="0">
                <a:solidFill>
                  <a:srgbClr val="000000"/>
                </a:solidFill>
                <a:latin typeface="Times New Roman"/>
                <a:ea typeface="DejaVu Sans"/>
                <a:cs typeface="Times New Roman"/>
              </a:rPr>
              <a:t>-118.</a:t>
            </a:r>
            <a:endParaRPr lang="en-IN" sz="1800" b="0" strike="noStrike" spc="-1" dirty="0">
              <a:latin typeface="Times New Roman"/>
              <a:cs typeface="Times New Roman"/>
            </a:endParaRPr>
          </a:p>
          <a:p>
            <a:pPr algn="just">
              <a:lnSpc>
                <a:spcPct val="150000"/>
              </a:lnSpc>
              <a:spcBef>
                <a:spcPts val="641"/>
              </a:spcBef>
            </a:pPr>
            <a:endParaRPr lang="en-IN" sz="1800" b="0" strike="noStrike" spc="-1" dirty="0">
              <a:latin typeface="Times New Roman"/>
              <a:cs typeface="Times New Roman"/>
            </a:endParaRPr>
          </a:p>
          <a:p>
            <a:pPr>
              <a:lnSpc>
                <a:spcPct val="100000"/>
              </a:lnSpc>
              <a:spcBef>
                <a:spcPts val="641"/>
              </a:spcBef>
            </a:pPr>
            <a:endParaRPr lang="en-IN" sz="1800" b="0" strike="noStrike" spc="-1" dirty="0">
              <a:latin typeface="Arial"/>
            </a:endParaRPr>
          </a:p>
          <a:p>
            <a:pPr>
              <a:lnSpc>
                <a:spcPct val="100000"/>
              </a:lnSpc>
              <a:spcBef>
                <a:spcPts val="641"/>
              </a:spcBef>
            </a:pPr>
            <a:endParaRPr lang="en-IN" sz="18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0000"/>
                </a:solidFill>
                <a:latin typeface="Calibri"/>
                <a:ea typeface="DejaVu Sans"/>
              </a:rPr>
              <a:t> References </a:t>
            </a:r>
            <a:endParaRPr lang="en-IN" sz="4400" b="0" strike="noStrike" spc="-1" dirty="0">
              <a:latin typeface="Arial"/>
            </a:endParaRPr>
          </a:p>
        </p:txBody>
      </p:sp>
      <p:sp>
        <p:nvSpPr>
          <p:cNvPr id="151" name="CustomShape 2"/>
          <p:cNvSpPr/>
          <p:nvPr/>
        </p:nvSpPr>
        <p:spPr>
          <a:xfrm>
            <a:off x="339120" y="1512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spcBef>
                <a:spcPts val="641"/>
              </a:spcBef>
            </a:pPr>
            <a:r>
              <a:rPr lang="en-IN" sz="1800" b="0" strike="noStrike" spc="-1" dirty="0">
                <a:solidFill>
                  <a:srgbClr val="000000"/>
                </a:solidFill>
                <a:latin typeface="Times New Roman"/>
                <a:ea typeface="DejaVu Sans"/>
                <a:cs typeface="Times New Roman"/>
              </a:rPr>
              <a:t>4. Fraz M.M. (2012) ‘Blood vessel segmentation methodologies in retinal                images—A survey’, Computer Methods and Programs in Biomedicine, Vol</a:t>
            </a:r>
            <a:r>
              <a:rPr lang="en-IN" sz="1800" b="0" strike="noStrike" spc="-1" dirty="0" smtClean="0">
                <a:solidFill>
                  <a:srgbClr val="000000"/>
                </a:solidFill>
                <a:latin typeface="Times New Roman"/>
                <a:ea typeface="DejaVu Sans"/>
                <a:cs typeface="Times New Roman"/>
              </a:rPr>
              <a:t>.108,</a:t>
            </a:r>
          </a:p>
          <a:p>
            <a:pPr>
              <a:lnSpc>
                <a:spcPct val="150000"/>
              </a:lnSpc>
              <a:spcBef>
                <a:spcPts val="641"/>
              </a:spcBef>
            </a:pPr>
            <a:r>
              <a:rPr lang="en-IN" sz="1800" b="0" strike="noStrike" spc="-1" dirty="0" smtClean="0">
                <a:solidFill>
                  <a:srgbClr val="000000"/>
                </a:solidFill>
                <a:latin typeface="Times New Roman"/>
                <a:ea typeface="DejaVu Sans"/>
                <a:cs typeface="Times New Roman"/>
              </a:rPr>
              <a:t> </a:t>
            </a:r>
            <a:r>
              <a:rPr lang="en-IN" sz="1800" b="0" strike="noStrike" spc="-1" dirty="0">
                <a:solidFill>
                  <a:srgbClr val="000000"/>
                </a:solidFill>
                <a:latin typeface="Times New Roman"/>
                <a:ea typeface="DejaVu Sans"/>
                <a:cs typeface="Times New Roman"/>
              </a:rPr>
              <a:t>No.1, pp. 407-433.</a:t>
            </a:r>
            <a:endParaRPr lang="en-IN" sz="1800" b="0" strike="noStrike" spc="-1" dirty="0">
              <a:latin typeface="Times New Roman"/>
              <a:cs typeface="Times New Roman"/>
            </a:endParaRPr>
          </a:p>
          <a:p>
            <a:pPr>
              <a:lnSpc>
                <a:spcPct val="150000"/>
              </a:lnSpc>
              <a:spcBef>
                <a:spcPts val="641"/>
              </a:spcBef>
            </a:pPr>
            <a:endParaRPr lang="en-IN" sz="1800" b="0" strike="noStrike" spc="-1" dirty="0">
              <a:latin typeface="Times New Roman"/>
              <a:cs typeface="Times New Roman"/>
            </a:endParaRPr>
          </a:p>
          <a:p>
            <a:pPr>
              <a:lnSpc>
                <a:spcPct val="150000"/>
              </a:lnSpc>
              <a:spcBef>
                <a:spcPts val="641"/>
              </a:spcBef>
            </a:pPr>
            <a:r>
              <a:rPr lang="en-IN" sz="1800" b="0" strike="noStrike" spc="-1" dirty="0">
                <a:solidFill>
                  <a:srgbClr val="000000"/>
                </a:solidFill>
                <a:latin typeface="Times New Roman"/>
                <a:ea typeface="DejaVu Sans"/>
                <a:cs typeface="Times New Roman"/>
              </a:rPr>
              <a:t>5. Fraz M.M. (2012), ‘An approach to localize the retinal blood vessels using bit      planes and centerline detection’, Computer Methods and Programs in                 Biomedicine, Vol. 108, No:2,pp. 600-616.</a:t>
            </a:r>
            <a:endParaRPr lang="en-IN" sz="1800" b="0" strike="noStrike" spc="-1" dirty="0">
              <a:latin typeface="Times New Roman"/>
              <a:cs typeface="Times New Roman"/>
            </a:endParaRPr>
          </a:p>
          <a:p>
            <a:pPr>
              <a:lnSpc>
                <a:spcPct val="150000"/>
              </a:lnSpc>
              <a:spcBef>
                <a:spcPts val="641"/>
              </a:spcBef>
            </a:pPr>
            <a:endParaRPr lang="en-IN" sz="1800" b="0" strike="noStrike" spc="-1" dirty="0">
              <a:latin typeface="Times New Roman"/>
              <a:cs typeface="Times New Roman"/>
            </a:endParaRPr>
          </a:p>
          <a:p>
            <a:pPr>
              <a:lnSpc>
                <a:spcPct val="100000"/>
              </a:lnSpc>
              <a:spcBef>
                <a:spcPts val="641"/>
              </a:spcBef>
            </a:pPr>
            <a:endParaRPr lang="en-IN" sz="1800" b="0" strike="noStrike" spc="-1" dirty="0">
              <a:latin typeface="Arial"/>
            </a:endParaRPr>
          </a:p>
          <a:p>
            <a:pPr>
              <a:lnSpc>
                <a:spcPct val="100000"/>
              </a:lnSpc>
              <a:spcBef>
                <a:spcPts val="641"/>
              </a:spcBef>
            </a:pPr>
            <a:endParaRPr lang="en-IN" sz="1800" b="0" strike="noStrike" spc="-1" dirty="0">
              <a:latin typeface="Arial"/>
            </a:endParaRPr>
          </a:p>
          <a:p>
            <a:pPr>
              <a:lnSpc>
                <a:spcPct val="100000"/>
              </a:lnSpc>
              <a:spcBef>
                <a:spcPts val="641"/>
              </a:spcBef>
            </a:pPr>
            <a:endParaRPr lang="en-IN" sz="18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457200" rtl="0" eaLnBrk="1" fontAlgn="auto" latinLnBrk="0" hangingPunct="1">
              <a:lnSpc>
                <a:spcPct val="100000"/>
              </a:lnSpc>
              <a:spcBef>
                <a:spcPts val="0"/>
              </a:spcBef>
              <a:spcAft>
                <a:spcPts val="0"/>
              </a:spcAft>
              <a:tabLst/>
              <a:defRPr/>
            </a:pPr>
            <a:r>
              <a:rPr kumimoji="0" lang="en-IN" sz="4400" b="1" i="0" u="none" strike="noStrike" kern="1200" cap="none" spc="-1" normalizeH="0" baseline="0" noProof="0" dirty="0" smtClean="0">
                <a:ln>
                  <a:noFill/>
                </a:ln>
                <a:solidFill>
                  <a:srgbClr val="FF0000"/>
                </a:solidFill>
                <a:effectLst/>
                <a:uLnTx/>
                <a:uFillTx/>
                <a:latin typeface="Calibri"/>
                <a:ea typeface="DejaVu Sans"/>
                <a:cs typeface="DejaVu Sans"/>
              </a:rPr>
              <a:t> References </a:t>
            </a:r>
            <a:endParaRPr kumimoji="0" lang="en-IN"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 name="Subtitle 2"/>
          <p:cNvSpPr>
            <a:spLocks noGrp="1"/>
          </p:cNvSpPr>
          <p:nvPr>
            <p:ph type="subTitle"/>
          </p:nvPr>
        </p:nvSpPr>
        <p:spPr/>
        <p:txBody>
          <a:bodyPr/>
          <a:lstStyle/>
          <a:p>
            <a:pPr>
              <a:lnSpc>
                <a:spcPct val="150000"/>
              </a:lnSpc>
              <a:spcBef>
                <a:spcPts val="641"/>
              </a:spcBef>
            </a:pPr>
            <a:r>
              <a:rPr lang="en-IN" sz="1800" b="0" strike="noStrike" spc="-1" dirty="0" smtClean="0">
                <a:solidFill>
                  <a:srgbClr val="000000"/>
                </a:solidFill>
                <a:latin typeface="Times New Roman"/>
                <a:ea typeface="DejaVu Sans"/>
                <a:cs typeface="Times New Roman"/>
              </a:rPr>
              <a:t>6. Kirbas C and Quek F. (2004), ‘A review of vessel extraction techniques and        algorithms’, ACM Computing Surveys, Vol. 36, No.2, pp. 81-121.</a:t>
            </a:r>
            <a:endParaRPr lang="en-IN" sz="1800" b="0" strike="noStrike" spc="-1" dirty="0" smtClean="0">
              <a:latin typeface="Times New Roman"/>
              <a:cs typeface="Times New Roman"/>
            </a:endParaRPr>
          </a:p>
          <a:p>
            <a:pPr>
              <a:lnSpc>
                <a:spcPct val="150000"/>
              </a:lnSpc>
              <a:spcBef>
                <a:spcPts val="641"/>
              </a:spcBef>
            </a:pPr>
            <a:endParaRPr lang="en-IN" sz="1800" b="0" strike="noStrike" spc="-1" dirty="0" smtClean="0">
              <a:latin typeface="Times New Roman"/>
              <a:cs typeface="Times New Roman"/>
            </a:endParaRPr>
          </a:p>
          <a:p>
            <a:pPr>
              <a:lnSpc>
                <a:spcPct val="150000"/>
              </a:lnSpc>
              <a:spcBef>
                <a:spcPts val="641"/>
              </a:spcBef>
            </a:pPr>
            <a:r>
              <a:rPr lang="en-IN" sz="1800" b="0" strike="noStrike" spc="-1" dirty="0" smtClean="0">
                <a:solidFill>
                  <a:srgbClr val="000000"/>
                </a:solidFill>
                <a:latin typeface="Times New Roman"/>
                <a:ea typeface="DejaVu Sans"/>
                <a:cs typeface="Times New Roman"/>
              </a:rPr>
              <a:t>7. Klein J.C. and Zana F. (1999), ‘A multimodal registration algorithm of eye           fundus images using vessels detection and Hough transform’, IEEE                   Transactions on Medical Imaging, Vol. 18, No. 5, pp. 419-428.</a:t>
            </a:r>
            <a:endParaRPr lang="en-IN" sz="1800" b="0" strike="noStrike" spc="-1" dirty="0" smtClean="0">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1800533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1" strike="noStrike" spc="-1" dirty="0">
                <a:solidFill>
                  <a:srgbClr val="FF0000"/>
                </a:solidFill>
                <a:latin typeface="Calibri"/>
                <a:ea typeface="DejaVu Sans"/>
              </a:rPr>
              <a:t> References </a:t>
            </a:r>
            <a:endParaRPr lang="en-IN" sz="4400" b="0" strike="noStrike" spc="-1" dirty="0">
              <a:latin typeface="Arial"/>
            </a:endParaRPr>
          </a:p>
        </p:txBody>
      </p:sp>
      <p:sp>
        <p:nvSpPr>
          <p:cNvPr id="153" name="CustomShape 2"/>
          <p:cNvSpPr/>
          <p:nvPr/>
        </p:nvSpPr>
        <p:spPr>
          <a:xfrm>
            <a:off x="339120" y="15120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spcBef>
                <a:spcPts val="641"/>
              </a:spcBef>
            </a:pPr>
            <a:r>
              <a:rPr lang="en-IN" sz="1800" b="0" strike="noStrike" spc="-1" dirty="0">
                <a:solidFill>
                  <a:srgbClr val="000000"/>
                </a:solidFill>
                <a:latin typeface="Times New Roman"/>
                <a:ea typeface="DejaVu Sans"/>
                <a:cs typeface="Times New Roman"/>
              </a:rPr>
              <a:t>8. </a:t>
            </a:r>
            <a:r>
              <a:rPr lang="en-IN" sz="1800" b="0" strike="noStrike" spc="-1" dirty="0" smtClean="0">
                <a:solidFill>
                  <a:srgbClr val="000000"/>
                </a:solidFill>
                <a:latin typeface="Times New Roman"/>
                <a:ea typeface="DejaVu Sans"/>
                <a:cs typeface="Times New Roman"/>
              </a:rPr>
              <a:t>	Lam </a:t>
            </a:r>
            <a:r>
              <a:rPr lang="en-IN" sz="1800" b="0" strike="noStrike" spc="-1" dirty="0">
                <a:solidFill>
                  <a:srgbClr val="000000"/>
                </a:solidFill>
                <a:latin typeface="Times New Roman"/>
                <a:ea typeface="DejaVu Sans"/>
                <a:cs typeface="Times New Roman"/>
              </a:rPr>
              <a:t>B.S.Y and Yan H. (2008), ‘A novel vessel segmentation algorithm for          </a:t>
            </a:r>
            <a:r>
              <a:rPr lang="en-IN" sz="1800" b="0" strike="noStrike" spc="-1" dirty="0" smtClean="0">
                <a:solidFill>
                  <a:srgbClr val="000000"/>
                </a:solidFill>
                <a:latin typeface="Times New Roman"/>
                <a:ea typeface="DejaVu Sans"/>
                <a:cs typeface="Times New Roman"/>
              </a:rPr>
              <a:t>  	pathological </a:t>
            </a:r>
            <a:r>
              <a:rPr lang="en-IN" sz="1800" b="0" strike="noStrike" spc="-1" dirty="0">
                <a:solidFill>
                  <a:srgbClr val="000000"/>
                </a:solidFill>
                <a:latin typeface="Times New Roman"/>
                <a:ea typeface="DejaVu Sans"/>
                <a:cs typeface="Times New Roman"/>
              </a:rPr>
              <a:t>retina images based on the divergence of vector fields’, IEEE         </a:t>
            </a:r>
            <a:r>
              <a:rPr lang="en-IN" sz="1800" b="0" strike="noStrike" spc="-1" dirty="0" smtClean="0">
                <a:solidFill>
                  <a:srgbClr val="000000"/>
                </a:solidFill>
                <a:latin typeface="Times New Roman"/>
                <a:ea typeface="DejaVu Sans"/>
                <a:cs typeface="Times New Roman"/>
              </a:rPr>
              <a:t> 	Transactions </a:t>
            </a:r>
            <a:r>
              <a:rPr lang="en-IN" sz="1800" b="0" strike="noStrike" spc="-1" dirty="0">
                <a:solidFill>
                  <a:srgbClr val="000000"/>
                </a:solidFill>
                <a:latin typeface="Times New Roman"/>
                <a:ea typeface="DejaVu Sans"/>
                <a:cs typeface="Times New Roman"/>
              </a:rPr>
              <a:t>on Medical Imaging, Vol. 27, No. 2, pp. 237-246</a:t>
            </a:r>
            <a:r>
              <a:rPr lang="en-IN" sz="1800" b="0" strike="noStrike" spc="-1" dirty="0" smtClean="0">
                <a:solidFill>
                  <a:srgbClr val="000000"/>
                </a:solidFill>
                <a:latin typeface="Times New Roman"/>
                <a:ea typeface="DejaVu Sans"/>
                <a:cs typeface="Times New Roman"/>
              </a:rPr>
              <a:t>.</a:t>
            </a:r>
          </a:p>
          <a:p>
            <a:pPr>
              <a:lnSpc>
                <a:spcPct val="150000"/>
              </a:lnSpc>
              <a:spcBef>
                <a:spcPts val="641"/>
              </a:spcBef>
            </a:pPr>
            <a:endParaRPr lang="en-IN" spc="-1" dirty="0">
              <a:solidFill>
                <a:srgbClr val="000000"/>
              </a:solidFill>
              <a:latin typeface="Times New Roman"/>
              <a:ea typeface="DejaVu Sans"/>
              <a:cs typeface="Times New Roman"/>
            </a:endParaRPr>
          </a:p>
          <a:p>
            <a:pPr>
              <a:lnSpc>
                <a:spcPct val="150000"/>
              </a:lnSpc>
            </a:pPr>
            <a:r>
              <a:rPr lang="en-GB" dirty="0">
                <a:latin typeface="Times New Roman"/>
                <a:cs typeface="Times New Roman"/>
              </a:rPr>
              <a:t>9. 	DRIVE Dataset.  https://</a:t>
            </a:r>
            <a:r>
              <a:rPr lang="en-GB" dirty="0" err="1">
                <a:latin typeface="Times New Roman"/>
                <a:cs typeface="Times New Roman"/>
              </a:rPr>
              <a:t>www.isi.uu.nl</a:t>
            </a:r>
            <a:r>
              <a:rPr lang="en-GB" dirty="0">
                <a:latin typeface="Times New Roman"/>
                <a:cs typeface="Times New Roman"/>
              </a:rPr>
              <a:t>/Research/Databases/DRIVE/</a:t>
            </a:r>
            <a:endParaRPr lang="en-IN" dirty="0">
              <a:latin typeface="Times New Roman"/>
              <a:cs typeface="Times New Roman"/>
            </a:endParaRPr>
          </a:p>
          <a:p>
            <a:pPr>
              <a:lnSpc>
                <a:spcPct val="150000"/>
              </a:lnSpc>
            </a:pPr>
            <a:r>
              <a:rPr lang="en-GB" dirty="0">
                <a:latin typeface="Times New Roman"/>
                <a:cs typeface="Times New Roman"/>
              </a:rPr>
              <a:t> </a:t>
            </a:r>
            <a:endParaRPr lang="en-IN" dirty="0">
              <a:latin typeface="Times New Roman"/>
              <a:cs typeface="Times New Roman"/>
            </a:endParaRPr>
          </a:p>
          <a:p>
            <a:pPr>
              <a:lnSpc>
                <a:spcPct val="150000"/>
              </a:lnSpc>
            </a:pPr>
            <a:r>
              <a:rPr lang="en-GB" dirty="0">
                <a:latin typeface="Times New Roman"/>
                <a:cs typeface="Times New Roman"/>
              </a:rPr>
              <a:t>10. 	</a:t>
            </a:r>
            <a:r>
              <a:rPr lang="en-GB" dirty="0" err="1">
                <a:latin typeface="Times New Roman"/>
                <a:cs typeface="Times New Roman"/>
              </a:rPr>
              <a:t>Tensorflow</a:t>
            </a:r>
            <a:r>
              <a:rPr lang="en-GB" dirty="0">
                <a:latin typeface="Times New Roman"/>
                <a:cs typeface="Times New Roman"/>
              </a:rPr>
              <a:t>. https://</a:t>
            </a:r>
            <a:r>
              <a:rPr lang="en-GB" dirty="0" err="1">
                <a:latin typeface="Times New Roman"/>
                <a:cs typeface="Times New Roman"/>
              </a:rPr>
              <a:t>www.tensorflow.org</a:t>
            </a:r>
            <a:r>
              <a:rPr lang="en-GB" dirty="0">
                <a:latin typeface="Times New Roman"/>
                <a:cs typeface="Times New Roman"/>
              </a:rPr>
              <a:t>/</a:t>
            </a:r>
            <a:endParaRPr lang="en-IN" dirty="0">
              <a:latin typeface="Times New Roman"/>
              <a:cs typeface="Times New Roman"/>
            </a:endParaRPr>
          </a:p>
          <a:p>
            <a:pPr>
              <a:lnSpc>
                <a:spcPct val="150000"/>
              </a:lnSpc>
            </a:pPr>
            <a:r>
              <a:rPr lang="en-GB" dirty="0">
                <a:latin typeface="Times New Roman"/>
                <a:cs typeface="Times New Roman"/>
              </a:rPr>
              <a:t> </a:t>
            </a:r>
            <a:endParaRPr lang="en-IN" dirty="0">
              <a:latin typeface="Times New Roman"/>
              <a:cs typeface="Times New Roman"/>
            </a:endParaRPr>
          </a:p>
          <a:p>
            <a:pPr>
              <a:lnSpc>
                <a:spcPct val="150000"/>
              </a:lnSpc>
            </a:pPr>
            <a:r>
              <a:rPr lang="en-GB" dirty="0">
                <a:latin typeface="Times New Roman"/>
                <a:cs typeface="Times New Roman"/>
              </a:rPr>
              <a:t>11. 	</a:t>
            </a:r>
            <a:r>
              <a:rPr lang="en-GB" dirty="0" err="1">
                <a:latin typeface="Times New Roman"/>
                <a:cs typeface="Times New Roman"/>
              </a:rPr>
              <a:t>Keras</a:t>
            </a:r>
            <a:r>
              <a:rPr lang="en-GB" dirty="0">
                <a:latin typeface="Times New Roman"/>
                <a:cs typeface="Times New Roman"/>
              </a:rPr>
              <a:t>. https://</a:t>
            </a:r>
            <a:r>
              <a:rPr lang="en-GB" dirty="0" err="1">
                <a:latin typeface="Times New Roman"/>
                <a:cs typeface="Times New Roman"/>
              </a:rPr>
              <a:t>keras.io</a:t>
            </a:r>
            <a:r>
              <a:rPr lang="en-GB" dirty="0">
                <a:latin typeface="Times New Roman"/>
                <a:cs typeface="Times New Roman"/>
              </a:rPr>
              <a:t>/</a:t>
            </a:r>
            <a:endParaRPr lang="en-IN" dirty="0">
              <a:latin typeface="Times New Roman"/>
              <a:cs typeface="Times New Roman"/>
            </a:endParaRPr>
          </a:p>
          <a:p>
            <a:pPr>
              <a:lnSpc>
                <a:spcPct val="150000"/>
              </a:lnSpc>
            </a:pPr>
            <a:r>
              <a:rPr lang="en-GB" dirty="0">
                <a:latin typeface="Times New Roman"/>
                <a:cs typeface="Times New Roman"/>
              </a:rPr>
              <a:t> </a:t>
            </a:r>
            <a:endParaRPr lang="en-IN" dirty="0">
              <a:latin typeface="Times New Roman"/>
              <a:cs typeface="Times New Roman"/>
            </a:endParaRPr>
          </a:p>
          <a:p>
            <a:pPr hangingPunct="0"/>
            <a:r>
              <a:rPr lang="en-GB" dirty="0"/>
              <a:t> </a:t>
            </a:r>
            <a:endParaRPr lang="en-IN" dirty="0"/>
          </a:p>
          <a:p>
            <a:pPr>
              <a:lnSpc>
                <a:spcPct val="100000"/>
              </a:lnSpc>
              <a:spcBef>
                <a:spcPts val="641"/>
              </a:spcBef>
            </a:pPr>
            <a:endParaRPr lang="en-IN" sz="1800" b="0" strike="noStrike" spc="-1" dirty="0">
              <a:latin typeface="Arial"/>
            </a:endParaRPr>
          </a:p>
          <a:p>
            <a:pPr>
              <a:lnSpc>
                <a:spcPct val="100000"/>
              </a:lnSpc>
              <a:spcBef>
                <a:spcPts val="641"/>
              </a:spcBef>
            </a:pPr>
            <a:endParaRPr lang="en-IN" sz="1800" b="0" strike="noStrike" spc="-1" dirty="0">
              <a:latin typeface="Arial"/>
            </a:endParaRPr>
          </a:p>
          <a:p>
            <a:pPr>
              <a:lnSpc>
                <a:spcPct val="100000"/>
              </a:lnSpc>
              <a:spcBef>
                <a:spcPts val="641"/>
              </a:spcBef>
            </a:pPr>
            <a:endParaRPr lang="en-IN" sz="1800" b="0" strike="noStrike" spc="-1" dirty="0">
              <a:latin typeface="Arial"/>
            </a:endParaRPr>
          </a:p>
          <a:p>
            <a:pPr>
              <a:lnSpc>
                <a:spcPct val="100000"/>
              </a:lnSpc>
              <a:spcBef>
                <a:spcPts val="641"/>
              </a:spcBef>
            </a:pPr>
            <a:endParaRPr lang="en-IN" sz="18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1" i="0" u="none" strike="noStrike" kern="1200" cap="none" spc="-1" normalizeH="0" baseline="0" noProof="0" dirty="0" smtClean="0">
                <a:ln>
                  <a:noFill/>
                </a:ln>
                <a:solidFill>
                  <a:srgbClr val="FF0000"/>
                </a:solidFill>
                <a:effectLst/>
                <a:uLnTx/>
                <a:uFillTx/>
                <a:latin typeface="Calibri"/>
                <a:ea typeface="DejaVu Sans"/>
                <a:cs typeface="DejaVu Sans"/>
              </a:rPr>
              <a:t>References </a:t>
            </a:r>
            <a:endParaRPr lang="en-US" dirty="0"/>
          </a:p>
        </p:txBody>
      </p:sp>
      <p:sp>
        <p:nvSpPr>
          <p:cNvPr id="3" name="Subtitle 2"/>
          <p:cNvSpPr>
            <a:spLocks noGrp="1"/>
          </p:cNvSpPr>
          <p:nvPr>
            <p:ph type="subTitle"/>
          </p:nvPr>
        </p:nvSpPr>
        <p:spPr/>
        <p:txBody>
          <a:bodyPr/>
          <a:lstStyle/>
          <a:p>
            <a:pPr hangingPunct="0"/>
            <a:r>
              <a:rPr lang="en-GB" dirty="0" smtClean="0"/>
              <a:t>15. 	CNN Basics </a:t>
            </a:r>
            <a:r>
              <a:rPr lang="en-GB" dirty="0" smtClean="0">
                <a:hlinkClick r:id="rId2"/>
              </a:rPr>
              <a:t>https://pythonprogramming.net/convolutional-neural-</a:t>
            </a:r>
            <a:r>
              <a:rPr lang="en-GB" dirty="0" smtClean="0"/>
              <a:t> 	network-</a:t>
            </a:r>
            <a:r>
              <a:rPr lang="en-GB" dirty="0" err="1" smtClean="0"/>
              <a:t>cnn</a:t>
            </a:r>
            <a:r>
              <a:rPr lang="en-GB" dirty="0" smtClean="0"/>
              <a:t>-machine-learning-tutorial/</a:t>
            </a:r>
            <a:endParaRPr lang="en-IN" dirty="0" smtClean="0"/>
          </a:p>
          <a:p>
            <a:pPr hangingPunct="0"/>
            <a:r>
              <a:rPr lang="en-GB" dirty="0" smtClean="0"/>
              <a:t> </a:t>
            </a:r>
            <a:endParaRPr lang="en-IN" dirty="0" smtClean="0"/>
          </a:p>
          <a:p>
            <a:pPr hangingPunct="0"/>
            <a:r>
              <a:rPr lang="en-GB" dirty="0" smtClean="0"/>
              <a:t>16. 	Machine Learning Basics https://</a:t>
            </a:r>
            <a:r>
              <a:rPr lang="en-GB" dirty="0" err="1" smtClean="0"/>
              <a:t>machinelearningmastery.com</a:t>
            </a:r>
            <a:r>
              <a:rPr lang="en-GB" dirty="0" smtClean="0"/>
              <a:t>/about/</a:t>
            </a:r>
            <a:endParaRPr lang="en-IN" dirty="0" smtClean="0"/>
          </a:p>
          <a:p>
            <a:pPr hangingPunct="0"/>
            <a:r>
              <a:rPr lang="en-GB" dirty="0" smtClean="0"/>
              <a:t> </a:t>
            </a:r>
            <a:endParaRPr lang="en-IN" dirty="0" smtClean="0"/>
          </a:p>
          <a:p>
            <a:pPr hangingPunct="0"/>
            <a:r>
              <a:rPr lang="en-GB" dirty="0" smtClean="0"/>
              <a:t>17. 	Feature Learning </a:t>
            </a:r>
            <a:r>
              <a:rPr lang="en-GB" dirty="0" smtClean="0">
                <a:hlinkClick r:id="rId3"/>
              </a:rPr>
              <a:t>http://ufldl.stanford.edu/tutorial/supervised/</a:t>
            </a:r>
            <a:r>
              <a:rPr lang="en-GB" dirty="0" smtClean="0"/>
              <a:t>	</a:t>
            </a:r>
            <a:r>
              <a:rPr lang="en-GB" dirty="0" err="1" smtClean="0"/>
              <a:t>ConvolutionalNeuralNetwork</a:t>
            </a:r>
            <a:r>
              <a:rPr lang="en-GB" dirty="0" smtClean="0"/>
              <a:t>/</a:t>
            </a:r>
            <a:endParaRPr lang="en-IN" dirty="0" smtClean="0"/>
          </a:p>
          <a:p>
            <a:pPr marL="285750" indent="-285750">
              <a:lnSpc>
                <a:spcPct val="150000"/>
              </a:lnSpc>
              <a:buFont typeface="Arial"/>
              <a:buChar char="•"/>
            </a:pPr>
            <a:endParaRPr lang="en-US" dirty="0">
              <a:latin typeface="Times New Roman"/>
              <a:cs typeface="Times New Roman"/>
            </a:endParaRPr>
          </a:p>
        </p:txBody>
      </p:sp>
    </p:spTree>
    <p:extLst>
      <p:ext uri="{BB962C8B-B14F-4D97-AF65-F5344CB8AC3E}">
        <p14:creationId xmlns:p14="http://schemas.microsoft.com/office/powerpoint/2010/main" val="390333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Abstract</a:t>
            </a:r>
            <a:endParaRPr lang="en-US" dirty="0"/>
          </a:p>
        </p:txBody>
      </p:sp>
      <p:sp>
        <p:nvSpPr>
          <p:cNvPr id="3" name="Subtitle 2"/>
          <p:cNvSpPr>
            <a:spLocks noGrp="1"/>
          </p:cNvSpPr>
          <p:nvPr>
            <p:ph type="subTitle"/>
          </p:nvPr>
        </p:nvSpPr>
        <p:spPr/>
        <p:txBody>
          <a:bodyPr>
            <a:normAutofit fontScale="92500" lnSpcReduction="20000"/>
          </a:bodyPr>
          <a:lstStyle/>
          <a:p>
            <a:pPr marL="285750" indent="-285750">
              <a:lnSpc>
                <a:spcPct val="170000"/>
              </a:lnSpc>
              <a:buFont typeface="Arial"/>
              <a:buChar char="•"/>
            </a:pPr>
            <a:endParaRPr lang="en-US" dirty="0" smtClean="0">
              <a:latin typeface="Times New Roman"/>
              <a:cs typeface="Times New Roman"/>
            </a:endParaRPr>
          </a:p>
          <a:p>
            <a:pPr marL="285750" indent="-285750">
              <a:lnSpc>
                <a:spcPct val="170000"/>
              </a:lnSpc>
              <a:buFont typeface="Arial"/>
              <a:buChar char="•"/>
            </a:pPr>
            <a:r>
              <a:rPr lang="en-US" dirty="0" smtClean="0">
                <a:latin typeface="Times New Roman"/>
                <a:cs typeface="Times New Roman"/>
              </a:rPr>
              <a:t>Moreover, due to the presence of liquids and gels like Aqueous Humor and Vitreous Humor, the visibility of the vascular tree gets reduced and the chances of error by humans while detecting the cause of the disease gets increased. </a:t>
            </a:r>
          </a:p>
          <a:p>
            <a:pPr marL="285750" indent="-285750">
              <a:lnSpc>
                <a:spcPct val="170000"/>
              </a:lnSpc>
              <a:buFont typeface="Arial"/>
              <a:buChar char="•"/>
            </a:pPr>
            <a:endParaRPr lang="en-US" dirty="0" smtClean="0">
              <a:latin typeface="Times New Roman"/>
              <a:cs typeface="Times New Roman"/>
            </a:endParaRPr>
          </a:p>
          <a:p>
            <a:pPr marL="285750" indent="-285750">
              <a:lnSpc>
                <a:spcPct val="170000"/>
              </a:lnSpc>
              <a:buFont typeface="Arial"/>
              <a:buChar char="•"/>
            </a:pPr>
            <a:r>
              <a:rPr lang="en-US" dirty="0" smtClean="0">
                <a:latin typeface="Times New Roman"/>
                <a:cs typeface="Times New Roman"/>
              </a:rPr>
              <a:t>To achieve a level of accuracy that aims at a patient’s faster diagnosis and treatment, a computer aided diagnostics and machine learning techniques such as Convolutional Neural Networks is used to segment the blood vessels or the vascular tree from the retinal fundus images to show a clear cut picture of the segmented vascular tree thereby increasing the chances of the ophthalmologists to detect the disease and provide the necessary treatment.</a:t>
            </a:r>
            <a:endParaRPr lang="en-IN" dirty="0" smtClean="0">
              <a:latin typeface="Times New Roman"/>
              <a:cs typeface="Times New Roman"/>
            </a:endParaRPr>
          </a:p>
          <a:p>
            <a:endParaRPr lang="en-US" dirty="0"/>
          </a:p>
        </p:txBody>
      </p:sp>
    </p:spTree>
    <p:extLst>
      <p:ext uri="{BB962C8B-B14F-4D97-AF65-F5344CB8AC3E}">
        <p14:creationId xmlns:p14="http://schemas.microsoft.com/office/powerpoint/2010/main" val="2340883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1" i="0" u="none" strike="noStrike" kern="1200" cap="none" spc="-1" normalizeH="0" baseline="0" noProof="0" dirty="0" smtClean="0">
                <a:ln>
                  <a:noFill/>
                </a:ln>
                <a:solidFill>
                  <a:srgbClr val="FF0000"/>
                </a:solidFill>
                <a:effectLst/>
                <a:uLnTx/>
                <a:uFillTx/>
                <a:latin typeface="Calibri"/>
                <a:ea typeface="DejaVu Sans"/>
                <a:cs typeface="DejaVu Sans"/>
              </a:rPr>
              <a:t>References </a:t>
            </a:r>
            <a:endParaRPr lang="en-US" dirty="0"/>
          </a:p>
        </p:txBody>
      </p:sp>
      <p:sp>
        <p:nvSpPr>
          <p:cNvPr id="3" name="Subtitle 2"/>
          <p:cNvSpPr>
            <a:spLocks noGrp="1"/>
          </p:cNvSpPr>
          <p:nvPr>
            <p:ph type="subTitle"/>
          </p:nvPr>
        </p:nvSpPr>
        <p:spPr/>
        <p:txBody>
          <a:bodyPr/>
          <a:lstStyle/>
          <a:p>
            <a:pPr>
              <a:lnSpc>
                <a:spcPct val="150000"/>
              </a:lnSpc>
            </a:pPr>
            <a:r>
              <a:rPr lang="en-GB" dirty="0" smtClean="0">
                <a:latin typeface="Times New Roman"/>
                <a:cs typeface="Times New Roman"/>
              </a:rPr>
              <a:t>12. 	</a:t>
            </a:r>
            <a:r>
              <a:rPr lang="en-GB" dirty="0" err="1" smtClean="0">
                <a:latin typeface="Times New Roman"/>
                <a:cs typeface="Times New Roman"/>
              </a:rPr>
              <a:t>NumPy</a:t>
            </a:r>
            <a:r>
              <a:rPr lang="en-GB" dirty="0" smtClean="0">
                <a:latin typeface="Times New Roman"/>
                <a:cs typeface="Times New Roman"/>
              </a:rPr>
              <a:t>. https://</a:t>
            </a:r>
            <a:r>
              <a:rPr lang="en-GB" dirty="0" err="1" smtClean="0">
                <a:latin typeface="Times New Roman"/>
                <a:cs typeface="Times New Roman"/>
              </a:rPr>
              <a:t>docs.scipy.org</a:t>
            </a:r>
            <a:r>
              <a:rPr lang="en-GB" dirty="0" smtClean="0">
                <a:latin typeface="Times New Roman"/>
                <a:cs typeface="Times New Roman"/>
              </a:rPr>
              <a:t>/doc/</a:t>
            </a:r>
            <a:r>
              <a:rPr lang="en-GB" dirty="0" err="1" smtClean="0">
                <a:latin typeface="Times New Roman"/>
                <a:cs typeface="Times New Roman"/>
              </a:rPr>
              <a:t>numpy-dev</a:t>
            </a:r>
            <a:r>
              <a:rPr lang="en-GB" dirty="0" smtClean="0">
                <a:latin typeface="Times New Roman"/>
                <a:cs typeface="Times New Roman"/>
              </a:rPr>
              <a:t>/user/</a:t>
            </a:r>
            <a:r>
              <a:rPr lang="en-GB" dirty="0" err="1" smtClean="0">
                <a:latin typeface="Times New Roman"/>
                <a:cs typeface="Times New Roman"/>
              </a:rPr>
              <a:t>quickstart.html</a:t>
            </a:r>
            <a:endParaRPr lang="en-IN" dirty="0" smtClean="0">
              <a:latin typeface="Times New Roman"/>
              <a:cs typeface="Times New Roman"/>
            </a:endParaRPr>
          </a:p>
          <a:p>
            <a:pPr>
              <a:lnSpc>
                <a:spcPct val="150000"/>
              </a:lnSpc>
            </a:pPr>
            <a:r>
              <a:rPr lang="en-GB" dirty="0" smtClean="0">
                <a:latin typeface="Times New Roman"/>
                <a:cs typeface="Times New Roman"/>
              </a:rPr>
              <a:t> </a:t>
            </a:r>
            <a:endParaRPr lang="en-IN" dirty="0" smtClean="0">
              <a:latin typeface="Times New Roman"/>
              <a:cs typeface="Times New Roman"/>
            </a:endParaRPr>
          </a:p>
          <a:p>
            <a:pPr hangingPunct="0">
              <a:lnSpc>
                <a:spcPct val="150000"/>
              </a:lnSpc>
            </a:pPr>
            <a:r>
              <a:rPr lang="en-GB" dirty="0" smtClean="0">
                <a:latin typeface="Times New Roman"/>
                <a:cs typeface="Times New Roman"/>
              </a:rPr>
              <a:t>13. 	Python 2.7. https://</a:t>
            </a:r>
            <a:r>
              <a:rPr lang="en-GB" dirty="0" err="1" smtClean="0">
                <a:latin typeface="Times New Roman"/>
                <a:cs typeface="Times New Roman"/>
              </a:rPr>
              <a:t>docs.python.org</a:t>
            </a:r>
            <a:r>
              <a:rPr lang="en-GB" dirty="0" smtClean="0">
                <a:latin typeface="Times New Roman"/>
                <a:cs typeface="Times New Roman"/>
              </a:rPr>
              <a:t>/2/</a:t>
            </a:r>
            <a:endParaRPr lang="en-IN" dirty="0" smtClean="0">
              <a:latin typeface="Times New Roman"/>
              <a:cs typeface="Times New Roman"/>
            </a:endParaRPr>
          </a:p>
          <a:p>
            <a:pPr hangingPunct="0">
              <a:lnSpc>
                <a:spcPct val="150000"/>
              </a:lnSpc>
            </a:pPr>
            <a:r>
              <a:rPr lang="en-GB" dirty="0" smtClean="0">
                <a:latin typeface="Times New Roman"/>
                <a:cs typeface="Times New Roman"/>
              </a:rPr>
              <a:t> </a:t>
            </a:r>
            <a:endParaRPr lang="en-IN" dirty="0" smtClean="0">
              <a:latin typeface="Times New Roman"/>
              <a:cs typeface="Times New Roman"/>
            </a:endParaRPr>
          </a:p>
          <a:p>
            <a:pPr hangingPunct="0">
              <a:lnSpc>
                <a:spcPct val="150000"/>
              </a:lnSpc>
            </a:pPr>
            <a:r>
              <a:rPr lang="en-GB" dirty="0" smtClean="0">
                <a:latin typeface="Times New Roman"/>
                <a:cs typeface="Times New Roman"/>
              </a:rPr>
              <a:t>14. 	</a:t>
            </a:r>
            <a:r>
              <a:rPr lang="en-GB" dirty="0" err="1" smtClean="0">
                <a:latin typeface="Times New Roman"/>
                <a:cs typeface="Times New Roman"/>
              </a:rPr>
              <a:t>ConvolutionalNeuralNetwork</a:t>
            </a:r>
            <a:r>
              <a:rPr lang="en-GB" dirty="0" smtClean="0">
                <a:latin typeface="Times New Roman"/>
                <a:cs typeface="Times New Roman"/>
              </a:rPr>
              <a:t>  </a:t>
            </a:r>
            <a:r>
              <a:rPr lang="en-GB" dirty="0" smtClean="0">
                <a:latin typeface="Times New Roman"/>
                <a:cs typeface="Times New Roman"/>
                <a:hlinkClick r:id="rId2"/>
              </a:rPr>
              <a:t>https://en.wikipedia.org/wiki/</a:t>
            </a:r>
            <a:r>
              <a:rPr lang="en-GB" dirty="0" smtClean="0">
                <a:latin typeface="Times New Roman"/>
                <a:cs typeface="Times New Roman"/>
              </a:rPr>
              <a:t> 	</a:t>
            </a:r>
            <a:r>
              <a:rPr lang="en-GB" dirty="0" err="1" smtClean="0">
                <a:latin typeface="Times New Roman"/>
                <a:cs typeface="Times New Roman"/>
              </a:rPr>
              <a:t>Convolutional_neural_network</a:t>
            </a:r>
            <a:endParaRPr lang="en-IN" dirty="0" smtClean="0">
              <a:latin typeface="Times New Roman"/>
              <a:cs typeface="Times New Roman"/>
            </a:endParaRP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279358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00"/>
            <a:ext cx="8229240" cy="1144800"/>
          </a:xfrm>
        </p:spPr>
        <p:txBody>
          <a:bodyPr/>
          <a:lstStyle/>
          <a:p>
            <a:pPr algn="ctr"/>
            <a:r>
              <a:rPr lang="en-US" sz="4400" dirty="0" smtClean="0"/>
              <a:t>THANK YOU </a:t>
            </a:r>
            <a:endParaRPr lang="en-US" sz="4400" dirty="0"/>
          </a:p>
        </p:txBody>
      </p:sp>
    </p:spTree>
    <p:extLst>
      <p:ext uri="{BB962C8B-B14F-4D97-AF65-F5344CB8AC3E}">
        <p14:creationId xmlns:p14="http://schemas.microsoft.com/office/powerpoint/2010/main" val="391853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Introduction</a:t>
            </a:r>
            <a:b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br>
            <a:endParaRPr lang="en-US" dirty="0"/>
          </a:p>
        </p:txBody>
      </p:sp>
      <p:sp>
        <p:nvSpPr>
          <p:cNvPr id="3" name="Subtitle 2"/>
          <p:cNvSpPr>
            <a:spLocks noGrp="1"/>
          </p:cNvSpPr>
          <p:nvPr>
            <p:ph type="subTitle"/>
          </p:nvPr>
        </p:nvSpPr>
        <p:spPr>
          <a:xfrm>
            <a:off x="457200" y="2023705"/>
            <a:ext cx="8229240" cy="3977280"/>
          </a:xfrm>
        </p:spPr>
        <p:txBody>
          <a:bodyPr>
            <a:noAutofit/>
          </a:bodyPr>
          <a:lstStyle/>
          <a:p>
            <a:pPr marL="285750" indent="-285750">
              <a:lnSpc>
                <a:spcPct val="150000"/>
              </a:lnSpc>
              <a:buFont typeface="Arial"/>
              <a:buChar char="•"/>
            </a:pPr>
            <a:r>
              <a:rPr lang="en-US" dirty="0">
                <a:latin typeface="Times New Roman"/>
                <a:cs typeface="Times New Roman"/>
              </a:rPr>
              <a:t>Medical Imaging is a process of creating visual representations of the interior of a body for clinical analysis and medical intervention, as well as visual representation of the function of some organs or tissues. Medical Imaging reveals the organs, tissues </a:t>
            </a:r>
            <a:r>
              <a:rPr lang="en-US" dirty="0" err="1">
                <a:latin typeface="Times New Roman"/>
                <a:cs typeface="Times New Roman"/>
              </a:rPr>
              <a:t>etc</a:t>
            </a:r>
            <a:r>
              <a:rPr lang="en-US" dirty="0">
                <a:latin typeface="Times New Roman"/>
                <a:cs typeface="Times New Roman"/>
              </a:rPr>
              <a:t> that are hidden beneath the skin to diagnose and treat the disease. Medical imaging also establishes a database of normal anatomy and physiology to make it possible to identify abnormalities.</a:t>
            </a:r>
            <a:endParaRPr lang="en-IN" dirty="0">
              <a:latin typeface="Times New Roman"/>
              <a:cs typeface="Times New Roman"/>
            </a:endParaRPr>
          </a:p>
          <a:p>
            <a:pPr marL="285750" indent="-285750">
              <a:lnSpc>
                <a:spcPct val="150000"/>
              </a:lnSpc>
              <a:buFont typeface="Arial"/>
              <a:buChar char="•"/>
            </a:pPr>
            <a:endParaRPr lang="en-US" dirty="0" smtClean="0">
              <a:latin typeface="Times New Roman"/>
              <a:cs typeface="Times New Roman"/>
            </a:endParaRPr>
          </a:p>
          <a:p>
            <a:pPr marL="285750" indent="-285750">
              <a:lnSpc>
                <a:spcPct val="150000"/>
              </a:lnSpc>
              <a:buFont typeface="Arial"/>
              <a:buChar char="•"/>
            </a:pPr>
            <a:r>
              <a:rPr lang="en-US" dirty="0" smtClean="0">
                <a:latin typeface="Times New Roman"/>
                <a:cs typeface="Times New Roman"/>
              </a:rPr>
              <a:t>Segmentation </a:t>
            </a:r>
            <a:r>
              <a:rPr lang="en-US" dirty="0">
                <a:latin typeface="Times New Roman"/>
                <a:cs typeface="Times New Roman"/>
              </a:rPr>
              <a:t>is the process of partitioning an image into different meaningful segments. In medical imaging, these segments often correspond to different tissue classes, organs, pathologies, or other biologically relevant structures. Medical image segmentation is made difficult by low contrast, noise, and other imaging ambiguities. Although there are many computer vision techniques for image segmentation, some have been adapted specifically for medical image computing</a:t>
            </a:r>
            <a:r>
              <a:rPr lang="en-US" dirty="0" smtClean="0">
                <a:latin typeface="Times New Roman"/>
                <a:cs typeface="Times New Roman"/>
              </a:rPr>
              <a:t>.</a:t>
            </a:r>
          </a:p>
          <a:p>
            <a:pPr marL="285750" indent="-285750">
              <a:lnSpc>
                <a:spcPct val="150000"/>
              </a:lnSpc>
              <a:buFont typeface="Arial"/>
              <a:buChar char="•"/>
            </a:pPr>
            <a:endParaRPr lang="en-US" dirty="0">
              <a:latin typeface="Times New Roman"/>
              <a:cs typeface="Times New Roman"/>
            </a:endParaRPr>
          </a:p>
        </p:txBody>
      </p:sp>
    </p:spTree>
    <p:extLst>
      <p:ext uri="{BB962C8B-B14F-4D97-AF65-F5344CB8AC3E}">
        <p14:creationId xmlns:p14="http://schemas.microsoft.com/office/powerpoint/2010/main" val="289462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IN" sz="4400" b="0" i="0" u="none" strike="noStrike" kern="1200" cap="none" spc="-1" normalizeH="0" baseline="0" noProof="0" dirty="0" smtClean="0">
                <a:ln>
                  <a:noFill/>
                </a:ln>
                <a:solidFill>
                  <a:srgbClr val="FF0000"/>
                </a:solidFill>
                <a:effectLst/>
                <a:uLnTx/>
                <a:uFillTx/>
                <a:latin typeface="Calibri"/>
                <a:ea typeface="DejaVu Sans"/>
                <a:cs typeface="DejaVu Sans"/>
              </a:rPr>
              <a:t>Introduction</a:t>
            </a:r>
            <a:endParaRPr lang="en-US" dirty="0"/>
          </a:p>
        </p:txBody>
      </p:sp>
      <p:sp>
        <p:nvSpPr>
          <p:cNvPr id="3" name="Subtitle 2"/>
          <p:cNvSpPr>
            <a:spLocks noGrp="1"/>
          </p:cNvSpPr>
          <p:nvPr>
            <p:ph type="subTitle"/>
          </p:nvPr>
        </p:nvSpPr>
        <p:spPr/>
        <p:txBody>
          <a:bodyPr>
            <a:noAutofit/>
          </a:bodyPr>
          <a:lstStyle/>
          <a:p>
            <a:pPr marL="285750" indent="-285750">
              <a:lnSpc>
                <a:spcPct val="160000"/>
              </a:lnSpc>
              <a:buFont typeface="Arial"/>
              <a:buChar char="•"/>
            </a:pPr>
            <a:r>
              <a:rPr lang="en-US" dirty="0">
                <a:latin typeface="Times New Roman"/>
                <a:cs typeface="Times New Roman"/>
              </a:rPr>
              <a:t>Machine learning is a field of computer science that gives computer systems the ability to "learn" with data, without being explicitly programmed. Machine learning explores the study and construction of algorithms that can learn from and make predictions on data. Such algorithms overcome following strictly static program instructions by making data-driven predictions or decisions, through building a model from sample inputs</a:t>
            </a:r>
            <a:r>
              <a:rPr lang="en-US" dirty="0" smtClean="0">
                <a:latin typeface="Times New Roman"/>
                <a:cs typeface="Times New Roman"/>
              </a:rPr>
              <a:t>.</a:t>
            </a:r>
          </a:p>
          <a:p>
            <a:pPr marL="285750" indent="-285750">
              <a:lnSpc>
                <a:spcPct val="160000"/>
              </a:lnSpc>
              <a:buFont typeface="Arial"/>
              <a:buChar char="•"/>
            </a:pPr>
            <a:endParaRPr lang="en-IN" dirty="0">
              <a:latin typeface="Times New Roman"/>
              <a:cs typeface="Times New Roman"/>
            </a:endParaRPr>
          </a:p>
          <a:p>
            <a:pPr marL="285750" indent="-285750">
              <a:lnSpc>
                <a:spcPct val="160000"/>
              </a:lnSpc>
              <a:buFont typeface="Arial"/>
              <a:buChar char="•"/>
            </a:pPr>
            <a:r>
              <a:rPr lang="en-US" dirty="0">
                <a:latin typeface="Times New Roman"/>
                <a:cs typeface="Times New Roman"/>
              </a:rPr>
              <a:t>Convolutional Neural Network (CNN) is a class of deep, feed-forward artificial neural networks that has been used to analyze visual imagery. Convolutional networks were inspired by biological processes in that the connectivity pattern between neurons resembles the organization of the animal visual </a:t>
            </a:r>
            <a:r>
              <a:rPr lang="en-US" dirty="0" smtClean="0">
                <a:latin typeface="Times New Roman"/>
                <a:cs typeface="Times New Roman"/>
              </a:rPr>
              <a:t>cortex</a:t>
            </a:r>
            <a:endParaRPr lang="en-US" dirty="0">
              <a:latin typeface="Times New Roman"/>
              <a:cs typeface="Times New Roman"/>
            </a:endParaRPr>
          </a:p>
        </p:txBody>
      </p:sp>
    </p:spTree>
    <p:extLst>
      <p:ext uri="{BB962C8B-B14F-4D97-AF65-F5344CB8AC3E}">
        <p14:creationId xmlns:p14="http://schemas.microsoft.com/office/powerpoint/2010/main" val="74160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FF0000"/>
                </a:solidFill>
                <a:latin typeface="Calibri"/>
                <a:ea typeface="DejaVu Sans"/>
              </a:rPr>
              <a:t> Literature Survey </a:t>
            </a:r>
            <a:endParaRPr lang="en-IN" sz="4400" b="0" strike="noStrike" spc="-1">
              <a:latin typeface="Arial"/>
            </a:endParaRPr>
          </a:p>
        </p:txBody>
      </p:sp>
      <p:graphicFrame>
        <p:nvGraphicFramePr>
          <p:cNvPr id="82" name="Table 2"/>
          <p:cNvGraphicFramePr/>
          <p:nvPr>
            <p:extLst>
              <p:ext uri="{D42A27DB-BD31-4B8C-83A1-F6EECF244321}">
                <p14:modId xmlns:p14="http://schemas.microsoft.com/office/powerpoint/2010/main" val="3925318789"/>
              </p:ext>
            </p:extLst>
          </p:nvPr>
        </p:nvGraphicFramePr>
        <p:xfrm>
          <a:off x="457200" y="1600200"/>
          <a:ext cx="8229600" cy="4205880"/>
        </p:xfrm>
        <a:graphic>
          <a:graphicData uri="http://schemas.openxmlformats.org/drawingml/2006/table">
            <a:tbl>
              <a:tblPr/>
              <a:tblGrid>
                <a:gridCol w="1645920"/>
                <a:gridCol w="1645920"/>
                <a:gridCol w="1645920"/>
                <a:gridCol w="1645920"/>
                <a:gridCol w="1645920"/>
              </a:tblGrid>
              <a:tr h="622440">
                <a:tc>
                  <a:txBody>
                    <a:bodyPr/>
                    <a:lstStyle/>
                    <a:p>
                      <a:pPr>
                        <a:lnSpc>
                          <a:spcPct val="100000"/>
                        </a:lnSpc>
                      </a:pPr>
                      <a:r>
                        <a:rPr lang="en-IN" sz="1800" b="1" strike="noStrike" spc="-1">
                          <a:solidFill>
                            <a:srgbClr val="FFFFFF"/>
                          </a:solidFill>
                          <a:latin typeface="Times New Roman"/>
                          <a:cs typeface="Times New Roman"/>
                        </a:rPr>
                        <a:t>Year of Work</a:t>
                      </a:r>
                      <a:endParaRPr lang="en-IN" sz="1800" b="0" strike="noStrike" spc="-1">
                        <a:latin typeface="Times New Roman"/>
                        <a:cs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cs typeface="Times New Roman"/>
                        </a:rPr>
                        <a:t>Researchers</a:t>
                      </a:r>
                      <a:endParaRPr lang="en-IN" sz="1800" b="0" strike="noStrike" spc="-1">
                        <a:latin typeface="Times New Roman"/>
                        <a:cs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cs typeface="Times New Roman"/>
                        </a:rPr>
                        <a:t>Work Done</a:t>
                      </a:r>
                      <a:endParaRPr lang="en-IN" sz="1800" b="0" strike="noStrike" spc="-1">
                        <a:latin typeface="Times New Roman"/>
                        <a:cs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cs typeface="Times New Roman"/>
                        </a:rPr>
                        <a:t>Strength</a:t>
                      </a:r>
                      <a:endParaRPr lang="en-IN" sz="1800" b="0" strike="noStrike" spc="-1">
                        <a:latin typeface="Times New Roman"/>
                        <a:cs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Times New Roman"/>
                          <a:cs typeface="Times New Roman"/>
                        </a:rPr>
                        <a:t>Weakness</a:t>
                      </a:r>
                      <a:endParaRPr lang="en-IN" sz="1800" b="0" strike="noStrike" spc="-1">
                        <a:latin typeface="Times New Roman"/>
                        <a:cs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508400">
                <a:tc>
                  <a:txBody>
                    <a:bodyPr/>
                    <a:lstStyle/>
                    <a:p>
                      <a:pPr>
                        <a:lnSpc>
                          <a:spcPct val="100000"/>
                        </a:lnSpc>
                      </a:pPr>
                      <a:r>
                        <a:rPr lang="en-IN" sz="1800" b="0" strike="noStrike" spc="-1">
                          <a:solidFill>
                            <a:srgbClr val="000000"/>
                          </a:solidFill>
                          <a:latin typeface="Times New Roman"/>
                          <a:cs typeface="Times New Roman"/>
                        </a:rPr>
                        <a:t>2003</a:t>
                      </a:r>
                      <a:endParaRPr lang="en-IN" sz="1800" b="0" strike="noStrike" spc="-1">
                        <a:latin typeface="Times New Roman"/>
                        <a:cs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r>
                        <a:rPr lang="en-IN" sz="1800" b="0" strike="noStrike" spc="-1">
                          <a:latin typeface="Times New Roman"/>
                          <a:cs typeface="Times New Roman"/>
                        </a:rPr>
                        <a:t>B. S. Y. Lam and H. Yan</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r>
                        <a:rPr lang="en-IN" sz="1800" b="0" strike="noStrike" spc="-1" dirty="0">
                          <a:latin typeface="Times New Roman"/>
                          <a:cs typeface="Times New Roman"/>
                        </a:rPr>
                        <a:t>Segmentation using Differential Vector Fields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r>
                        <a:rPr lang="en-IN" sz="1800" b="0" strike="noStrike" spc="-1">
                          <a:latin typeface="Times New Roman"/>
                          <a:cs typeface="Times New Roman"/>
                        </a:rPr>
                        <a:t>Accurate segmentation in bright abnormalities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r>
                        <a:rPr lang="en-IN" sz="1800" b="0" strike="noStrike" spc="-1">
                          <a:latin typeface="Times New Roman"/>
                          <a:cs typeface="Times New Roman"/>
                        </a:rPr>
                        <a:t>No prediction in dark abnormalities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r>
              <a:tr h="2075040">
                <a:tc>
                  <a:txBody>
                    <a:bodyPr/>
                    <a:lstStyle/>
                    <a:p>
                      <a:r>
                        <a:rPr lang="en-IN" sz="1800" b="0" strike="noStrike" spc="-1">
                          <a:latin typeface="Times New Roman"/>
                          <a:cs typeface="Times New Roman"/>
                        </a:rPr>
                        <a:t>2013</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Times New Roman"/>
                          <a:cs typeface="Times New Roman"/>
                        </a:rPr>
                        <a:t>Matthew D. Zeiler and Rob Fergus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Times New Roman"/>
                          <a:cs typeface="Times New Roman"/>
                        </a:rPr>
                        <a:t>Visualizing and Understanding</a:t>
                      </a:r>
                    </a:p>
                    <a:p>
                      <a:r>
                        <a:rPr lang="en-IN" sz="1800" b="0" strike="noStrike" spc="-1">
                          <a:latin typeface="Times New Roman"/>
                          <a:cs typeface="Times New Roman"/>
                        </a:rPr>
                        <a:t>Convolutional Networks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Times New Roman"/>
                          <a:cs typeface="Times New Roman"/>
                        </a:rPr>
                        <a:t>Accurate predictions with the CIFAR-100 dataset</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dirty="0">
                          <a:latin typeface="Times New Roman"/>
                          <a:cs typeface="Times New Roman"/>
                        </a:rPr>
                        <a:t>Lack of a loss function that would have multiple objects per image</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FF0000"/>
                </a:solidFill>
                <a:latin typeface="Calibri"/>
                <a:ea typeface="DejaVu Sans"/>
              </a:rPr>
              <a:t> Literature Survey </a:t>
            </a:r>
            <a:endParaRPr lang="en-IN" sz="4400" b="0" strike="noStrike" spc="-1">
              <a:latin typeface="Arial"/>
            </a:endParaRPr>
          </a:p>
        </p:txBody>
      </p:sp>
      <p:graphicFrame>
        <p:nvGraphicFramePr>
          <p:cNvPr id="84" name="Table 2"/>
          <p:cNvGraphicFramePr/>
          <p:nvPr/>
        </p:nvGraphicFramePr>
        <p:xfrm>
          <a:off x="457200" y="1224000"/>
          <a:ext cx="8229600" cy="5181840"/>
        </p:xfrm>
        <a:graphic>
          <a:graphicData uri="http://schemas.openxmlformats.org/drawingml/2006/table">
            <a:tbl>
              <a:tblPr/>
              <a:tblGrid>
                <a:gridCol w="1645920"/>
                <a:gridCol w="1645920"/>
                <a:gridCol w="1645920"/>
                <a:gridCol w="1645920"/>
                <a:gridCol w="1645920"/>
              </a:tblGrid>
              <a:tr h="666720">
                <a:tc>
                  <a:txBody>
                    <a:bodyPr/>
                    <a:lstStyle/>
                    <a:p>
                      <a:pPr>
                        <a:lnSpc>
                          <a:spcPct val="100000"/>
                        </a:lnSpc>
                      </a:pPr>
                      <a:r>
                        <a:rPr lang="en-IN" sz="1800" b="1" strike="noStrike" spc="-1">
                          <a:solidFill>
                            <a:srgbClr val="FFFFFF"/>
                          </a:solidFill>
                          <a:latin typeface="Calibri"/>
                        </a:rPr>
                        <a:t>Year of Work</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Calibri"/>
                        </a:rPr>
                        <a:t>Researchers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Calibri"/>
                        </a:rPr>
                        <a:t>Work Done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Calibri"/>
                        </a:rPr>
                        <a:t>Strength</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IN" sz="1800" b="1" strike="noStrike" spc="-1">
                          <a:solidFill>
                            <a:srgbClr val="FFFFFF"/>
                          </a:solidFill>
                          <a:latin typeface="Calibri"/>
                        </a:rPr>
                        <a:t>Weakness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92120">
                <a:tc>
                  <a:txBody>
                    <a:bodyPr/>
                    <a:lstStyle/>
                    <a:p>
                      <a:r>
                        <a:rPr lang="en-IN" sz="1800" b="0" strike="noStrike" spc="-1">
                          <a:latin typeface="Arial"/>
                        </a:rPr>
                        <a:t>2014</a:t>
                      </a:r>
                    </a:p>
                    <a:p>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r>
                        <a:rPr lang="en-IN" sz="1800" b="0" strike="noStrike" spc="-1">
                          <a:latin typeface="Arial"/>
                        </a:rPr>
                        <a:t>Qing Li, Weidong Cai</a:t>
                      </a:r>
                    </a:p>
                    <a:p>
                      <a:r>
                        <a:rPr lang="en-IN" sz="1800" b="0" strike="noStrike" spc="-1">
                          <a:latin typeface="Arial"/>
                        </a:rPr>
                        <a:t>, Xiaogang Wang, Yun</a:t>
                      </a:r>
                    </a:p>
                    <a:p>
                      <a:r>
                        <a:rPr lang="en-IN" sz="1800" b="0" strike="noStrike" spc="-1">
                          <a:latin typeface="Arial"/>
                        </a:rPr>
                        <a:t> Zhou, David Dagan Feng and Mei Chen</a:t>
                      </a:r>
                    </a:p>
                    <a:p>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r>
                        <a:rPr lang="en-IN" sz="1800" b="0" strike="noStrike" spc="-1">
                          <a:latin typeface="Arial"/>
                        </a:rPr>
                        <a:t>Medical Image Classification using CNN</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r>
                        <a:rPr lang="en-IN" sz="1800" b="0" strike="noStrike" spc="-1">
                          <a:latin typeface="Arial"/>
                        </a:rPr>
                        <a:t>Simple and an efficient algorithm with a single CNN layer</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r>
                        <a:rPr lang="en-IN" sz="1800" b="0" strike="noStrike" spc="-1">
                          <a:latin typeface="Arial"/>
                        </a:rPr>
                        <a:t>Limited Datasets.</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2223000">
                <a:tc>
                  <a:txBody>
                    <a:bodyPr/>
                    <a:lstStyle/>
                    <a:p>
                      <a:pPr>
                        <a:lnSpc>
                          <a:spcPct val="100000"/>
                        </a:lnSpc>
                      </a:pPr>
                      <a:r>
                        <a:rPr lang="en-IN" sz="1800" b="0" strike="noStrike" spc="-1">
                          <a:solidFill>
                            <a:srgbClr val="000000"/>
                          </a:solidFill>
                          <a:latin typeface="Arial"/>
                        </a:rPr>
                        <a:t>2016</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Arial"/>
                        </a:rPr>
                        <a:t>Qiaoliang Li,  Bowei Feng, LinPei Xie, Ping Liang*, Huisheng Zhang and Tianfu Wang</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Arial"/>
                        </a:rPr>
                        <a:t>Segmented the Vascular tree from the retinal images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Arial"/>
                        </a:rPr>
                        <a:t>A near accurate prediction of the tree with respect to the ground truth</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r>
                        <a:rPr lang="en-IN" sz="1800" b="0" strike="noStrike" spc="-1">
                          <a:latin typeface="Arial"/>
                        </a:rPr>
                        <a:t>Difficulty in setting the hyperparameters</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5640" cy="113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dirty="0">
                <a:solidFill>
                  <a:srgbClr val="FF0000"/>
                </a:solidFill>
                <a:latin typeface="Calibri"/>
                <a:ea typeface="DejaVu Sans"/>
              </a:rPr>
              <a:t> Proposed Architecture</a:t>
            </a:r>
            <a:endParaRPr lang="en-IN" sz="4400" b="0" strike="noStrike" spc="-1" dirty="0">
              <a:latin typeface="Arial"/>
            </a:endParaRPr>
          </a:p>
        </p:txBody>
      </p:sp>
      <p:sp>
        <p:nvSpPr>
          <p:cNvPr id="86" name="CustomShape 2"/>
          <p:cNvSpPr/>
          <p:nvPr/>
        </p:nvSpPr>
        <p:spPr>
          <a:xfrm>
            <a:off x="457200" y="1600200"/>
            <a:ext cx="8225640" cy="452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641"/>
              </a:spcBef>
            </a:pPr>
            <a:r>
              <a:rPr lang="en-IN" sz="3200" b="0" strike="noStrike" spc="-1">
                <a:solidFill>
                  <a:srgbClr val="000000"/>
                </a:solidFill>
                <a:latin typeface="Calibri"/>
                <a:ea typeface="DejaVu Sans"/>
              </a:rPr>
              <a:t> </a:t>
            </a:r>
            <a:endParaRPr lang="en-IN" sz="3200" b="0" strike="noStrike" spc="-1">
              <a:latin typeface="Arial"/>
            </a:endParaRPr>
          </a:p>
          <a:p>
            <a:pPr algn="just">
              <a:lnSpc>
                <a:spcPct val="100000"/>
              </a:lnSpc>
              <a:spcBef>
                <a:spcPts val="641"/>
              </a:spcBef>
            </a:pPr>
            <a:endParaRPr lang="en-IN" sz="3200" b="0" strike="noStrike" spc="-1">
              <a:latin typeface="Arial"/>
            </a:endParaRPr>
          </a:p>
        </p:txBody>
      </p:sp>
      <p:sp>
        <p:nvSpPr>
          <p:cNvPr id="87" name="CustomShape 3"/>
          <p:cNvSpPr/>
          <p:nvPr/>
        </p:nvSpPr>
        <p:spPr>
          <a:xfrm>
            <a:off x="288000" y="4536000"/>
            <a:ext cx="8348760" cy="136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pic>
        <p:nvPicPr>
          <p:cNvPr id="88" name="Picture 87"/>
          <p:cNvPicPr/>
          <p:nvPr/>
        </p:nvPicPr>
        <p:blipFill>
          <a:blip r:embed="rId2"/>
          <a:stretch/>
        </p:blipFill>
        <p:spPr>
          <a:xfrm>
            <a:off x="792000" y="1152000"/>
            <a:ext cx="7415280" cy="5471280"/>
          </a:xfrm>
          <a:prstGeom prst="rect">
            <a:avLst/>
          </a:prstGeom>
          <a:ln>
            <a:noFill/>
          </a:ln>
        </p:spPr>
      </p:pic>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1142</TotalTime>
  <Words>2336</Words>
  <Application>Microsoft Macintosh PowerPoint</Application>
  <PresentationFormat>On-screen Show (4:3)</PresentationFormat>
  <Paragraphs>235</Paragraphs>
  <Slides>41</Slides>
  <Notes>0</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PowerPoint Presentation</vt:lpstr>
      <vt:lpstr>PowerPoint Presentation</vt:lpstr>
      <vt:lpstr>Abstract</vt:lpstr>
      <vt:lpstr>Abstract</vt:lpstr>
      <vt:lpstr>Introduction </vt:lpstr>
      <vt:lpstr>Introduction</vt:lpstr>
      <vt:lpstr>PowerPoint Presentation</vt:lpstr>
      <vt:lpstr>PowerPoint Presentation</vt:lpstr>
      <vt:lpstr>PowerPoint Presentation</vt:lpstr>
      <vt:lpstr> Proposed Architecture</vt:lpstr>
      <vt:lpstr>PowerPoint Presentation</vt:lpstr>
      <vt:lpstr> Proposed Architecture </vt:lpstr>
      <vt:lpstr> Proposed Architecture </vt:lpstr>
      <vt:lpstr> Proposed Architecture </vt:lpstr>
      <vt:lpstr> Proposed Architecture </vt:lpstr>
      <vt:lpstr> Proposed Architecture </vt:lpstr>
      <vt:lpstr> Proposed Architecture </vt:lpstr>
      <vt:lpstr>PowerPoint Presentation</vt:lpstr>
      <vt:lpstr>System Requirements</vt:lpstr>
      <vt:lpstr>System Requirements</vt:lpstr>
      <vt:lpstr>System Requirements</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vt:lpstr>
      <vt:lpstr>PowerPoint Presentation</vt:lpstr>
      <vt:lpstr>References </vt:lpstr>
      <vt:lpstr>References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subject/>
  <dc:creator>Jayabhaduri</dc:creator>
  <dc:description/>
  <cp:lastModifiedBy>siva subramanian</cp:lastModifiedBy>
  <cp:revision>48</cp:revision>
  <dcterms:created xsi:type="dcterms:W3CDTF">2018-02-05T07:33:00Z</dcterms:created>
  <dcterms:modified xsi:type="dcterms:W3CDTF">2018-04-10T20:26:22Z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