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08" r:id="rId5"/>
    <p:sldMasterId id="2147484322" r:id="rId6"/>
    <p:sldMasterId id="2147484374" r:id="rId7"/>
  </p:sldMasterIdLst>
  <p:notesMasterIdLst>
    <p:notesMasterId r:id="rId27"/>
  </p:notesMasterIdLst>
  <p:handoutMasterIdLst>
    <p:handoutMasterId r:id="rId28"/>
  </p:handoutMasterIdLst>
  <p:sldIdLst>
    <p:sldId id="332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40" r:id="rId25"/>
    <p:sldId id="331" r:id="rId2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2015 Breakout Template" id="{D75A0D65-BF15-4822-BC6D-74C66FDCD9EE}">
          <p14:sldIdLst>
            <p14:sldId id="332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40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  <a:srgbClr val="389E7E"/>
    <a:srgbClr val="01557E"/>
    <a:srgbClr val="FD7D7B"/>
    <a:srgbClr val="9078FC"/>
    <a:srgbClr val="F5F5F5"/>
    <a:srgbClr val="00FFFD"/>
    <a:srgbClr val="00FFA4"/>
    <a:srgbClr val="E4E4E4"/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21" autoAdjust="0"/>
    <p:restoredTop sz="96323" autoAdjust="0"/>
  </p:normalViewPr>
  <p:slideViewPr>
    <p:cSldViewPr>
      <p:cViewPr>
        <p:scale>
          <a:sx n="40" d="100"/>
          <a:sy n="40" d="100"/>
        </p:scale>
        <p:origin x="736" y="540"/>
      </p:cViewPr>
      <p:guideLst/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Tue, Jul 21 3:04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Tue, Jul 21 3:04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Tue, Jul 21 3:04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6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45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510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2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94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3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118852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6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6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002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59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66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9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624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7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91416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16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57082" lvl="2" indent="-228541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77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2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217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99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04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523733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 smtClean="0"/>
              <a:t>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3C3B-4339-43D7-BF14-AEF901A287CC}" type="datetimeFigureOut">
              <a:rPr lang="en-US" smtClean="0"/>
              <a:t>Tue, Jul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91B3-42F5-4484-9DF3-945048C4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40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9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7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7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212850"/>
            <a:ext cx="6400800" cy="2782300"/>
          </a:xfrm>
        </p:spPr>
        <p:txBody>
          <a:bodyPr wrap="square"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13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212850"/>
            <a:ext cx="6400800" cy="2782300"/>
          </a:xfrm>
        </p:spPr>
        <p:txBody>
          <a:bodyPr wrap="square"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761037" y="295274"/>
            <a:ext cx="6403165" cy="917575"/>
          </a:xfrm>
        </p:spPr>
        <p:txBody>
          <a:bodyPr/>
          <a:lstStyle/>
          <a:p>
            <a:r>
              <a:rPr lang="en-US" dirty="0" smtClean="0"/>
              <a:t>Click to edit Master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00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452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26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342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484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97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8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6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28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922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746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50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55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3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48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659197" y="6606832"/>
            <a:ext cx="777278" cy="387693"/>
          </a:xfrm>
          <a:prstGeom prst="rect">
            <a:avLst/>
          </a:prstGeom>
        </p:spPr>
        <p:txBody>
          <a:bodyPr/>
          <a:lstStyle/>
          <a:p>
            <a:fld id="{4CED8391-71CF-4FD3-A093-40D26DE2D47C}" type="slidenum">
              <a:rPr lang="en-US" smtClean="0">
                <a:solidFill>
                  <a:srgbClr val="00188F"/>
                </a:solidFill>
              </a:rPr>
              <a:pPr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1878" y="1204613"/>
            <a:ext cx="11460018" cy="36672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8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4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43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01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9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2741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89838" y="1668463"/>
            <a:ext cx="457200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90515" y="295275"/>
            <a:ext cx="4573689" cy="91757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97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668463"/>
            <a:ext cx="6400800" cy="502920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61039" y="295275"/>
            <a:ext cx="6403165" cy="91757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9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668463"/>
            <a:ext cx="6400800" cy="502920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54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4"/>
            <a:ext cx="10058399" cy="1828800"/>
          </a:xfrm>
        </p:spPr>
        <p:txBody>
          <a:bodyPr/>
          <a:lstStyle>
            <a:lvl1pPr>
              <a:defRPr sz="4799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82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390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834" indent="-342834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332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59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03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9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33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9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67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1565332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088" indent="-241253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332" indent="-342834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02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222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475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3" y="3147123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55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5" y="2301240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3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40" y="2301051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89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7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87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56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5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058862"/>
            <a:ext cx="11887200" cy="572464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57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83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211" y="6395264"/>
            <a:ext cx="11888061" cy="301348"/>
          </a:xfrm>
        </p:spPr>
        <p:txBody>
          <a:bodyPr anchor="b" anchorCtr="0">
            <a:spAutoFit/>
          </a:bodyPr>
          <a:lstStyle>
            <a:lvl1pPr>
              <a:spcBef>
                <a:spcPts val="0"/>
              </a:spcBef>
              <a:defRPr sz="816" b="0">
                <a:solidFill>
                  <a:schemeClr val="tx1"/>
                </a:solidFill>
                <a:latin typeface="+mn-lt"/>
              </a:defRPr>
            </a:lvl1pPr>
            <a:lvl2pPr>
              <a:defRPr sz="816" b="0">
                <a:solidFill>
                  <a:schemeClr val="tx1"/>
                </a:solidFill>
              </a:defRPr>
            </a:lvl2pPr>
            <a:lvl3pPr>
              <a:defRPr sz="816" b="0">
                <a:solidFill>
                  <a:schemeClr val="tx1"/>
                </a:solidFill>
              </a:defRPr>
            </a:lvl3pPr>
            <a:lvl4pPr>
              <a:defRPr sz="816" b="0">
                <a:solidFill>
                  <a:schemeClr val="tx1"/>
                </a:solidFill>
              </a:defRPr>
            </a:lvl4pPr>
            <a:lvl5pPr>
              <a:defRPr sz="816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4127387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15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95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5199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937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Title_HEALTHCA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" t="13287" r="2103" b="3771"/>
          <a:stretch/>
        </p:blipFill>
        <p:spPr>
          <a:xfrm>
            <a:off x="0" y="0"/>
            <a:ext cx="12466638" cy="7027276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66371" y="2489420"/>
            <a:ext cx="6275733" cy="1356064"/>
          </a:xfrm>
          <a:prstGeom prst="rect">
            <a:avLst/>
          </a:prstGeom>
        </p:spPr>
        <p:txBody>
          <a:bodyPr wrap="square" lIns="143407" tIns="0" rIns="143407" bIns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489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here, second line here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372" y="4994602"/>
            <a:ext cx="6275659" cy="593368"/>
          </a:xfrm>
          <a:prstGeom prst="rect">
            <a:avLst/>
          </a:prstGeom>
        </p:spPr>
        <p:txBody>
          <a:bodyPr lIns="143407" tIns="0" rIns="143407" bIns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42">
                <a:solidFill>
                  <a:schemeClr val="bg1"/>
                </a:solidFill>
                <a:latin typeface="+mn-lt"/>
              </a:defRPr>
            </a:lvl1pPr>
            <a:lvl2pPr marL="45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6758" y="3920818"/>
            <a:ext cx="6292074" cy="881064"/>
          </a:xfrm>
          <a:prstGeom prst="rect">
            <a:avLst/>
          </a:prstGeom>
        </p:spPr>
        <p:txBody>
          <a:bodyPr lIns="143407" tIns="0" rIns="143407"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40" baseline="0">
                <a:solidFill>
                  <a:schemeClr val="bg1"/>
                </a:solidFill>
                <a:latin typeface="+mn-lt"/>
              </a:defRPr>
            </a:lvl1pPr>
            <a:lvl2pPr marL="342528" indent="0">
              <a:buNone/>
              <a:defRPr sz="1632">
                <a:solidFill>
                  <a:schemeClr val="bg1"/>
                </a:solidFill>
                <a:latin typeface="+mj-lt"/>
              </a:defRPr>
            </a:lvl2pPr>
            <a:lvl3pPr marL="570880" indent="0">
              <a:buNone/>
              <a:defRPr sz="1326">
                <a:solidFill>
                  <a:schemeClr val="bg1"/>
                </a:solidFill>
                <a:latin typeface="+mj-lt"/>
              </a:defRPr>
            </a:lvl3pPr>
            <a:lvl4pPr marL="799229" indent="0">
              <a:buNone/>
              <a:defRPr sz="1224">
                <a:solidFill>
                  <a:schemeClr val="bg1"/>
                </a:solidFill>
                <a:latin typeface="+mj-lt"/>
              </a:defRPr>
            </a:lvl4pPr>
            <a:lvl5pPr marL="1027583" indent="0">
              <a:buNone/>
              <a:defRPr sz="1224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Sub header here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0059" y="6530041"/>
            <a:ext cx="1304123" cy="2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5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739605" y="6673146"/>
            <a:ext cx="501211" cy="372394"/>
          </a:xfrm>
          <a:prstGeom prst="rect">
            <a:avLst/>
          </a:prstGeom>
        </p:spPr>
        <p:txBody>
          <a:bodyPr/>
          <a:lstStyle/>
          <a:p>
            <a:pPr defTabSz="932563"/>
            <a:fld id="{4CED8391-71CF-4FD3-A093-40D26DE2D47C}" type="slidenum">
              <a:rPr lang="en-US" smtClean="0">
                <a:solidFill>
                  <a:srgbClr val="00188F"/>
                </a:solidFill>
              </a:rPr>
              <a:pPr defTabSz="932563"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1878" y="1204614"/>
            <a:ext cx="11460018" cy="20962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74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8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7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  <p:sldLayoutId id="2147484277" r:id="rId14"/>
    <p:sldLayoutId id="2147484263" r:id="rId15"/>
    <p:sldLayoutId id="2147484307" r:id="rId1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7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  <p:sldLayoutId id="2147484321" r:id="rId13"/>
    <p:sldLayoutId id="214748440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6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  <p:sldLayoutId id="2147484334" r:id="rId12"/>
    <p:sldLayoutId id="2147484335" r:id="rId13"/>
    <p:sldLayoutId id="2147484336" r:id="rId14"/>
    <p:sldLayoutId id="2147484337" r:id="rId15"/>
    <p:sldLayoutId id="2147484338" r:id="rId16"/>
    <p:sldLayoutId id="2147484339" r:id="rId17"/>
    <p:sldLayoutId id="2147484340" r:id="rId18"/>
    <p:sldLayoutId id="2147484341" r:id="rId19"/>
    <p:sldLayoutId id="2147484342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  <p:sldLayoutId id="2147484388" r:id="rId14"/>
    <p:sldLayoutId id="2147484389" r:id="rId15"/>
    <p:sldLayoutId id="2147484390" r:id="rId16"/>
    <p:sldLayoutId id="2147484391" r:id="rId17"/>
    <p:sldLayoutId id="2147484392" r:id="rId18"/>
    <p:sldLayoutId id="2147484393" r:id="rId19"/>
    <p:sldLayoutId id="2147484394" r:id="rId20"/>
    <p:sldLayoutId id="2147484395" r:id="rId21"/>
    <p:sldLayoutId id="2147484396" r:id="rId22"/>
    <p:sldLayoutId id="2147484397" r:id="rId23"/>
    <p:sldLayoutId id="2147484398" r:id="rId24"/>
    <p:sldLayoutId id="2147484399" r:id="rId25"/>
    <p:sldLayoutId id="2147484400" r:id="rId26"/>
    <p:sldLayoutId id="2147484401" r:id="rId27"/>
    <p:sldLayoutId id="2147484402" r:id="rId28"/>
    <p:sldLayoutId id="2147484403" r:id="rId2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700232" y="936198"/>
            <a:ext cx="11196624" cy="2917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119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Programación funcional</a:t>
            </a:r>
          </a:p>
          <a:p>
            <a:r>
              <a:rPr lang="es-ES" sz="6119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&amp;&amp;</a:t>
            </a:r>
          </a:p>
          <a:p>
            <a:r>
              <a:rPr lang="es-ES" sz="6119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ES6</a:t>
            </a:r>
            <a:endParaRPr lang="es-ES" sz="6119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t="3768" r="-491" b="35230"/>
          <a:stretch/>
        </p:blipFill>
        <p:spPr>
          <a:xfrm>
            <a:off x="887770" y="5416429"/>
            <a:ext cx="1077156" cy="1077156"/>
          </a:xfrm>
          <a:prstGeom prst="rect">
            <a:avLst/>
          </a:prstGeom>
        </p:spPr>
      </p:pic>
      <p:sp>
        <p:nvSpPr>
          <p:cNvPr id="28" name="TextBox 5"/>
          <p:cNvSpPr txBox="1"/>
          <p:nvPr/>
        </p:nvSpPr>
        <p:spPr>
          <a:xfrm>
            <a:off x="2062072" y="5342771"/>
            <a:ext cx="5628389" cy="124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48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Arcadio García Salvadores</a:t>
            </a:r>
          </a:p>
          <a:p>
            <a:r>
              <a:rPr lang="es-ES" sz="2448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Universidad Autónoma de Madrid</a:t>
            </a:r>
          </a:p>
          <a:p>
            <a:r>
              <a:rPr lang="es-ES" sz="2448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2448" dirty="0" err="1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arcadio_g_s</a:t>
            </a:r>
            <a:endParaRPr lang="es-ES" sz="2448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10325036" y="6338596"/>
            <a:ext cx="1374705" cy="37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36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s-ES" sz="1836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MSPSpain</a:t>
            </a:r>
            <a:endParaRPr lang="es-ES" sz="1836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452" y="5081943"/>
            <a:ext cx="1244848" cy="1244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201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8A2B"/>
            </a:gs>
            <a:gs pos="100000">
              <a:srgbClr val="D9DF2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592262"/>
            <a:ext cx="11429999" cy="4908780"/>
          </a:xfr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trike="sngStrike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c=3; //</a:t>
            </a:r>
            <a:r>
              <a:rPr lang="en-US" strike="sngStrike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ReferenceError</a:t>
            </a:r>
            <a:endParaRPr lang="en-US" sz="3200" strike="sngStrik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trike="sngStrike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d=[];//</a:t>
            </a:r>
            <a:r>
              <a:rPr lang="en-US" strike="sngStrike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ReferenceError</a:t>
            </a:r>
            <a:endParaRPr lang="en-US" sz="3200" strike="sngStrik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Const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442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2A6D"/>
            </a:gs>
            <a:gs pos="100000">
              <a:srgbClr val="832D9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278062"/>
            <a:ext cx="11201399" cy="2932919"/>
          </a:xfr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sum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z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//6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Spread / </a:t>
            </a:r>
            <a:r>
              <a:rPr lang="es-ES" b="1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8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9A105"/>
            </a:gs>
            <a:gs pos="100000">
              <a:srgbClr val="F8F9BA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278062"/>
            <a:ext cx="11429999" cy="2932919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sum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current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previous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current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//15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Spread / </a:t>
            </a:r>
            <a:r>
              <a:rPr lang="es-ES" b="1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081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E67FE"/>
            </a:gs>
            <a:gs pos="100000">
              <a:srgbClr val="65D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2811462"/>
            <a:ext cx="11658598" cy="2142574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creaRobot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...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creaRobot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???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Argumentos por defecto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757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38383"/>
            </a:gs>
            <a:gs pos="100000">
              <a:srgbClr val="E4E4E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429998" cy="2142574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creaRobot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asesino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asesino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!==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Argumentos por defecto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1430001" cy="1879041"/>
          </a:xfrm>
          <a:prstGeom prst="rect">
            <a:avLst/>
          </a:prstGeo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creaRobot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...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9158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FFA4"/>
            </a:gs>
            <a:gs pos="100000">
              <a:srgbClr val="00FFFD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506198" cy="4513608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az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//ax==1, ay==2, </a:t>
            </a:r>
            <a:r>
              <a:rPr lang="en-U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az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==3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by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bx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==1, by==2, </a:t>
            </a:r>
            <a:r>
              <a:rPr lang="en-U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bz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==3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by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Asignación desestructurada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6388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078FC"/>
            </a:gs>
            <a:gs pos="100000">
              <a:srgbClr val="FD7D7B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201398" cy="4908780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1.2.3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 altera </a:t>
            </a: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numero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duplica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()=&gt;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numero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duplica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falla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Funciones lambda con =&gt;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8206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557E"/>
            </a:gs>
            <a:gs pos="100000">
              <a:srgbClr val="389E7E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582398" cy="4876800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coordenadas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z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coordenadas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s-E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x,y,z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console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coordenadas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//1,2,3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coordenadas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console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//1,2,3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of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4455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4679" y="4335462"/>
            <a:ext cx="9268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</a:rPr>
              <a:t>https://github.com/arcadiogarcia/SlushAsAService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37" y="677862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07" t="15766" r="9343" b="21048"/>
          <a:stretch/>
        </p:blipFill>
        <p:spPr>
          <a:xfrm>
            <a:off x="76095" y="1374213"/>
            <a:ext cx="4176407" cy="432556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32152" y="1564968"/>
            <a:ext cx="8031208" cy="5113426"/>
          </a:xfrm>
        </p:spPr>
        <p:txBody>
          <a:bodyPr/>
          <a:lstStyle/>
          <a:p>
            <a:pPr marL="349724" indent="-349724">
              <a:spcAft>
                <a:spcPts val="1199"/>
              </a:spcAft>
              <a:buAutoNum type="arabicPeriod"/>
            </a:pPr>
            <a:r>
              <a:rPr lang="en-US" sz="3199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https://github.com/getify/You-Dont-Know-JS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Advanced JavaScript </a:t>
            </a:r>
            <a:r>
              <a:rPr lang="en-US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resources</a:t>
            </a:r>
            <a:endParaRPr lang="en-US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3507" y="-1379342"/>
            <a:ext cx="6215769" cy="65919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32563"/>
            <a:r>
              <a:rPr lang="en-US" dirty="0">
                <a:solidFill>
                  <a:srgbClr val="404040"/>
                </a:solidFill>
              </a:rPr>
              <a:t>Reference talks by Sam, Elio, Clemens and any of the ASA talks, at least.</a:t>
            </a:r>
          </a:p>
        </p:txBody>
      </p:sp>
    </p:spTree>
    <p:extLst>
      <p:ext uri="{BB962C8B-B14F-4D97-AF65-F5344CB8AC3E}">
        <p14:creationId xmlns:p14="http://schemas.microsoft.com/office/powerpoint/2010/main" val="3391385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D3896"/>
            </a:gs>
            <a:gs pos="100000">
              <a:srgbClr val="1CF9FC">
                <a:lumMod val="100000"/>
              </a:srgb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709991"/>
            <a:ext cx="11887200" cy="4530471"/>
          </a:xfrm>
        </p:spPr>
        <p:txBody>
          <a:bodyPr/>
          <a:lstStyle/>
          <a:p>
            <a:r>
              <a:rPr lang="es-ES" dirty="0" smtClean="0"/>
              <a:t>Evitar </a:t>
            </a:r>
            <a:r>
              <a:rPr lang="es-ES" dirty="0" err="1" smtClean="0"/>
              <a:t>side-effects</a:t>
            </a:r>
            <a:endParaRPr lang="es-ES" dirty="0" smtClean="0"/>
          </a:p>
          <a:p>
            <a:pPr lvl="1"/>
            <a:r>
              <a:rPr lang="es-ES" dirty="0" smtClean="0"/>
              <a:t>Una función siempre devuelve el mismo resultado</a:t>
            </a:r>
          </a:p>
          <a:p>
            <a:r>
              <a:rPr lang="es-ES" dirty="0" smtClean="0"/>
              <a:t>Estilo declarativo</a:t>
            </a:r>
          </a:p>
          <a:p>
            <a:r>
              <a:rPr lang="es-ES" dirty="0" smtClean="0"/>
              <a:t>Expresiones lambda</a:t>
            </a:r>
          </a:p>
          <a:p>
            <a:r>
              <a:rPr lang="es-ES" dirty="0" smtClean="0"/>
              <a:t>Mejor concurrencia</a:t>
            </a:r>
          </a:p>
          <a:p>
            <a:r>
              <a:rPr lang="es-ES" dirty="0" smtClean="0"/>
              <a:t>Lenguajes especializados : F#, </a:t>
            </a:r>
            <a:r>
              <a:rPr lang="es-ES" dirty="0" err="1" smtClean="0"/>
              <a:t>Haskell</a:t>
            </a:r>
            <a:endParaRPr lang="es-E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Programación</a:t>
            </a:r>
            <a:r>
              <a:rPr lang="en-U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funcional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6448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51959"/>
            </a:gs>
            <a:gs pos="100000">
              <a:srgbClr val="FAAC3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709991"/>
            <a:ext cx="11887200" cy="5355312"/>
          </a:xfrm>
        </p:spPr>
        <p:txBody>
          <a:bodyPr/>
          <a:lstStyle/>
          <a:p>
            <a:r>
              <a:rPr lang="es-ES" dirty="0" smtClean="0"/>
              <a:t>No es un lenguaje funcional puro</a:t>
            </a:r>
          </a:p>
          <a:p>
            <a:pPr lvl="1"/>
            <a:r>
              <a:rPr lang="es-ES" dirty="0" smtClean="0"/>
              <a:t>Evaluación perezosa</a:t>
            </a:r>
          </a:p>
          <a:p>
            <a:pPr lvl="1"/>
            <a:r>
              <a:rPr lang="es-ES" dirty="0" smtClean="0"/>
              <a:t>Inmutabilidad</a:t>
            </a:r>
          </a:p>
          <a:p>
            <a:r>
              <a:rPr lang="es-ES" dirty="0" smtClean="0"/>
              <a:t>Es </a:t>
            </a:r>
            <a:r>
              <a:rPr lang="es-ES" dirty="0" err="1" smtClean="0"/>
              <a:t>multiparadigma</a:t>
            </a:r>
            <a:endParaRPr lang="es-ES" dirty="0"/>
          </a:p>
          <a:p>
            <a:pPr lvl="1"/>
            <a:r>
              <a:rPr lang="es-ES" dirty="0" smtClean="0"/>
              <a:t>Imperativo</a:t>
            </a:r>
          </a:p>
          <a:p>
            <a:pPr lvl="1"/>
            <a:r>
              <a:rPr lang="es-ES" dirty="0" smtClean="0"/>
              <a:t>Orientado a objetos</a:t>
            </a:r>
          </a:p>
          <a:p>
            <a:pPr lvl="1"/>
            <a:r>
              <a:rPr lang="es-ES" dirty="0" smtClean="0"/>
              <a:t>Funcional</a:t>
            </a:r>
          </a:p>
          <a:p>
            <a:r>
              <a:rPr lang="es-ES" dirty="0" smtClean="0"/>
              <a:t>Podemos usar en cada momento el estilo mas adecuado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 JS un lenguaje funcional?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618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69444"/>
            </a:gs>
            <a:gs pos="100000">
              <a:srgbClr val="F6EE77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506199" cy="3791807"/>
          </a:xfrm>
          <a:solidFill>
            <a:srgbClr val="202020">
              <a:alpha val="70000"/>
            </a:srgbClr>
          </a:solidFill>
          <a:ln w="12700" cap="sq" cmpd="thickThin">
            <a:solidFill>
              <a:schemeClr val="tx1"/>
            </a:solidFill>
            <a:bevel/>
          </a:ln>
        </p:spPr>
        <p:txBody>
          <a:bodyPr/>
          <a:lstStyle/>
          <a:p>
            <a:pPr marL="0" indent="0">
              <a:spcBef>
                <a:spcPts val="575"/>
              </a:spcBef>
              <a:buNone/>
            </a:pPr>
            <a:r>
              <a:rPr lang="es-ES" dirty="0">
                <a:solidFill>
                  <a:srgbClr val="57A64A"/>
                </a:solidFill>
                <a:ea typeface="Times New Roman" panose="02020603050405020304" pitchFamily="18" charset="0"/>
              </a:rPr>
              <a:t>//Las funciones son de primera clase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Times New Roman" panose="02020603050405020304" pitchFamily="18" charset="0"/>
              </a:rPr>
              <a:t>suma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b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b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s-ES" dirty="0">
                <a:solidFill>
                  <a:srgbClr val="B4B4B4"/>
                </a:solidFill>
                <a:ea typeface="Times New Roman" panose="02020603050405020304" pitchFamily="18" charset="0"/>
              </a:rPr>
              <a:t>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s-ES" dirty="0">
                <a:solidFill>
                  <a:srgbClr val="57A64A"/>
                </a:solidFill>
                <a:ea typeface="Times New Roman" panose="02020603050405020304" pitchFamily="18" charset="0"/>
              </a:rPr>
              <a:t>//Y también son de orden superior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>
                <a:solidFill>
                  <a:srgbClr val="569CD6"/>
                </a:solidFill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Times New Roman" panose="02020603050405020304" pitchFamily="18" charset="0"/>
              </a:rPr>
              <a:t>aplicaTres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f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5CEA8"/>
                </a:solidFill>
                <a:ea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 err="1">
                <a:solidFill>
                  <a:srgbClr val="DCDCDC"/>
                </a:solidFill>
                <a:ea typeface="Times New Roman" panose="02020603050405020304" pitchFamily="18" charset="0"/>
              </a:rPr>
              <a:t>aplicaTres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ea typeface="Times New Roman" panose="02020603050405020304" pitchFamily="18" charset="0"/>
              </a:rPr>
              <a:t>suma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);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7A64A"/>
                </a:solidFill>
                <a:ea typeface="Times New Roman" panose="02020603050405020304" pitchFamily="18" charset="0"/>
              </a:rPr>
              <a:t>//</a:t>
            </a:r>
            <a:r>
              <a:rPr lang="en-US" dirty="0" smtClean="0">
                <a:solidFill>
                  <a:srgbClr val="57A64A"/>
                </a:solidFill>
                <a:ea typeface="Times New Roman" panose="02020603050405020304" pitchFamily="18" charset="0"/>
              </a:rPr>
              <a:t>3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Funciones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30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A2D8B"/>
            </a:gs>
            <a:gs pos="100000">
              <a:srgbClr val="EA1E7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897062"/>
            <a:ext cx="11887200" cy="3741217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'marta'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 smtClean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'adios'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'admin'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'test'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mensajes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mensajesFormat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 dice: 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Trabajando con datos: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162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D2124"/>
            </a:gs>
            <a:gs pos="100000">
              <a:srgbClr val="FCEB2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318138"/>
            <a:ext cx="11887200" cy="3854901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'marta'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'adios'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'admin'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'test'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mensajesPedro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Trabajando con datos: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Filter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3195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7ABC3"/>
            </a:gs>
            <a:gs pos="100000">
              <a:srgbClr val="FCFE7E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318138"/>
            <a:ext cx="11889566" cy="3064429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'marta'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'adios'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'admin'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'test'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}];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numeroMensajes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800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currentValue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index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array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currentValue</a:t>
            </a:r>
            <a:r>
              <a:rPr lang="en-US" sz="1800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]=(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currentValue</a:t>
            </a:r>
            <a:r>
              <a:rPr lang="en-US" sz="1800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{});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Trabajando con datos: Reduce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885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100000">
              <a:schemeClr val="bg1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EcmaScript6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Coming soon  to a browser near you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80037" y="3192462"/>
            <a:ext cx="5334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47566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84276"/>
            </a:gs>
            <a:gs pos="100000">
              <a:srgbClr val="FEE78A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3968" y="1668462"/>
            <a:ext cx="11364469" cy="4908780"/>
          </a:xfr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trike="sngStrike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trike="sngStrike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= 2; //</a:t>
            </a:r>
            <a:r>
              <a:rPr lang="en-US" strike="sngStrike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Redeclaracion</a:t>
            </a:r>
            <a:endParaRPr lang="en-US" sz="3200" strike="sngStrik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//b=2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//a=2, b=1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//a=0,b=0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Let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new </a:t>
            </a:r>
            <a:r>
              <a:rPr lang="es-ES" b="1" strike="sngStrik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black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var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7226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_v02.potx" id="{AE6B0D47-3488-4D7E-AEFE-4DBC34C239F2}" vid="{FE055DFB-2179-4F25-980C-29B98161779E}"/>
    </a:ext>
  </a:extLst>
</a:theme>
</file>

<file path=ppt/theme/theme2.xml><?xml version="1.0" encoding="utf-8"?>
<a:theme xmlns:a="http://schemas.openxmlformats.org/drawingml/2006/main" name="1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3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4.xml><?xml version="1.0" encoding="utf-8"?>
<a:theme xmlns:a="http://schemas.openxmlformats.org/drawingml/2006/main" name="3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5" ma:contentTypeDescription="Create a new document." ma:contentTypeScope="" ma:versionID="9f49739d1da212619d044bf1bfa27251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d1ec06fbcf9feb71c233288b468d8e39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  <xsd:element ref="ns2:SharedWithUser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38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pfbfa50075a04958bd8757dc155d3e08>
    <Presentation_x0020_Date xmlns="12a172fe-0250-434a-85cf-03b10810c5e5">2015-04-29T00:00:00-07:00</Presentation_x0020_Date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2015-04-29T07:00:00+00:00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> Kevin Miller</External_x0020_Speaker>
    <Session_x0020_Code xmlns="12a172fe-0250-434a-85cf-03b10810c5e5">2-611</Session_x0020_Code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2015-05-01T07:00:00+00:00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 2015</TermName>
          <TermId xmlns="http://schemas.microsoft.com/office/infopath/2007/PartnerControls">54419920-0a06-43b0-b2df-79127b266d93</TermId>
        </TermInfo>
      </Terms>
    </TaxKeywordTaxHTField>
    <TaxCatchAll xmlns="230e9df3-be65-4c73-a93b-d1236ebd677e">
      <Value>173</Value>
      <Value>172</Value>
      <Value>171</Value>
      <Value>170</Value>
    </TaxCatchAll>
    <eb9cf3a3af7b473faa5c9c98148a90a4 xmlns="12a172fe-0250-434a-85cf-03b10810c5e5">
      <Terms xmlns="http://schemas.microsoft.com/office/infopath/2007/PartnerControls"/>
    </eb9cf3a3af7b473faa5c9c98148a90a4>
    <SharingHintHash xmlns="12a172fe-0250-434a-85cf-03b10810c5e5">-103767253</SharingHintHash>
    <SharedWithUsers xmlns="12a172fe-0250-434a-85cf-03b10810c5e5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E0065C-627B-42FD-A7AD-D2ABAFAC7E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12a172fe-0250-434a-85cf-03b10810c5e5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230e9df3-be65-4c73-a93b-d1236ebd677e"/>
    <ds:schemaRef ds:uri="http://www.w3.org/XML/1998/namespace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Build_2015_Template_v03</Template>
  <TotalTime>549</TotalTime>
  <Words>432</Words>
  <Application>Microsoft Office PowerPoint</Application>
  <PresentationFormat>Custom</PresentationFormat>
  <Paragraphs>163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Avenir LT Pro 45 Book</vt:lpstr>
      <vt:lpstr>Calibri</vt:lpstr>
      <vt:lpstr>Consolas</vt:lpstr>
      <vt:lpstr>ＭＳ Ｐゴシック</vt:lpstr>
      <vt:lpstr>Segoe UI</vt:lpstr>
      <vt:lpstr>Segoe UI Light</vt:lpstr>
      <vt:lpstr>Times New Roman</vt:lpstr>
      <vt:lpstr>5-30629_Build_Template_WHITE</vt:lpstr>
      <vt:lpstr>1_5-30629_Build_Template_DARK BLUE</vt:lpstr>
      <vt:lpstr>1_5-30629_Build_Template_WHITE</vt:lpstr>
      <vt:lpstr>3_5-30629_Build_Template_WHITE</vt:lpstr>
      <vt:lpstr>think-cell Slide</vt:lpstr>
      <vt:lpstr>PowerPoint Presentation</vt:lpstr>
      <vt:lpstr>Programación funcional</vt:lpstr>
      <vt:lpstr>Es JS un lenguaje funcional?</vt:lpstr>
      <vt:lpstr>Funciones</vt:lpstr>
      <vt:lpstr>Trabajando con datos: Map</vt:lpstr>
      <vt:lpstr>Trabajando con datos: Filter</vt:lpstr>
      <vt:lpstr>Trabajando con datos: Reduce</vt:lpstr>
      <vt:lpstr>EcmaScript6 Coming soon  to a browser near you</vt:lpstr>
      <vt:lpstr>Let is the new black var</vt:lpstr>
      <vt:lpstr>Const</vt:lpstr>
      <vt:lpstr>Spread / Rest</vt:lpstr>
      <vt:lpstr>Spread / Rest</vt:lpstr>
      <vt:lpstr>Argumentos por defecto</vt:lpstr>
      <vt:lpstr>Argumentos por defecto</vt:lpstr>
      <vt:lpstr>Asignación desestructurada</vt:lpstr>
      <vt:lpstr>Funciones lambda con =&gt;</vt:lpstr>
      <vt:lpstr>For of</vt:lpstr>
      <vt:lpstr>PowerPoint Presentation</vt:lpstr>
      <vt:lpstr>Advanced JavaScript 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Creating IoT Solutions with Azure</dc:title>
  <dc:subject>Build 2015</dc:subject>
  <dc:creator>Shows</dc:creator>
  <cp:keywords>Build 2015</cp:keywords>
  <dc:description>Template: Mitchell Derrey, Silver Fox Productions
Formatting: 
Audience Type:</dc:description>
  <cp:lastModifiedBy>Arcadio García</cp:lastModifiedBy>
  <cp:revision>74</cp:revision>
  <dcterms:created xsi:type="dcterms:W3CDTF">2015-04-29T17:53:46Z</dcterms:created>
  <dcterms:modified xsi:type="dcterms:W3CDTF">2015-07-21T19:55:19Z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173;#Moscone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172;#San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dience1">
    <vt:lpwstr/>
  </property>
  <property fmtid="{D5CDD505-2E9C-101B-9397-08002B2CF9AE}" pid="12" name="TaxKeyword">
    <vt:lpwstr>170;#Build 2015|54419920-0a06-43b0-b2df-79127b266d93</vt:lpwstr>
  </property>
  <property fmtid="{D5CDD505-2E9C-101B-9397-08002B2CF9AE}" pid="13" name="Event Name">
    <vt:lpwstr>171;#BUILD|58542b36-5bf5-46a6-a53f-a41fb7a73785</vt:lpwstr>
  </property>
</Properties>
</file>