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8" r:id="rId5"/>
    <p:sldMasterId id="2147484322" r:id="rId6"/>
    <p:sldMasterId id="2147484374" r:id="rId7"/>
  </p:sldMasterIdLst>
  <p:notesMasterIdLst>
    <p:notesMasterId r:id="rId38"/>
  </p:notesMasterIdLst>
  <p:handoutMasterIdLst>
    <p:handoutMasterId r:id="rId39"/>
  </p:handoutMasterIdLst>
  <p:sldIdLst>
    <p:sldId id="332" r:id="rId8"/>
    <p:sldId id="341" r:id="rId9"/>
    <p:sldId id="342" r:id="rId10"/>
    <p:sldId id="343" r:id="rId11"/>
    <p:sldId id="344" r:id="rId12"/>
    <p:sldId id="345" r:id="rId13"/>
    <p:sldId id="346" r:id="rId14"/>
    <p:sldId id="367" r:id="rId15"/>
    <p:sldId id="366" r:id="rId16"/>
    <p:sldId id="347" r:id="rId17"/>
    <p:sldId id="348" r:id="rId18"/>
    <p:sldId id="349" r:id="rId19"/>
    <p:sldId id="358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9" r:id="rId28"/>
    <p:sldId id="360" r:id="rId29"/>
    <p:sldId id="365" r:id="rId30"/>
    <p:sldId id="361" r:id="rId31"/>
    <p:sldId id="362" r:id="rId32"/>
    <p:sldId id="363" r:id="rId33"/>
    <p:sldId id="364" r:id="rId34"/>
    <p:sldId id="357" r:id="rId35"/>
    <p:sldId id="331" r:id="rId36"/>
    <p:sldId id="340" r:id="rId3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2015 Breakout Template" id="{D75A0D65-BF15-4822-BC6D-74C66FDCD9EE}">
          <p14:sldIdLst>
            <p14:sldId id="332"/>
            <p14:sldId id="341"/>
            <p14:sldId id="342"/>
            <p14:sldId id="343"/>
            <p14:sldId id="344"/>
            <p14:sldId id="345"/>
            <p14:sldId id="346"/>
            <p14:sldId id="367"/>
            <p14:sldId id="366"/>
            <p14:sldId id="347"/>
            <p14:sldId id="348"/>
            <p14:sldId id="349"/>
            <p14:sldId id="358"/>
            <p14:sldId id="350"/>
            <p14:sldId id="351"/>
            <p14:sldId id="352"/>
            <p14:sldId id="353"/>
            <p14:sldId id="354"/>
            <p14:sldId id="355"/>
            <p14:sldId id="356"/>
            <p14:sldId id="359"/>
            <p14:sldId id="360"/>
            <p14:sldId id="365"/>
            <p14:sldId id="361"/>
            <p14:sldId id="362"/>
            <p14:sldId id="363"/>
            <p14:sldId id="364"/>
            <p14:sldId id="357"/>
            <p14:sldId id="331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64A"/>
    <a:srgbClr val="5598D0"/>
    <a:srgbClr val="C38E75"/>
    <a:srgbClr val="202020"/>
    <a:srgbClr val="389E7E"/>
    <a:srgbClr val="01557E"/>
    <a:srgbClr val="FD7D7B"/>
    <a:srgbClr val="9078FC"/>
    <a:srgbClr val="F5F5F5"/>
    <a:srgbClr val="00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1" autoAdjust="0"/>
    <p:restoredTop sz="85116" autoAdjust="0"/>
  </p:normalViewPr>
  <p:slideViewPr>
    <p:cSldViewPr>
      <p:cViewPr varScale="1">
        <p:scale>
          <a:sx n="52" d="100"/>
          <a:sy n="52" d="100"/>
        </p:scale>
        <p:origin x="944" y="48"/>
      </p:cViewPr>
      <p:guideLst/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868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10/2/2015 11:05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10/2/2015 11:05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estandarizadores</a:t>
            </a:r>
            <a:r>
              <a:rPr lang="en-US" dirty="0" smtClean="0"/>
              <a:t> del </a:t>
            </a:r>
            <a:r>
              <a:rPr lang="en-US" dirty="0" err="1" smtClean="0"/>
              <a:t>disquete</a:t>
            </a:r>
            <a:r>
              <a:rPr lang="en-US" dirty="0" smtClean="0"/>
              <a:t> y C#</a:t>
            </a:r>
            <a:endParaRPr lang="es-ES" dirty="0" smtClean="0"/>
          </a:p>
          <a:p>
            <a:r>
              <a:rPr lang="es-ES" dirty="0" smtClean="0"/>
              <a:t>Completa </a:t>
            </a:r>
            <a:r>
              <a:rPr lang="es-ES" dirty="0" err="1" smtClean="0"/>
              <a:t>retrocomp</a:t>
            </a:r>
            <a:endParaRPr lang="es-ES" dirty="0" smtClean="0"/>
          </a:p>
          <a:p>
            <a:r>
              <a:rPr lang="es-ES" dirty="0" smtClean="0"/>
              <a:t>245 a 600 </a:t>
            </a:r>
            <a:r>
              <a:rPr lang="es-ES" dirty="0" err="1" smtClean="0"/>
              <a:t>pag</a:t>
            </a:r>
            <a:endParaRPr lang="es-E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10/2/2015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2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estandarizadores</a:t>
            </a:r>
            <a:r>
              <a:rPr lang="en-US" dirty="0" smtClean="0"/>
              <a:t> del </a:t>
            </a:r>
            <a:r>
              <a:rPr lang="en-US" dirty="0" err="1" smtClean="0"/>
              <a:t>disquete</a:t>
            </a:r>
            <a:r>
              <a:rPr lang="en-US" dirty="0" smtClean="0"/>
              <a:t> y C#</a:t>
            </a:r>
            <a:endParaRPr lang="es-ES" dirty="0" smtClean="0"/>
          </a:p>
          <a:p>
            <a:r>
              <a:rPr lang="es-ES" dirty="0" smtClean="0"/>
              <a:t>Completa </a:t>
            </a:r>
            <a:r>
              <a:rPr lang="es-ES" dirty="0" err="1" smtClean="0"/>
              <a:t>retrocomp</a:t>
            </a:r>
            <a:endParaRPr lang="es-ES" dirty="0" smtClean="0"/>
          </a:p>
          <a:p>
            <a:r>
              <a:rPr lang="es-ES" dirty="0" smtClean="0"/>
              <a:t>245 a 600 </a:t>
            </a:r>
            <a:r>
              <a:rPr lang="es-ES" dirty="0" err="1" smtClean="0"/>
              <a:t>pag</a:t>
            </a:r>
            <a:endParaRPr lang="es-E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10/2/2015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10/2/2015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9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10/2/2015 11:05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1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10/2/2015 11:05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6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45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51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118852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6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0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59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66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2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7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91416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16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57082" lvl="2" indent="-228541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7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2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17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9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523733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 smtClean="0"/>
              <a:t>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3C3B-4339-43D7-BF14-AEF901A287C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91B3-42F5-4484-9DF3-945048C4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4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7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13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761037" y="295274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00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452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26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342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84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9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6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8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92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746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0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55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3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659197" y="6606832"/>
            <a:ext cx="777278" cy="387693"/>
          </a:xfrm>
          <a:prstGeom prst="rect">
            <a:avLst/>
          </a:prstGeom>
        </p:spPr>
        <p:txBody>
          <a:bodyPr/>
          <a:lstStyle/>
          <a:p>
            <a:fld id="{4CED8391-71CF-4FD3-A093-40D26DE2D47C}" type="slidenum">
              <a:rPr lang="en-US" smtClean="0">
                <a:solidFill>
                  <a:srgbClr val="00188F"/>
                </a:solidFill>
              </a:rPr>
              <a:pPr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3"/>
            <a:ext cx="11460018" cy="36672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4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3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1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9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741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89838" y="1668463"/>
            <a:ext cx="457200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90515" y="295275"/>
            <a:ext cx="4573689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9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61039" y="295275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9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4"/>
            <a:ext cx="10058399" cy="1828800"/>
          </a:xfrm>
        </p:spPr>
        <p:txBody>
          <a:bodyPr/>
          <a:lstStyle>
            <a:lvl1pPr>
              <a:defRPr sz="479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82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39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834" indent="-342834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332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59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03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9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3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67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1565332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088" indent="-241253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332" indent="-342834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2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222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47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3" y="3147123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5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5" y="2301240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3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40" y="2301051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8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5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72464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57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83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211" y="6395264"/>
            <a:ext cx="11888061" cy="301348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16" b="0">
                <a:solidFill>
                  <a:schemeClr val="tx1"/>
                </a:solidFill>
                <a:latin typeface="+mn-lt"/>
              </a:defRPr>
            </a:lvl1pPr>
            <a:lvl2pPr>
              <a:defRPr sz="816" b="0">
                <a:solidFill>
                  <a:schemeClr val="tx1"/>
                </a:solidFill>
              </a:defRPr>
            </a:lvl2pPr>
            <a:lvl3pPr>
              <a:defRPr sz="816" b="0">
                <a:solidFill>
                  <a:schemeClr val="tx1"/>
                </a:solidFill>
              </a:defRPr>
            </a:lvl3pPr>
            <a:lvl4pPr>
              <a:defRPr sz="816" b="0">
                <a:solidFill>
                  <a:schemeClr val="tx1"/>
                </a:solidFill>
              </a:defRPr>
            </a:lvl4pPr>
            <a:lvl5pPr>
              <a:defRPr sz="816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4127387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5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9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5199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3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Title_HEALTHCA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" t="13287" r="2103" b="3771"/>
          <a:stretch/>
        </p:blipFill>
        <p:spPr>
          <a:xfrm>
            <a:off x="0" y="0"/>
            <a:ext cx="12466638" cy="70272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6371" y="2489420"/>
            <a:ext cx="6275733" cy="1356064"/>
          </a:xfrm>
          <a:prstGeom prst="rect">
            <a:avLst/>
          </a:prstGeom>
        </p:spPr>
        <p:txBody>
          <a:bodyPr wrap="square" lIns="143407" tIns="0" rIns="143407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489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here, second line here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372" y="4994602"/>
            <a:ext cx="6275659" cy="593368"/>
          </a:xfrm>
          <a:prstGeom prst="rect">
            <a:avLst/>
          </a:prstGeom>
        </p:spPr>
        <p:txBody>
          <a:bodyPr lIns="143407" tIns="0" rIns="143407" bIns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42">
                <a:solidFill>
                  <a:schemeClr val="bg1"/>
                </a:solidFill>
                <a:latin typeface="+mn-lt"/>
              </a:defRPr>
            </a:lvl1pPr>
            <a:lvl2pPr marL="45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6758" y="3920818"/>
            <a:ext cx="6292074" cy="881064"/>
          </a:xfrm>
          <a:prstGeom prst="rect">
            <a:avLst/>
          </a:prstGeom>
        </p:spPr>
        <p:txBody>
          <a:bodyPr lIns="143407" tIns="0" rIns="143407"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40" baseline="0">
                <a:solidFill>
                  <a:schemeClr val="bg1"/>
                </a:solidFill>
                <a:latin typeface="+mn-lt"/>
              </a:defRPr>
            </a:lvl1pPr>
            <a:lvl2pPr marL="342528" indent="0">
              <a:buNone/>
              <a:defRPr sz="1632">
                <a:solidFill>
                  <a:schemeClr val="bg1"/>
                </a:solidFill>
                <a:latin typeface="+mj-lt"/>
              </a:defRPr>
            </a:lvl2pPr>
            <a:lvl3pPr marL="570880" indent="0">
              <a:buNone/>
              <a:defRPr sz="1326">
                <a:solidFill>
                  <a:schemeClr val="bg1"/>
                </a:solidFill>
                <a:latin typeface="+mj-lt"/>
              </a:defRPr>
            </a:lvl3pPr>
            <a:lvl4pPr marL="799229" indent="0">
              <a:buNone/>
              <a:defRPr sz="1224">
                <a:solidFill>
                  <a:schemeClr val="bg1"/>
                </a:solidFill>
                <a:latin typeface="+mj-lt"/>
              </a:defRPr>
            </a:lvl4pPr>
            <a:lvl5pPr marL="1027583" indent="0">
              <a:buNone/>
              <a:defRPr sz="1224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Sub header here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0059" y="6530041"/>
            <a:ext cx="1304123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739605" y="6673146"/>
            <a:ext cx="501211" cy="372394"/>
          </a:xfrm>
          <a:prstGeom prst="rect">
            <a:avLst/>
          </a:prstGeom>
        </p:spPr>
        <p:txBody>
          <a:bodyPr/>
          <a:lstStyle/>
          <a:p>
            <a:pPr defTabSz="932563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32563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4"/>
            <a:ext cx="11460018" cy="2096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74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63" r:id="rId15"/>
    <p:sldLayoutId id="2147484307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4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  <p:sldLayoutId id="2147484341" r:id="rId19"/>
    <p:sldLayoutId id="2147484342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  <p:sldLayoutId id="2147484392" r:id="rId18"/>
    <p:sldLayoutId id="2147484393" r:id="rId19"/>
    <p:sldLayoutId id="2147484394" r:id="rId20"/>
    <p:sldLayoutId id="2147484395" r:id="rId21"/>
    <p:sldLayoutId id="2147484396" r:id="rId22"/>
    <p:sldLayoutId id="2147484397" r:id="rId23"/>
    <p:sldLayoutId id="2147484398" r:id="rId24"/>
    <p:sldLayoutId id="2147484399" r:id="rId25"/>
    <p:sldLayoutId id="2147484400" r:id="rId26"/>
    <p:sldLayoutId id="2147484401" r:id="rId27"/>
    <p:sldLayoutId id="2147484402" r:id="rId28"/>
    <p:sldLayoutId id="2147484403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Relationship Id="rId6" Type="http://schemas.openxmlformats.org/officeDocument/2006/relationships/hyperlink" Target="http://caniuse.com/" TargetMode="External"/><Relationship Id="rId5" Type="http://schemas.openxmlformats.org/officeDocument/2006/relationships/hyperlink" Target="http://exploringjs.com/" TargetMode="External"/><Relationship Id="rId4" Type="http://schemas.openxmlformats.org/officeDocument/2006/relationships/hyperlink" Target="https://github.com/getify/You-Dont-Know-J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700232" y="936198"/>
            <a:ext cx="11196624" cy="2917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Programación funcional</a:t>
            </a:r>
          </a:p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&amp;&amp;</a:t>
            </a:r>
          </a:p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ES6</a:t>
            </a:r>
            <a:endParaRPr lang="es-ES" sz="6119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3768" r="-491" b="35230"/>
          <a:stretch/>
        </p:blipFill>
        <p:spPr>
          <a:xfrm>
            <a:off x="887770" y="5416429"/>
            <a:ext cx="1077156" cy="1077156"/>
          </a:xfrm>
          <a:prstGeom prst="rect">
            <a:avLst/>
          </a:prstGeom>
        </p:spPr>
      </p:pic>
      <p:sp>
        <p:nvSpPr>
          <p:cNvPr id="28" name="TextBox 5"/>
          <p:cNvSpPr txBox="1"/>
          <p:nvPr/>
        </p:nvSpPr>
        <p:spPr>
          <a:xfrm>
            <a:off x="2062072" y="5342771"/>
            <a:ext cx="5628389" cy="124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 García Salvadores</a:t>
            </a:r>
          </a:p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Universidad Autónoma de Madrid</a:t>
            </a:r>
          </a:p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2448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arcadio_g_s</a:t>
            </a:r>
            <a:endParaRPr lang="es-ES" sz="2448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10325036" y="6338596"/>
            <a:ext cx="1374705" cy="37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36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s-ES" sz="1836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MSPSpain</a:t>
            </a:r>
            <a:endParaRPr lang="es-ES" sz="1836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452" y="5081943"/>
            <a:ext cx="1244848" cy="124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0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bg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437" y="1363662"/>
            <a:ext cx="10058399" cy="6705600"/>
          </a:xfrm>
        </p:spPr>
        <p:txBody>
          <a:bodyPr/>
          <a:lstStyle/>
          <a:p>
            <a:pPr algn="ctr"/>
            <a:r>
              <a:rPr lang="en-US" sz="8800" dirty="0" err="1" smtClean="0"/>
              <a:t>Retrocompatible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err="1" smtClean="0"/>
              <a:t>Enorme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756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4276"/>
            </a:gs>
            <a:gs pos="100000">
              <a:srgbClr val="FEE78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3968" y="1668462"/>
            <a:ext cx="11364469" cy="4908780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= 2; 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Redeclaracion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//b=2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//a=2, b=1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//a=0,b=0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new </a:t>
            </a:r>
            <a:r>
              <a:rPr lang="es-ES" b="1" strike="sngStrik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black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2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8A2B"/>
            </a:gs>
            <a:gs pos="100000">
              <a:srgbClr val="D9DF2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592262"/>
            <a:ext cx="11429999" cy="4908780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c=3; 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ReferenceError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d=[];//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ReferenceError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42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8A2B"/>
            </a:gs>
            <a:gs pos="100000">
              <a:srgbClr val="D9DF2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592262"/>
            <a:ext cx="11429999" cy="4136517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e.z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=3; //Se </a:t>
            </a: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puede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hacer</a:t>
            </a:r>
            <a:endParaRPr lang="en-U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Object.seal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(e);  //No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añadir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endParaRPr lang="en-US" sz="3200" dirty="0" smtClean="0">
              <a:solidFill>
                <a:srgbClr val="DCDCD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200" dirty="0" smtClean="0">
              <a:solidFill>
                <a:srgbClr val="DCDCD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rgbClr val="DCDCD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Object.freeze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(e); //No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endParaRPr lang="en-US" sz="3200" dirty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8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2A6D"/>
            </a:gs>
            <a:gs pos="100000">
              <a:srgbClr val="832D9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201399" cy="2932919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sum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//6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Spread / </a:t>
            </a:r>
            <a:r>
              <a:rPr lang="es-E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9A105"/>
            </a:gs>
            <a:gs pos="100000">
              <a:srgbClr val="F8F9B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429999" cy="2932919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current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previous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current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//15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Spread / </a:t>
            </a:r>
            <a:r>
              <a:rPr lang="es-E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8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E67FE"/>
            </a:gs>
            <a:gs pos="100000">
              <a:srgbClr val="65D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2811462"/>
            <a:ext cx="11658598" cy="2142574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???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Argumentos por defecto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7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38383"/>
            </a:gs>
            <a:gs pos="100000">
              <a:srgbClr val="E4E4E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429998" cy="2142574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asesino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asesino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!==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Argumentos por defecto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1430001" cy="1879041"/>
          </a:xfrm>
          <a:prstGeom prst="rect">
            <a:avLst/>
          </a:prstGeo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915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A4"/>
            </a:gs>
            <a:gs pos="100000">
              <a:srgbClr val="00FFFD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06198" cy="4513608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//ax==1, ay==2, 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by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==1, by==2, 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by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Asignación desestructurada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6388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078FC"/>
            </a:gs>
            <a:gs pos="100000">
              <a:srgbClr val="FD7D7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201398" cy="4908780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1.2.3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 altera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numero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duplica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()=&gt;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duplica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falla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Funciones lambda con =&gt;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820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D3896"/>
            </a:gs>
            <a:gs pos="100000">
              <a:srgbClr val="1CF9FC">
                <a:lumMod val="100000"/>
              </a:srgb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709991"/>
            <a:ext cx="11887200" cy="4530471"/>
          </a:xfrm>
        </p:spPr>
        <p:txBody>
          <a:bodyPr/>
          <a:lstStyle/>
          <a:p>
            <a:r>
              <a:rPr lang="es-ES" dirty="0" smtClean="0"/>
              <a:t>Evitar </a:t>
            </a:r>
            <a:r>
              <a:rPr lang="es-ES" dirty="0" err="1" smtClean="0"/>
              <a:t>side-effects</a:t>
            </a:r>
            <a:endParaRPr lang="es-ES" dirty="0" smtClean="0"/>
          </a:p>
          <a:p>
            <a:pPr lvl="1"/>
            <a:r>
              <a:rPr lang="es-ES" dirty="0" smtClean="0"/>
              <a:t>Una función siempre devuelve el mismo resultado</a:t>
            </a:r>
          </a:p>
          <a:p>
            <a:r>
              <a:rPr lang="es-ES" dirty="0" smtClean="0"/>
              <a:t>Estilo declarativo</a:t>
            </a:r>
          </a:p>
          <a:p>
            <a:r>
              <a:rPr lang="es-ES" dirty="0" smtClean="0"/>
              <a:t>Expresiones lambda</a:t>
            </a:r>
          </a:p>
          <a:p>
            <a:r>
              <a:rPr lang="es-ES" dirty="0" smtClean="0"/>
              <a:t>Mejor concurrencia</a:t>
            </a:r>
          </a:p>
          <a:p>
            <a:r>
              <a:rPr lang="es-ES" dirty="0" smtClean="0"/>
              <a:t>Lenguajes especializados : F#, </a:t>
            </a:r>
            <a:r>
              <a:rPr lang="es-ES" dirty="0" err="1" smtClean="0"/>
              <a:t>Haskell</a:t>
            </a:r>
            <a:endParaRPr lang="es-E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Programación</a:t>
            </a:r>
            <a:r>
              <a:rPr lang="en-U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funcional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4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557E"/>
            </a:gs>
            <a:gs pos="100000">
              <a:srgbClr val="389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82398" cy="4876800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coordenadas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s-E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x,y,z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console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//1,2,3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console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//1,2,3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of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4455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557E"/>
            </a:gs>
            <a:gs pos="100000">
              <a:srgbClr val="389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82398" cy="5023298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//matematicas.js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export function </a:t>
            </a:r>
            <a:r>
              <a:rPr lang="en-US" sz="28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cuadrado</a:t>
            </a: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7A64A"/>
                </a:solidFill>
                <a:cs typeface="Times New Roman" panose="02020603050405020304" pitchFamily="18" charset="0"/>
              </a:rPr>
              <a:t>//main.js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cuadrado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800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“matematicas.js”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28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matematicas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800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“matematicas.js</a:t>
            </a:r>
            <a:r>
              <a:rPr lang="en-US" sz="2800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cuadrado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(3);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atematicas.cuadrado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(3);</a:t>
            </a:r>
            <a:endParaRPr 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Modulos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104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38383"/>
            </a:gs>
            <a:gs pos="100000">
              <a:srgbClr val="E4E4E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363662"/>
            <a:ext cx="11429998" cy="4663328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constructor(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=x;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thix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=y;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modulo(){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.x+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s-E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569CD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v1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new 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Vector(1,1);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Clases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0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38383"/>
            </a:gs>
            <a:gs pos="100000">
              <a:srgbClr val="E4E4E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363662"/>
            <a:ext cx="11429998" cy="4136389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NumeroComplejo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Vector{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parteReal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return 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parteImaginaria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s-E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569CD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new 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NumeroComplejo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(1,1);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Clases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90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078FC"/>
            </a:gs>
            <a:gs pos="100000">
              <a:srgbClr val="FD7D7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201398" cy="5058501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dirty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map.set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123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map.get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map.delete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sz="3200" dirty="0" smtClean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map.forEach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)=&gt;console.log(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s-ES" sz="3200" dirty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&amp; Sets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0309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078FC"/>
            </a:gs>
            <a:gs pos="100000">
              <a:srgbClr val="FD7D7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201398" cy="5058501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s-ES" dirty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Set(); </a:t>
            </a:r>
            <a:r>
              <a:rPr lang="es-ES" dirty="0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//o </a:t>
            </a:r>
            <a:r>
              <a:rPr lang="es-ES" dirty="0" err="1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WeakSet</a:t>
            </a:r>
            <a:endParaRPr lang="es-ES" dirty="0" smtClean="0">
              <a:solidFill>
                <a:srgbClr val="57A64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set.add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set.size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set.delete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sz="3200" dirty="0" smtClean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set.forEach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)=&gt;console.log(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s-ES" sz="3200" dirty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&amp; Sets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30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9A105"/>
            </a:gs>
            <a:gs pos="100000">
              <a:srgbClr val="F8F9B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429999" cy="2950872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598D0"/>
                </a:solidFill>
              </a:rPr>
              <a:t>var</a:t>
            </a:r>
            <a:r>
              <a:rPr lang="es-ES" dirty="0"/>
              <a:t> u32 = </a:t>
            </a:r>
            <a:r>
              <a:rPr lang="es-ES" dirty="0">
                <a:solidFill>
                  <a:srgbClr val="5598D0"/>
                </a:solidFill>
              </a:rPr>
              <a:t>new</a:t>
            </a:r>
            <a:r>
              <a:rPr lang="es-ES" dirty="0"/>
              <a:t> Uint32Array(16); //Float64Array, </a:t>
            </a:r>
            <a:r>
              <a:rPr lang="es-ES" dirty="0" smtClean="0"/>
              <a:t>Int16Array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5598D0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chemeClr val="tx1"/>
                </a:solidFill>
              </a:rPr>
              <a:t>u32[2]=3;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trike="sngStrike" dirty="0" smtClean="0">
                <a:solidFill>
                  <a:srgbClr val="FF0000"/>
                </a:solidFill>
              </a:rPr>
              <a:t>u32[0]=“a”;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strike="sngStrike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trike="sngStrike" dirty="0" smtClean="0">
                <a:solidFill>
                  <a:srgbClr val="FF0000"/>
                </a:solidFill>
              </a:rPr>
              <a:t>u32[20]=4;</a:t>
            </a:r>
            <a:endParaRPr lang="es-ES" strike="sngStrike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Typed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2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8A2B"/>
            </a:gs>
            <a:gs pos="100000">
              <a:srgbClr val="D9DF2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837" y="3677934"/>
            <a:ext cx="11889564" cy="917575"/>
          </a:xfrm>
        </p:spPr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Template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strings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809037" y="590117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Symbols</a:t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55637" y="649643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Iterators</a:t>
            </a: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27037" y="555466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Proxies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5684837" y="531325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Number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String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</a:p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Math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770437" y="81305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Promises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5532437" y="2583838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Dynamic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property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names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3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07" t="15766" r="9343" b="21048"/>
          <a:stretch/>
        </p:blipFill>
        <p:spPr>
          <a:xfrm>
            <a:off x="76095" y="1374213"/>
            <a:ext cx="4176407" cy="432556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52502" y="1374213"/>
            <a:ext cx="8031208" cy="5113426"/>
          </a:xfrm>
        </p:spPr>
        <p:txBody>
          <a:bodyPr/>
          <a:lstStyle/>
          <a:p>
            <a:pPr>
              <a:spcAft>
                <a:spcPts val="1199"/>
              </a:spcAft>
            </a:pP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Visual Studio </a:t>
            </a:r>
            <a:r>
              <a:rPr lang="es-ES" sz="3199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Code</a:t>
            </a: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– Soporta ES6</a:t>
            </a:r>
          </a:p>
          <a:p>
            <a:pPr>
              <a:spcAft>
                <a:spcPts val="1199"/>
              </a:spcAft>
            </a:pPr>
            <a:endParaRPr lang="es-ES" sz="3199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>
              <a:spcAft>
                <a:spcPts val="1199"/>
              </a:spcAft>
            </a:pP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Node.js, NPM, babel</a:t>
            </a:r>
          </a:p>
          <a:p>
            <a:pPr>
              <a:spcAft>
                <a:spcPts val="1199"/>
              </a:spcAft>
            </a:pPr>
            <a:endParaRPr lang="es-ES" sz="3199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>
              <a:spcAft>
                <a:spcPts val="1199"/>
              </a:spcAft>
            </a:pP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Los últimos navegadores:</a:t>
            </a:r>
          </a:p>
          <a:p>
            <a:pPr marL="342900" indent="-342900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Microsoft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Edge</a:t>
            </a: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(para Windows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Insiders</a:t>
            </a: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)</a:t>
            </a:r>
          </a:p>
          <a:p>
            <a:pPr marL="342900" indent="-342900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Firefox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Developer</a:t>
            </a: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Edition</a:t>
            </a:r>
            <a:endParaRPr lang="es-ES" sz="20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marL="342900" indent="-342900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Chrome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Canary</a:t>
            </a:r>
            <a:endParaRPr lang="es-ES" sz="20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Herramientas</a:t>
            </a:r>
            <a:r>
              <a:rPr lang="en-US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útiles</a:t>
            </a:r>
            <a:endParaRPr lang="en-US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3507" y="-1379342"/>
            <a:ext cx="6215769" cy="6591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32563"/>
            <a:r>
              <a:rPr lang="en-US" dirty="0">
                <a:solidFill>
                  <a:srgbClr val="404040"/>
                </a:solidFill>
              </a:rPr>
              <a:t>Reference talks by Sam, Elio, Clemens and any of the ASA talks, at least.</a:t>
            </a:r>
          </a:p>
        </p:txBody>
      </p:sp>
    </p:spTree>
    <p:extLst>
      <p:ext uri="{BB962C8B-B14F-4D97-AF65-F5344CB8AC3E}">
        <p14:creationId xmlns:p14="http://schemas.microsoft.com/office/powerpoint/2010/main" val="42410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07" t="15766" r="9343" b="21048"/>
          <a:stretch/>
        </p:blipFill>
        <p:spPr>
          <a:xfrm>
            <a:off x="76095" y="1374213"/>
            <a:ext cx="4176407" cy="432556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64380" y="1374213"/>
            <a:ext cx="8031208" cy="5113426"/>
          </a:xfrm>
        </p:spPr>
        <p:txBody>
          <a:bodyPr/>
          <a:lstStyle/>
          <a:p>
            <a:pPr>
              <a:spcAft>
                <a:spcPts val="1199"/>
              </a:spcAft>
            </a:pPr>
            <a:r>
              <a:rPr lang="en-US" sz="24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github.com/getify/You-Dont-Know-JS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s-ES" sz="24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s-ES" sz="2400" dirty="0" smtClean="0">
                <a:solidFill>
                  <a:schemeClr val="bg1"/>
                </a:solidFill>
                <a:hlinkClick r:id="rId5"/>
              </a:rPr>
              <a:t>exploringjs.com</a:t>
            </a:r>
            <a:endParaRPr lang="es-E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n-US" sz="2400" dirty="0" err="1">
                <a:solidFill>
                  <a:schemeClr val="bg1"/>
                </a:solidFill>
              </a:rPr>
              <a:t>Youtube</a:t>
            </a:r>
            <a:r>
              <a:rPr lang="en-US" sz="2400" dirty="0">
                <a:solidFill>
                  <a:schemeClr val="bg1"/>
                </a:solidFill>
              </a:rPr>
              <a:t>: @</a:t>
            </a:r>
            <a:r>
              <a:rPr lang="en-US" sz="2400" dirty="0" err="1">
                <a:solidFill>
                  <a:schemeClr val="bg1"/>
                </a:solidFill>
              </a:rPr>
              <a:t>mpjm</a:t>
            </a:r>
            <a:r>
              <a:rPr lang="en-US" sz="2400" dirty="0">
                <a:solidFill>
                  <a:schemeClr val="bg1"/>
                </a:solidFill>
              </a:rPr>
              <a:t>, @</a:t>
            </a:r>
            <a:r>
              <a:rPr lang="en-US" sz="2400" dirty="0" err="1" smtClean="0">
                <a:solidFill>
                  <a:schemeClr val="bg1"/>
                </a:solidFill>
              </a:rPr>
              <a:t>jsconf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s-ES" sz="2400" u="sng" dirty="0" smtClean="0">
                <a:solidFill>
                  <a:schemeClr val="bg1"/>
                </a:solidFill>
              </a:rPr>
              <a:t>dev.modern.ie,</a:t>
            </a:r>
            <a:r>
              <a:rPr lang="en-US" sz="2400" dirty="0" smtClean="0">
                <a:solidFill>
                  <a:schemeClr val="bg1"/>
                </a:solidFill>
              </a:rPr>
              <a:t> MDN</a:t>
            </a:r>
          </a:p>
          <a:p>
            <a:pPr>
              <a:spcAft>
                <a:spcPts val="1199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n-US" sz="24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6"/>
              </a:rPr>
              <a:t>caniuse.com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Recursos</a:t>
            </a:r>
            <a:r>
              <a:rPr lang="en-US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avanzados</a:t>
            </a:r>
            <a:r>
              <a:rPr lang="en-US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de JavaScript</a:t>
            </a:r>
            <a:endParaRPr lang="en-US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3507" y="-1379342"/>
            <a:ext cx="6215769" cy="6591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32563"/>
            <a:r>
              <a:rPr lang="en-US" dirty="0">
                <a:solidFill>
                  <a:srgbClr val="404040"/>
                </a:solidFill>
              </a:rPr>
              <a:t>Reference talks by Sam, Elio, Clemens and any of the ASA talks, at least.</a:t>
            </a:r>
          </a:p>
        </p:txBody>
      </p:sp>
    </p:spTree>
    <p:extLst>
      <p:ext uri="{BB962C8B-B14F-4D97-AF65-F5344CB8AC3E}">
        <p14:creationId xmlns:p14="http://schemas.microsoft.com/office/powerpoint/2010/main" val="33913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51959"/>
            </a:gs>
            <a:gs pos="100000">
              <a:srgbClr val="FAAC3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709991"/>
            <a:ext cx="11887200" cy="5355312"/>
          </a:xfrm>
        </p:spPr>
        <p:txBody>
          <a:bodyPr/>
          <a:lstStyle/>
          <a:p>
            <a:r>
              <a:rPr lang="es-ES" dirty="0" smtClean="0"/>
              <a:t>No es un lenguaje funcional puro</a:t>
            </a:r>
          </a:p>
          <a:p>
            <a:pPr lvl="1"/>
            <a:r>
              <a:rPr lang="es-ES" dirty="0" smtClean="0"/>
              <a:t>Evaluación perezosa</a:t>
            </a:r>
          </a:p>
          <a:p>
            <a:pPr lvl="1"/>
            <a:r>
              <a:rPr lang="es-ES" dirty="0" smtClean="0"/>
              <a:t>Inmutabilidad</a:t>
            </a:r>
          </a:p>
          <a:p>
            <a:r>
              <a:rPr lang="es-ES" dirty="0" smtClean="0"/>
              <a:t>Es </a:t>
            </a:r>
            <a:r>
              <a:rPr lang="es-ES" dirty="0" err="1" smtClean="0"/>
              <a:t>multiparadigma</a:t>
            </a:r>
            <a:endParaRPr lang="es-ES" dirty="0"/>
          </a:p>
          <a:p>
            <a:pPr lvl="1"/>
            <a:r>
              <a:rPr lang="es-ES" dirty="0" smtClean="0"/>
              <a:t>Imperativo</a:t>
            </a:r>
          </a:p>
          <a:p>
            <a:pPr lvl="1"/>
            <a:r>
              <a:rPr lang="es-ES" dirty="0" smtClean="0"/>
              <a:t>Orientado a objetos</a:t>
            </a:r>
          </a:p>
          <a:p>
            <a:pPr lvl="1"/>
            <a:r>
              <a:rPr lang="es-ES" dirty="0" smtClean="0"/>
              <a:t>Funcional</a:t>
            </a:r>
          </a:p>
          <a:p>
            <a:r>
              <a:rPr lang="es-ES" dirty="0" smtClean="0"/>
              <a:t>Podemos usar en cada momento el estilo mas adecuado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 JS un lenguaje funcional?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61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6128" y="4411662"/>
            <a:ext cx="6885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</a:rPr>
              <a:t>https://github.com/uamnet/techtalks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37" y="677862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69444"/>
            </a:gs>
            <a:gs pos="100000">
              <a:srgbClr val="F6EE77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506199" cy="3791807"/>
          </a:xfrm>
          <a:solidFill>
            <a:srgbClr val="202020">
              <a:alpha val="70000"/>
            </a:srgbClr>
          </a:solidFill>
          <a:ln w="12700" cap="sq" cmpd="thickThin">
            <a:solidFill>
              <a:schemeClr val="tx1"/>
            </a:solidFill>
            <a:bevel/>
          </a:ln>
        </p:spPr>
        <p:txBody>
          <a:bodyPr/>
          <a:lstStyle/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57A64A"/>
                </a:solidFill>
                <a:ea typeface="Times New Roman" panose="02020603050405020304" pitchFamily="18" charset="0"/>
              </a:rPr>
              <a:t>//Las funciones son de primera clase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Times New Roman" panose="02020603050405020304" pitchFamily="18" charset="0"/>
              </a:rPr>
              <a:t>suma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B4B4B4"/>
                </a:solidFill>
                <a:ea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57A64A"/>
                </a:solidFill>
                <a:ea typeface="Times New Roman" panose="02020603050405020304" pitchFamily="18" charset="0"/>
              </a:rPr>
              <a:t>//Y también son de orden superior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ea typeface="Times New Roman" panose="02020603050405020304" pitchFamily="18" charset="0"/>
              </a:rPr>
              <a:t>aplicaTres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ea typeface="Times New Roman" panose="02020603050405020304" pitchFamily="18" charset="0"/>
              </a:rPr>
              <a:t>f,x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ea typeface="Times New Roman" panose="02020603050405020304" pitchFamily="18" charset="0"/>
              </a:rPr>
              <a:t>3,x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 err="1" smtClean="0">
                <a:solidFill>
                  <a:srgbClr val="DCDCDC"/>
                </a:solidFill>
                <a:ea typeface="Times New Roman" panose="02020603050405020304" pitchFamily="18" charset="0"/>
              </a:rPr>
              <a:t>aplicaTres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suma,1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);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57A64A"/>
                </a:solidFill>
                <a:ea typeface="Times New Roman" panose="02020603050405020304" pitchFamily="18" charset="0"/>
              </a:rPr>
              <a:t>//</a:t>
            </a:r>
            <a:r>
              <a:rPr lang="en-US" dirty="0">
                <a:solidFill>
                  <a:srgbClr val="57A64A"/>
                </a:solidFill>
                <a:ea typeface="Times New Roman" panose="02020603050405020304" pitchFamily="18" charset="0"/>
              </a:rPr>
              <a:t>4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Funciones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30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A2D8B"/>
            </a:gs>
            <a:gs pos="100000">
              <a:srgbClr val="EA1E7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11887200" cy="3741217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 smtClean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mensajesFormat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 dice: 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16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D2124"/>
            </a:gs>
            <a:gs pos="100000">
              <a:srgbClr val="FCEB2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318138"/>
            <a:ext cx="11887200" cy="3854901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mensajesPedro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Filter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1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7ABC3"/>
            </a:gs>
            <a:gs pos="100000">
              <a:srgbClr val="FCF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318138"/>
            <a:ext cx="11889566" cy="3064429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numeroMensajes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index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array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]=(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{});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Reduce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8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A2D8B"/>
            </a:gs>
            <a:gs pos="100000">
              <a:srgbClr val="EA1E7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592262"/>
            <a:ext cx="11887200" cy="4926733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curry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scope)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scope = scope || window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[];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for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=2,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arguments.length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args.push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(arguments[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return function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fn.apply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(scope, </a:t>
            </a:r>
            <a:r>
              <a:rPr lang="es-ES" dirty="0" err="1"/>
              <a:t>args.concat</a:t>
            </a:r>
            <a:r>
              <a:rPr lang="es-ES" dirty="0"/>
              <a:t>(</a:t>
            </a:r>
            <a:r>
              <a:rPr lang="es-ES" dirty="0" err="1"/>
              <a:t>slice.apply</a:t>
            </a:r>
            <a:r>
              <a:rPr lang="es-ES" dirty="0"/>
              <a:t>(</a:t>
            </a:r>
            <a:r>
              <a:rPr lang="es-ES" dirty="0" err="1"/>
              <a:t>arguments</a:t>
            </a:r>
            <a:r>
              <a:rPr lang="es-ES" dirty="0" smtClean="0"/>
              <a:t>))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};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 smtClean="0">
              <a:solidFill>
                <a:srgbClr val="569CD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add3=curry(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sumar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this, 3);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add3(4);  </a:t>
            </a:r>
            <a:r>
              <a:rPr lang="en-US" dirty="0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Curry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55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bg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EcmaScript6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Coming soon  to a browser near you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80037" y="3192462"/>
            <a:ext cx="533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54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_v02.potx" id="{AE6B0D47-3488-4D7E-AEFE-4DBC34C239F2}" vid="{FE055DFB-2179-4F25-980C-29B98161779E}"/>
    </a:ext>
  </a:extLst>
</a:theme>
</file>

<file path=ppt/theme/theme2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4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pfbfa50075a04958bd8757dc155d3e08>
    <Presentation_x0020_Date xmlns="12a172fe-0250-434a-85cf-03b10810c5e5">2015-04-29T00:00:00-07:00</Presentation_x0020_Date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2015-04-29T07:00:00+00:00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> Kevin Miller</External_x0020_Speaker>
    <Session_x0020_Code xmlns="12a172fe-0250-434a-85cf-03b10810c5e5">2-611</Session_x0020_Code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2015-05-01T07:00:00+00:00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 2015</TermName>
          <TermId xmlns="http://schemas.microsoft.com/office/infopath/2007/PartnerControls">54419920-0a06-43b0-b2df-79127b266d93</TermId>
        </TermInfo>
      </Terms>
    </TaxKeywordTaxHTField>
    <TaxCatchAll xmlns="230e9df3-be65-4c73-a93b-d1236ebd677e">
      <Value>173</Value>
      <Value>172</Value>
      <Value>171</Value>
      <Value>170</Value>
    </TaxCatchAll>
    <eb9cf3a3af7b473faa5c9c98148a90a4 xmlns="12a172fe-0250-434a-85cf-03b10810c5e5">
      <Terms xmlns="http://schemas.microsoft.com/office/infopath/2007/PartnerControls"/>
    </eb9cf3a3af7b473faa5c9c98148a90a4>
    <SharingHintHash xmlns="12a172fe-0250-434a-85cf-03b10810c5e5">-103767253</SharingHintHash>
    <SharedWithUsers xmlns="12a172fe-0250-434a-85cf-03b10810c5e5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5" ma:contentTypeDescription="Create a new document." ma:contentTypeScope="" ma:versionID="9f49739d1da212619d044bf1bfa27251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d1ec06fbcf9feb71c233288b468d8e39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38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230e9df3-be65-4c73-a93b-d1236ebd677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  <ds:schemaRef ds:uri="12a172fe-0250-434a-85cf-03b10810c5e5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E0065C-627B-42FD-A7AD-D2ABAFAC7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Build_2015_Template_v03</Template>
  <TotalTime>871</TotalTime>
  <Words>842</Words>
  <Application>Microsoft Office PowerPoint</Application>
  <PresentationFormat>Custom</PresentationFormat>
  <Paragraphs>302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Times New Roman</vt:lpstr>
      <vt:lpstr>5-30629_Build_Template_WHITE</vt:lpstr>
      <vt:lpstr>1_5-30629_Build_Template_DARK BLUE</vt:lpstr>
      <vt:lpstr>1_5-30629_Build_Template_WHITE</vt:lpstr>
      <vt:lpstr>3_5-30629_Build_Template_WHITE</vt:lpstr>
      <vt:lpstr>think-cell Slide</vt:lpstr>
      <vt:lpstr>PowerPoint Presentation</vt:lpstr>
      <vt:lpstr>Programación funcional</vt:lpstr>
      <vt:lpstr>Es JS un lenguaje funcional?</vt:lpstr>
      <vt:lpstr>Funciones</vt:lpstr>
      <vt:lpstr>Trabajando con datos: Map</vt:lpstr>
      <vt:lpstr>Trabajando con datos: Filter</vt:lpstr>
      <vt:lpstr>Trabajando con datos: Reduce</vt:lpstr>
      <vt:lpstr>Curry</vt:lpstr>
      <vt:lpstr>EcmaScript6 Coming soon  to a browser near you</vt:lpstr>
      <vt:lpstr>Retrocompatible  Enorme  </vt:lpstr>
      <vt:lpstr>Let is the new black var</vt:lpstr>
      <vt:lpstr>Const</vt:lpstr>
      <vt:lpstr>Const</vt:lpstr>
      <vt:lpstr>Spread / Rest</vt:lpstr>
      <vt:lpstr>Spread / Rest</vt:lpstr>
      <vt:lpstr>Argumentos por defecto</vt:lpstr>
      <vt:lpstr>Argumentos por defecto</vt:lpstr>
      <vt:lpstr>Asignación desestructurada</vt:lpstr>
      <vt:lpstr>Funciones lambda con =&gt;</vt:lpstr>
      <vt:lpstr>For of</vt:lpstr>
      <vt:lpstr>Modulos</vt:lpstr>
      <vt:lpstr>Clases</vt:lpstr>
      <vt:lpstr>Clases</vt:lpstr>
      <vt:lpstr>Maps &amp; Sets</vt:lpstr>
      <vt:lpstr>Maps &amp; Sets</vt:lpstr>
      <vt:lpstr>Typed arrays</vt:lpstr>
      <vt:lpstr>Template strings </vt:lpstr>
      <vt:lpstr>Herramientas útiles</vt:lpstr>
      <vt:lpstr>Recursos avanzados de JavaScript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Creating IoT Solutions with Azure</dc:title>
  <dc:subject>Build 2015</dc:subject>
  <dc:creator>Shows</dc:creator>
  <cp:keywords>Build 2015</cp:keywords>
  <dc:description>Template: Mitchell Derrey, Silver Fox Productions
Formatting: 
Audience Type:</dc:description>
  <cp:lastModifiedBy>Arcadio García</cp:lastModifiedBy>
  <cp:revision>121</cp:revision>
  <dcterms:created xsi:type="dcterms:W3CDTF">2015-04-29T17:53:46Z</dcterms:created>
  <dcterms:modified xsi:type="dcterms:W3CDTF">2015-10-02T11:05:07Z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173;#Moscone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172;#San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dience1">
    <vt:lpwstr/>
  </property>
  <property fmtid="{D5CDD505-2E9C-101B-9397-08002B2CF9AE}" pid="12" name="TaxKeyword">
    <vt:lpwstr>170;#Build 2015|54419920-0a06-43b0-b2df-79127b266d93</vt:lpwstr>
  </property>
  <property fmtid="{D5CDD505-2E9C-101B-9397-08002B2CF9AE}" pid="13" name="Event Name">
    <vt:lpwstr>171;#BUILD|58542b36-5bf5-46a6-a53f-a41fb7a73785</vt:lpwstr>
  </property>
</Properties>
</file>