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308" r:id="rId5"/>
    <p:sldMasterId id="2147484322" r:id="rId6"/>
    <p:sldMasterId id="2147484374" r:id="rId7"/>
  </p:sldMasterIdLst>
  <p:notesMasterIdLst>
    <p:notesMasterId r:id="rId38"/>
  </p:notesMasterIdLst>
  <p:handoutMasterIdLst>
    <p:handoutMasterId r:id="rId39"/>
  </p:handoutMasterIdLst>
  <p:sldIdLst>
    <p:sldId id="332" r:id="rId8"/>
    <p:sldId id="341" r:id="rId9"/>
    <p:sldId id="342" r:id="rId10"/>
    <p:sldId id="343" r:id="rId11"/>
    <p:sldId id="344" r:id="rId12"/>
    <p:sldId id="345" r:id="rId13"/>
    <p:sldId id="346" r:id="rId14"/>
    <p:sldId id="367" r:id="rId15"/>
    <p:sldId id="366" r:id="rId16"/>
    <p:sldId id="347" r:id="rId17"/>
    <p:sldId id="348" r:id="rId18"/>
    <p:sldId id="349" r:id="rId19"/>
    <p:sldId id="358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9" r:id="rId28"/>
    <p:sldId id="360" r:id="rId29"/>
    <p:sldId id="365" r:id="rId30"/>
    <p:sldId id="361" r:id="rId31"/>
    <p:sldId id="362" r:id="rId32"/>
    <p:sldId id="363" r:id="rId33"/>
    <p:sldId id="364" r:id="rId34"/>
    <p:sldId id="357" r:id="rId35"/>
    <p:sldId id="331" r:id="rId36"/>
    <p:sldId id="340" r:id="rId3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 2015 Breakout Template" id="{D75A0D65-BF15-4822-BC6D-74C66FDCD9EE}">
          <p14:sldIdLst>
            <p14:sldId id="332"/>
            <p14:sldId id="341"/>
            <p14:sldId id="342"/>
            <p14:sldId id="343"/>
            <p14:sldId id="344"/>
            <p14:sldId id="345"/>
            <p14:sldId id="346"/>
            <p14:sldId id="367"/>
            <p14:sldId id="366"/>
            <p14:sldId id="347"/>
            <p14:sldId id="348"/>
            <p14:sldId id="349"/>
            <p14:sldId id="358"/>
            <p14:sldId id="350"/>
            <p14:sldId id="351"/>
            <p14:sldId id="352"/>
            <p14:sldId id="353"/>
            <p14:sldId id="354"/>
            <p14:sldId id="355"/>
            <p14:sldId id="356"/>
            <p14:sldId id="359"/>
            <p14:sldId id="360"/>
            <p14:sldId id="365"/>
            <p14:sldId id="361"/>
            <p14:sldId id="362"/>
            <p14:sldId id="363"/>
            <p14:sldId id="364"/>
            <p14:sldId id="357"/>
            <p14:sldId id="331"/>
            <p14:sldId id="34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64A"/>
    <a:srgbClr val="5598D0"/>
    <a:srgbClr val="C38E75"/>
    <a:srgbClr val="202020"/>
    <a:srgbClr val="389E7E"/>
    <a:srgbClr val="01557E"/>
    <a:srgbClr val="FD7D7B"/>
    <a:srgbClr val="9078FC"/>
    <a:srgbClr val="F5F5F5"/>
    <a:srgbClr val="00F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1" autoAdjust="0"/>
    <p:restoredTop sz="85116" autoAdjust="0"/>
  </p:normalViewPr>
  <p:slideViewPr>
    <p:cSldViewPr>
      <p:cViewPr varScale="1">
        <p:scale>
          <a:sx n="52" d="100"/>
          <a:sy n="52" d="100"/>
        </p:scale>
        <p:origin x="944" y="48"/>
      </p:cViewPr>
      <p:guideLst/>
    </p:cSldViewPr>
  </p:slideViewPr>
  <p:outlineViewPr>
    <p:cViewPr>
      <p:scale>
        <a:sx n="33" d="100"/>
        <a:sy n="33" d="100"/>
      </p:scale>
      <p:origin x="0" y="-8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7868"/>
    </p:cViewPr>
  </p:sorterViewPr>
  <p:notesViewPr>
    <p:cSldViewPr showGuides="1">
      <p:cViewPr varScale="1">
        <p:scale>
          <a:sx n="83" d="100"/>
          <a:sy n="83" d="100"/>
        </p:scale>
        <p:origin x="299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Segoe UI" pitchFamily="34" charset="0"/>
              </a:rPr>
              <a:t>Build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10/2/2015 11:05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 smtClean="0">
                <a:latin typeface="Segoe UI" pitchFamily="34" charset="0"/>
              </a:rPr>
              <a:t>Build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10/2/2015 11:05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estandarizadores</a:t>
            </a:r>
            <a:r>
              <a:rPr lang="en-US" dirty="0" smtClean="0"/>
              <a:t> del </a:t>
            </a:r>
            <a:r>
              <a:rPr lang="en-US" dirty="0" err="1" smtClean="0"/>
              <a:t>disquete</a:t>
            </a:r>
            <a:r>
              <a:rPr lang="en-US" dirty="0" smtClean="0"/>
              <a:t> y C#</a:t>
            </a:r>
            <a:endParaRPr lang="es-ES" dirty="0" smtClean="0"/>
          </a:p>
          <a:p>
            <a:r>
              <a:rPr lang="es-ES" dirty="0" smtClean="0"/>
              <a:t>Completa </a:t>
            </a:r>
            <a:r>
              <a:rPr lang="es-ES" dirty="0" err="1" smtClean="0"/>
              <a:t>retrocomp</a:t>
            </a:r>
            <a:endParaRPr lang="es-ES" dirty="0" smtClean="0"/>
          </a:p>
          <a:p>
            <a:r>
              <a:rPr lang="es-ES" dirty="0" smtClean="0"/>
              <a:t>245 a 600 </a:t>
            </a:r>
            <a:r>
              <a:rPr lang="es-ES" dirty="0" err="1" smtClean="0"/>
              <a:t>pag</a:t>
            </a:r>
            <a:endParaRPr lang="es-E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latin typeface="Segoe UI" pitchFamily="34" charset="0"/>
              </a:rPr>
              <a:t>Build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10/2/2015 11:05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23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estandarizadores</a:t>
            </a:r>
            <a:r>
              <a:rPr lang="en-US" dirty="0" smtClean="0"/>
              <a:t> del </a:t>
            </a:r>
            <a:r>
              <a:rPr lang="en-US" dirty="0" err="1" smtClean="0"/>
              <a:t>disquete</a:t>
            </a:r>
            <a:r>
              <a:rPr lang="en-US" dirty="0" smtClean="0"/>
              <a:t> y C#</a:t>
            </a:r>
            <a:endParaRPr lang="es-ES" dirty="0" smtClean="0"/>
          </a:p>
          <a:p>
            <a:r>
              <a:rPr lang="es-ES" dirty="0" smtClean="0"/>
              <a:t>Completa </a:t>
            </a:r>
            <a:r>
              <a:rPr lang="es-ES" dirty="0" err="1" smtClean="0"/>
              <a:t>retrocomp</a:t>
            </a:r>
            <a:endParaRPr lang="es-ES" dirty="0" smtClean="0"/>
          </a:p>
          <a:p>
            <a:r>
              <a:rPr lang="es-ES" dirty="0" smtClean="0"/>
              <a:t>245 a 600 </a:t>
            </a:r>
            <a:r>
              <a:rPr lang="es-ES" dirty="0" err="1" smtClean="0"/>
              <a:t>pag</a:t>
            </a:r>
            <a:endParaRPr lang="es-E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latin typeface="Segoe UI" pitchFamily="34" charset="0"/>
              </a:rPr>
              <a:t>Build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10/2/2015 11:05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latin typeface="Segoe UI" pitchFamily="34" charset="0"/>
              </a:rPr>
              <a:t>Build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10/2/2015 11:05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93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Build 2015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10/2/2015 11:05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910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Build 2015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10/2/2015 11:05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360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1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534779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indent="-2413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indent="-3429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60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45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2510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2" y="3147122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2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4" y="2301239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2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39" y="2301050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94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30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118852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6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332993" y="6103269"/>
            <a:ext cx="1639861" cy="411480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7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665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332993" y="6103269"/>
            <a:ext cx="1639861" cy="411480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27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8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7002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59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92208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3667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defRPr lang="en-US" sz="3600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3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9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600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1632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624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600" kern="1200" dirty="0" smtClean="0">
                <a:gradFill>
                  <a:gsLst>
                    <a:gs pos="12264">
                      <a:schemeClr val="tx1">
                        <a:lumMod val="75000"/>
                        <a:lumOff val="25000"/>
                      </a:schemeClr>
                    </a:gs>
                    <a:gs pos="71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07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534779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indent="-241300">
              <a:defRPr lang="en-US" sz="2400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indent="-342900">
              <a:defRPr lang="en-US" sz="2400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marR="0" lvl="1" indent="0" algn="l" defTabSz="91416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816"/>
              </a:spcAft>
              <a:buClr>
                <a:schemeClr val="tx1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Second level</a:t>
            </a:r>
          </a:p>
          <a:p>
            <a:pPr marL="457082" lvl="2" indent="-228541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77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42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217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4" y="2301239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2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39" y="2301050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99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04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560" y="1144706"/>
            <a:ext cx="9327356" cy="2435131"/>
          </a:xfrm>
        </p:spPr>
        <p:txBody>
          <a:bodyPr anchor="b"/>
          <a:lstStyle>
            <a:lvl1pPr algn="ctr">
              <a:defRPr sz="611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560" y="3673745"/>
            <a:ext cx="9327356" cy="523733"/>
          </a:xfrm>
        </p:spPr>
        <p:txBody>
          <a:bodyPr/>
          <a:lstStyle>
            <a:lvl1pPr marL="0" indent="0" algn="ctr">
              <a:buNone/>
              <a:defRPr sz="2448"/>
            </a:lvl1pPr>
            <a:lvl2pPr marL="466298" indent="0" algn="ctr">
              <a:buNone/>
              <a:defRPr sz="2040"/>
            </a:lvl2pPr>
            <a:lvl3pPr marL="932597" indent="0" algn="ctr">
              <a:buNone/>
              <a:defRPr sz="1836"/>
            </a:lvl3pPr>
            <a:lvl4pPr marL="1398895" indent="0" algn="ctr">
              <a:buNone/>
              <a:defRPr sz="1632"/>
            </a:lvl4pPr>
            <a:lvl5pPr marL="1865193" indent="0" algn="ctr">
              <a:buNone/>
              <a:defRPr sz="1632"/>
            </a:lvl5pPr>
            <a:lvl6pPr marL="2331491" indent="0" algn="ctr">
              <a:buNone/>
              <a:defRPr sz="1632"/>
            </a:lvl6pPr>
            <a:lvl7pPr marL="2797790" indent="0" algn="ctr">
              <a:buNone/>
              <a:defRPr sz="1632"/>
            </a:lvl7pPr>
            <a:lvl8pPr marL="3264088" indent="0" algn="ctr">
              <a:buNone/>
              <a:defRPr sz="1632"/>
            </a:lvl8pPr>
            <a:lvl9pPr marL="3730386" indent="0" algn="ctr">
              <a:buNone/>
              <a:defRPr sz="1632"/>
            </a:lvl9pPr>
          </a:lstStyle>
          <a:p>
            <a:r>
              <a:rPr lang="en-US" smtClean="0"/>
              <a:t>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3C3B-4339-43D7-BF14-AEF901A287CC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91B3-42F5-4484-9DF3-945048C42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040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9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332993" y="6103269"/>
            <a:ext cx="1639861" cy="411480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178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/>
            </a:lvl1pPr>
            <a:lvl2pPr marL="0" indent="0">
              <a:buNone/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87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1038" y="1212850"/>
            <a:ext cx="6400800" cy="2782300"/>
          </a:xfrm>
        </p:spPr>
        <p:txBody>
          <a:bodyPr wrap="square"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137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1038" y="1212850"/>
            <a:ext cx="6400800" cy="2782300"/>
          </a:xfrm>
        </p:spPr>
        <p:txBody>
          <a:bodyPr wrap="square">
            <a:spAutoFit/>
          </a:bodyPr>
          <a:lstStyle>
            <a:lvl1pPr marL="0" indent="0">
              <a:spcBef>
                <a:spcPts val="1800"/>
              </a:spcBef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5761037" y="295274"/>
            <a:ext cx="6403165" cy="917575"/>
          </a:xfrm>
        </p:spPr>
        <p:txBody>
          <a:bodyPr/>
          <a:lstStyle/>
          <a:p>
            <a:r>
              <a:rPr lang="en-US" dirty="0" smtClean="0"/>
              <a:t>Click to edit Master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00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8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2452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261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342900" indent="-34290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0342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8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2484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buNone/>
              <a:defRPr lang="en-US" sz="3600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3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97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600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1632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88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600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36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534779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indent="-2413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indent="-3429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280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922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7746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2" y="3147122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50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4" y="2301239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2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39" y="2301050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55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135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2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48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ed Non-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659197" y="6606832"/>
            <a:ext cx="777278" cy="387693"/>
          </a:xfrm>
          <a:prstGeom prst="rect">
            <a:avLst/>
          </a:prstGeom>
        </p:spPr>
        <p:txBody>
          <a:bodyPr/>
          <a:lstStyle/>
          <a:p>
            <a:fld id="{4CED8391-71CF-4FD3-A093-40D26DE2D47C}" type="slidenum">
              <a:rPr lang="en-US" smtClean="0">
                <a:solidFill>
                  <a:srgbClr val="00188F"/>
                </a:solidFill>
              </a:rPr>
              <a:pPr/>
              <a:t>‹#›</a:t>
            </a:fld>
            <a:endParaRPr lang="en-US">
              <a:solidFill>
                <a:srgbClr val="00188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91878" y="1204613"/>
            <a:ext cx="11460018" cy="36672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89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2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129838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3" y="307622"/>
            <a:ext cx="3656013" cy="578303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8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2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332994" y="6103269"/>
            <a:ext cx="1639861" cy="411480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800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3" y="307622"/>
            <a:ext cx="3656013" cy="578303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4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43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228302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/>
            </a:lvl1pPr>
            <a:lvl2pPr marL="0" indent="0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01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9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39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2741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589838" y="1668463"/>
            <a:ext cx="457200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90515" y="295275"/>
            <a:ext cx="4573689" cy="917575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97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1038" y="1668463"/>
            <a:ext cx="6400800" cy="502920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61039" y="295275"/>
            <a:ext cx="6403165" cy="917575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09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1038" y="1668463"/>
            <a:ext cx="6400800" cy="502920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54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4"/>
            <a:ext cx="10058399" cy="1828800"/>
          </a:xfrm>
        </p:spPr>
        <p:txBody>
          <a:bodyPr/>
          <a:lstStyle>
            <a:lvl1pPr>
              <a:defRPr sz="4799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82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342900" indent="-34290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390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342834" indent="-342834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39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2332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9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buNone/>
              <a:defRPr lang="en-US" sz="359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3991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9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99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0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039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9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9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3991" rtl="0" eaLnBrk="1" latinLnBrk="0" hangingPunct="1">
              <a:spcBef>
                <a:spcPct val="20000"/>
              </a:spcBef>
              <a:spcAft>
                <a:spcPts val="1632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9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99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0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336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9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9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3991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67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1565332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088" indent="-241253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332" indent="-342834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3991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913991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3991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02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222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137569" y="2473326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800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129838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5475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3" y="3147123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55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028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99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5" y="2301240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99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3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99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40" y="2301051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028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99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89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7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buNone/>
              <a:defRPr lang="en-US" sz="3600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3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87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756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58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058862"/>
            <a:ext cx="11887200" cy="572464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571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83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211" y="6395264"/>
            <a:ext cx="11888061" cy="301348"/>
          </a:xfrm>
        </p:spPr>
        <p:txBody>
          <a:bodyPr anchor="b" anchorCtr="0">
            <a:spAutoFit/>
          </a:bodyPr>
          <a:lstStyle>
            <a:lvl1pPr>
              <a:spcBef>
                <a:spcPts val="0"/>
              </a:spcBef>
              <a:defRPr sz="816" b="0">
                <a:solidFill>
                  <a:schemeClr val="tx1"/>
                </a:solidFill>
                <a:latin typeface="+mn-lt"/>
              </a:defRPr>
            </a:lvl1pPr>
            <a:lvl2pPr>
              <a:defRPr sz="816" b="0">
                <a:solidFill>
                  <a:schemeClr val="tx1"/>
                </a:solidFill>
              </a:defRPr>
            </a:lvl2pPr>
            <a:lvl3pPr>
              <a:defRPr sz="816" b="0">
                <a:solidFill>
                  <a:schemeClr val="tx1"/>
                </a:solidFill>
              </a:defRPr>
            </a:lvl3pPr>
            <a:lvl4pPr>
              <a:defRPr sz="816" b="0">
                <a:solidFill>
                  <a:schemeClr val="tx1"/>
                </a:solidFill>
              </a:defRPr>
            </a:lvl4pPr>
            <a:lvl5pPr>
              <a:defRPr sz="816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Footnote</a:t>
            </a:r>
          </a:p>
        </p:txBody>
      </p:sp>
    </p:spTree>
    <p:extLst>
      <p:ext uri="{BB962C8B-B14F-4D97-AF65-F5344CB8AC3E}">
        <p14:creationId xmlns:p14="http://schemas.microsoft.com/office/powerpoint/2010/main" val="4127387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159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95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sz="5199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937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Title_HEALTHCA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0" t="13287" r="2103" b="3771"/>
          <a:stretch/>
        </p:blipFill>
        <p:spPr>
          <a:xfrm>
            <a:off x="0" y="0"/>
            <a:ext cx="12466638" cy="7027276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66371" y="2489420"/>
            <a:ext cx="6275733" cy="1356064"/>
          </a:xfrm>
          <a:prstGeom prst="rect">
            <a:avLst/>
          </a:prstGeom>
        </p:spPr>
        <p:txBody>
          <a:bodyPr wrap="square" lIns="143407" tIns="0" rIns="143407" bIns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4896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Headline here, second line here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6372" y="4994602"/>
            <a:ext cx="6275659" cy="593368"/>
          </a:xfrm>
          <a:prstGeom prst="rect">
            <a:avLst/>
          </a:prstGeom>
        </p:spPr>
        <p:txBody>
          <a:bodyPr lIns="143407" tIns="0" rIns="143407" bIns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142">
                <a:solidFill>
                  <a:schemeClr val="bg1"/>
                </a:solidFill>
                <a:latin typeface="+mn-lt"/>
              </a:defRPr>
            </a:lvl1pPr>
            <a:lvl2pPr marL="45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6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6758" y="3920818"/>
            <a:ext cx="6292074" cy="881064"/>
          </a:xfrm>
          <a:prstGeom prst="rect">
            <a:avLst/>
          </a:prstGeom>
        </p:spPr>
        <p:txBody>
          <a:bodyPr lIns="143407" tIns="0" rIns="143407"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40" baseline="0">
                <a:solidFill>
                  <a:schemeClr val="bg1"/>
                </a:solidFill>
                <a:latin typeface="+mn-lt"/>
              </a:defRPr>
            </a:lvl1pPr>
            <a:lvl2pPr marL="342528" indent="0">
              <a:buNone/>
              <a:defRPr sz="1632">
                <a:solidFill>
                  <a:schemeClr val="bg1"/>
                </a:solidFill>
                <a:latin typeface="+mj-lt"/>
              </a:defRPr>
            </a:lvl2pPr>
            <a:lvl3pPr marL="570880" indent="0">
              <a:buNone/>
              <a:defRPr sz="1326">
                <a:solidFill>
                  <a:schemeClr val="bg1"/>
                </a:solidFill>
                <a:latin typeface="+mj-lt"/>
              </a:defRPr>
            </a:lvl3pPr>
            <a:lvl4pPr marL="799229" indent="0">
              <a:buNone/>
              <a:defRPr sz="1224">
                <a:solidFill>
                  <a:schemeClr val="bg1"/>
                </a:solidFill>
                <a:latin typeface="+mj-lt"/>
              </a:defRPr>
            </a:lvl4pPr>
            <a:lvl5pPr marL="1027583" indent="0">
              <a:buNone/>
              <a:defRPr sz="1224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Sub header here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0059" y="6530041"/>
            <a:ext cx="1304123" cy="28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5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ed Non-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739605" y="6673146"/>
            <a:ext cx="501211" cy="372394"/>
          </a:xfrm>
          <a:prstGeom prst="rect">
            <a:avLst/>
          </a:prstGeom>
        </p:spPr>
        <p:txBody>
          <a:bodyPr/>
          <a:lstStyle/>
          <a:p>
            <a:pPr defTabSz="932563"/>
            <a:fld id="{4CED8391-71CF-4FD3-A093-40D26DE2D47C}" type="slidenum">
              <a:rPr lang="en-US" smtClean="0">
                <a:solidFill>
                  <a:srgbClr val="00188F"/>
                </a:solidFill>
              </a:rPr>
              <a:pPr defTabSz="932563"/>
              <a:t>‹#›</a:t>
            </a:fld>
            <a:endParaRPr lang="en-US">
              <a:solidFill>
                <a:srgbClr val="00188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91878" y="1204614"/>
            <a:ext cx="11460018" cy="20962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74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600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1632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80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600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7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  <p:sldLayoutId id="2147484275" r:id="rId12"/>
    <p:sldLayoutId id="2147484276" r:id="rId13"/>
    <p:sldLayoutId id="2147484277" r:id="rId14"/>
    <p:sldLayoutId id="2147484263" r:id="rId15"/>
    <p:sldLayoutId id="2147484307" r:id="rId1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7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  <p:sldLayoutId id="2147484321" r:id="rId13"/>
    <p:sldLayoutId id="2147484404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6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3" r:id="rId1"/>
    <p:sldLayoutId id="2147484324" r:id="rId2"/>
    <p:sldLayoutId id="2147484325" r:id="rId3"/>
    <p:sldLayoutId id="2147484326" r:id="rId4"/>
    <p:sldLayoutId id="2147484327" r:id="rId5"/>
    <p:sldLayoutId id="2147484328" r:id="rId6"/>
    <p:sldLayoutId id="2147484329" r:id="rId7"/>
    <p:sldLayoutId id="2147484330" r:id="rId8"/>
    <p:sldLayoutId id="2147484331" r:id="rId9"/>
    <p:sldLayoutId id="2147484332" r:id="rId10"/>
    <p:sldLayoutId id="2147484333" r:id="rId11"/>
    <p:sldLayoutId id="2147484334" r:id="rId12"/>
    <p:sldLayoutId id="2147484335" r:id="rId13"/>
    <p:sldLayoutId id="2147484336" r:id="rId14"/>
    <p:sldLayoutId id="2147484337" r:id="rId15"/>
    <p:sldLayoutId id="2147484338" r:id="rId16"/>
    <p:sldLayoutId id="2147484339" r:id="rId17"/>
    <p:sldLayoutId id="2147484340" r:id="rId18"/>
    <p:sldLayoutId id="2147484341" r:id="rId19"/>
    <p:sldLayoutId id="2147484342" r:id="rId2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93899" y="3050514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  <p:sldLayoutId id="2147484386" r:id="rId12"/>
    <p:sldLayoutId id="2147484387" r:id="rId13"/>
    <p:sldLayoutId id="2147484388" r:id="rId14"/>
    <p:sldLayoutId id="2147484389" r:id="rId15"/>
    <p:sldLayoutId id="2147484390" r:id="rId16"/>
    <p:sldLayoutId id="2147484391" r:id="rId17"/>
    <p:sldLayoutId id="2147484392" r:id="rId18"/>
    <p:sldLayoutId id="2147484393" r:id="rId19"/>
    <p:sldLayoutId id="2147484394" r:id="rId20"/>
    <p:sldLayoutId id="2147484395" r:id="rId21"/>
    <p:sldLayoutId id="2147484396" r:id="rId22"/>
    <p:sldLayoutId id="2147484397" r:id="rId23"/>
    <p:sldLayoutId id="2147484398" r:id="rId24"/>
    <p:sldLayoutId id="2147484399" r:id="rId25"/>
    <p:sldLayoutId id="2147484400" r:id="rId26"/>
    <p:sldLayoutId id="2147484401" r:id="rId27"/>
    <p:sldLayoutId id="2147484402" r:id="rId28"/>
    <p:sldLayoutId id="2147484403" r:id="rId2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8.xml"/><Relationship Id="rId6" Type="http://schemas.openxmlformats.org/officeDocument/2006/relationships/hyperlink" Target="http://caniuse.com/" TargetMode="External"/><Relationship Id="rId5" Type="http://schemas.openxmlformats.org/officeDocument/2006/relationships/hyperlink" Target="http://exploringjs.com/" TargetMode="External"/><Relationship Id="rId4" Type="http://schemas.openxmlformats.org/officeDocument/2006/relationships/hyperlink" Target="https://github.com/getify/You-Dont-Know-J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700232" y="936198"/>
            <a:ext cx="11196624" cy="2917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119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Programación funcional</a:t>
            </a:r>
          </a:p>
          <a:p>
            <a:r>
              <a:rPr lang="es-ES" sz="6119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&amp;&amp;</a:t>
            </a:r>
          </a:p>
          <a:p>
            <a:r>
              <a:rPr lang="es-ES" sz="6119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ES6</a:t>
            </a:r>
            <a:endParaRPr lang="es-ES" sz="6119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" t="3768" r="-491" b="35230"/>
          <a:stretch/>
        </p:blipFill>
        <p:spPr>
          <a:xfrm>
            <a:off x="887770" y="5416429"/>
            <a:ext cx="1077156" cy="1077156"/>
          </a:xfrm>
          <a:prstGeom prst="rect">
            <a:avLst/>
          </a:prstGeom>
        </p:spPr>
      </p:pic>
      <p:sp>
        <p:nvSpPr>
          <p:cNvPr id="28" name="TextBox 5"/>
          <p:cNvSpPr txBox="1"/>
          <p:nvPr/>
        </p:nvSpPr>
        <p:spPr>
          <a:xfrm>
            <a:off x="2062072" y="5342771"/>
            <a:ext cx="5628389" cy="1246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48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Arcadio García Salvadores</a:t>
            </a:r>
          </a:p>
          <a:p>
            <a:r>
              <a:rPr lang="es-ES" sz="2448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Universidad Autónoma de Madrid</a:t>
            </a:r>
          </a:p>
          <a:p>
            <a:r>
              <a:rPr lang="es-ES" sz="2448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s-ES" sz="2448" dirty="0" err="1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arcadio_g_s</a:t>
            </a:r>
            <a:endParaRPr lang="es-ES" sz="2448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TextBox 4"/>
          <p:cNvSpPr txBox="1"/>
          <p:nvPr/>
        </p:nvSpPr>
        <p:spPr>
          <a:xfrm>
            <a:off x="10325036" y="6338596"/>
            <a:ext cx="1374705" cy="374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36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es-ES" sz="1836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MSPSpain</a:t>
            </a:r>
            <a:endParaRPr lang="es-ES" sz="1836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452" y="5081943"/>
            <a:ext cx="1244848" cy="1244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201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50000"/>
              </a:schemeClr>
            </a:gs>
            <a:gs pos="100000">
              <a:schemeClr val="bg1">
                <a:lumMod val="75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437" y="1363662"/>
            <a:ext cx="10058399" cy="6705600"/>
          </a:xfrm>
        </p:spPr>
        <p:txBody>
          <a:bodyPr/>
          <a:lstStyle/>
          <a:p>
            <a:pPr algn="ctr"/>
            <a:r>
              <a:rPr lang="en-US" sz="8800" dirty="0" err="1" smtClean="0"/>
              <a:t>Retrocompatible</a:t>
            </a: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/>
              <a:t/>
            </a:r>
            <a:br>
              <a:rPr lang="en-US" sz="8800" dirty="0"/>
            </a:br>
            <a:r>
              <a:rPr lang="en-US" sz="8800" dirty="0" err="1" smtClean="0"/>
              <a:t>Enorme</a:t>
            </a: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756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84276"/>
            </a:gs>
            <a:gs pos="100000">
              <a:srgbClr val="FEE78A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3968" y="1668462"/>
            <a:ext cx="11364469" cy="4908780"/>
          </a:xfrm>
          <a:solidFill>
            <a:schemeClr val="bg1">
              <a:lumMod val="75000"/>
              <a:alpha val="7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foo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trike="sngStrike" dirty="0" err="1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trike="sngStrike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 = 2; //</a:t>
            </a:r>
            <a:r>
              <a:rPr lang="en-US" strike="sngStrike" dirty="0" err="1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Redeclaracion</a:t>
            </a:r>
            <a:endParaRPr lang="en-US" sz="3200" strike="sngStrike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a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let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//b=2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//a=2, b=1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//a=0,b=0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Let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is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new </a:t>
            </a:r>
            <a:r>
              <a:rPr lang="es-ES" b="1" strike="sngStrik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black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var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722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8A2B"/>
            </a:gs>
            <a:gs pos="100000">
              <a:srgbClr val="D9DF2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592262"/>
            <a:ext cx="11429999" cy="4908780"/>
          </a:xfrm>
          <a:solidFill>
            <a:schemeClr val="bg1">
              <a:lumMod val="75000"/>
              <a:alpha val="7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let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d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=[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={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trike="sngStrike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c=3; //</a:t>
            </a:r>
            <a:r>
              <a:rPr lang="en-US" strike="sngStrike" dirty="0" err="1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ReferenceError</a:t>
            </a:r>
            <a:endParaRPr lang="en-US" sz="3200" strike="sngStrike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push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trike="sngStrike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d=[];//</a:t>
            </a:r>
            <a:r>
              <a:rPr lang="en-US" strike="sngStrike" dirty="0" err="1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ReferenceError</a:t>
            </a:r>
            <a:endParaRPr lang="en-US" sz="3200" strike="sngStrike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Const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442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8A2B"/>
            </a:gs>
            <a:gs pos="100000">
              <a:srgbClr val="D9DF2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592262"/>
            <a:ext cx="11429999" cy="4136517"/>
          </a:xfrm>
          <a:solidFill>
            <a:schemeClr val="bg1">
              <a:lumMod val="75000"/>
              <a:alpha val="7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=[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={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e.z</a:t>
            </a:r>
            <a:r>
              <a:rPr lang="en-U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=3; //Se </a:t>
            </a:r>
            <a:r>
              <a:rPr lang="en-U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puede</a:t>
            </a:r>
            <a:r>
              <a:rPr lang="en-U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hacer</a:t>
            </a:r>
            <a:endParaRPr lang="en-US" dirty="0" smtClean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dirty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200" dirty="0" err="1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Object.seal</a:t>
            </a:r>
            <a:r>
              <a:rPr lang="en-US" sz="3200" dirty="0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(e);  //No </a:t>
            </a:r>
            <a:r>
              <a:rPr lang="en-US" sz="3200" dirty="0" err="1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permite</a:t>
            </a:r>
            <a:r>
              <a:rPr lang="en-US" sz="3200" dirty="0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añadir</a:t>
            </a:r>
            <a:r>
              <a:rPr lang="en-US" sz="3200" dirty="0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mas </a:t>
            </a:r>
            <a:r>
              <a:rPr lang="en-US" sz="3200" dirty="0" err="1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valores</a:t>
            </a:r>
            <a:endParaRPr lang="en-US" sz="3200" dirty="0" smtClean="0">
              <a:solidFill>
                <a:srgbClr val="DCDCD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3200" dirty="0" smtClean="0">
              <a:solidFill>
                <a:srgbClr val="DCDCD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200" dirty="0" err="1" smtClean="0">
                <a:solidFill>
                  <a:srgbClr val="DCDCD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Object.freeze</a:t>
            </a:r>
            <a:r>
              <a:rPr lang="en-US" sz="3200" dirty="0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(e); //No </a:t>
            </a:r>
            <a:r>
              <a:rPr lang="en-US" sz="3200" dirty="0" err="1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permite</a:t>
            </a:r>
            <a:r>
              <a:rPr lang="en-US" sz="3200" dirty="0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modificar</a:t>
            </a:r>
            <a:r>
              <a:rPr lang="en-US" sz="3200" dirty="0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valores</a:t>
            </a:r>
            <a:endParaRPr lang="en-US" sz="3200" dirty="0">
              <a:solidFill>
                <a:srgbClr val="DCDCD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Const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187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2A6D"/>
            </a:gs>
            <a:gs pos="100000">
              <a:srgbClr val="832D9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2278062"/>
            <a:ext cx="11201399" cy="2932919"/>
          </a:xfrm>
          <a:solidFill>
            <a:schemeClr val="bg1">
              <a:lumMod val="75000"/>
              <a:alpha val="7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sum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z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z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...a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//6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Spread / </a:t>
            </a:r>
            <a:r>
              <a:rPr lang="es-ES" b="1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est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68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9A105"/>
            </a:gs>
            <a:gs pos="100000">
              <a:srgbClr val="F8F9BA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2278062"/>
            <a:ext cx="11429999" cy="2932919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sum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...z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reduce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previous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current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previous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current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//15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Spread / </a:t>
            </a:r>
            <a:r>
              <a:rPr lang="es-ES" b="1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est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081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E67FE"/>
            </a:gs>
            <a:gs pos="100000">
              <a:srgbClr val="65D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2811462"/>
            <a:ext cx="11658598" cy="2142574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creaRobot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esAsesino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...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creaRobot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???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Argumentos por defecto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17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38383"/>
            </a:gs>
            <a:gs pos="100000">
              <a:srgbClr val="E4E4E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1668462"/>
            <a:ext cx="11429998" cy="2142574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creaRobot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esAsesino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asesino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esAsesino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||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asesino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esAsesino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!==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undefined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esAsesino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Argumentos por defecto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74637" y="4270667"/>
            <a:ext cx="11430001" cy="1879041"/>
          </a:xfrm>
          <a:prstGeom prst="rect">
            <a:avLst/>
          </a:prstGeo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creaRobot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esAsesino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...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89158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FFA4"/>
            </a:gs>
            <a:gs pos="100000">
              <a:srgbClr val="00FFFD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1668462"/>
            <a:ext cx="11506198" cy="4513608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ay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az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//ax==1, ay==2, </a:t>
            </a:r>
            <a:r>
              <a:rPr lang="en-US" dirty="0" err="1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az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==3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by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bz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n-US" dirty="0" err="1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bx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==1, by==2, </a:t>
            </a:r>
            <a:r>
              <a:rPr lang="en-US" dirty="0" err="1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bz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==3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by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bz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Asignación desestructurada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74637" y="4270667"/>
            <a:ext cx="12161837" cy="5170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56388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078FC"/>
            </a:gs>
            <a:gs pos="100000">
              <a:srgbClr val="FD7D7B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1668462"/>
            <a:ext cx="11201398" cy="4908780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1.2.3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=&gt;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NO altera </a:t>
            </a: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numero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duplica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()=&gt;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numero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duplica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n-US" dirty="0" err="1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falla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Funciones lambda con =&gt;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74637" y="4270667"/>
            <a:ext cx="12161837" cy="5170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38206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D3896"/>
            </a:gs>
            <a:gs pos="100000">
              <a:srgbClr val="1CF9FC">
                <a:lumMod val="100000"/>
              </a:srgb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709991"/>
            <a:ext cx="11887200" cy="4530471"/>
          </a:xfrm>
        </p:spPr>
        <p:txBody>
          <a:bodyPr/>
          <a:lstStyle/>
          <a:p>
            <a:r>
              <a:rPr lang="es-ES" dirty="0" smtClean="0"/>
              <a:t>Evitar </a:t>
            </a:r>
            <a:r>
              <a:rPr lang="es-ES" dirty="0" err="1" smtClean="0"/>
              <a:t>side-effects</a:t>
            </a:r>
            <a:endParaRPr lang="es-ES" dirty="0" smtClean="0"/>
          </a:p>
          <a:p>
            <a:pPr lvl="1"/>
            <a:r>
              <a:rPr lang="es-ES" dirty="0" smtClean="0"/>
              <a:t>Una función siempre devuelve el mismo resultado</a:t>
            </a:r>
          </a:p>
          <a:p>
            <a:r>
              <a:rPr lang="es-ES" dirty="0" smtClean="0"/>
              <a:t>Estilo declarativo</a:t>
            </a:r>
          </a:p>
          <a:p>
            <a:r>
              <a:rPr lang="es-ES" dirty="0" smtClean="0"/>
              <a:t>Expresiones lambda</a:t>
            </a:r>
          </a:p>
          <a:p>
            <a:r>
              <a:rPr lang="es-ES" dirty="0" smtClean="0"/>
              <a:t>Mejor concurrencia</a:t>
            </a:r>
          </a:p>
          <a:p>
            <a:r>
              <a:rPr lang="es-ES" dirty="0" smtClean="0"/>
              <a:t>Lenguajes especializados : F#, </a:t>
            </a:r>
            <a:r>
              <a:rPr lang="es-ES" dirty="0" err="1" smtClean="0"/>
              <a:t>Haskell</a:t>
            </a:r>
            <a:endParaRPr lang="es-E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Programación</a:t>
            </a:r>
            <a:r>
              <a:rPr lang="en-U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funcional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644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557E"/>
            </a:gs>
            <a:gs pos="100000">
              <a:srgbClr val="389E7E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1668462"/>
            <a:ext cx="11582398" cy="4876800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coordenadas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z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coordenadas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s-ES" dirty="0" err="1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x,y,z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console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coordenadas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]);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//1,2,3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coordenadas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console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//1,2,3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For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of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74637" y="4270667"/>
            <a:ext cx="12161837" cy="5170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74455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557E"/>
            </a:gs>
            <a:gs pos="100000">
              <a:srgbClr val="389E7E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1668462"/>
            <a:ext cx="11582398" cy="5023298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buNone/>
            </a:pPr>
            <a:r>
              <a:rPr lang="en-US" sz="2800" dirty="0" smtClean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//matematicas.js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2800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export function </a:t>
            </a:r>
            <a:r>
              <a:rPr lang="en-US" sz="28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cuadrado</a:t>
            </a:r>
            <a:r>
              <a:rPr lang="en-US" sz="2800" dirty="0" smtClean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dirty="0" smtClean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2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800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2800" dirty="0" smtClean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800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2800" dirty="0" smtClean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2800" dirty="0" smtClean="0">
                <a:solidFill>
                  <a:srgbClr val="57A64A"/>
                </a:solidFill>
                <a:cs typeface="Times New Roman" panose="02020603050405020304" pitchFamily="18" charset="0"/>
              </a:rPr>
              <a:t>//main.js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2800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28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cuadrado</a:t>
            </a:r>
            <a:r>
              <a:rPr lang="en-US" sz="28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2800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“matematicas.js”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2800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28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800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US" sz="28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matematicas</a:t>
            </a:r>
            <a:r>
              <a:rPr lang="en-US" sz="28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2800" dirty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“matematicas.js</a:t>
            </a:r>
            <a:r>
              <a:rPr lang="en-US" sz="2800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US" sz="28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8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cuadrado</a:t>
            </a: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(3);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28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</a:t>
            </a:r>
            <a:r>
              <a:rPr lang="en-US" sz="28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atematicas.cuadrado</a:t>
            </a: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(3);</a:t>
            </a:r>
            <a:endParaRPr 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Modulos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74637" y="4270667"/>
            <a:ext cx="12161837" cy="5170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21041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38383"/>
            </a:gs>
            <a:gs pos="100000">
              <a:srgbClr val="E4E4E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1363662"/>
            <a:ext cx="11429998" cy="4663328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s-ES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Vector{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constructor(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.x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=x;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thix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.y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=y;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modulo(){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s-ES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Math.sqrt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.x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.x+</a:t>
            </a: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.y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.y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s-ES" dirty="0" smtClean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>
              <a:solidFill>
                <a:srgbClr val="569CD6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v1</a:t>
            </a:r>
            <a:r>
              <a:rPr lang="es-ES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 new 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Vector(1,1);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Clases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809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38383"/>
            </a:gs>
            <a:gs pos="100000">
              <a:srgbClr val="E4E4E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1363662"/>
            <a:ext cx="11429998" cy="4136389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s-ES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NumeroComplejo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solidFill>
                  <a:srgbClr val="5598D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Vector{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parteReal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return </a:t>
            </a: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.x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parteImaginaria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.y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 smtClean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s-ES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>
              <a:solidFill>
                <a:srgbClr val="569CD6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 new 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NumeroComplejo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(1,1);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Clases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905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078FC"/>
            </a:gs>
            <a:gs pos="100000">
              <a:srgbClr val="FD7D7B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1668462"/>
            <a:ext cx="11201398" cy="5058501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5598D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let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ES" dirty="0">
                <a:solidFill>
                  <a:srgbClr val="5598D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 smtClean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map.set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ES" dirty="0" err="1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s-ES" dirty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123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map.get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ES" dirty="0" err="1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 smtClean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map.has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s-ES" dirty="0" err="1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 smtClean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map.delete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ES" dirty="0" err="1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map.has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s-ES" dirty="0" err="1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sz="3200" dirty="0" smtClean="0">
              <a:solidFill>
                <a:srgbClr val="DCDCD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map.forEach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value,key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)=&gt;console.log(</a:t>
            </a: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value,key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s-ES" sz="3200" dirty="0">
              <a:solidFill>
                <a:srgbClr val="DCDCD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Maps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&amp; Sets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74637" y="4270667"/>
            <a:ext cx="12161837" cy="5170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0309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078FC"/>
            </a:gs>
            <a:gs pos="100000">
              <a:srgbClr val="FD7D7B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1668462"/>
            <a:ext cx="11201398" cy="5058501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5598D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let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set 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s-ES" dirty="0">
                <a:solidFill>
                  <a:srgbClr val="5598D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Set(); </a:t>
            </a:r>
            <a:r>
              <a:rPr lang="es-ES" dirty="0" smtClean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//o </a:t>
            </a:r>
            <a:r>
              <a:rPr lang="es-ES" dirty="0" err="1" smtClean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WeakSet</a:t>
            </a:r>
            <a:endParaRPr lang="es-ES" dirty="0" smtClean="0">
              <a:solidFill>
                <a:srgbClr val="57A64A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 smtClean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set.add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ES" dirty="0" err="1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set.size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 smtClean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set.has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s-ES" dirty="0" err="1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 smtClean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set.delete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ES" dirty="0" err="1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set.has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s-ES" dirty="0" err="1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sz="3200" dirty="0" smtClean="0">
              <a:solidFill>
                <a:srgbClr val="DCDCD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set.forEach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value,key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)=&gt;console.log(</a:t>
            </a: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value,key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s-ES" sz="3200" dirty="0">
              <a:solidFill>
                <a:srgbClr val="DCDCD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Maps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&amp; Sets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74637" y="4270667"/>
            <a:ext cx="12161837" cy="5170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33019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9A105"/>
            </a:gs>
            <a:gs pos="100000">
              <a:srgbClr val="F8F9BA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2278062"/>
            <a:ext cx="11429999" cy="2950872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598D0"/>
                </a:solidFill>
              </a:rPr>
              <a:t>var</a:t>
            </a:r>
            <a:r>
              <a:rPr lang="es-ES" dirty="0"/>
              <a:t> u32 = </a:t>
            </a:r>
            <a:r>
              <a:rPr lang="es-ES" dirty="0">
                <a:solidFill>
                  <a:srgbClr val="5598D0"/>
                </a:solidFill>
              </a:rPr>
              <a:t>new</a:t>
            </a:r>
            <a:r>
              <a:rPr lang="es-ES" dirty="0"/>
              <a:t> Uint32Array(16); //Float64Array, </a:t>
            </a:r>
            <a:r>
              <a:rPr lang="es-ES" dirty="0" smtClean="0"/>
              <a:t>Int16Array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 smtClean="0">
              <a:solidFill>
                <a:srgbClr val="5598D0"/>
              </a:solidFill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smtClean="0">
                <a:solidFill>
                  <a:schemeClr val="tx1"/>
                </a:solidFill>
              </a:rPr>
              <a:t>u32[2]=3;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strike="sngStrike" dirty="0" smtClean="0">
                <a:solidFill>
                  <a:srgbClr val="FF0000"/>
                </a:solidFill>
              </a:rPr>
              <a:t>u32[0]=“a”;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strike="sngStrike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strike="sngStrike" dirty="0" smtClean="0">
                <a:solidFill>
                  <a:srgbClr val="FF0000"/>
                </a:solidFill>
              </a:rPr>
              <a:t>u32[20]=4;</a:t>
            </a:r>
            <a:endParaRPr lang="es-ES" strike="sngStrike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Typed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arrays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620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8A2B"/>
            </a:gs>
            <a:gs pos="100000">
              <a:srgbClr val="D9DF2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837" y="3677934"/>
            <a:ext cx="11889564" cy="917575"/>
          </a:xfrm>
        </p:spPr>
        <p:txBody>
          <a:bodyPr/>
          <a:lstStyle/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Template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strings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8809037" y="590117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Symbols</a:t>
            </a:r>
            <a:b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s-E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655637" y="649643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Iterators</a:t>
            </a:r>
            <a:endParaRPr lang="es-E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427037" y="5554662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Proxies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s-E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5684837" y="5313252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New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Number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String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</a:t>
            </a:r>
          </a:p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Array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Math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APIs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s-E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770437" y="813056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Promises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s-E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5532437" y="2583838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Dynamic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property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names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s-E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537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2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707" t="15766" r="9343" b="21048"/>
          <a:stretch/>
        </p:blipFill>
        <p:spPr>
          <a:xfrm>
            <a:off x="76095" y="1374213"/>
            <a:ext cx="4176407" cy="432556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52502" y="1374213"/>
            <a:ext cx="8031208" cy="5113426"/>
          </a:xfrm>
        </p:spPr>
        <p:txBody>
          <a:bodyPr/>
          <a:lstStyle/>
          <a:p>
            <a:pPr>
              <a:spcAft>
                <a:spcPts val="1199"/>
              </a:spcAft>
            </a:pPr>
            <a:r>
              <a:rPr lang="es-ES" sz="3199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Visual Studio </a:t>
            </a:r>
            <a:r>
              <a:rPr lang="es-ES" sz="3199" dirty="0" err="1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Code</a:t>
            </a:r>
            <a:r>
              <a:rPr lang="es-ES" sz="3199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– Soporta ES6</a:t>
            </a:r>
          </a:p>
          <a:p>
            <a:pPr>
              <a:spcAft>
                <a:spcPts val="1199"/>
              </a:spcAft>
            </a:pPr>
            <a:endParaRPr lang="es-ES" sz="3199" dirty="0">
              <a:gradFill>
                <a:gsLst>
                  <a:gs pos="125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  <a:p>
            <a:pPr>
              <a:spcAft>
                <a:spcPts val="1199"/>
              </a:spcAft>
            </a:pPr>
            <a:r>
              <a:rPr lang="es-ES" sz="3199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Node.js, NPM, babel</a:t>
            </a:r>
          </a:p>
          <a:p>
            <a:pPr>
              <a:spcAft>
                <a:spcPts val="1199"/>
              </a:spcAft>
            </a:pPr>
            <a:endParaRPr lang="es-ES" sz="3199" dirty="0">
              <a:gradFill>
                <a:gsLst>
                  <a:gs pos="125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  <a:p>
            <a:pPr>
              <a:spcAft>
                <a:spcPts val="1199"/>
              </a:spcAft>
            </a:pPr>
            <a:r>
              <a:rPr lang="es-ES" sz="3199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Los últimos navegadores:</a:t>
            </a:r>
          </a:p>
          <a:p>
            <a:pPr marL="342900" indent="-342900">
              <a:spcAft>
                <a:spcPts val="1199"/>
              </a:spcAft>
              <a:buFont typeface="Arial" panose="020B0604020202020204" pitchFamily="34" charset="0"/>
              <a:buChar char="•"/>
            </a:pPr>
            <a:r>
              <a:rPr lang="es-ES" sz="2000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Microsoft </a:t>
            </a:r>
            <a:r>
              <a:rPr lang="es-ES" sz="2000" dirty="0" err="1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Edge</a:t>
            </a:r>
            <a:r>
              <a:rPr lang="es-ES" sz="2000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(para Windows </a:t>
            </a:r>
            <a:r>
              <a:rPr lang="es-ES" sz="2000" dirty="0" err="1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Insiders</a:t>
            </a:r>
            <a:r>
              <a:rPr lang="es-ES" sz="2000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)</a:t>
            </a:r>
          </a:p>
          <a:p>
            <a:pPr marL="342900" indent="-342900">
              <a:spcAft>
                <a:spcPts val="1199"/>
              </a:spcAft>
              <a:buFont typeface="Arial" panose="020B0604020202020204" pitchFamily="34" charset="0"/>
              <a:buChar char="•"/>
            </a:pPr>
            <a:r>
              <a:rPr lang="es-ES" sz="2000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Firefox </a:t>
            </a:r>
            <a:r>
              <a:rPr lang="es-ES" sz="2000" dirty="0" err="1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Developer</a:t>
            </a:r>
            <a:r>
              <a:rPr lang="es-ES" sz="2000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</a:t>
            </a:r>
            <a:r>
              <a:rPr lang="es-ES" sz="2000" dirty="0" err="1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Edition</a:t>
            </a:r>
            <a:endParaRPr lang="es-ES" sz="2000" dirty="0" smtClean="0">
              <a:gradFill>
                <a:gsLst>
                  <a:gs pos="125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  <a:p>
            <a:pPr marL="342900" indent="-342900">
              <a:spcAft>
                <a:spcPts val="1199"/>
              </a:spcAft>
              <a:buFont typeface="Arial" panose="020B0604020202020204" pitchFamily="34" charset="0"/>
              <a:buChar char="•"/>
            </a:pPr>
            <a:r>
              <a:rPr lang="es-ES" sz="2000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Chrome </a:t>
            </a:r>
            <a:r>
              <a:rPr lang="es-ES" sz="2000" dirty="0" err="1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Canary</a:t>
            </a:r>
            <a:endParaRPr lang="es-ES" sz="2000" dirty="0" smtClean="0">
              <a:gradFill>
                <a:gsLst>
                  <a:gs pos="125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Herramientas</a:t>
            </a:r>
            <a:r>
              <a:rPr lang="en-US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</a:t>
            </a:r>
            <a:r>
              <a:rPr lang="en-US" dirty="0" err="1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útiles</a:t>
            </a:r>
            <a:endParaRPr lang="en-US" dirty="0">
              <a:gradFill>
                <a:gsLst>
                  <a:gs pos="125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3507" y="-1379342"/>
            <a:ext cx="6215769" cy="65919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32563"/>
            <a:r>
              <a:rPr lang="en-US" dirty="0">
                <a:solidFill>
                  <a:srgbClr val="404040"/>
                </a:solidFill>
              </a:rPr>
              <a:t>Reference talks by Sam, Elio, Clemens and any of the ASA talks, at least.</a:t>
            </a:r>
          </a:p>
        </p:txBody>
      </p:sp>
    </p:spTree>
    <p:extLst>
      <p:ext uri="{BB962C8B-B14F-4D97-AF65-F5344CB8AC3E}">
        <p14:creationId xmlns:p14="http://schemas.microsoft.com/office/powerpoint/2010/main" val="424107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2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707" t="15766" r="9343" b="21048"/>
          <a:stretch/>
        </p:blipFill>
        <p:spPr>
          <a:xfrm>
            <a:off x="76095" y="1374213"/>
            <a:ext cx="4176407" cy="432556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64380" y="1374213"/>
            <a:ext cx="8031208" cy="5113426"/>
          </a:xfrm>
        </p:spPr>
        <p:txBody>
          <a:bodyPr/>
          <a:lstStyle/>
          <a:p>
            <a:pPr>
              <a:spcAft>
                <a:spcPts val="1199"/>
              </a:spcAft>
            </a:pPr>
            <a:r>
              <a:rPr lang="en-US" sz="2400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sz="2400" dirty="0" smtClean="0">
                <a:solidFill>
                  <a:schemeClr val="bg1"/>
                </a:solidFill>
                <a:hlinkClick r:id="rId4"/>
              </a:rPr>
              <a:t>github.com/getify/You-Dont-Know-JS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spcAft>
                <a:spcPts val="1199"/>
              </a:spcAft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spcAft>
                <a:spcPts val="1199"/>
              </a:spcAft>
            </a:pPr>
            <a:r>
              <a:rPr lang="es-ES" sz="2400" dirty="0">
                <a:solidFill>
                  <a:schemeClr val="bg1"/>
                </a:solidFill>
                <a:hlinkClick r:id="rId5"/>
              </a:rPr>
              <a:t>http://</a:t>
            </a:r>
            <a:r>
              <a:rPr lang="es-ES" sz="2400" dirty="0" smtClean="0">
                <a:solidFill>
                  <a:schemeClr val="bg1"/>
                </a:solidFill>
                <a:hlinkClick r:id="rId5"/>
              </a:rPr>
              <a:t>exploringjs.com</a:t>
            </a:r>
            <a:endParaRPr lang="es-ES" sz="2400" dirty="0" smtClean="0">
              <a:solidFill>
                <a:schemeClr val="bg1"/>
              </a:solidFill>
            </a:endParaRPr>
          </a:p>
          <a:p>
            <a:pPr>
              <a:spcAft>
                <a:spcPts val="1199"/>
              </a:spcAft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spcAft>
                <a:spcPts val="1199"/>
              </a:spcAft>
            </a:pPr>
            <a:r>
              <a:rPr lang="en-US" sz="2400" dirty="0" err="1">
                <a:solidFill>
                  <a:schemeClr val="bg1"/>
                </a:solidFill>
              </a:rPr>
              <a:t>Youtube</a:t>
            </a:r>
            <a:r>
              <a:rPr lang="en-US" sz="2400" dirty="0">
                <a:solidFill>
                  <a:schemeClr val="bg1"/>
                </a:solidFill>
              </a:rPr>
              <a:t>: @</a:t>
            </a:r>
            <a:r>
              <a:rPr lang="en-US" sz="2400" dirty="0" err="1">
                <a:solidFill>
                  <a:schemeClr val="bg1"/>
                </a:solidFill>
              </a:rPr>
              <a:t>mpjm</a:t>
            </a:r>
            <a:r>
              <a:rPr lang="en-US" sz="2400" dirty="0">
                <a:solidFill>
                  <a:schemeClr val="bg1"/>
                </a:solidFill>
              </a:rPr>
              <a:t>, @</a:t>
            </a:r>
            <a:r>
              <a:rPr lang="en-US" sz="2400" dirty="0" err="1" smtClean="0">
                <a:solidFill>
                  <a:schemeClr val="bg1"/>
                </a:solidFill>
              </a:rPr>
              <a:t>jsconf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spcAft>
                <a:spcPts val="1199"/>
              </a:spcAft>
            </a:pPr>
            <a:endParaRPr lang="en-US" sz="2400" dirty="0">
              <a:solidFill>
                <a:schemeClr val="bg1"/>
              </a:solidFill>
            </a:endParaRPr>
          </a:p>
          <a:p>
            <a:pPr>
              <a:spcAft>
                <a:spcPts val="1199"/>
              </a:spcAft>
            </a:pPr>
            <a:r>
              <a:rPr lang="es-ES" sz="2400" u="sng" dirty="0" smtClean="0">
                <a:solidFill>
                  <a:schemeClr val="bg1"/>
                </a:solidFill>
              </a:rPr>
              <a:t>dev.modern.ie,</a:t>
            </a:r>
            <a:r>
              <a:rPr lang="en-US" sz="2400" dirty="0" smtClean="0">
                <a:solidFill>
                  <a:schemeClr val="bg1"/>
                </a:solidFill>
              </a:rPr>
              <a:t> MDN</a:t>
            </a:r>
          </a:p>
          <a:p>
            <a:pPr>
              <a:spcAft>
                <a:spcPts val="1199"/>
              </a:spcAft>
            </a:pPr>
            <a:endParaRPr lang="en-US" sz="2400" dirty="0">
              <a:solidFill>
                <a:schemeClr val="bg1"/>
              </a:solidFill>
            </a:endParaRPr>
          </a:p>
          <a:p>
            <a:pPr>
              <a:spcAft>
                <a:spcPts val="1199"/>
              </a:spcAft>
            </a:pPr>
            <a:r>
              <a:rPr lang="en-US" sz="2400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6"/>
              </a:rPr>
              <a:t>caniuse.com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Recursos</a:t>
            </a:r>
            <a:r>
              <a:rPr lang="en-US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</a:t>
            </a:r>
            <a:r>
              <a:rPr lang="en-US" dirty="0" err="1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avanzados</a:t>
            </a:r>
            <a:r>
              <a:rPr lang="en-US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de JavaScript</a:t>
            </a:r>
            <a:endParaRPr lang="en-US" dirty="0">
              <a:gradFill>
                <a:gsLst>
                  <a:gs pos="125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3507" y="-1379342"/>
            <a:ext cx="6215769" cy="65919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32563"/>
            <a:r>
              <a:rPr lang="en-US" dirty="0">
                <a:solidFill>
                  <a:srgbClr val="404040"/>
                </a:solidFill>
              </a:rPr>
              <a:t>Reference talks by Sam, Elio, Clemens and any of the ASA talks, at least.</a:t>
            </a:r>
          </a:p>
        </p:txBody>
      </p:sp>
    </p:spTree>
    <p:extLst>
      <p:ext uri="{BB962C8B-B14F-4D97-AF65-F5344CB8AC3E}">
        <p14:creationId xmlns:p14="http://schemas.microsoft.com/office/powerpoint/2010/main" val="339138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51959"/>
            </a:gs>
            <a:gs pos="100000">
              <a:srgbClr val="FAAC3C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709991"/>
            <a:ext cx="11887200" cy="5355312"/>
          </a:xfrm>
        </p:spPr>
        <p:txBody>
          <a:bodyPr/>
          <a:lstStyle/>
          <a:p>
            <a:r>
              <a:rPr lang="es-ES" dirty="0" smtClean="0"/>
              <a:t>No es un lenguaje funcional puro</a:t>
            </a:r>
          </a:p>
          <a:p>
            <a:pPr lvl="1"/>
            <a:r>
              <a:rPr lang="es-ES" dirty="0" smtClean="0"/>
              <a:t>Evaluación perezosa</a:t>
            </a:r>
          </a:p>
          <a:p>
            <a:pPr lvl="1"/>
            <a:r>
              <a:rPr lang="es-ES" dirty="0" smtClean="0"/>
              <a:t>Inmutabilidad</a:t>
            </a:r>
          </a:p>
          <a:p>
            <a:r>
              <a:rPr lang="es-ES" dirty="0" smtClean="0"/>
              <a:t>Es </a:t>
            </a:r>
            <a:r>
              <a:rPr lang="es-ES" dirty="0" err="1" smtClean="0"/>
              <a:t>multiparadigma</a:t>
            </a:r>
            <a:endParaRPr lang="es-ES" dirty="0"/>
          </a:p>
          <a:p>
            <a:pPr lvl="1"/>
            <a:r>
              <a:rPr lang="es-ES" dirty="0" smtClean="0"/>
              <a:t>Imperativo</a:t>
            </a:r>
          </a:p>
          <a:p>
            <a:pPr lvl="1"/>
            <a:r>
              <a:rPr lang="es-ES" dirty="0" smtClean="0"/>
              <a:t>Orientado a objetos</a:t>
            </a:r>
          </a:p>
          <a:p>
            <a:pPr lvl="1"/>
            <a:r>
              <a:rPr lang="es-ES" dirty="0" smtClean="0"/>
              <a:t>Funcional</a:t>
            </a:r>
          </a:p>
          <a:p>
            <a:r>
              <a:rPr lang="es-ES" dirty="0" smtClean="0"/>
              <a:t>Podemos usar en cada momento el estilo mas adecuado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Es JS un lenguaje funcional?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61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6128" y="4411662"/>
            <a:ext cx="68852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</a:rPr>
              <a:t>https://github.com/uamnet/techtalks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637" y="677862"/>
            <a:ext cx="3124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69444"/>
            </a:gs>
            <a:gs pos="100000">
              <a:srgbClr val="F6EE77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506199" cy="3791807"/>
          </a:xfrm>
          <a:solidFill>
            <a:srgbClr val="202020">
              <a:alpha val="70000"/>
            </a:srgbClr>
          </a:solidFill>
          <a:ln w="12700" cap="sq" cmpd="thickThin">
            <a:solidFill>
              <a:schemeClr val="tx1"/>
            </a:solidFill>
            <a:bevel/>
          </a:ln>
        </p:spPr>
        <p:txBody>
          <a:bodyPr/>
          <a:lstStyle/>
          <a:p>
            <a:pPr marL="0" indent="0">
              <a:spcBef>
                <a:spcPts val="575"/>
              </a:spcBef>
              <a:buNone/>
            </a:pPr>
            <a:r>
              <a:rPr lang="es-ES" dirty="0">
                <a:solidFill>
                  <a:srgbClr val="57A64A"/>
                </a:solidFill>
                <a:ea typeface="Times New Roman" panose="02020603050405020304" pitchFamily="18" charset="0"/>
              </a:rPr>
              <a:t>//Las funciones son de primera clase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75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Times New Roman" panose="02020603050405020304" pitchFamily="18" charset="0"/>
              </a:rPr>
              <a:t>suma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9CD6"/>
                </a:solidFill>
                <a:ea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b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75"/>
              </a:spcBef>
              <a:buNone/>
            </a:pP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569CD6"/>
                </a:solidFill>
                <a:ea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a 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b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75"/>
              </a:spcBef>
              <a:buNone/>
            </a:pPr>
            <a:r>
              <a:rPr lang="es-ES" dirty="0">
                <a:solidFill>
                  <a:srgbClr val="B4B4B4"/>
                </a:solidFill>
                <a:ea typeface="Times New Roman" panose="02020603050405020304" pitchFamily="18" charset="0"/>
              </a:rPr>
              <a:t>}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75"/>
              </a:spcBef>
              <a:buNone/>
            </a:pPr>
            <a:r>
              <a:rPr lang="es-ES" dirty="0">
                <a:solidFill>
                  <a:srgbClr val="57A64A"/>
                </a:solidFill>
                <a:ea typeface="Times New Roman" panose="02020603050405020304" pitchFamily="18" charset="0"/>
              </a:rPr>
              <a:t>//Y también son de orden superior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75"/>
              </a:spcBef>
              <a:buNone/>
            </a:pPr>
            <a:r>
              <a:rPr lang="en-US" dirty="0">
                <a:solidFill>
                  <a:srgbClr val="569CD6"/>
                </a:solidFill>
                <a:ea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DCDCDC"/>
                </a:solidFill>
                <a:ea typeface="Times New Roman" panose="02020603050405020304" pitchFamily="18" charset="0"/>
              </a:rPr>
              <a:t>aplicaTres</a:t>
            </a:r>
            <a:r>
              <a:rPr lang="en-US" dirty="0" smtClean="0">
                <a:solidFill>
                  <a:srgbClr val="B4B4B4"/>
                </a:solidFill>
                <a:ea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DCDCDC"/>
                </a:solidFill>
                <a:ea typeface="Times New Roman" panose="02020603050405020304" pitchFamily="18" charset="0"/>
              </a:rPr>
              <a:t>f,x</a:t>
            </a:r>
            <a:r>
              <a:rPr lang="en-US" dirty="0" smtClean="0">
                <a:solidFill>
                  <a:srgbClr val="B4B4B4"/>
                </a:solidFill>
                <a:ea typeface="Times New Roman" panose="02020603050405020304" pitchFamily="18" charset="0"/>
              </a:rPr>
              <a:t>)</a:t>
            </a:r>
            <a:r>
              <a:rPr lang="en-US" dirty="0" smtClean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75"/>
              </a:spcBef>
              <a:buNone/>
            </a:pP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569CD6"/>
                </a:solidFill>
                <a:ea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DCDCDC"/>
                </a:solidFill>
                <a:ea typeface="Times New Roman" panose="02020603050405020304" pitchFamily="18" charset="0"/>
              </a:rPr>
              <a:t>f</a:t>
            </a:r>
            <a:r>
              <a:rPr lang="en-US" dirty="0" smtClean="0">
                <a:solidFill>
                  <a:srgbClr val="B4B4B4"/>
                </a:solidFill>
                <a:ea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B5CEA8"/>
                </a:solidFill>
                <a:ea typeface="Times New Roman" panose="02020603050405020304" pitchFamily="18" charset="0"/>
              </a:rPr>
              <a:t>3,x</a:t>
            </a:r>
            <a:r>
              <a:rPr lang="en-US" dirty="0" smtClean="0">
                <a:solidFill>
                  <a:srgbClr val="B4B4B4"/>
                </a:solidFill>
                <a:ea typeface="Times New Roman" panose="02020603050405020304" pitchFamily="18" charset="0"/>
              </a:rPr>
              <a:t>);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75"/>
              </a:spcBef>
              <a:buNone/>
            </a:pP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}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75"/>
              </a:spcBef>
              <a:buNone/>
            </a:pPr>
            <a:r>
              <a:rPr lang="en-US" dirty="0" err="1" smtClean="0">
                <a:solidFill>
                  <a:srgbClr val="DCDCDC"/>
                </a:solidFill>
                <a:ea typeface="Times New Roman" panose="02020603050405020304" pitchFamily="18" charset="0"/>
              </a:rPr>
              <a:t>aplicaTres</a:t>
            </a:r>
            <a:r>
              <a:rPr lang="en-US" dirty="0" smtClean="0">
                <a:solidFill>
                  <a:srgbClr val="B4B4B4"/>
                </a:solidFill>
                <a:ea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DCDCDC"/>
                </a:solidFill>
                <a:ea typeface="Times New Roman" panose="02020603050405020304" pitchFamily="18" charset="0"/>
              </a:rPr>
              <a:t>suma,1</a:t>
            </a:r>
            <a:r>
              <a:rPr lang="en-US" dirty="0" smtClean="0">
                <a:solidFill>
                  <a:srgbClr val="B4B4B4"/>
                </a:solidFill>
                <a:ea typeface="Times New Roman" panose="02020603050405020304" pitchFamily="18" charset="0"/>
              </a:rPr>
              <a:t>);</a:t>
            </a:r>
            <a:r>
              <a:rPr lang="en-US" dirty="0" smtClean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57A64A"/>
                </a:solidFill>
                <a:ea typeface="Times New Roman" panose="02020603050405020304" pitchFamily="18" charset="0"/>
              </a:rPr>
              <a:t>//</a:t>
            </a:r>
            <a:r>
              <a:rPr lang="en-US" dirty="0">
                <a:solidFill>
                  <a:srgbClr val="57A64A"/>
                </a:solidFill>
                <a:ea typeface="Times New Roman" panose="02020603050405020304" pitchFamily="18" charset="0"/>
              </a:rPr>
              <a:t>4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Funciones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030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A2D8B"/>
            </a:gs>
            <a:gs pos="100000">
              <a:srgbClr val="EA1E79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897062"/>
            <a:ext cx="11887200" cy="3741217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user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pedro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hola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user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'marta'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 smtClean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hola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user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pedro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'adios'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user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'admin'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'test'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}];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mensajes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mensajesFormat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 dice: '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Trabajando con datos: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Map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162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D2124"/>
            </a:gs>
            <a:gs pos="100000">
              <a:srgbClr val="FCEB2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2318138"/>
            <a:ext cx="11887200" cy="3854901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pedro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hola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'marta'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hola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pedro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'adios'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'admin'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'test'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}];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mensajesPedro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filter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pedro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Trabajando con datos: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Filter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319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7ABC3"/>
            </a:gs>
            <a:gs pos="100000">
              <a:srgbClr val="FCFE7E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2318138"/>
            <a:ext cx="11889566" cy="3064429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[{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pedro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hola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'marta'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hola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},{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pedro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'adios'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'admin'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'test'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}];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numeroMensajes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1800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reduce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previousValue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currentValue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index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array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previousValue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currentValue</a:t>
            </a:r>
            <a:r>
              <a:rPr lang="en-US" sz="1800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]=(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previousValue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currentValue</a:t>
            </a:r>
            <a:r>
              <a:rPr lang="en-US" sz="1800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||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previousValue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{});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Trabajando con datos: Reduce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885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A2D8B"/>
            </a:gs>
            <a:gs pos="100000">
              <a:srgbClr val="EA1E79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592262"/>
            <a:ext cx="11887200" cy="4926733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curry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fn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scope) 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scope = scope || window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[];</a:t>
            </a:r>
            <a:endParaRPr lang="en-US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for 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=2,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arguments.length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 ++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args.push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(arguments[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]);</a:t>
            </a:r>
            <a:endParaRPr lang="en-US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return function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   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fn.apply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(scope,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};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 smtClean="0">
              <a:solidFill>
                <a:srgbClr val="569CD6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ar</a:t>
            </a:r>
            <a:r>
              <a:rPr lang="en-US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add3=curry(</a:t>
            </a:r>
            <a:r>
              <a:rPr lang="en-U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sumar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this, 3);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add3(4);  </a:t>
            </a:r>
            <a:r>
              <a:rPr lang="en-US" dirty="0" smtClean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Curry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5554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50000"/>
              </a:schemeClr>
            </a:gs>
            <a:gs pos="100000">
              <a:schemeClr val="bg1">
                <a:lumMod val="75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EcmaScript6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Coming soon  to a browser near you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80037" y="3192462"/>
            <a:ext cx="5334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3549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_v02.potx" id="{AE6B0D47-3488-4D7E-AEFE-4DBC34C239F2}" vid="{FE055DFB-2179-4F25-980C-29B98161779E}"/>
    </a:ext>
  </a:extLst>
</a:theme>
</file>

<file path=ppt/theme/theme2.xml><?xml version="1.0" encoding="utf-8"?>
<a:theme xmlns:a="http://schemas.openxmlformats.org/drawingml/2006/main" name="1_5-30629_Build_Template_DARK BLU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5D3B3FA9-0122-4B31-B139-E383C37B88CE}"/>
    </a:ext>
  </a:extLst>
</a:theme>
</file>

<file path=ppt/theme/theme3.xml><?xml version="1.0" encoding="utf-8"?>
<a:theme xmlns:a="http://schemas.openxmlformats.org/drawingml/2006/main" name="1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4.xml><?xml version="1.0" encoding="utf-8"?>
<a:theme xmlns:a="http://schemas.openxmlformats.org/drawingml/2006/main" name="3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989475B9-DB6C-4EAF-8622-952BB3581377}" vid="{3DC98DF2-15D7-439F-8B72-0561DF431F4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9a868b2ee15488883f623ae5237ecae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Moscone Center</TermName>
          <TermId xmlns="http://schemas.microsoft.com/office/infopath/2007/PartnerControls">d4f36a2e-dd0d-4424-990f-7c93b4e9f063</TermId>
        </TermInfo>
      </Terms>
    </h9a868b2ee15488883f623ae5237ecae>
    <k62f7d35b80b40fb8c27985e50b34fcd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BUILD</TermName>
          <TermId xmlns="http://schemas.microsoft.com/office/infopath/2007/PartnerControls">58542b36-5bf5-46a6-a53f-a41fb7a73785</TermId>
        </TermInfo>
      </Terms>
    </k62f7d35b80b40fb8c27985e50b34fcd>
    <LikesCount xmlns="http://schemas.microsoft.com/sharepoint/v3" xsi:nil="true"/>
    <pfbfa50075a04958bd8757dc155d3e08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San Francisco</TermName>
          <TermId xmlns="http://schemas.microsoft.com/office/infopath/2007/PartnerControls">84dfcb53-432b-499d-8965-93d483d36b4a</TermId>
        </TermInfo>
      </Terms>
    </pfbfa50075a04958bd8757dc155d3e08>
    <Presentation_x0020_Date xmlns="12a172fe-0250-434a-85cf-03b10810c5e5">2015-04-29T00:00:00-07:00</Presentation_x0020_Date>
    <o72fbe6ee5ae4131af0832c08ec51202 xmlns="12a172fe-0250-434a-85cf-03b10810c5e5">
      <Terms xmlns="http://schemas.microsoft.com/office/infopath/2007/PartnerControls"/>
    </o72fbe6ee5ae4131af0832c08ec51202>
    <Event_x0020_Start_x0020_Date xmlns="12a172fe-0250-434a-85cf-03b10810c5e5">2015-04-29T07:00:00+00:00</Event_x0020_Start_x0020_Date>
    <MS_x0020_Content_x0020_Owner xmlns="12a172fe-0250-434a-85cf-03b10810c5e5">
      <UserInfo>
        <DisplayName/>
        <AccountId xsi:nil="true"/>
        <AccountType/>
      </UserInfo>
    </MS_x0020_Content_x0020_Owner>
    <MS_x0020_Speaker xmlns="12a172fe-0250-434a-85cf-03b10810c5e5">
      <UserInfo>
        <DisplayName/>
        <AccountId xsi:nil="true"/>
        <AccountType/>
      </UserInfo>
    </MS_x0020_Speaker>
    <External_x0020_Speaker xmlns="12a172fe-0250-434a-85cf-03b10810c5e5"> Kevin Miller</External_x0020_Speaker>
    <Session_x0020_Code xmlns="12a172fe-0250-434a-85cf-03b10810c5e5">2-611</Session_x0020_Code>
    <le8386062bd54e24a95c83b32ccbdb34 xmlns="12a172fe-0250-434a-85cf-03b10810c5e5">
      <Terms xmlns="http://schemas.microsoft.com/office/infopath/2007/PartnerControls"/>
    </le8386062bd54e24a95c83b32ccbdb34>
    <j4d4d959795b4220a289a041ed046605 xmlns="12a172fe-0250-434a-85cf-03b10810c5e5">
      <Terms xmlns="http://schemas.microsoft.com/office/infopath/2007/PartnerControls"/>
    </j4d4d959795b4220a289a041ed046605>
    <Event_x0020_End_x0020_Date xmlns="12a172fe-0250-434a-85cf-03b10810c5e5">2015-05-01T07:00:00+00:00</Event_x0020_End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Build 2015</TermName>
          <TermId xmlns="http://schemas.microsoft.com/office/infopath/2007/PartnerControls">54419920-0a06-43b0-b2df-79127b266d93</TermId>
        </TermInfo>
      </Terms>
    </TaxKeywordTaxHTField>
    <TaxCatchAll xmlns="230e9df3-be65-4c73-a93b-d1236ebd677e">
      <Value>173</Value>
      <Value>172</Value>
      <Value>171</Value>
      <Value>170</Value>
    </TaxCatchAll>
    <eb9cf3a3af7b473faa5c9c98148a90a4 xmlns="12a172fe-0250-434a-85cf-03b10810c5e5">
      <Terms xmlns="http://schemas.microsoft.com/office/infopath/2007/PartnerControls"/>
    </eb9cf3a3af7b473faa5c9c98148a90a4>
    <SharingHintHash xmlns="12a172fe-0250-434a-85cf-03b10810c5e5">-103767253</SharingHintHash>
    <SharedWithUsers xmlns="12a172fe-0250-434a-85cf-03b10810c5e5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46EBBE4F454C2C47A5E89CD935B1FC7800E83BCD34BAE21044A0567CF64FDFDE54" ma:contentTypeVersion="5" ma:contentTypeDescription="Create a new document." ma:contentTypeScope="" ma:versionID="9f49739d1da212619d044bf1bfa27251">
  <xsd:schema xmlns:xsd="http://www.w3.org/2001/XMLSchema" xmlns:xs="http://www.w3.org/2001/XMLSchema" xmlns:p="http://schemas.microsoft.com/office/2006/metadata/properties" xmlns:ns1="http://schemas.microsoft.com/sharepoint/v3" xmlns:ns2="12a172fe-0250-434a-85cf-03b10810c5e5" xmlns:ns3="230e9df3-be65-4c73-a93b-d1236ebd677e" targetNamespace="http://schemas.microsoft.com/office/2006/metadata/properties" ma:root="true" ma:fieldsID="d1ec06fbcf9feb71c233288b468d8e39" ns1:_="" ns2:_="" ns3:_="">
    <xsd:import namespace="http://schemas.microsoft.com/sharepoint/v3"/>
    <xsd:import namespace="12a172fe-0250-434a-85cf-03b10810c5e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k62f7d35b80b40fb8c27985e50b34fcd" minOccurs="0"/>
                <xsd:element ref="ns3:TaxCatchAll" minOccurs="0"/>
                <xsd:element ref="ns3:TaxCatchAllLabel" minOccurs="0"/>
                <xsd:element ref="ns2:pfbfa50075a04958bd8757dc155d3e08" minOccurs="0"/>
                <xsd:element ref="ns2:h9a868b2ee15488883f623ae5237ecae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72fbe6ee5ae4131af0832c08ec51202" minOccurs="0"/>
                <xsd:element ref="ns2:eb9cf3a3af7b473faa5c9c98148a90a4" minOccurs="0"/>
                <xsd:element ref="ns2:Session_x0020_Code" minOccurs="0"/>
                <xsd:element ref="ns2:MS_x0020_Content_x0020_Owner" minOccurs="0"/>
                <xsd:element ref="ns2:le8386062bd54e24a95c83b32ccbdb34" minOccurs="0"/>
                <xsd:element ref="ns2:j4d4d959795b4220a289a041ed046605" minOccurs="0"/>
                <xsd:element ref="ns3:TaxKeywordTaxHTField" minOccurs="0"/>
                <xsd:element ref="ns1:AverageRating" minOccurs="0"/>
                <xsd:element ref="ns1:RatingCount" minOccurs="0"/>
                <xsd:element ref="ns1:LikesCount" minOccurs="0"/>
                <xsd:element ref="ns2:SharedWithUser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3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4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5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172fe-0250-434a-85cf-03b10810c5e5" elementFormDefault="qualified">
    <xsd:import namespace="http://schemas.microsoft.com/office/2006/documentManagement/types"/>
    <xsd:import namespace="http://schemas.microsoft.com/office/infopath/2007/PartnerControls"/>
    <xsd:element name="k62f7d35b80b40fb8c27985e50b34fcd" ma:index="8" nillable="true" ma:taxonomy="true" ma:internalName="k62f7d35b80b40fb8c27985e50b34fcd" ma:taxonomyFieldName="Event_x0020_Name" ma:displayName="Event Name" ma:default="" ma:fieldId="{462f7d35-b80b-40fb-8c27-985e50b34fcd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pfbfa50075a04958bd8757dc155d3e08" ma:index="12" nillable="true" ma:taxonomy="true" ma:internalName="pfbfa50075a04958bd8757dc155d3e08" ma:taxonomyFieldName="Event_x0020_Location" ma:displayName="Event Location" ma:default="" ma:fieldId="{9fbfa500-75a0-4958-bd87-57dc155d3e08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9a868b2ee15488883f623ae5237ecae" ma:index="14" nillable="true" ma:taxonomy="true" ma:internalName="h9a868b2ee15488883f623ae5237ecae" ma:taxonomyFieldName="Event_x0020_Venue" ma:displayName="Event Venue" ma:default="" ma:fieldId="{19a868b2-ee15-4888-83f6-23ae5237ecae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72fbe6ee5ae4131af0832c08ec51202" ma:index="21" nillable="true" ma:taxonomy="true" ma:internalName="o72fbe6ee5ae4131af0832c08ec51202" ma:taxonomyFieldName="Product" ma:displayName="Product" ma:default="" ma:fieldId="{872fbe6e-e5ae-4131-af08-32c08ec51202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b9cf3a3af7b473faa5c9c98148a90a4" ma:index="23" nillable="true" ma:taxonomy="true" ma:internalName="eb9cf3a3af7b473faa5c9c98148a90a4" ma:taxonomyFieldName="Campaign" ma:displayName="Campaign" ma:default="" ma:fieldId="{eb9cf3a3-af7b-473f-aa5c-9c98148a90a4}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e8386062bd54e24a95c83b32ccbdb34" ma:index="27" nillable="true" ma:taxonomy="true" ma:internalName="le8386062bd54e24a95c83b32ccbdb34" ma:taxonomyFieldName="Track" ma:displayName="Track" ma:default="" ma:fieldId="{5e838606-2bd5-4e24-a95c-83b32ccbdb34}" ma:sspId="e385fb40-52d4-4fae-9c5b-3e8ff8a5878e" ma:termSetId="043e2b11-12ce-49cc-a347-2f73f2b7fe4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4d4d959795b4220a289a041ed046605" ma:index="29" nillable="true" ma:taxonomy="true" ma:internalName="j4d4d959795b4220a289a041ed046605" ma:taxonomyFieldName="Audience1" ma:displayName="Audience" ma:default="" ma:fieldId="{34d4d959-795b-4220-a289-a041ed046605}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38" nillable="true" ma:displayName="Sharing Hint Hash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5b797c71-5459-41dc-9095-63a63c56aa91}" ma:internalName="TaxCatchAll" ma:showField="CatchAllData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5b797c71-5459-41dc-9095-63a63c56aa91}" ma:internalName="TaxCatchAllLabel" ma:readOnly="true" ma:showField="CatchAllDataLabel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230e9df3-be65-4c73-a93b-d1236ebd677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purl.org/dc/terms/"/>
    <ds:schemaRef ds:uri="12a172fe-0250-434a-85cf-03b10810c5e5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9E0065C-627B-42FD-A7AD-D2ABAFAC7E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2a172fe-0250-434a-85cf-03b10810c5e5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Build_2015_Template_v03</Template>
  <TotalTime>758</TotalTime>
  <Words>842</Words>
  <Application>Microsoft Office PowerPoint</Application>
  <PresentationFormat>Custom</PresentationFormat>
  <Paragraphs>302</Paragraphs>
  <Slides>30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Arial</vt:lpstr>
      <vt:lpstr>Avenir LT Pro 45 Book</vt:lpstr>
      <vt:lpstr>Calibri</vt:lpstr>
      <vt:lpstr>Consolas</vt:lpstr>
      <vt:lpstr>ＭＳ Ｐゴシック</vt:lpstr>
      <vt:lpstr>Segoe UI</vt:lpstr>
      <vt:lpstr>Segoe UI Light</vt:lpstr>
      <vt:lpstr>Times New Roman</vt:lpstr>
      <vt:lpstr>5-30629_Build_Template_WHITE</vt:lpstr>
      <vt:lpstr>1_5-30629_Build_Template_DARK BLUE</vt:lpstr>
      <vt:lpstr>1_5-30629_Build_Template_WHITE</vt:lpstr>
      <vt:lpstr>3_5-30629_Build_Template_WHITE</vt:lpstr>
      <vt:lpstr>think-cell Slide</vt:lpstr>
      <vt:lpstr>PowerPoint Presentation</vt:lpstr>
      <vt:lpstr>Programación funcional</vt:lpstr>
      <vt:lpstr>Es JS un lenguaje funcional?</vt:lpstr>
      <vt:lpstr>Funciones</vt:lpstr>
      <vt:lpstr>Trabajando con datos: Map</vt:lpstr>
      <vt:lpstr>Trabajando con datos: Filter</vt:lpstr>
      <vt:lpstr>Trabajando con datos: Reduce</vt:lpstr>
      <vt:lpstr>Curry</vt:lpstr>
      <vt:lpstr>EcmaScript6 Coming soon  to a browser near you</vt:lpstr>
      <vt:lpstr>Retrocompatible  Enorme  </vt:lpstr>
      <vt:lpstr>Let is the new black var</vt:lpstr>
      <vt:lpstr>Const</vt:lpstr>
      <vt:lpstr>Const</vt:lpstr>
      <vt:lpstr>Spread / Rest</vt:lpstr>
      <vt:lpstr>Spread / Rest</vt:lpstr>
      <vt:lpstr>Argumentos por defecto</vt:lpstr>
      <vt:lpstr>Argumentos por defecto</vt:lpstr>
      <vt:lpstr>Asignación desestructurada</vt:lpstr>
      <vt:lpstr>Funciones lambda con =&gt;</vt:lpstr>
      <vt:lpstr>For of</vt:lpstr>
      <vt:lpstr>Modulos</vt:lpstr>
      <vt:lpstr>Clases</vt:lpstr>
      <vt:lpstr>Clases</vt:lpstr>
      <vt:lpstr>Maps &amp; Sets</vt:lpstr>
      <vt:lpstr>Maps &amp; Sets</vt:lpstr>
      <vt:lpstr>Typed arrays</vt:lpstr>
      <vt:lpstr>Template strings </vt:lpstr>
      <vt:lpstr>Herramientas útiles</vt:lpstr>
      <vt:lpstr>Recursos avanzados de JavaScript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for Creating IoT Solutions with Azure</dc:title>
  <dc:subject>Build 2015</dc:subject>
  <dc:creator>Shows</dc:creator>
  <cp:keywords>Build 2015</cp:keywords>
  <dc:description>Template: Mitchell Derrey, Silver Fox Productions
Formatting: 
Audience Type:</dc:description>
  <cp:lastModifiedBy>Arcadio García</cp:lastModifiedBy>
  <cp:revision>120</cp:revision>
  <dcterms:created xsi:type="dcterms:W3CDTF">2015-04-29T17:53:46Z</dcterms:created>
  <dcterms:modified xsi:type="dcterms:W3CDTF">2015-10-02T09:11:15Z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0x01010046EBBE4F454C2C47A5E89CD935B1FC7800E83BCD34BAE21044A0567CF64FDFDE54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173;#Moscone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172;#San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dience1">
    <vt:lpwstr/>
  </property>
  <property fmtid="{D5CDD505-2E9C-101B-9397-08002B2CF9AE}" pid="12" name="TaxKeyword">
    <vt:lpwstr>170;#Build 2015|54419920-0a06-43b0-b2df-79127b266d93</vt:lpwstr>
  </property>
  <property fmtid="{D5CDD505-2E9C-101B-9397-08002B2CF9AE}" pid="13" name="Event Name">
    <vt:lpwstr>171;#BUILD|58542b36-5bf5-46a6-a53f-a41fb7a73785</vt:lpwstr>
  </property>
</Properties>
</file>