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3" r:id="rId6"/>
    <p:sldId id="260" r:id="rId7"/>
    <p:sldId id="265" r:id="rId8"/>
    <p:sldId id="266" r:id="rId9"/>
    <p:sldId id="268" r:id="rId10"/>
    <p:sldId id="269" r:id="rId11"/>
    <p:sldId id="261" r:id="rId12"/>
    <p:sldId id="262" r:id="rId13"/>
    <p:sldId id="270" r:id="rId14"/>
    <p:sldId id="271" r:id="rId15"/>
    <p:sldId id="259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65F"/>
    <a:srgbClr val="4F4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1" autoAdjust="0"/>
  </p:normalViewPr>
  <p:slideViewPr>
    <p:cSldViewPr snapToGrid="0">
      <p:cViewPr>
        <p:scale>
          <a:sx n="100" d="100"/>
          <a:sy n="100" d="100"/>
        </p:scale>
        <p:origin x="3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E0D1-9189-4169-BDA4-DA6C82CF6D2C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ACFB-0E79-47FE-9020-6252496DA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6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CACFB-0E79-47FE-9020-6252496DAE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6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CACFB-0E79-47FE-9020-6252496DAE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CACFB-0E79-47FE-9020-6252496DAE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5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CACFB-0E79-47FE-9020-6252496DAE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0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CACFB-0E79-47FE-9020-6252496DAE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8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8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7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8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4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7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0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3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17E0-6EFC-4DA4-A4EA-67BE4AB84453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F988-C844-49A3-AB2C-334BB1E5C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5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페이퍼로지 9 Black" pitchFamily="2" charset="-127"/>
                <a:ea typeface="페이퍼로지 9 Black" pitchFamily="2" charset="-127"/>
              </a:rPr>
              <a:t>빅데이터예측분석</a:t>
            </a:r>
            <a:endParaRPr lang="ko-KR" altLang="en-US" dirty="0">
              <a:latin typeface="페이퍼로지 9 Black" pitchFamily="2" charset="-127"/>
              <a:ea typeface="페이퍼로지 9 Black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페이퍼로지 9 Black" pitchFamily="2" charset="-127"/>
                <a:ea typeface="페이퍼로지 9 Black" pitchFamily="2" charset="-127"/>
              </a:rPr>
              <a:t>서강대학교 </a:t>
            </a:r>
            <a:r>
              <a:rPr lang="en-US" altLang="ko-KR" dirty="0" smtClean="0">
                <a:latin typeface="페이퍼로지 9 Black" pitchFamily="2" charset="-127"/>
                <a:ea typeface="페이퍼로지 9 Black" pitchFamily="2" charset="-127"/>
              </a:rPr>
              <a:t>A70071 </a:t>
            </a:r>
            <a:r>
              <a:rPr lang="ko-KR" altLang="en-US" dirty="0" smtClean="0">
                <a:latin typeface="페이퍼로지 9 Black" pitchFamily="2" charset="-127"/>
                <a:ea typeface="페이퍼로지 9 Black" pitchFamily="2" charset="-127"/>
              </a:rPr>
              <a:t>유지연</a:t>
            </a:r>
            <a:endParaRPr lang="ko-KR" altLang="en-US" dirty="0">
              <a:latin typeface="페이퍼로지 9 Black" pitchFamily="2" charset="-127"/>
              <a:ea typeface="페이퍼로지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0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2719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페이퍼로지 8 ExtraBold" pitchFamily="2" charset="-127"/>
                <a:ea typeface="페이퍼로지 8 ExtraBold" pitchFamily="2" charset="-127"/>
              </a:rPr>
              <a:t>랜덤 </a:t>
            </a:r>
            <a:r>
              <a:rPr lang="ko-KR" altLang="en-US" sz="3600" dirty="0" err="1" smtClean="0">
                <a:latin typeface="페이퍼로지 8 ExtraBold" pitchFamily="2" charset="-127"/>
                <a:ea typeface="페이퍼로지 8 ExtraBold" pitchFamily="2" charset="-127"/>
              </a:rPr>
              <a:t>포레스트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(2)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혼동 행렬을 통한 모델 분석 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08" y="1716211"/>
            <a:ext cx="1328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실제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2729" y="1716211"/>
            <a:ext cx="1107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예측한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90288" y="1954367"/>
            <a:ext cx="6343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14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개의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샘플 모두 정확하게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예측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가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Versicolor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나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잘못 분류된 경우는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없다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90288" y="2285287"/>
            <a:ext cx="5705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17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개의 샘플 모두 정확하게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Versicolor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예측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나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잘못 분류된 경우는 없다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90288" y="2613286"/>
            <a:ext cx="35076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실제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중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개가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versicolor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잘못 예측 되었다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5986" y="3546773"/>
            <a:ext cx="5989140" cy="696486"/>
            <a:chOff x="225667" y="3694563"/>
            <a:chExt cx="5989140" cy="696486"/>
          </a:xfrm>
        </p:grpSpPr>
        <p:sp>
          <p:nvSpPr>
            <p:cNvPr id="32" name="직사각형 31"/>
            <p:cNvSpPr/>
            <p:nvPr/>
          </p:nvSpPr>
          <p:spPr>
            <a:xfrm>
              <a:off x="225667" y="3694563"/>
              <a:ext cx="18758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Model Accuracy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정확도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5667" y="3960162"/>
              <a:ext cx="5989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모델이 얼마나 잘 </a:t>
              </a:r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예측되었는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 지를 나타내는 척도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전체 샘플 중에서 정확하게 예측된 샘플의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Accuracy = ( 14 + 17 + 13 ) /  45 = 0.9333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66046" y="4469752"/>
            <a:ext cx="4474302" cy="1035040"/>
            <a:chOff x="225667" y="3694563"/>
            <a:chExt cx="4474302" cy="1035040"/>
          </a:xfrm>
        </p:grpSpPr>
        <p:sp>
          <p:nvSpPr>
            <p:cNvPr id="36" name="직사각형 35"/>
            <p:cNvSpPr/>
            <p:nvPr/>
          </p:nvSpPr>
          <p:spPr>
            <a:xfrm>
              <a:off x="225667" y="3694563"/>
              <a:ext cx="20890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Recall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</a:t>
              </a:r>
              <a:r>
                <a:rPr lang="ko-KR" altLang="en-US" sz="1100" dirty="0" err="1" smtClean="0">
                  <a:latin typeface="페이퍼로지 7 Bold" pitchFamily="2" charset="-127"/>
                  <a:ea typeface="페이퍼로지 7 Bold" pitchFamily="2" charset="-127"/>
                </a:rPr>
                <a:t>재현율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5667" y="3960162"/>
              <a:ext cx="44743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재현율이란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실제 클래스 중 모델이 그 클래스로 올바르게 예측한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Recall = 14 / 14 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Recall = 17 / 17= 1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Recall = 13 / ( 1+ 13 ) = 0.9286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05986" y="4471911"/>
            <a:ext cx="4139275" cy="1035040"/>
            <a:chOff x="225667" y="3694563"/>
            <a:chExt cx="4139275" cy="1035040"/>
          </a:xfrm>
        </p:grpSpPr>
        <p:sp>
          <p:nvSpPr>
            <p:cNvPr id="39" name="직사각형 38"/>
            <p:cNvSpPr/>
            <p:nvPr/>
          </p:nvSpPr>
          <p:spPr>
            <a:xfrm>
              <a:off x="225667" y="3694563"/>
              <a:ext cx="23246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Precision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정밀도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67" y="3960162"/>
              <a:ext cx="41392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정밀도란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특정 클래스로 예측된 것 중 실제로 그 클래스인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Precision = 14 / 14 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Precision = 17 / ( 17 + 1 ) = 0.9444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Precision = 13 / 13 = 1</a:t>
              </a: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38483" r="18800"/>
          <a:stretch/>
        </p:blipFill>
        <p:spPr>
          <a:xfrm>
            <a:off x="313509" y="1996778"/>
            <a:ext cx="3747108" cy="73298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3966816" y="2112993"/>
            <a:ext cx="623472" cy="13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966816" y="2417922"/>
            <a:ext cx="623472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3966816" y="2603050"/>
            <a:ext cx="623472" cy="1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4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3120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페이퍼로지 8 ExtraBold" pitchFamily="2" charset="-127"/>
                <a:ea typeface="페이퍼로지 8 ExtraBold" pitchFamily="2" charset="-127"/>
              </a:rPr>
              <a:t>Naive Bayes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(1) R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을 통한 예측 및 분석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40880" y="3112997"/>
            <a:ext cx="402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실제 품종과 예측 품종 </a:t>
            </a:r>
            <a:r>
              <a:rPr lang="en-US" altLang="ko-KR" sz="1400" dirty="0" err="1" smtClean="0">
                <a:latin typeface="페이퍼로지 8 ExtraBold" pitchFamily="2" charset="-127"/>
                <a:ea typeface="페이퍼로지 8 ExtraBold" pitchFamily="2" charset="-127"/>
              </a:rPr>
              <a:t>pred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의 </a:t>
            </a:r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Confusion Matrix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8" y="1518338"/>
            <a:ext cx="6503572" cy="31393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6014466" y="1862951"/>
            <a:ext cx="870966" cy="442099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014466" y="4415130"/>
            <a:ext cx="909828" cy="2383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08" t="22621" b="3505"/>
          <a:stretch/>
        </p:blipFill>
        <p:spPr>
          <a:xfrm>
            <a:off x="7040879" y="3461770"/>
            <a:ext cx="4772157" cy="11959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86965"/>
          <a:stretch/>
        </p:blipFill>
        <p:spPr>
          <a:xfrm>
            <a:off x="7040879" y="1529576"/>
            <a:ext cx="1595438" cy="6667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80372"/>
          <a:stretch/>
        </p:blipFill>
        <p:spPr>
          <a:xfrm>
            <a:off x="9410700" y="1529576"/>
            <a:ext cx="2402336" cy="6667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7744" y="1732146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생략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39350" y="1210560"/>
            <a:ext cx="165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인덱스가 들어간 </a:t>
            </a:r>
            <a:r>
              <a:rPr lang="en-US" altLang="ko-KR" sz="12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samp</a:t>
            </a:r>
            <a:endParaRPr lang="ko-KR" altLang="en-US" sz="12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56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603" b="3396"/>
          <a:stretch/>
        </p:blipFill>
        <p:spPr>
          <a:xfrm>
            <a:off x="316859" y="1996774"/>
            <a:ext cx="3713965" cy="8990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4227" y="117086"/>
            <a:ext cx="3120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페이퍼로지 8 ExtraBold" pitchFamily="2" charset="-127"/>
                <a:ea typeface="페이퍼로지 8 ExtraBold" pitchFamily="2" charset="-127"/>
              </a:rPr>
              <a:t>Naive Bayes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(2)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혼동 행렬을 통한 모델 분석 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08" y="1716211"/>
            <a:ext cx="1328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실제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0662" y="1716211"/>
            <a:ext cx="1593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pred</a:t>
            </a:r>
            <a:r>
              <a:rPr lang="en-US" altLang="ko-KR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: 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예측한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90288" y="2137234"/>
            <a:ext cx="6343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15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개의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샘플 모두 정확하게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예측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가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Versicolor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나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잘못 분류된 경우는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없다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966816" y="2294030"/>
            <a:ext cx="623472" cy="13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4" idx="1"/>
          </p:cNvCxnSpPr>
          <p:nvPr/>
        </p:nvCxnSpPr>
        <p:spPr>
          <a:xfrm flipH="1">
            <a:off x="3966816" y="2598959"/>
            <a:ext cx="623472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90288" y="2468154"/>
            <a:ext cx="35076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실제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versicolor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중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2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개가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잘못 예측 되었다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966816" y="2784087"/>
            <a:ext cx="623472" cy="1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590288" y="2796153"/>
            <a:ext cx="35076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실제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중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개가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versicolor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잘못 예측 되었다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5986" y="3546773"/>
            <a:ext cx="5989140" cy="696486"/>
            <a:chOff x="225667" y="3694563"/>
            <a:chExt cx="5989140" cy="696486"/>
          </a:xfrm>
        </p:grpSpPr>
        <p:sp>
          <p:nvSpPr>
            <p:cNvPr id="32" name="직사각형 31"/>
            <p:cNvSpPr/>
            <p:nvPr/>
          </p:nvSpPr>
          <p:spPr>
            <a:xfrm>
              <a:off x="225667" y="3694563"/>
              <a:ext cx="18758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Model Accuracy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정확도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5667" y="3960162"/>
              <a:ext cx="5989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모델이 얼마나 잘 </a:t>
              </a:r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예측되었는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 지를 나타내는 척도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전체 샘플 중에서 정확하게 예측된 샘플의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Accuracy = ( 15 + 13 + 14 ) /  45 = 0.9333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66046" y="4469752"/>
            <a:ext cx="4474302" cy="1035040"/>
            <a:chOff x="225667" y="3694563"/>
            <a:chExt cx="4474302" cy="1035040"/>
          </a:xfrm>
        </p:grpSpPr>
        <p:sp>
          <p:nvSpPr>
            <p:cNvPr id="36" name="직사각형 35"/>
            <p:cNvSpPr/>
            <p:nvPr/>
          </p:nvSpPr>
          <p:spPr>
            <a:xfrm>
              <a:off x="225667" y="3694563"/>
              <a:ext cx="20890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Recall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</a:t>
              </a:r>
              <a:r>
                <a:rPr lang="ko-KR" altLang="en-US" sz="1100" dirty="0" err="1" smtClean="0">
                  <a:latin typeface="페이퍼로지 7 Bold" pitchFamily="2" charset="-127"/>
                  <a:ea typeface="페이퍼로지 7 Bold" pitchFamily="2" charset="-127"/>
                </a:rPr>
                <a:t>재현율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5667" y="3960162"/>
              <a:ext cx="44743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재현율이란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실제 클래스 중 모델이 그 클래스로 올바르게 예측한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Recall = 15 / 15 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Recall = 13 / ( 13 + 2 ) = 0.8667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Recall = 14 / ( 1+ 14 ) = 0.9333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05986" y="4471911"/>
            <a:ext cx="4139275" cy="1035040"/>
            <a:chOff x="225667" y="3694563"/>
            <a:chExt cx="4139275" cy="1035040"/>
          </a:xfrm>
        </p:grpSpPr>
        <p:sp>
          <p:nvSpPr>
            <p:cNvPr id="39" name="직사각형 38"/>
            <p:cNvSpPr/>
            <p:nvPr/>
          </p:nvSpPr>
          <p:spPr>
            <a:xfrm>
              <a:off x="225667" y="3694563"/>
              <a:ext cx="23246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Precision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정밀도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67" y="3960162"/>
              <a:ext cx="41392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정밀도란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특정 클래스로 예측된 것 중 실제로 그 클래스인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Precision = 15 / 15 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Precision = 13 / ( 13 + 1 ) = 0.9286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Precision = 14 / ( 2 + 14 ) = 0.875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90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59127" y="107561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02.100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만 건 건강 데이터 전처리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5" y="107561"/>
            <a:ext cx="303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페이퍼로지 8 ExtraBold" pitchFamily="2" charset="-127"/>
                <a:ea typeface="페이퍼로지 8 ExtraBold" pitchFamily="2" charset="-127"/>
              </a:rPr>
              <a:t>(1) </a:t>
            </a:r>
            <a:r>
              <a:rPr lang="ko-KR" altLang="en-US" sz="3600" dirty="0" smtClean="0">
                <a:latin typeface="페이퍼로지 8 ExtraBold" pitchFamily="2" charset="-127"/>
                <a:ea typeface="페이퍼로지 8 ExtraBold" pitchFamily="2" charset="-127"/>
              </a:rPr>
              <a:t>전처리 기준</a:t>
            </a:r>
            <a:endParaRPr lang="en-US" altLang="ko-KR" sz="3600" dirty="0" smtClean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0024" y="1077010"/>
            <a:ext cx="878205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페이퍼로지 7 Bold" pitchFamily="2" charset="-127"/>
                <a:ea typeface="페이퍼로지 7 Bold" pitchFamily="2" charset="-127"/>
              </a:rPr>
              <a:t>1-1. </a:t>
            </a:r>
            <a:r>
              <a:rPr lang="ko-KR" altLang="en-US" dirty="0" err="1" smtClean="0">
                <a:latin typeface="페이퍼로지 7 Bold" pitchFamily="2" charset="-127"/>
                <a:ea typeface="페이퍼로지 7 Bold" pitchFamily="2" charset="-127"/>
              </a:rPr>
              <a:t>결측치</a:t>
            </a:r>
            <a:r>
              <a:rPr lang="ko-KR" altLang="en-US" dirty="0" smtClean="0">
                <a:latin typeface="페이퍼로지 7 Bold" pitchFamily="2" charset="-127"/>
                <a:ea typeface="페이퍼로지 7 Bold" pitchFamily="2" charset="-127"/>
              </a:rPr>
              <a:t> 제거</a:t>
            </a:r>
            <a:endParaRPr lang="en-US" altLang="ko-KR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dirty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200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dirty="0" smtClean="0">
                <a:latin typeface="페이퍼로지 7 Bold" pitchFamily="2" charset="-127"/>
                <a:ea typeface="페이퍼로지 7 Bold" pitchFamily="2" charset="-127"/>
              </a:rPr>
              <a:t>1-2. </a:t>
            </a:r>
            <a:r>
              <a:rPr lang="ko-KR" altLang="en-US" dirty="0" smtClean="0">
                <a:latin typeface="페이퍼로지 7 Bold" pitchFamily="2" charset="-127"/>
                <a:ea typeface="페이퍼로지 7 Bold" pitchFamily="2" charset="-127"/>
              </a:rPr>
              <a:t>범주형 변수 </a:t>
            </a:r>
            <a:r>
              <a:rPr lang="en-US" altLang="ko-KR" dirty="0">
                <a:latin typeface="페이퍼로지 7 Bold" pitchFamily="2" charset="-127"/>
                <a:ea typeface="페이퍼로지 7 Bold" pitchFamily="2" charset="-127"/>
              </a:rPr>
              <a:t>one hot </a:t>
            </a:r>
            <a:r>
              <a:rPr lang="ko-KR" altLang="en-US" dirty="0" err="1" smtClean="0">
                <a:latin typeface="페이퍼로지 7 Bold" pitchFamily="2" charset="-127"/>
                <a:ea typeface="페이퍼로지 7 Bold" pitchFamily="2" charset="-127"/>
              </a:rPr>
              <a:t>인코딩</a:t>
            </a:r>
            <a:endParaRPr lang="en-US" altLang="ko-KR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200" dirty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ko-KR" altLang="en-US" sz="1200" dirty="0" smtClean="0">
                <a:latin typeface="페이퍼로지 5 Medium" pitchFamily="2" charset="-127"/>
                <a:ea typeface="페이퍼로지 5 Medium" pitchFamily="2" charset="-127"/>
              </a:rPr>
              <a:t>정상 </a:t>
            </a:r>
            <a:r>
              <a:rPr lang="en-US" altLang="ko-KR" sz="1200" dirty="0" smtClean="0">
                <a:latin typeface="페이퍼로지 5 Medium" pitchFamily="2" charset="-127"/>
                <a:ea typeface="페이퍼로지 5 Medium" pitchFamily="2" charset="-127"/>
              </a:rPr>
              <a:t>0, </a:t>
            </a:r>
            <a:r>
              <a:rPr lang="ko-KR" altLang="en-US" sz="1200" dirty="0" smtClean="0">
                <a:latin typeface="페이퍼로지 5 Medium" pitchFamily="2" charset="-127"/>
                <a:ea typeface="페이퍼로지 5 Medium" pitchFamily="2" charset="-127"/>
              </a:rPr>
              <a:t>그 외</a:t>
            </a:r>
            <a:r>
              <a:rPr lang="en-US" altLang="ko-KR" sz="1200" dirty="0" smtClean="0">
                <a:latin typeface="페이퍼로지 5 Medium" pitchFamily="2" charset="-127"/>
                <a:ea typeface="페이퍼로지 5 Medium" pitchFamily="2" charset="-127"/>
              </a:rPr>
              <a:t>1 </a:t>
            </a:r>
            <a:r>
              <a:rPr lang="ko-KR" altLang="en-US" sz="1200" dirty="0" smtClean="0">
                <a:latin typeface="페이퍼로지 5 Medium" pitchFamily="2" charset="-127"/>
                <a:ea typeface="페이퍼로지 5 Medium" pitchFamily="2" charset="-127"/>
              </a:rPr>
              <a:t>로 변경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604962"/>
            <a:ext cx="2314575" cy="466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33675" y="1622880"/>
            <a:ext cx="4177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페이퍼로지 5 Medium" pitchFamily="2" charset="-127"/>
                <a:ea typeface="페이퍼로지 5 Medium" pitchFamily="2" charset="-127"/>
              </a:rPr>
              <a:t>결측치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 데이터 양이 많아서 평균치를 내어 대체 하는 방법도 있지만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2002-2007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년 기준으로 비어있는 열들이 많아 전부 제거하기로 결정함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2171942"/>
            <a:ext cx="6448425" cy="619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57987" y="2181422"/>
            <a:ext cx="35044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#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청력 전처리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: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정상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2: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비정상 이므로 이 외의 값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(3)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을 가진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row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는 제거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… </a:t>
            </a:r>
            <a:r>
              <a:rPr lang="ko-KR" altLang="en-US" sz="1100" dirty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항목별 </a:t>
            </a:r>
            <a:r>
              <a:rPr lang="ko-KR" altLang="en-US" sz="1100" dirty="0" err="1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코드표에</a:t>
            </a:r>
            <a:r>
              <a:rPr lang="ko-KR" altLang="en-US" sz="1100" dirty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 따름</a:t>
            </a:r>
            <a:endParaRPr lang="en-US" altLang="ko-KR" sz="1100" dirty="0">
              <a:solidFill>
                <a:schemeClr val="accent4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5300"/>
          <a:stretch/>
        </p:blipFill>
        <p:spPr>
          <a:xfrm>
            <a:off x="309562" y="2891322"/>
            <a:ext cx="4448175" cy="6043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57737" y="2905007"/>
            <a:ext cx="33810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#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치석 전처리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0: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없음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, 1: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있음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이므로 이 외의 값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(2)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을 가진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row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는 제거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… </a:t>
            </a:r>
            <a:r>
              <a:rPr lang="ko-KR" altLang="en-US" sz="1100" dirty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항목별 </a:t>
            </a:r>
            <a:r>
              <a:rPr lang="ko-KR" altLang="en-US" sz="1100" dirty="0" err="1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코드표에</a:t>
            </a:r>
            <a:r>
              <a:rPr lang="ko-KR" altLang="en-US" sz="1100" dirty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 따름</a:t>
            </a:r>
            <a:endParaRPr lang="en-US" altLang="ko-KR" sz="1100" dirty="0">
              <a:solidFill>
                <a:schemeClr val="accent4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b="7558"/>
          <a:stretch/>
        </p:blipFill>
        <p:spPr>
          <a:xfrm>
            <a:off x="309562" y="4595426"/>
            <a:ext cx="4895850" cy="5194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20895" y="4562059"/>
            <a:ext cx="2601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#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청력 전처리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정상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, 2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비정상을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0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정상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비정상으로 변경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… </a:t>
            </a:r>
            <a:r>
              <a:rPr lang="ko-KR" altLang="en-US" sz="1100" dirty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항목별 </a:t>
            </a:r>
            <a:r>
              <a:rPr lang="ko-KR" altLang="en-US" sz="1100" dirty="0" err="1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코드표에</a:t>
            </a:r>
            <a:r>
              <a:rPr lang="ko-KR" altLang="en-US" sz="1100" dirty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 따름</a:t>
            </a:r>
            <a:endParaRPr lang="en-US" altLang="ko-KR" sz="1100" dirty="0">
              <a:solidFill>
                <a:schemeClr val="accent4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97" y="5199591"/>
            <a:ext cx="6600825" cy="571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11422" y="5170927"/>
            <a:ext cx="28809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#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청력 전처리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126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이상을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비정상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나머지를 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0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정상 으로 변경</a:t>
            </a:r>
            <a:endParaRPr lang="en-US" altLang="ko-KR" sz="11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100" dirty="0" smtClean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… </a:t>
            </a:r>
            <a:r>
              <a:rPr lang="ko-KR" altLang="en-US" sz="1100" dirty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항목별 </a:t>
            </a:r>
            <a:r>
              <a:rPr lang="ko-KR" altLang="en-US" sz="1100" dirty="0" err="1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코드표에</a:t>
            </a:r>
            <a:r>
              <a:rPr lang="ko-KR" altLang="en-US" sz="1100" dirty="0">
                <a:solidFill>
                  <a:schemeClr val="accent4"/>
                </a:solidFill>
                <a:latin typeface="페이퍼로지 5 Medium" pitchFamily="2" charset="-127"/>
                <a:ea typeface="페이퍼로지 5 Medium" pitchFamily="2" charset="-127"/>
              </a:rPr>
              <a:t> 따름</a:t>
            </a:r>
            <a:endParaRPr lang="en-US" altLang="ko-KR" sz="1100" dirty="0">
              <a:solidFill>
                <a:schemeClr val="accent4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59127" y="107561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02.100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만 건 건강 데이터 전처리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5" y="107561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페이퍼로지 8 ExtraBold" pitchFamily="2" charset="-127"/>
                <a:ea typeface="페이퍼로지 8 ExtraBold" pitchFamily="2" charset="-127"/>
              </a:rPr>
              <a:t>(2) </a:t>
            </a:r>
            <a:r>
              <a:rPr lang="ko-KR" altLang="en-US" sz="3600" dirty="0" smtClean="0">
                <a:latin typeface="페이퍼로지 8 ExtraBold" pitchFamily="2" charset="-127"/>
                <a:ea typeface="페이퍼로지 8 ExtraBold" pitchFamily="2" charset="-127"/>
              </a:rPr>
              <a:t>회귀분석</a:t>
            </a:r>
            <a:endParaRPr lang="en-US" altLang="ko-KR" sz="3600" dirty="0" smtClean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0024" y="1077010"/>
            <a:ext cx="878205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페이퍼로지 7 Bold" pitchFamily="2" charset="-127"/>
                <a:ea typeface="페이퍼로지 7 Bold" pitchFamily="2" charset="-127"/>
              </a:rPr>
              <a:t>2-1. </a:t>
            </a:r>
            <a:r>
              <a:rPr lang="ko-KR" altLang="en-US" dirty="0" smtClean="0">
                <a:latin typeface="페이퍼로지 7 Bold" pitchFamily="2" charset="-127"/>
                <a:ea typeface="페이퍼로지 7 Bold" pitchFamily="2" charset="-127"/>
              </a:rPr>
              <a:t>회귀 분석을 위한 독립 변수 </a:t>
            </a:r>
            <a:r>
              <a:rPr lang="en-US" altLang="ko-KR" dirty="0" smtClean="0">
                <a:latin typeface="페이퍼로지 7 Bold" pitchFamily="2" charset="-127"/>
                <a:ea typeface="페이퍼로지 7 Bold" pitchFamily="2" charset="-127"/>
              </a:rPr>
              <a:t>6</a:t>
            </a:r>
            <a:r>
              <a:rPr lang="ko-KR" altLang="en-US" dirty="0" smtClean="0">
                <a:latin typeface="페이퍼로지 7 Bold" pitchFamily="2" charset="-127"/>
                <a:ea typeface="페이퍼로지 7 Bold" pitchFamily="2" charset="-127"/>
              </a:rPr>
              <a:t>개 선택</a:t>
            </a:r>
            <a:endParaRPr lang="en-US" altLang="ko-KR" dirty="0" smtClean="0"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dirty="0" smtClean="0">
                <a:latin typeface="페이퍼로지 7 Bold" pitchFamily="2" charset="-127"/>
                <a:ea typeface="페이퍼로지 7 Bold" pitchFamily="2" charset="-127"/>
              </a:rPr>
              <a:t>- </a:t>
            </a:r>
            <a:r>
              <a:rPr lang="ko-KR" altLang="en-US" dirty="0" smtClean="0">
                <a:latin typeface="페이퍼로지 7 Bold" pitchFamily="2" charset="-127"/>
                <a:ea typeface="페이퍼로지 7 Bold" pitchFamily="2" charset="-127"/>
              </a:rPr>
              <a:t>상관계수 분석을 통해 다중 공선성 확인</a:t>
            </a:r>
            <a:endParaRPr lang="en-US" altLang="ko-KR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dirty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200" dirty="0" smtClean="0">
              <a:latin typeface="페이퍼로지 7 Bold" pitchFamily="2" charset="-127"/>
              <a:ea typeface="페이퍼로지 7 Bold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dirty="0" smtClean="0">
                <a:latin typeface="페이퍼로지 7 Bold" pitchFamily="2" charset="-127"/>
                <a:ea typeface="페이퍼로지 7 Bold" pitchFamily="2" charset="-127"/>
              </a:rPr>
              <a:t>2-2. </a:t>
            </a:r>
            <a:r>
              <a:rPr lang="ko-KR" altLang="en-US" dirty="0" err="1" smtClean="0">
                <a:latin typeface="페이퍼로지 7 Bold" pitchFamily="2" charset="-127"/>
                <a:ea typeface="페이퍼로지 7 Bold" pitchFamily="2" charset="-127"/>
              </a:rPr>
              <a:t>이분형</a:t>
            </a:r>
            <a:r>
              <a:rPr lang="ko-KR" altLang="en-US" dirty="0" smtClean="0"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dirty="0" err="1" smtClean="0">
                <a:latin typeface="페이퍼로지 7 Bold" pitchFamily="2" charset="-127"/>
                <a:ea typeface="페이퍼로지 7 Bold" pitchFamily="2" charset="-127"/>
              </a:rPr>
              <a:t>로지스틱</a:t>
            </a:r>
            <a:r>
              <a:rPr lang="ko-KR" altLang="en-US" dirty="0" smtClean="0">
                <a:latin typeface="페이퍼로지 7 Bold" pitchFamily="2" charset="-127"/>
                <a:ea typeface="페이퍼로지 7 Bold" pitchFamily="2" charset="-127"/>
              </a:rPr>
              <a:t> 회귀 분석 </a:t>
            </a:r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 smtClean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200" dirty="0"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80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213" y="126230"/>
            <a:ext cx="316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C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hatGPT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 – 4o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사용 자료 첨부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10040" y="1229464"/>
            <a:ext cx="5950404" cy="3169578"/>
            <a:chOff x="121212" y="495562"/>
            <a:chExt cx="6537905" cy="34825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t="70514"/>
            <a:stretch/>
          </p:blipFill>
          <p:spPr>
            <a:xfrm>
              <a:off x="121212" y="1735289"/>
              <a:ext cx="6537905" cy="224279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b="89030"/>
            <a:stretch/>
          </p:blipFill>
          <p:spPr>
            <a:xfrm>
              <a:off x="121212" y="495562"/>
              <a:ext cx="6537905" cy="83440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88" y="1229464"/>
            <a:ext cx="5107365" cy="52646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213" y="674086"/>
            <a:ext cx="6630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페이퍼로지 6 SemiBold" pitchFamily="2" charset="-127"/>
                <a:ea typeface="페이퍼로지 6 SemiBold" pitchFamily="2" charset="-127"/>
              </a:rPr>
              <a:t>왜 결정 트리에서는 데이터를 보고</a:t>
            </a:r>
            <a:r>
              <a:rPr lang="en-US" altLang="ko-KR" sz="1400" dirty="0" smtClean="0">
                <a:latin typeface="페이퍼로지 6 SemiBold" pitchFamily="2" charset="-127"/>
                <a:ea typeface="페이퍼로지 6 SemiBold" pitchFamily="2" charset="-127"/>
              </a:rPr>
              <a:t>, </a:t>
            </a:r>
            <a:r>
              <a:rPr lang="ko-KR" altLang="en-US" sz="1400" dirty="0" smtClean="0">
                <a:latin typeface="페이퍼로지 6 SemiBold" pitchFamily="2" charset="-127"/>
                <a:ea typeface="페이퍼로지 6 SemiBold" pitchFamily="2" charset="-127"/>
              </a:rPr>
              <a:t>분할하고 </a:t>
            </a:r>
            <a:r>
              <a:rPr lang="en-US" altLang="ko-KR" sz="1400" dirty="0" err="1" smtClean="0">
                <a:latin typeface="페이퍼로지 6 SemiBold" pitchFamily="2" charset="-127"/>
                <a:ea typeface="페이퍼로지 6 SemiBold" pitchFamily="2" charset="-127"/>
              </a:rPr>
              <a:t>knn</a:t>
            </a:r>
            <a:r>
              <a:rPr lang="ko-KR" altLang="en-US" sz="1400" dirty="0" smtClean="0">
                <a:latin typeface="페이퍼로지 6 SemiBold" pitchFamily="2" charset="-127"/>
                <a:ea typeface="페이퍼로지 6 SemiBold" pitchFamily="2" charset="-127"/>
              </a:rPr>
              <a:t>에서는 전체 랜덤 분할하는 가에 대한 질문</a:t>
            </a:r>
            <a:endParaRPr lang="ko-KR" altLang="en-US" sz="1400" dirty="0">
              <a:latin typeface="페이퍼로지 6 SemiBold" pitchFamily="2" charset="-127"/>
              <a:ea typeface="페이퍼로지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8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213" y="126230"/>
            <a:ext cx="316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C</a:t>
            </a:r>
            <a:r>
              <a:rPr lang="en-US" altLang="ko-KR" dirty="0" err="1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hatGPT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– 4o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사용 자료 첨부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213" y="674086"/>
            <a:ext cx="5727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페이퍼로지 6 SemiBold" pitchFamily="2" charset="-127"/>
                <a:ea typeface="페이퍼로지 6 SemiBold" pitchFamily="2" charset="-127"/>
              </a:rPr>
              <a:t>인공신경망</a:t>
            </a:r>
            <a:r>
              <a:rPr lang="ko-KR" altLang="en-US" sz="1400" dirty="0" smtClean="0">
                <a:latin typeface="페이퍼로지 6 SemiBold" pitchFamily="2" charset="-127"/>
                <a:ea typeface="페이퍼로지 6 SemiBold" pitchFamily="2" charset="-127"/>
              </a:rPr>
              <a:t> </a:t>
            </a:r>
            <a:r>
              <a:rPr lang="en-US" altLang="ko-KR" sz="1400" dirty="0" smtClean="0">
                <a:latin typeface="페이퍼로지 6 SemiBold" pitchFamily="2" charset="-127"/>
                <a:ea typeface="페이퍼로지 6 SemiBold" pitchFamily="2" charset="-127"/>
              </a:rPr>
              <a:t>R script </a:t>
            </a:r>
            <a:r>
              <a:rPr lang="ko-KR" altLang="en-US" sz="1400" dirty="0" smtClean="0">
                <a:latin typeface="페이퍼로지 6 SemiBold" pitchFamily="2" charset="-127"/>
                <a:ea typeface="페이퍼로지 6 SemiBold" pitchFamily="2" charset="-127"/>
              </a:rPr>
              <a:t>작성 시</a:t>
            </a:r>
            <a:r>
              <a:rPr lang="en-US" altLang="ko-KR" sz="1400" dirty="0" smtClean="0">
                <a:latin typeface="페이퍼로지 6 SemiBold" pitchFamily="2" charset="-127"/>
                <a:ea typeface="페이퍼로지 6 SemiBold" pitchFamily="2" charset="-127"/>
              </a:rPr>
              <a:t>, </a:t>
            </a:r>
            <a:r>
              <a:rPr lang="ko-KR" altLang="en-US" sz="1400" dirty="0" smtClean="0">
                <a:latin typeface="페이퍼로지 6 SemiBold" pitchFamily="2" charset="-127"/>
                <a:ea typeface="페이퍼로지 6 SemiBold" pitchFamily="2" charset="-127"/>
              </a:rPr>
              <a:t>목표 변수가 </a:t>
            </a:r>
            <a:r>
              <a:rPr lang="en-US" altLang="ko-KR" sz="1400" dirty="0" smtClean="0">
                <a:latin typeface="페이퍼로지 6 SemiBold" pitchFamily="2" charset="-127"/>
                <a:ea typeface="페이퍼로지 6 SemiBold" pitchFamily="2" charset="-127"/>
              </a:rPr>
              <a:t>Species </a:t>
            </a:r>
            <a:r>
              <a:rPr lang="ko-KR" altLang="en-US" sz="1400" dirty="0" smtClean="0">
                <a:latin typeface="페이퍼로지 6 SemiBold" pitchFamily="2" charset="-127"/>
                <a:ea typeface="페이퍼로지 6 SemiBold" pitchFamily="2" charset="-127"/>
              </a:rPr>
              <a:t>가 아닌 각각의 열인 이유</a:t>
            </a:r>
            <a:endParaRPr lang="ko-KR" altLang="en-US" sz="1400" dirty="0">
              <a:latin typeface="페이퍼로지 6 SemiBold" pitchFamily="2" charset="-127"/>
              <a:ea typeface="페이퍼로지 6 Semi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417"/>
          <a:stretch/>
        </p:blipFill>
        <p:spPr>
          <a:xfrm>
            <a:off x="1308444" y="1065595"/>
            <a:ext cx="4540619" cy="5428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2" y="1209675"/>
            <a:ext cx="56292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9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" y="350520"/>
            <a:ext cx="21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페이퍼로지 8 ExtraBold" pitchFamily="2" charset="-127"/>
                <a:ea typeface="페이퍼로지 8 ExtraBold" pitchFamily="2" charset="-127"/>
              </a:rPr>
              <a:t>목차</a:t>
            </a:r>
            <a:endParaRPr lang="ko-KR" altLang="en-US" sz="20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70960" y="2589014"/>
            <a:ext cx="313944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sz="2800" dirty="0" err="1" smtClean="0"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sz="2800" dirty="0" smtClean="0">
              <a:latin typeface="페이퍼로지 8 ExtraBold" pitchFamily="2" charset="-127"/>
              <a:ea typeface="페이퍼로지 8 ExtraBold" pitchFamily="2" charset="-127"/>
            </a:endParaRPr>
          </a:p>
          <a:p>
            <a:endParaRPr lang="en-US" altLang="ko-KR" sz="2400" dirty="0" smtClean="0">
              <a:latin typeface="페이퍼로지 8 ExtraBold" pitchFamily="2" charset="-127"/>
              <a:ea typeface="페이퍼로지 8 ExtraBold" pitchFamily="2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SVM</a:t>
            </a: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KNN</a:t>
            </a:r>
          </a:p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인공신경망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랜덤포레스트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나이브베이즈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04760" y="2589014"/>
            <a:ext cx="387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페이퍼로지 8 ExtraBold" pitchFamily="2" charset="-127"/>
                <a:ea typeface="페이퍼로지 8 ExtraBold" pitchFamily="2" charset="-127"/>
              </a:rPr>
              <a:t>02. </a:t>
            </a:r>
            <a:r>
              <a:rPr lang="ko-KR" altLang="en-US" sz="2800" dirty="0" smtClean="0">
                <a:latin typeface="페이퍼로지 8 ExtraBold" pitchFamily="2" charset="-127"/>
                <a:ea typeface="페이퍼로지 8 ExtraBold" pitchFamily="2" charset="-127"/>
              </a:rPr>
              <a:t>데이터 전처리</a:t>
            </a:r>
            <a:endParaRPr lang="en-US" altLang="ko-KR" sz="2800" dirty="0" smtClean="0">
              <a:latin typeface="페이퍼로지 8 ExtraBold" pitchFamily="2" charset="-127"/>
              <a:ea typeface="페이퍼로지 8 ExtraBold" pitchFamily="2" charset="-127"/>
            </a:endParaRPr>
          </a:p>
          <a:p>
            <a:endParaRPr lang="en-US" altLang="ko-KR" sz="2800" dirty="0" smtClean="0">
              <a:latin typeface="페이퍼로지 8 ExtraBold" pitchFamily="2" charset="-127"/>
              <a:ea typeface="페이퍼로지 8 ExtraBold" pitchFamily="2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100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만건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 건강 데이터 전처리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이분형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로지스틱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 회귀분석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1277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페이퍼로지 8 ExtraBold" pitchFamily="2" charset="-127"/>
                <a:ea typeface="페이퍼로지 8 ExtraBold" pitchFamily="2" charset="-127"/>
              </a:rPr>
              <a:t>SVM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(1) R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을 통한 예측 및 분석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8631" y="3955473"/>
            <a:ext cx="478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실제 품종 </a:t>
            </a:r>
            <a:r>
              <a:rPr lang="en-US" altLang="ko-KR" sz="1400" dirty="0" err="1" smtClean="0">
                <a:latin typeface="페이퍼로지 8 ExtraBold" pitchFamily="2" charset="-127"/>
                <a:ea typeface="페이퍼로지 8 ExtraBold" pitchFamily="2" charset="-127"/>
              </a:rPr>
              <a:t>y.te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와 </a:t>
            </a:r>
            <a:r>
              <a:rPr lang="ko-KR" altLang="en-US" sz="1400" dirty="0">
                <a:latin typeface="페이퍼로지 8 ExtraBold" pitchFamily="2" charset="-127"/>
                <a:ea typeface="페이퍼로지 8 ExtraBold" pitchFamily="2" charset="-127"/>
              </a:rPr>
              <a:t>예측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품종</a:t>
            </a:r>
            <a:r>
              <a:rPr lang="en-US" altLang="ko-KR" sz="1400" dirty="0" err="1" smtClean="0">
                <a:latin typeface="페이퍼로지 8 ExtraBold" pitchFamily="2" charset="-127"/>
                <a:ea typeface="페이퍼로지 8 ExtraBold" pitchFamily="2" charset="-127"/>
              </a:rPr>
              <a:t>pre_svm</a:t>
            </a:r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의 </a:t>
            </a:r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Confusion Matrix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809" t="630"/>
          <a:stretch/>
        </p:blipFill>
        <p:spPr>
          <a:xfrm>
            <a:off x="225667" y="1518336"/>
            <a:ext cx="6504317" cy="3976442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5975604" y="5300955"/>
            <a:ext cx="909828" cy="2383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6432"/>
          <a:stretch/>
        </p:blipFill>
        <p:spPr>
          <a:xfrm>
            <a:off x="7040880" y="4351525"/>
            <a:ext cx="4578545" cy="11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5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12779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페이퍼로지 8 ExtraBold" pitchFamily="2" charset="-127"/>
                <a:ea typeface="페이퍼로지 8 ExtraBold" pitchFamily="2" charset="-127"/>
              </a:rPr>
              <a:t>SVM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(2)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혼동 행렬을 통한 모델 분석 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07" y="1716211"/>
            <a:ext cx="14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y.te</a:t>
            </a:r>
            <a:r>
              <a:rPr lang="en-US" altLang="ko-KR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: 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실제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1225" y="1716211"/>
            <a:ext cx="2026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Pred_svm</a:t>
            </a:r>
            <a:r>
              <a:rPr lang="en-US" altLang="ko-KR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: 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예측한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90288" y="2137234"/>
            <a:ext cx="6343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14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개의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샘플 모두 정확하게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예측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가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Versicolor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나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잘못 분류된 경우는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없다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966816" y="2294030"/>
            <a:ext cx="623472" cy="13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4" idx="1"/>
          </p:cNvCxnSpPr>
          <p:nvPr/>
        </p:nvCxnSpPr>
        <p:spPr>
          <a:xfrm flipH="1">
            <a:off x="3966816" y="2598959"/>
            <a:ext cx="623472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90288" y="2468154"/>
            <a:ext cx="35076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실제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versicolor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중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개가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잘못 예측 되었다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966816" y="2784087"/>
            <a:ext cx="623472" cy="1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590288" y="2796153"/>
            <a:ext cx="65245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13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개의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샘플 모두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정확하게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예측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가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나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Virgicolor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잘못 분류된 경우는 없다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5986" y="3546773"/>
            <a:ext cx="5989140" cy="696486"/>
            <a:chOff x="225667" y="3694563"/>
            <a:chExt cx="5989140" cy="696486"/>
          </a:xfrm>
        </p:grpSpPr>
        <p:sp>
          <p:nvSpPr>
            <p:cNvPr id="32" name="직사각형 31"/>
            <p:cNvSpPr/>
            <p:nvPr/>
          </p:nvSpPr>
          <p:spPr>
            <a:xfrm>
              <a:off x="225667" y="3694563"/>
              <a:ext cx="18758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Model Accuracy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정확도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5667" y="3960162"/>
              <a:ext cx="5989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모델이 얼마나 잘 </a:t>
              </a:r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예측되었는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 지를 나타내는 척도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전체 샘플 중에서 정확하게 예측된 샘플의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Accuracy = ( 14 + 17 + 13 ) /  45 = 0.9778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66046" y="4469752"/>
            <a:ext cx="4474302" cy="1035040"/>
            <a:chOff x="225667" y="3694563"/>
            <a:chExt cx="4474302" cy="1035040"/>
          </a:xfrm>
        </p:grpSpPr>
        <p:sp>
          <p:nvSpPr>
            <p:cNvPr id="36" name="직사각형 35"/>
            <p:cNvSpPr/>
            <p:nvPr/>
          </p:nvSpPr>
          <p:spPr>
            <a:xfrm>
              <a:off x="225667" y="3694563"/>
              <a:ext cx="20890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Recall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</a:t>
              </a:r>
              <a:r>
                <a:rPr lang="ko-KR" altLang="en-US" sz="1100" dirty="0" err="1" smtClean="0">
                  <a:latin typeface="페이퍼로지 7 Bold" pitchFamily="2" charset="-127"/>
                  <a:ea typeface="페이퍼로지 7 Bold" pitchFamily="2" charset="-127"/>
                </a:rPr>
                <a:t>재현율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5667" y="3960162"/>
              <a:ext cx="44743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재현율이란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실제 클래스 중 모델이 그 클래스로 올바르게 예측한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Recall = 14 / 14=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Recall = 17 / ( 17 + 1 ) = 0.9444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Recall = 13 / 13 = 1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05986" y="4471911"/>
            <a:ext cx="4139275" cy="1035040"/>
            <a:chOff x="225667" y="3694563"/>
            <a:chExt cx="4139275" cy="1035040"/>
          </a:xfrm>
        </p:grpSpPr>
        <p:sp>
          <p:nvSpPr>
            <p:cNvPr id="39" name="직사각형 38"/>
            <p:cNvSpPr/>
            <p:nvPr/>
          </p:nvSpPr>
          <p:spPr>
            <a:xfrm>
              <a:off x="225667" y="3694563"/>
              <a:ext cx="23246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Precision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정밀도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67" y="3960162"/>
              <a:ext cx="41392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정밀도란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특정 클래스로 예측된 것 중 실제로 그 클래스인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Precision = 14 / 14=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Precision = 17 / 17 = 1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Precision = 13 / ( 1 +13 ) = 0.9286</a:t>
              </a: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t="2075" b="6432"/>
          <a:stretch/>
        </p:blipFill>
        <p:spPr>
          <a:xfrm>
            <a:off x="313509" y="1999149"/>
            <a:ext cx="3717315" cy="9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3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1285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페이퍼로지 8 ExtraBold" pitchFamily="2" charset="-127"/>
                <a:ea typeface="페이퍼로지 8 ExtraBold" pitchFamily="2" charset="-127"/>
              </a:rPr>
              <a:t>KNN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(1) R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을 통한 예측 및 분석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7" y="1518337"/>
            <a:ext cx="6504317" cy="36680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37130"/>
          <a:stretch/>
        </p:blipFill>
        <p:spPr>
          <a:xfrm>
            <a:off x="7040880" y="1518337"/>
            <a:ext cx="4772156" cy="194481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6053328" y="1862951"/>
            <a:ext cx="832104" cy="973476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0936224" y="1573201"/>
            <a:ext cx="676656" cy="289750"/>
          </a:xfrm>
          <a:prstGeom prst="ellipse">
            <a:avLst/>
          </a:prstGeom>
          <a:noFill/>
          <a:ln>
            <a:solidFill>
              <a:srgbClr val="F92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35056" y="1210560"/>
            <a:ext cx="96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타겟 변수 </a:t>
            </a:r>
            <a:r>
              <a:rPr lang="en-US" altLang="ko-KR" sz="12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y</a:t>
            </a:r>
            <a:endParaRPr lang="ko-KR" altLang="en-US" sz="12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b="3318"/>
          <a:stretch/>
        </p:blipFill>
        <p:spPr>
          <a:xfrm>
            <a:off x="7040880" y="4043120"/>
            <a:ext cx="4772156" cy="11432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40880" y="3694347"/>
            <a:ext cx="4033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실제 품종 </a:t>
            </a:r>
            <a:r>
              <a:rPr lang="en-US" altLang="ko-KR" sz="1400" dirty="0" err="1" smtClean="0">
                <a:latin typeface="페이퍼로지 8 ExtraBold" pitchFamily="2" charset="-127"/>
                <a:ea typeface="페이퍼로지 8 ExtraBold" pitchFamily="2" charset="-127"/>
              </a:rPr>
              <a:t>yy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와 </a:t>
            </a:r>
            <a:r>
              <a:rPr lang="ko-KR" altLang="en-US" sz="1400" dirty="0">
                <a:latin typeface="페이퍼로지 8 ExtraBold" pitchFamily="2" charset="-127"/>
                <a:ea typeface="페이퍼로지 8 ExtraBold" pitchFamily="2" charset="-127"/>
              </a:rPr>
              <a:t>예측 품종</a:t>
            </a:r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m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의 </a:t>
            </a:r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Confusion Matrix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983582" y="4786605"/>
            <a:ext cx="909828" cy="2383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7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1285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 smtClean="0">
                <a:latin typeface="페이퍼로지 8 ExtraBold" pitchFamily="2" charset="-127"/>
                <a:ea typeface="페이퍼로지 8 ExtraBold" pitchFamily="2" charset="-127"/>
              </a:rPr>
              <a:t>KNN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(2)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혼동 행렬을 통한 모델 분석 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08" y="1716211"/>
            <a:ext cx="1328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yy</a:t>
            </a:r>
            <a:r>
              <a:rPr lang="en-US" altLang="ko-KR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: 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실제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3318"/>
          <a:stretch/>
        </p:blipFill>
        <p:spPr>
          <a:xfrm>
            <a:off x="313508" y="2001182"/>
            <a:ext cx="3717316" cy="8905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45701" y="1716211"/>
            <a:ext cx="1462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m : 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예측한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90288" y="2137234"/>
            <a:ext cx="6343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26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개의 샘플 모두 정확하게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예측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가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Versicolor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나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잘못 분류된 경우는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없다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966816" y="2294030"/>
            <a:ext cx="623472" cy="13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4" idx="1"/>
          </p:cNvCxnSpPr>
          <p:nvPr/>
        </p:nvCxnSpPr>
        <p:spPr>
          <a:xfrm flipH="1">
            <a:off x="3966816" y="2598959"/>
            <a:ext cx="623472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590288" y="2468154"/>
            <a:ext cx="35076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실제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versicolor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중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2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개가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잘못 예측 되었다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3966816" y="2784087"/>
            <a:ext cx="623472" cy="1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590288" y="2796153"/>
            <a:ext cx="35076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실제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중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개가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versicolor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잘못 예측 되었다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5986" y="3546773"/>
            <a:ext cx="5989140" cy="696486"/>
            <a:chOff x="225667" y="3694563"/>
            <a:chExt cx="5989140" cy="696486"/>
          </a:xfrm>
        </p:grpSpPr>
        <p:sp>
          <p:nvSpPr>
            <p:cNvPr id="32" name="직사각형 31"/>
            <p:cNvSpPr/>
            <p:nvPr/>
          </p:nvSpPr>
          <p:spPr>
            <a:xfrm>
              <a:off x="225667" y="3694563"/>
              <a:ext cx="18758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Model Accuracy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정확도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5667" y="3960162"/>
              <a:ext cx="5989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모델이 얼마나 잘 </a:t>
              </a:r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예측되었는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 지를 나타내는 척도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전체 샘플 중에서 정확하게 예측된 샘플의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Accuracy = ( 26 + 28 + 18 ) /  75 = 0.96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66046" y="4469752"/>
            <a:ext cx="4474302" cy="1035040"/>
            <a:chOff x="225667" y="3694563"/>
            <a:chExt cx="4474302" cy="1035040"/>
          </a:xfrm>
        </p:grpSpPr>
        <p:sp>
          <p:nvSpPr>
            <p:cNvPr id="36" name="직사각형 35"/>
            <p:cNvSpPr/>
            <p:nvPr/>
          </p:nvSpPr>
          <p:spPr>
            <a:xfrm>
              <a:off x="225667" y="3694563"/>
              <a:ext cx="20890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Recall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</a:t>
              </a:r>
              <a:r>
                <a:rPr lang="ko-KR" altLang="en-US" sz="1100" dirty="0" err="1" smtClean="0">
                  <a:latin typeface="페이퍼로지 7 Bold" pitchFamily="2" charset="-127"/>
                  <a:ea typeface="페이퍼로지 7 Bold" pitchFamily="2" charset="-127"/>
                </a:rPr>
                <a:t>재현율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5667" y="3960162"/>
              <a:ext cx="44743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재현율이란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실제 클래스 중 모델이 그 클래스로 올바르게 예측한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Recall = 26 / 26 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Recall = 28 / ( 28 + 2 ) = 0.9333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Recall = 18 / ( 18 + 1 ) = 0.9474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05986" y="4471911"/>
            <a:ext cx="4139275" cy="1035040"/>
            <a:chOff x="225667" y="3694563"/>
            <a:chExt cx="4139275" cy="1035040"/>
          </a:xfrm>
        </p:grpSpPr>
        <p:sp>
          <p:nvSpPr>
            <p:cNvPr id="39" name="직사각형 38"/>
            <p:cNvSpPr/>
            <p:nvPr/>
          </p:nvSpPr>
          <p:spPr>
            <a:xfrm>
              <a:off x="225667" y="3694563"/>
              <a:ext cx="23246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Precision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정밀도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67" y="3960162"/>
              <a:ext cx="41392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정밀도란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특정 클래스로 예측된 것 중 실제로 그 클래스인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Precision = 26 / 26 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Precision = 28 / ( 28 + 1 ) = 0.9655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Precision = 18 / ( 2 + 18 ) = 0.9</a:t>
              </a: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469338" y="2670372"/>
            <a:ext cx="3497478" cy="283221"/>
          </a:xfrm>
          <a:prstGeom prst="roundRect">
            <a:avLst/>
          </a:prstGeom>
          <a:noFill/>
          <a:ln>
            <a:solidFill>
              <a:srgbClr val="F92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641416" y="2953593"/>
            <a:ext cx="0" cy="161841"/>
          </a:xfrm>
          <a:prstGeom prst="straightConnector1">
            <a:avLst/>
          </a:prstGeom>
          <a:ln w="19050">
            <a:solidFill>
              <a:srgbClr val="F92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56378" y="3091607"/>
            <a:ext cx="178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의 실제 샘플 </a:t>
            </a:r>
            <a:r>
              <a:rPr lang="ko-KR" altLang="en-US" sz="1100" dirty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개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수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39774" y="2638512"/>
            <a:ext cx="321851" cy="346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6" idx="2"/>
          </p:cNvCxnSpPr>
          <p:nvPr/>
        </p:nvCxnSpPr>
        <p:spPr>
          <a:xfrm flipH="1">
            <a:off x="2000699" y="2985451"/>
            <a:ext cx="1" cy="12998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3967" y="3092702"/>
            <a:ext cx="1512411" cy="2616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en-US" altLang="ko-KR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로 예측된 </a:t>
            </a:r>
            <a:r>
              <a:rPr lang="ko-KR" altLang="en-US" sz="1100" dirty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개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수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11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 smtClean="0">
                <a:latin typeface="페이퍼로지 8 ExtraBold" pitchFamily="2" charset="-127"/>
                <a:ea typeface="페이퍼로지 8 ExtraBold" pitchFamily="2" charset="-127"/>
              </a:rPr>
              <a:t>인공신경망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(1) R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을 통한 예측 및 분석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7" y="1518336"/>
            <a:ext cx="6508867" cy="44919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4767" r="5979"/>
          <a:stretch/>
        </p:blipFill>
        <p:spPr>
          <a:xfrm rot="16200000">
            <a:off x="7844341" y="980934"/>
            <a:ext cx="2549262" cy="44670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64473" y="1490990"/>
            <a:ext cx="177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페이퍼로지 8 ExtraBold" pitchFamily="2" charset="-127"/>
                <a:ea typeface="페이퍼로지 8 ExtraBold" pitchFamily="2" charset="-127"/>
              </a:rPr>
              <a:t>Neuralnet</a:t>
            </a:r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 model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286441" y="1883381"/>
            <a:ext cx="741313" cy="1743835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1" b="13898"/>
          <a:stretch/>
        </p:blipFill>
        <p:spPr>
          <a:xfrm>
            <a:off x="6885431" y="5153688"/>
            <a:ext cx="4391064" cy="856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85430" y="4793450"/>
            <a:ext cx="3517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실제 품종과 예측 품종의 </a:t>
            </a:r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Confusion Matrix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51510" y="5903881"/>
            <a:ext cx="712963" cy="356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885430" y="3679677"/>
            <a:ext cx="3948033" cy="291432"/>
          </a:xfrm>
          <a:prstGeom prst="roundRect">
            <a:avLst/>
          </a:prstGeom>
          <a:noFill/>
          <a:ln w="19050">
            <a:solidFill>
              <a:srgbClr val="F92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393577" y="3971109"/>
            <a:ext cx="0" cy="322217"/>
          </a:xfrm>
          <a:prstGeom prst="straightConnector1">
            <a:avLst/>
          </a:prstGeom>
          <a:ln w="19050">
            <a:solidFill>
              <a:srgbClr val="F926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64473" y="4230327"/>
            <a:ext cx="4412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입력층</a:t>
            </a:r>
            <a:r>
              <a:rPr lang="ko-KR" altLang="en-US" sz="12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endParaRPr lang="en-US" altLang="ko-KR" sz="12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200" dirty="0" err="1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Sepal.Length</a:t>
            </a:r>
            <a:r>
              <a:rPr lang="en-US" altLang="ko-KR" sz="12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2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Sepal.Width</a:t>
            </a:r>
            <a:r>
              <a:rPr lang="en-US" altLang="ko-KR" sz="1200" dirty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200" dirty="0" err="1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Petal.Length</a:t>
            </a:r>
            <a:r>
              <a:rPr lang="en-US" altLang="ko-KR" sz="1200" dirty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200" dirty="0" err="1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Petal.Width</a:t>
            </a:r>
            <a:endParaRPr lang="ko-KR" altLang="en-US" sz="12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93577" y="3066467"/>
            <a:ext cx="3439886" cy="291432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0720251" y="1939843"/>
            <a:ext cx="0" cy="11266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13520" y="1680625"/>
            <a:ext cx="194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C000"/>
                </a:solidFill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200" dirty="0" smtClean="0">
                <a:solidFill>
                  <a:srgbClr val="FFC000"/>
                </a:solidFill>
                <a:latin typeface="페이퍼로지 5 Medium" pitchFamily="2" charset="-127"/>
                <a:ea typeface="페이퍼로지 5 Medium" pitchFamily="2" charset="-127"/>
              </a:rPr>
              <a:t>개의 </a:t>
            </a:r>
            <a:r>
              <a:rPr lang="ko-KR" altLang="en-US" sz="1200" dirty="0" err="1" smtClean="0">
                <a:solidFill>
                  <a:srgbClr val="FFC000"/>
                </a:solidFill>
                <a:latin typeface="페이퍼로지 5 Medium" pitchFamily="2" charset="-127"/>
                <a:ea typeface="페이퍼로지 5 Medium" pitchFamily="2" charset="-127"/>
              </a:rPr>
              <a:t>은닉층</a:t>
            </a:r>
            <a:r>
              <a:rPr lang="en-US" altLang="ko-KR" sz="1200" dirty="0" smtClean="0">
                <a:solidFill>
                  <a:srgbClr val="FFC000"/>
                </a:solidFill>
                <a:latin typeface="페이퍼로지 5 Medium" pitchFamily="2" charset="-127"/>
                <a:ea typeface="페이퍼로지 5 Medium" pitchFamily="2" charset="-127"/>
              </a:rPr>
              <a:t>, 5</a:t>
            </a:r>
            <a:r>
              <a:rPr lang="ko-KR" altLang="en-US" sz="1200" dirty="0" smtClean="0">
                <a:solidFill>
                  <a:srgbClr val="FFC000"/>
                </a:solidFill>
                <a:latin typeface="페이퍼로지 5 Medium" pitchFamily="2" charset="-127"/>
                <a:ea typeface="페이퍼로지 5 Medium" pitchFamily="2" charset="-127"/>
              </a:rPr>
              <a:t>개의 노드</a:t>
            </a:r>
            <a:endParaRPr lang="ko-KR" altLang="en-US" sz="1200" dirty="0">
              <a:solidFill>
                <a:srgbClr val="FFC000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05639" y="3840785"/>
            <a:ext cx="830313" cy="184413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4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2212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 smtClean="0">
                <a:latin typeface="페이퍼로지 8 ExtraBold" pitchFamily="2" charset="-127"/>
                <a:ea typeface="페이퍼로지 8 ExtraBold" pitchFamily="2" charset="-127"/>
              </a:rPr>
              <a:t>인공신경망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41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(2)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혼동 행렬을 통한 모델 분석 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507" y="1716211"/>
            <a:ext cx="14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실제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595" y="1726002"/>
            <a:ext cx="254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Predicted_species</a:t>
            </a:r>
            <a:r>
              <a:rPr lang="en-US" altLang="ko-KR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: </a:t>
            </a:r>
            <a:r>
              <a:rPr lang="ko-KR" altLang="en-US" sz="11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예측한 붓꽃 품종</a:t>
            </a:r>
            <a:endParaRPr lang="ko-KR" altLang="en-US" sz="11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90288" y="1977821"/>
            <a:ext cx="6343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14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개의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샘플 모두 정확하게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예측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가 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Versicolor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나 </a:t>
            </a:r>
            <a:r>
              <a:rPr lang="en-US" altLang="ko-KR" sz="1100" dirty="0" err="1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잘못 분류된 경우는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없다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90288" y="2308741"/>
            <a:ext cx="5705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17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개의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샘플 모두 정확하게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Versicolor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예측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Setosa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나 </a:t>
            </a:r>
            <a:r>
              <a:rPr lang="en-US" altLang="ko-KR" sz="1100" dirty="0" err="1" smtClean="0">
                <a:latin typeface="페이퍼로지 5 Medium" pitchFamily="2" charset="-127"/>
                <a:ea typeface="페이퍼로지 5 Medium" pitchFamily="2" charset="-127"/>
              </a:rPr>
              <a:t>Virginica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로 잘못 분류된 경우는 없다</a:t>
            </a:r>
            <a:r>
              <a:rPr lang="en-US" altLang="ko-KR" sz="1100" dirty="0"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90288" y="2636740"/>
            <a:ext cx="32960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14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개의 </a:t>
            </a:r>
            <a:r>
              <a:rPr lang="ko-KR" altLang="en-US" sz="1100" dirty="0">
                <a:latin typeface="페이퍼로지 5 Medium" pitchFamily="2" charset="-127"/>
                <a:ea typeface="페이퍼로지 5 Medium" pitchFamily="2" charset="-127"/>
              </a:rPr>
              <a:t>샘플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중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1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개가 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versicolor </a:t>
            </a:r>
            <a:r>
              <a:rPr lang="ko-KR" altLang="en-US" sz="1100" dirty="0" smtClean="0">
                <a:latin typeface="페이퍼로지 5 Medium" pitchFamily="2" charset="-127"/>
                <a:ea typeface="페이퍼로지 5 Medium" pitchFamily="2" charset="-127"/>
              </a:rPr>
              <a:t>로 잘못 분류 되었다</a:t>
            </a:r>
            <a:r>
              <a:rPr lang="en-US" altLang="ko-KR" sz="1100" dirty="0" smtClean="0"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ko-KR" altLang="en-US" sz="1100" dirty="0">
              <a:latin typeface="페이퍼로지 5 Medium" pitchFamily="2" charset="-127"/>
              <a:ea typeface="페이퍼로지 5 Medium" pitchFamily="2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05986" y="3546773"/>
            <a:ext cx="5989140" cy="696486"/>
            <a:chOff x="225667" y="3694563"/>
            <a:chExt cx="5989140" cy="696486"/>
          </a:xfrm>
        </p:grpSpPr>
        <p:sp>
          <p:nvSpPr>
            <p:cNvPr id="32" name="직사각형 31"/>
            <p:cNvSpPr/>
            <p:nvPr/>
          </p:nvSpPr>
          <p:spPr>
            <a:xfrm>
              <a:off x="225667" y="3694563"/>
              <a:ext cx="18758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Model Accuracy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정확도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5667" y="3960162"/>
              <a:ext cx="598914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모델이 얼마나 잘 </a:t>
              </a:r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예측되었는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 지를 나타내는 척도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전체 샘플 중에서 정확하게 예측된 샘플의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Accuracy = ( 14 + 17 + 13 ) /  45 = 0.9778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66046" y="4469752"/>
            <a:ext cx="4474302" cy="1035040"/>
            <a:chOff x="225667" y="3694563"/>
            <a:chExt cx="4474302" cy="1035040"/>
          </a:xfrm>
        </p:grpSpPr>
        <p:sp>
          <p:nvSpPr>
            <p:cNvPr id="36" name="직사각형 35"/>
            <p:cNvSpPr/>
            <p:nvPr/>
          </p:nvSpPr>
          <p:spPr>
            <a:xfrm>
              <a:off x="225667" y="3694563"/>
              <a:ext cx="208903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Recall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</a:t>
              </a:r>
              <a:r>
                <a:rPr lang="ko-KR" altLang="en-US" sz="1100" dirty="0" err="1" smtClean="0">
                  <a:latin typeface="페이퍼로지 7 Bold" pitchFamily="2" charset="-127"/>
                  <a:ea typeface="페이퍼로지 7 Bold" pitchFamily="2" charset="-127"/>
                </a:rPr>
                <a:t>재현율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25667" y="3960162"/>
              <a:ext cx="44743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재현율이란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실제 클래스 중 모델이 그 클래스로 올바르게 예측한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Recall = 14 / 14=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Recall = 17 / 17 = 1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Recall = 13 / ( 1 + 13 ) = 0.9286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05986" y="4471911"/>
            <a:ext cx="4139275" cy="1035040"/>
            <a:chOff x="225667" y="3694563"/>
            <a:chExt cx="4139275" cy="1035040"/>
          </a:xfrm>
        </p:grpSpPr>
        <p:sp>
          <p:nvSpPr>
            <p:cNvPr id="39" name="직사각형 38"/>
            <p:cNvSpPr/>
            <p:nvPr/>
          </p:nvSpPr>
          <p:spPr>
            <a:xfrm>
              <a:off x="225667" y="3694563"/>
              <a:ext cx="23246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Class Precision (</a:t>
              </a:r>
              <a:r>
                <a:rPr lang="ko-KR" altLang="en-US" sz="1100" dirty="0" smtClean="0">
                  <a:latin typeface="페이퍼로지 7 Bold" pitchFamily="2" charset="-127"/>
                  <a:ea typeface="페이퍼로지 7 Bold" pitchFamily="2" charset="-127"/>
                </a:rPr>
                <a:t>클래스 별 정밀도</a:t>
              </a:r>
              <a:r>
                <a:rPr lang="en-US" altLang="ko-KR" sz="1100" dirty="0" smtClean="0">
                  <a:latin typeface="페이퍼로지 7 Bold" pitchFamily="2" charset="-127"/>
                  <a:ea typeface="페이퍼로지 7 Bold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25667" y="3960162"/>
              <a:ext cx="41392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 err="1" smtClean="0">
                  <a:latin typeface="페이퍼로지 5 Medium" pitchFamily="2" charset="-127"/>
                  <a:ea typeface="페이퍼로지 5 Medium" pitchFamily="2" charset="-127"/>
                </a:rPr>
                <a:t>정밀도란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, </a:t>
              </a:r>
              <a:r>
                <a:rPr lang="ko-KR" altLang="en-US" sz="1100" dirty="0">
                  <a:latin typeface="페이퍼로지 5 Medium" pitchFamily="2" charset="-127"/>
                  <a:ea typeface="페이퍼로지 5 Medium" pitchFamily="2" charset="-127"/>
                </a:rPr>
                <a:t>특정 클래스로 예측된 것 중 실제로 그 클래스인 </a:t>
              </a:r>
              <a:r>
                <a:rPr lang="ko-KR" altLang="en-US" sz="1100" dirty="0" smtClean="0">
                  <a:latin typeface="페이퍼로지 5 Medium" pitchFamily="2" charset="-127"/>
                  <a:ea typeface="페이퍼로지 5 Medium" pitchFamily="2" charset="-127"/>
                </a:rPr>
                <a:t>비율을 말한다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.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Setosa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     : Precision = 14 / 14= 1</a:t>
              </a:r>
            </a:p>
            <a:p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Versicolor : Precision = 17 / ( 17 + 1 ) = 0.9444</a:t>
              </a:r>
            </a:p>
            <a:p>
              <a:r>
                <a:rPr lang="en-US" altLang="ko-KR" sz="1100" dirty="0" err="1" smtClean="0">
                  <a:latin typeface="페이퍼로지 5 Medium" pitchFamily="2" charset="-127"/>
                  <a:ea typeface="페이퍼로지 5 Medium" pitchFamily="2" charset="-127"/>
                </a:rPr>
                <a:t>Viginicia</a:t>
              </a:r>
              <a:r>
                <a:rPr lang="en-US" altLang="ko-KR" sz="1100" dirty="0" smtClean="0">
                  <a:latin typeface="페이퍼로지 5 Medium" pitchFamily="2" charset="-127"/>
                  <a:ea typeface="페이퍼로지 5 Medium" pitchFamily="2" charset="-127"/>
                </a:rPr>
                <a:t>    : Precision = 13 / 13 = 1</a:t>
              </a: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t="1" b="13898"/>
          <a:stretch/>
        </p:blipFill>
        <p:spPr>
          <a:xfrm>
            <a:off x="313507" y="2002548"/>
            <a:ext cx="3814356" cy="74408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>
            <a:off x="3966816" y="2134617"/>
            <a:ext cx="623472" cy="13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24" idx="1"/>
          </p:cNvCxnSpPr>
          <p:nvPr/>
        </p:nvCxnSpPr>
        <p:spPr>
          <a:xfrm flipH="1">
            <a:off x="3966816" y="2439546"/>
            <a:ext cx="623472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3966816" y="2624674"/>
            <a:ext cx="623472" cy="1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70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227" y="117086"/>
            <a:ext cx="2719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latin typeface="페이퍼로지 8 ExtraBold" pitchFamily="2" charset="-127"/>
                <a:ea typeface="페이퍼로지 8 ExtraBold" pitchFamily="2" charset="-127"/>
              </a:rPr>
              <a:t>랜덤 </a:t>
            </a:r>
            <a:r>
              <a:rPr lang="ko-KR" altLang="en-US" sz="3600" dirty="0" err="1" smtClean="0">
                <a:latin typeface="페이퍼로지 8 ExtraBold" pitchFamily="2" charset="-127"/>
                <a:ea typeface="페이퍼로지 8 ExtraBold" pitchFamily="2" charset="-127"/>
              </a:rPr>
              <a:t>포레스트</a:t>
            </a:r>
            <a:endParaRPr lang="en-US" altLang="ko-KR" sz="36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73510" y="117086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01. IRIS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페이퍼로지 8 ExtraBold" pitchFamily="2" charset="-127"/>
                <a:ea typeface="페이퍼로지 8 ExtraBold" pitchFamily="2" charset="-127"/>
              </a:rPr>
              <a:t>코딩활용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667" y="117978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(1) R </a:t>
            </a:r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을 통한 예측 및 분석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4473" y="1490990"/>
            <a:ext cx="1178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Model Info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85430" y="4793450"/>
            <a:ext cx="3517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페이퍼로지 8 ExtraBold" pitchFamily="2" charset="-127"/>
                <a:ea typeface="페이퍼로지 8 ExtraBold" pitchFamily="2" charset="-127"/>
              </a:rPr>
              <a:t>실제 품종과 예측 품종의 </a:t>
            </a:r>
            <a:r>
              <a:rPr lang="en-US" altLang="ko-KR" sz="1400" dirty="0" smtClean="0">
                <a:latin typeface="페이퍼로지 8 ExtraBold" pitchFamily="2" charset="-127"/>
                <a:ea typeface="페이퍼로지 8 ExtraBold" pitchFamily="2" charset="-127"/>
              </a:rPr>
              <a:t>Confusion Matrix</a:t>
            </a:r>
            <a:endParaRPr lang="ko-KR" altLang="en-US" sz="1400" dirty="0"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05639" y="3840785"/>
            <a:ext cx="830313" cy="184413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3" y="1518336"/>
            <a:ext cx="6498513" cy="38632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9522"/>
          <a:stretch/>
        </p:blipFill>
        <p:spPr>
          <a:xfrm>
            <a:off x="6925186" y="1851228"/>
            <a:ext cx="4351309" cy="1928556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6067425" y="2181225"/>
            <a:ext cx="797048" cy="634282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544078" y="1227584"/>
            <a:ext cx="28121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dirty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OOB(Out-Of-Bag) </a:t>
            </a:r>
            <a:r>
              <a:rPr lang="ko-KR" altLang="en-US" sz="12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샘플 기반 혼동 행렬</a:t>
            </a:r>
            <a:endParaRPr lang="en-US" altLang="ko-KR" sz="1200" dirty="0" smtClean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r"/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: OOB sample </a:t>
            </a:r>
            <a:r>
              <a:rPr lang="ko-KR" altLang="en-US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이란</a:t>
            </a:r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?</a:t>
            </a:r>
          </a:p>
          <a:p>
            <a:pPr algn="r"/>
            <a:r>
              <a:rPr lang="ko-KR" altLang="en-US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각 </a:t>
            </a:r>
            <a:r>
              <a:rPr lang="ko-KR" altLang="en-US" sz="1000" dirty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트리가 학습하는 과정에서 </a:t>
            </a:r>
            <a:r>
              <a:rPr lang="ko-KR" altLang="en-US" sz="1000" dirty="0" err="1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샘플되지</a:t>
            </a:r>
            <a:r>
              <a:rPr lang="ko-KR" altLang="en-US" sz="1000" dirty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않은 </a:t>
            </a:r>
            <a:r>
              <a:rPr lang="ko-KR" altLang="en-US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데이터 </a:t>
            </a:r>
            <a:endParaRPr lang="ko-KR" altLang="en-US" sz="10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64473" y="3028950"/>
            <a:ext cx="3538478" cy="811835"/>
          </a:xfrm>
          <a:prstGeom prst="roundRect">
            <a:avLst/>
          </a:prstGeom>
          <a:noFill/>
          <a:ln w="19050">
            <a:solidFill>
              <a:srgbClr val="F926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570" y="5140096"/>
            <a:ext cx="4352925" cy="112395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6115050" y="5282158"/>
            <a:ext cx="712963" cy="356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32208" y="6264046"/>
            <a:ext cx="1924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Test data </a:t>
            </a:r>
            <a:r>
              <a:rPr lang="ko-KR" altLang="en-US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를 통해 얻은 혼동 행렬</a:t>
            </a:r>
            <a:endParaRPr lang="ko-KR" altLang="en-US" sz="10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584367" y="4171116"/>
            <a:ext cx="712963" cy="356"/>
          </a:xfrm>
          <a:prstGeom prst="straightConnector1">
            <a:avLst/>
          </a:prstGeom>
          <a:ln>
            <a:solidFill>
              <a:srgbClr val="F9265F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885430" y="3900898"/>
            <a:ext cx="3563796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Mean Decrease in </a:t>
            </a:r>
            <a:r>
              <a:rPr lang="en-US" altLang="ko-KR" sz="12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Gini</a:t>
            </a:r>
          </a:p>
          <a:p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: Gini </a:t>
            </a:r>
            <a:r>
              <a:rPr lang="ko-KR" altLang="en-US" sz="10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지수란</a:t>
            </a:r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? </a:t>
            </a:r>
          </a:p>
          <a:p>
            <a:r>
              <a:rPr lang="ko-KR" altLang="en-US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결정 트리에서 주로 사용하는</a:t>
            </a:r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000" dirty="0" err="1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불순도를</a:t>
            </a:r>
            <a:r>
              <a:rPr lang="ko-KR" altLang="en-US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 측정하는 지표로</a:t>
            </a:r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,</a:t>
            </a:r>
          </a:p>
          <a:p>
            <a:r>
              <a:rPr lang="ko-KR" altLang="en-US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노드를 나눌 때 데이터를 얼마나 잘 나누는 지를 평가하는 척도이다</a:t>
            </a:r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r>
              <a:rPr lang="ko-KR" altLang="en-US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이 값이 클 수록 해당 변수가 예측에 중요한 역할을 했음을 의미한다</a:t>
            </a:r>
            <a:r>
              <a:rPr lang="en-US" altLang="ko-KR" sz="1000" dirty="0" smtClean="0">
                <a:solidFill>
                  <a:srgbClr val="F9265F"/>
                </a:solidFill>
                <a:latin typeface="페이퍼로지 5 Medium" pitchFamily="2" charset="-127"/>
                <a:ea typeface="페이퍼로지 5 Medium" pitchFamily="2" charset="-127"/>
              </a:rPr>
              <a:t>. </a:t>
            </a:r>
            <a:endParaRPr lang="ko-KR" altLang="en-US" sz="1000" dirty="0">
              <a:solidFill>
                <a:srgbClr val="F9265F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rcRect b="1942"/>
          <a:stretch/>
        </p:blipFill>
        <p:spPr>
          <a:xfrm>
            <a:off x="4343605" y="3900898"/>
            <a:ext cx="2495550" cy="112079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1693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1499</Words>
  <Application>Microsoft Office PowerPoint</Application>
  <PresentationFormat>와이드스크린</PresentationFormat>
  <Paragraphs>227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페이퍼로지 5 Medium</vt:lpstr>
      <vt:lpstr>페이퍼로지 6 SemiBold</vt:lpstr>
      <vt:lpstr>페이퍼로지 7 Bold</vt:lpstr>
      <vt:lpstr>페이퍼로지 8 ExtraBold</vt:lpstr>
      <vt:lpstr>페이퍼로지 9 Black</vt:lpstr>
      <vt:lpstr>Arial</vt:lpstr>
      <vt:lpstr>Office 테마</vt:lpstr>
      <vt:lpstr>빅데이터예측분석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빅데이터예측분석</dc:title>
  <dc:creator>KB099</dc:creator>
  <cp:lastModifiedBy>KB099</cp:lastModifiedBy>
  <cp:revision>41</cp:revision>
  <dcterms:created xsi:type="dcterms:W3CDTF">2024-10-28T04:07:40Z</dcterms:created>
  <dcterms:modified xsi:type="dcterms:W3CDTF">2024-10-29T08:30:25Z</dcterms:modified>
</cp:coreProperties>
</file>