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8" r:id="rId4"/>
    <p:sldId id="269" r:id="rId5"/>
    <p:sldId id="270" r:id="rId6"/>
    <p:sldId id="260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DD1F23-F8DF-4B61-96F8-73124A64165B}" v="18" dt="2024-11-24T04:26:37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48" d="100"/>
          <a:sy n="48" d="100"/>
        </p:scale>
        <p:origin x="18" y="6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DFF1B-DF76-2343-664D-B99A2FB5A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D78CF8-241A-9BD3-2879-B7F84C214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423F5-09E9-F8BD-C062-0238FC9F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DCAC-8FBB-4FD8-BCF2-32BAF2CD99B2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44E4C-33AD-A60C-CC71-19BA1A9D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C1D25-1868-3C97-3555-5644BB67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3D2-1AF4-427E-AB40-FBC6205A3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6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24728-C2A2-8FD7-5902-D298FB65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881205-AC1F-764D-5CC9-EDABF7AEE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3D2E9D-6923-9CE7-2D1A-DB5CC01D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DCAC-8FBB-4FD8-BCF2-32BAF2CD99B2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C26FD-7023-2409-D621-FC9904DD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837C8-F8C7-6C6C-DE77-888462A9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3D2-1AF4-427E-AB40-FBC6205A3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63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B216B4-F727-B90A-8096-843C9D7D7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6221C-24DE-64AB-01D2-34E32C7AE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BB988-1004-8A3F-9CB7-0BB922DB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DCAC-8FBB-4FD8-BCF2-32BAF2CD99B2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406073-4FD0-1813-947C-83226BFA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E2756-FD91-CE12-84B9-45B2FB8C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3D2-1AF4-427E-AB40-FBC6205A3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48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10F8D-3B01-3FB7-DBAF-363FAF0A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1316C-E9C9-0D5A-630E-BB3388910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BB777-345B-704F-097C-2B6A5C6D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DCAC-8FBB-4FD8-BCF2-32BAF2CD99B2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FE212-B149-97D9-69E4-524F588E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C9DCD-1000-DFE0-404E-9E4842FD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3D2-1AF4-427E-AB40-FBC6205A3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81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7CD92-1A2C-E757-56AE-070E2A9BF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EA35B2-8EB8-9C5D-57CF-6036DF772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9908F-02A7-B6FE-6A3A-2F6CBC83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DCAC-8FBB-4FD8-BCF2-32BAF2CD99B2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B795A-6F9B-3CC1-9A02-E7FC41C7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99E889-D2F7-B430-11D3-30EA7C2E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3D2-1AF4-427E-AB40-FBC6205A3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66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013B8-D0FB-70EF-49C0-92958EBB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7B9A2-21A3-834A-AB70-AAE753CE1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08DE3F-ECA7-5577-90C6-C9294538B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19DA3E-AC40-BB20-5EA3-909C5DE2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DCAC-8FBB-4FD8-BCF2-32BAF2CD99B2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03F00-7F36-AC93-AD95-002C9806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03755-4082-F065-3BE0-877E1846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3D2-1AF4-427E-AB40-FBC6205A3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00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B1969-5F89-B8D8-36DF-0FC2C3BA6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69AAEC-BA41-7F9B-0DDC-EC913C7F2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70A64E-E796-AB1D-A13F-A4FB8C5BB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787181-3575-3D65-DEAD-CE9100C63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55D48A-F062-8B5E-C714-29DC2F6CB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1DE52A-99A8-8016-6A02-6BA9A966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DCAC-8FBB-4FD8-BCF2-32BAF2CD99B2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D21CA9-10E9-9101-6E3B-5A5AE965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58F51F-5AB3-F835-1971-A3FE4417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3D2-1AF4-427E-AB40-FBC6205A3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5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FE5A0-4283-9CA2-50DD-41BF55A7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A370BE-8709-BEEE-433B-A3828F5C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DCAC-8FBB-4FD8-BCF2-32BAF2CD99B2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C32E4-DA86-5064-4E0D-76A3FCA3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A08230-D777-8CAA-4908-CF233430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3D2-1AF4-427E-AB40-FBC6205A3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50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5A2537-FBCD-D586-03EA-79E2AF60D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DCAC-8FBB-4FD8-BCF2-32BAF2CD99B2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F02C53-1A8A-FA1D-C47E-4363D5C7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18568-8565-6608-B04C-CEDC500A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3D2-1AF4-427E-AB40-FBC6205A3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66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DEEBB-0B4F-6EBF-3454-8BEA3B93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244037-0E6E-279F-EAE2-66D6A3DD5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07F4C7-74FD-4FE7-BA29-0C0C59CA2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1A8710-E1B9-B64D-6D29-41016A09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DCAC-8FBB-4FD8-BCF2-32BAF2CD99B2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2DE198-B12B-E132-437A-6ED0619F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286C40-6461-5E80-8869-1E1E6751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3D2-1AF4-427E-AB40-FBC6205A3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30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8D05A-03B4-2F7B-AEAA-300F55C6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E245D3-4B60-7C93-E5D7-501544F45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B7CE25-A1B3-DA84-B802-8B622FEA3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CAFC42-8F1A-CFDD-DDD8-7A500698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DCAC-8FBB-4FD8-BCF2-32BAF2CD99B2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69585-3B9B-B6E2-20CE-4AA3EAC1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99E0A6-68A9-6A3C-2907-A87DB178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3D2-1AF4-427E-AB40-FBC6205A3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90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2F2D8C-EBF9-14CB-F35A-6C9797CB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692049-B5D1-08D8-15AE-CD279EEC4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A9483D-5289-07DF-1B18-8E0D5ADE5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4DCAC-8FBB-4FD8-BCF2-32BAF2CD99B2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3398B-B437-01DA-CDFC-58ED069C7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18386-D580-5AF5-2424-375A59AF2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AB3D2-1AF4-427E-AB40-FBC6205A3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21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enceon.kisti.re.kr/commons/util/originalView.do?cn=JAKO202208960520042&amp;oCn=JAKO202208960520042&amp;dbt=JAKO&amp;journal=NJOU00550286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cienceon.kisti.re.kr/commons/util/originalView.do?cn=CFKO201826259815302&amp;oCn=NPAP12689177&amp;dbt=CFKO&amp;journal=NPRO0037758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oreascience.or.kr/article/JAKO202131559471407.pdf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cienceon.kisti.re.kr/commons/util/originalView.do?cn=JAKO201835146898241&amp;oCn=JAKO201835146898241&amp;dbt=JAKO&amp;journal=NJOU00550286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99F992-CD7D-8847-4A7D-8EC16EE48640}"/>
              </a:ext>
            </a:extLst>
          </p:cNvPr>
          <p:cNvSpPr txBox="1"/>
          <p:nvPr/>
        </p:nvSpPr>
        <p:spPr>
          <a:xfrm>
            <a:off x="118114" y="138506"/>
            <a:ext cx="11003773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페이퍼로지 7 Bold" pitchFamily="2" charset="-127"/>
                <a:ea typeface="페이퍼로지 7 Bold" pitchFamily="2" charset="-127"/>
              </a:rPr>
              <a:t>대표적인 데이터 예측 기법</a:t>
            </a:r>
            <a:endParaRPr lang="en-US" altLang="ko-KR" dirty="0">
              <a:solidFill>
                <a:srgbClr val="C00000"/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endParaRPr lang="en-US" altLang="ko-KR" sz="1400" dirty="0">
              <a:latin typeface="페이퍼로지 7 Bold" pitchFamily="2" charset="-127"/>
              <a:ea typeface="페이퍼로지 7 Bold" pitchFamily="2" charset="-127"/>
            </a:endParaRPr>
          </a:p>
          <a:p>
            <a:endParaRPr lang="en-US" altLang="ko-KR" sz="1400" dirty="0"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en-US" altLang="ko-KR" sz="1400" dirty="0">
                <a:latin typeface="페이퍼로지 7 Bold" pitchFamily="2" charset="-127"/>
                <a:ea typeface="페이퍼로지 7 Bold" pitchFamily="2" charset="-127"/>
              </a:rPr>
              <a:t>01.</a:t>
            </a:r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</a:rPr>
              <a:t> 전통적인 통계 모델</a:t>
            </a:r>
            <a:endParaRPr lang="en-US" altLang="ko-KR" sz="1400" dirty="0">
              <a:latin typeface="페이퍼로지 7 Bold" pitchFamily="2" charset="-127"/>
              <a:ea typeface="페이퍼로지 7 Bold" pitchFamily="2" charset="-127"/>
            </a:endParaRPr>
          </a:p>
          <a:p>
            <a:endParaRPr lang="en-US" altLang="ko-KR" sz="1100" dirty="0"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en-US" altLang="ko-KR" sz="1200" dirty="0">
                <a:latin typeface="페이퍼로지 7 Bold" pitchFamily="2" charset="-127"/>
                <a:ea typeface="페이퍼로지 7 Bold" pitchFamily="2" charset="-127"/>
              </a:rPr>
              <a:t>ARIMA (</a:t>
            </a:r>
            <a:r>
              <a:rPr lang="en-US" altLang="ko-KR" sz="1200" dirty="0" err="1">
                <a:latin typeface="페이퍼로지 7 Bold" pitchFamily="2" charset="-127"/>
                <a:ea typeface="페이퍼로지 7 Bold" pitchFamily="2" charset="-127"/>
              </a:rPr>
              <a:t>AutoRegressive</a:t>
            </a:r>
            <a:r>
              <a:rPr lang="en-US" altLang="ko-KR" sz="1200" dirty="0">
                <a:latin typeface="페이퍼로지 7 Bold" pitchFamily="2" charset="-127"/>
                <a:ea typeface="페이퍼로지 7 Bold" pitchFamily="2" charset="-127"/>
              </a:rPr>
              <a:t> Integrated Moving Average)  : 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시계열 데이터에 기반하여 과거 데이터를 이용해 미래를 예측하는 통계 모델</a:t>
            </a:r>
            <a:endParaRPr lang="en-US" altLang="ko-KR" sz="1200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200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ko-KR" sz="1200" dirty="0">
                <a:latin typeface="페이퍼로지 7 Bold" pitchFamily="2" charset="-127"/>
                <a:ea typeface="페이퍼로지 7 Bold" pitchFamily="2" charset="-127"/>
              </a:rPr>
              <a:t>SARIMA (Seasonal ARIMA) : 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계절성이 포함된 시계열 데이터를 다룰 때 유용한 통계 모델</a:t>
            </a:r>
            <a:endParaRPr lang="en-US" altLang="ko-KR" sz="1200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200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ko-KR" sz="1200" dirty="0">
                <a:latin typeface="페이퍼로지 7 Bold" pitchFamily="2" charset="-127"/>
                <a:ea typeface="페이퍼로지 7 Bold" pitchFamily="2" charset="-127"/>
              </a:rPr>
              <a:t>VAR (Vector </a:t>
            </a:r>
            <a:r>
              <a:rPr lang="en-US" altLang="ko-KR" sz="1200" dirty="0" err="1">
                <a:latin typeface="페이퍼로지 7 Bold" pitchFamily="2" charset="-127"/>
                <a:ea typeface="페이퍼로지 7 Bold" pitchFamily="2" charset="-127"/>
              </a:rPr>
              <a:t>AutoRegression</a:t>
            </a:r>
            <a:r>
              <a:rPr lang="en-US" altLang="ko-KR" sz="1200" dirty="0">
                <a:latin typeface="페이퍼로지 7 Bold" pitchFamily="2" charset="-127"/>
                <a:ea typeface="페이퍼로지 7 Bold" pitchFamily="2" charset="-127"/>
              </a:rPr>
              <a:t>) : 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여러 시계열 변수가 상호 영향을 미칠 경우 사용</a:t>
            </a:r>
            <a:endParaRPr lang="en-US" altLang="ko-KR" sz="1200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200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ko-KR" sz="1200" dirty="0">
                <a:latin typeface="페이퍼로지 7 Bold" pitchFamily="2" charset="-127"/>
                <a:ea typeface="페이퍼로지 7 Bold" pitchFamily="2" charset="-127"/>
              </a:rPr>
              <a:t>GARCH (Generalized </a:t>
            </a:r>
            <a:r>
              <a:rPr lang="en-US" altLang="ko-KR" sz="1200" dirty="0" err="1">
                <a:latin typeface="페이퍼로지 7 Bold" pitchFamily="2" charset="-127"/>
                <a:ea typeface="페이퍼로지 7 Bold" pitchFamily="2" charset="-127"/>
              </a:rPr>
              <a:t>Autogressive</a:t>
            </a:r>
            <a:r>
              <a:rPr lang="en-US" altLang="ko-KR" sz="1200" dirty="0">
                <a:latin typeface="페이퍼로지 7 Bold" pitchFamily="2" charset="-127"/>
                <a:ea typeface="페이퍼로지 7 Bold" pitchFamily="2" charset="-127"/>
              </a:rPr>
              <a:t> Conditional Heteroskedasticity) : 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변동성이 중요한 데이터에서 사용되는 기법</a:t>
            </a:r>
            <a:endParaRPr lang="en-US" altLang="ko-KR" sz="1200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100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ko-KR" sz="1400" dirty="0">
                <a:latin typeface="페이퍼로지 7 Bold" pitchFamily="2" charset="-127"/>
                <a:ea typeface="페이퍼로지 7 Bold" pitchFamily="2" charset="-127"/>
              </a:rPr>
              <a:t>02.</a:t>
            </a:r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</a:rPr>
              <a:t> </a:t>
            </a:r>
            <a:r>
              <a:rPr lang="ko-KR" altLang="en-US" sz="1400" dirty="0" err="1">
                <a:latin typeface="페이퍼로지 7 Bold" pitchFamily="2" charset="-127"/>
                <a:ea typeface="페이퍼로지 7 Bold" pitchFamily="2" charset="-127"/>
              </a:rPr>
              <a:t>머신러닝</a:t>
            </a:r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</a:rPr>
              <a:t> 기반 기법</a:t>
            </a:r>
            <a:endParaRPr lang="en-US" altLang="ko-KR" sz="1400" dirty="0">
              <a:latin typeface="페이퍼로지 7 Bold" pitchFamily="2" charset="-127"/>
              <a:ea typeface="페이퍼로지 7 Bold" pitchFamily="2" charset="-127"/>
            </a:endParaRPr>
          </a:p>
          <a:p>
            <a:endParaRPr lang="en-US" altLang="ko-KR" sz="1100" dirty="0"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ko-KR" altLang="en-US" sz="1200" dirty="0">
                <a:latin typeface="페이퍼로지 7 Bold" pitchFamily="2" charset="-127"/>
                <a:ea typeface="페이퍼로지 7 Bold" pitchFamily="2" charset="-127"/>
              </a:rPr>
              <a:t>선형 회귀 </a:t>
            </a:r>
            <a:r>
              <a:rPr lang="en-US" altLang="ko-KR" sz="1200" dirty="0">
                <a:latin typeface="페이퍼로지 7 Bold" pitchFamily="2" charset="-127"/>
                <a:ea typeface="페이퍼로지 7 Bold" pitchFamily="2" charset="-127"/>
              </a:rPr>
              <a:t>(Linear Regression) : 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독립 변수와 종속 변수 간의 관계를 모델링하는 기법</a:t>
            </a:r>
            <a:endParaRPr lang="en-US" altLang="ko-KR" sz="1200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200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ko-KR" altLang="en-US" sz="1200" dirty="0">
                <a:latin typeface="페이퍼로지 7 Bold" pitchFamily="2" charset="-127"/>
                <a:ea typeface="페이퍼로지 7 Bold" pitchFamily="2" charset="-127"/>
              </a:rPr>
              <a:t>랜덤 포레스트 </a:t>
            </a:r>
            <a:r>
              <a:rPr lang="en-US" altLang="ko-KR" sz="1200" dirty="0">
                <a:latin typeface="페이퍼로지 7 Bold" pitchFamily="2" charset="-127"/>
                <a:ea typeface="페이퍼로지 7 Bold" pitchFamily="2" charset="-127"/>
              </a:rPr>
              <a:t>(Random Forest) : 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다수의 의사결정 트리를 결합하여 예측하는 기법</a:t>
            </a:r>
            <a:endParaRPr lang="en-US" altLang="ko-KR" sz="1200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200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ko-KR" altLang="en-US" sz="1200" dirty="0" err="1">
                <a:latin typeface="페이퍼로지 7 Bold" pitchFamily="2" charset="-127"/>
                <a:ea typeface="페이퍼로지 7 Bold" pitchFamily="2" charset="-127"/>
              </a:rPr>
              <a:t>그라디언트</a:t>
            </a:r>
            <a:r>
              <a:rPr lang="ko-KR" altLang="en-US" sz="1200" dirty="0">
                <a:latin typeface="페이퍼로지 7 Bold" pitchFamily="2" charset="-127"/>
                <a:ea typeface="페이퍼로지 7 Bold" pitchFamily="2" charset="-127"/>
              </a:rPr>
              <a:t> </a:t>
            </a:r>
            <a:r>
              <a:rPr lang="ko-KR" altLang="en-US" sz="1200" dirty="0" err="1">
                <a:latin typeface="페이퍼로지 7 Bold" pitchFamily="2" charset="-127"/>
                <a:ea typeface="페이퍼로지 7 Bold" pitchFamily="2" charset="-127"/>
              </a:rPr>
              <a:t>부스팅</a:t>
            </a:r>
            <a:r>
              <a:rPr lang="ko-KR" altLang="en-US" sz="1200" dirty="0">
                <a:latin typeface="페이퍼로지 7 Bold" pitchFamily="2" charset="-127"/>
                <a:ea typeface="페이퍼로지 7 Bold" pitchFamily="2" charset="-127"/>
              </a:rPr>
              <a:t> </a:t>
            </a:r>
            <a:r>
              <a:rPr lang="en-US" altLang="ko-KR" sz="1200" dirty="0">
                <a:latin typeface="페이퍼로지 7 Bold" pitchFamily="2" charset="-127"/>
                <a:ea typeface="페이퍼로지 7 Bold" pitchFamily="2" charset="-127"/>
              </a:rPr>
              <a:t>(Gradient Boosting) : 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예측 정확도를 높이기 위해 연속적으로 약한 모델을 결합하는</a:t>
            </a:r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, ( 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예를 들면 </a:t>
            </a:r>
            <a:r>
              <a:rPr lang="en-US" altLang="ko-KR" sz="1200" dirty="0" err="1">
                <a:latin typeface="페이퍼로지 5 Medium" pitchFamily="2" charset="-127"/>
                <a:ea typeface="페이퍼로지 5 Medium" pitchFamily="2" charset="-127"/>
              </a:rPr>
              <a:t>XGBoost</a:t>
            </a:r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en-US" altLang="ko-KR" sz="1200" dirty="0" err="1">
                <a:latin typeface="페이퍼로지 5 Medium" pitchFamily="2" charset="-127"/>
                <a:ea typeface="페이퍼로지 5 Medium" pitchFamily="2" charset="-127"/>
              </a:rPr>
              <a:t>LightGBM</a:t>
            </a:r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en-US" altLang="ko-KR" sz="1200" dirty="0" err="1">
                <a:latin typeface="페이퍼로지 5 Medium" pitchFamily="2" charset="-127"/>
                <a:ea typeface="페이퍼로지 5 Medium" pitchFamily="2" charset="-127"/>
              </a:rPr>
              <a:t>CatBoos</a:t>
            </a:r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등 </a:t>
            </a:r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) 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기법</a:t>
            </a:r>
            <a:endParaRPr lang="en-US" altLang="ko-KR" sz="1200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200" dirty="0"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en-US" altLang="ko-KR" sz="1200" dirty="0">
                <a:latin typeface="페이퍼로지 7 Bold" pitchFamily="2" charset="-127"/>
                <a:ea typeface="페이퍼로지 7 Bold" pitchFamily="2" charset="-127"/>
              </a:rPr>
              <a:t>SVN (Support Vector </a:t>
            </a:r>
            <a:r>
              <a:rPr lang="en-US" altLang="ko-KR" sz="1200" dirty="0" err="1">
                <a:latin typeface="페이퍼로지 7 Bold" pitchFamily="2" charset="-127"/>
                <a:ea typeface="페이퍼로지 7 Bold" pitchFamily="2" charset="-127"/>
              </a:rPr>
              <a:t>Maching</a:t>
            </a:r>
            <a:r>
              <a:rPr lang="en-US" altLang="ko-KR" sz="1200" dirty="0">
                <a:latin typeface="페이퍼로지 7 Bold" pitchFamily="2" charset="-127"/>
                <a:ea typeface="페이퍼로지 7 Bold" pitchFamily="2" charset="-127"/>
              </a:rPr>
              <a:t>) : 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데이터를 분류하거나 회귀를 통해 예측하는 기법</a:t>
            </a:r>
          </a:p>
          <a:p>
            <a:endParaRPr lang="en-US" altLang="ko-KR" sz="1100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ko-KR" sz="1400" dirty="0">
                <a:latin typeface="페이퍼로지 7 Bold" pitchFamily="2" charset="-127"/>
                <a:ea typeface="페이퍼로지 7 Bold" pitchFamily="2" charset="-127"/>
              </a:rPr>
              <a:t>03.</a:t>
            </a:r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</a:rPr>
              <a:t> 딥러닝 기반 기법</a:t>
            </a:r>
            <a:endParaRPr lang="en-US" altLang="ko-KR" sz="1400" dirty="0">
              <a:latin typeface="페이퍼로지 7 Bold" pitchFamily="2" charset="-127"/>
              <a:ea typeface="페이퍼로지 7 Bold" pitchFamily="2" charset="-127"/>
            </a:endParaRPr>
          </a:p>
          <a:p>
            <a:endParaRPr lang="en-US" altLang="ko-KR" sz="1100" dirty="0"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en-US" altLang="ko-KR" sz="1200" dirty="0">
                <a:latin typeface="페이퍼로지 7 Bold" pitchFamily="2" charset="-127"/>
                <a:ea typeface="페이퍼로지 7 Bold" pitchFamily="2" charset="-127"/>
              </a:rPr>
              <a:t>LSTM</a:t>
            </a:r>
            <a:r>
              <a:rPr lang="ko-KR" altLang="en-US" sz="1200" dirty="0">
                <a:latin typeface="페이퍼로지 7 Bold" pitchFamily="2" charset="-127"/>
                <a:ea typeface="페이퍼로지 7 Bold" pitchFamily="2" charset="-127"/>
              </a:rPr>
              <a:t> </a:t>
            </a:r>
            <a:r>
              <a:rPr lang="en-US" altLang="ko-KR" sz="1200" dirty="0">
                <a:latin typeface="페이퍼로지 7 Bold" pitchFamily="2" charset="-127"/>
                <a:ea typeface="페이퍼로지 7 Bold" pitchFamily="2" charset="-127"/>
              </a:rPr>
              <a:t>(Long</a:t>
            </a:r>
            <a:r>
              <a:rPr lang="ko-KR" altLang="en-US" sz="1200" dirty="0">
                <a:latin typeface="페이퍼로지 7 Bold" pitchFamily="2" charset="-127"/>
                <a:ea typeface="페이퍼로지 7 Bold" pitchFamily="2" charset="-127"/>
              </a:rPr>
              <a:t> </a:t>
            </a:r>
            <a:r>
              <a:rPr lang="en-US" altLang="ko-KR" sz="1200" dirty="0">
                <a:latin typeface="페이퍼로지 7 Bold" pitchFamily="2" charset="-127"/>
                <a:ea typeface="페이퍼로지 7 Bold" pitchFamily="2" charset="-127"/>
              </a:rPr>
              <a:t>Short-Term</a:t>
            </a:r>
            <a:r>
              <a:rPr lang="ko-KR" altLang="en-US" sz="1200" dirty="0">
                <a:latin typeface="페이퍼로지 7 Bold" pitchFamily="2" charset="-127"/>
                <a:ea typeface="페이퍼로지 7 Bold" pitchFamily="2" charset="-127"/>
              </a:rPr>
              <a:t> </a:t>
            </a:r>
            <a:r>
              <a:rPr lang="en-US" altLang="ko-KR" sz="1200" dirty="0">
                <a:latin typeface="페이퍼로지 7 Bold" pitchFamily="2" charset="-127"/>
                <a:ea typeface="페이퍼로지 7 Bold" pitchFamily="2" charset="-127"/>
              </a:rPr>
              <a:t>Memory)</a:t>
            </a:r>
            <a:r>
              <a:rPr lang="ko-KR" altLang="en-US" sz="1200" dirty="0">
                <a:latin typeface="페이퍼로지 7 Bold" pitchFamily="2" charset="-127"/>
                <a:ea typeface="페이퍼로지 7 Bold" pitchFamily="2" charset="-127"/>
              </a:rPr>
              <a:t> </a:t>
            </a:r>
            <a:r>
              <a:rPr lang="en-US" altLang="ko-KR" sz="1200" dirty="0">
                <a:latin typeface="페이퍼로지 7 Bold" pitchFamily="2" charset="-127"/>
                <a:ea typeface="페이퍼로지 7 Bold" pitchFamily="2" charset="-127"/>
              </a:rPr>
              <a:t>: 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순환 신경망 </a:t>
            </a:r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(RNN)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의 변형으로</a:t>
            </a:r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시계열 데이터에서 장기 의존성을 잘 학습하는 알고리즘</a:t>
            </a:r>
            <a:endParaRPr lang="en-US" altLang="ko-KR" sz="1200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200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ko-KR" sz="1200" dirty="0">
                <a:latin typeface="페이퍼로지 7 Bold" pitchFamily="2" charset="-127"/>
                <a:ea typeface="페이퍼로지 7 Bold" pitchFamily="2" charset="-127"/>
              </a:rPr>
              <a:t>GRU (Gated Recurrent Unit) : </a:t>
            </a:r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LSTM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의 단순화된 버전으로 계산 효율이 높은 알고리즘</a:t>
            </a:r>
            <a:endParaRPr lang="en-US" altLang="ko-KR" sz="1200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200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ko-KR" sz="1200" dirty="0">
                <a:latin typeface="페이퍼로지 7 Bold" pitchFamily="2" charset="-127"/>
                <a:ea typeface="페이퍼로지 7 Bold" pitchFamily="2" charset="-127"/>
              </a:rPr>
              <a:t>Transformers </a:t>
            </a:r>
            <a:r>
              <a:rPr lang="ko-KR" altLang="en-US" sz="1200" dirty="0">
                <a:latin typeface="페이퍼로지 7 Bold" pitchFamily="2" charset="-127"/>
                <a:ea typeface="페이퍼로지 7 Bold" pitchFamily="2" charset="-127"/>
              </a:rPr>
              <a:t>기반 모델 </a:t>
            </a:r>
            <a:r>
              <a:rPr lang="en-US" altLang="ko-KR" sz="1200" dirty="0">
                <a:latin typeface="페이퍼로지 7 Bold" pitchFamily="2" charset="-127"/>
                <a:ea typeface="페이퍼로지 7 Bold" pitchFamily="2" charset="-127"/>
              </a:rPr>
              <a:t>: 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시계열 데이터의 패턴을 모델링 하는 용도</a:t>
            </a:r>
            <a:endParaRPr lang="en-US" altLang="ko-KR" sz="1200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100" dirty="0">
              <a:latin typeface="페이퍼로지 7 Bold" pitchFamily="2" charset="-127"/>
              <a:ea typeface="페이퍼로지 7 Bold" pitchFamily="2" charset="-127"/>
            </a:endParaRPr>
          </a:p>
          <a:p>
            <a:endParaRPr lang="en-US" altLang="ko-KR" sz="1100" dirty="0">
              <a:latin typeface="페이퍼로지 5 Medium" pitchFamily="2" charset="-127"/>
              <a:ea typeface="페이퍼로지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6704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08AEB-56FF-64A9-5F51-0FB8053A5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017225-8ADA-D94A-4A14-E4A85A9E508C}"/>
              </a:ext>
            </a:extLst>
          </p:cNvPr>
          <p:cNvSpPr txBox="1"/>
          <p:nvPr/>
        </p:nvSpPr>
        <p:spPr>
          <a:xfrm>
            <a:off x="207567" y="198141"/>
            <a:ext cx="500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페이퍼로지 7 Bold" pitchFamily="2" charset="-127"/>
                <a:ea typeface="페이퍼로지 7 Bold" pitchFamily="2" charset="-127"/>
              </a:rPr>
              <a:t>코인 가격 예측에 관한 선행 연구 논문 </a:t>
            </a:r>
            <a:r>
              <a:rPr lang="en-US" altLang="ko-KR" dirty="0">
                <a:solidFill>
                  <a:srgbClr val="C00000"/>
                </a:solidFill>
                <a:latin typeface="페이퍼로지 7 Bold" pitchFamily="2" charset="-127"/>
                <a:ea typeface="페이퍼로지 7 Bold" pitchFamily="2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페이퍼로지 7 Bold" pitchFamily="2" charset="-127"/>
                <a:ea typeface="페이퍼로지 7 Bold" pitchFamily="2" charset="-127"/>
              </a:rPr>
              <a:t>딥러닝 기반</a:t>
            </a:r>
            <a:endParaRPr lang="en-US" altLang="ko-KR" dirty="0">
              <a:solidFill>
                <a:srgbClr val="C00000"/>
              </a:solidFill>
              <a:latin typeface="페이퍼로지 7 Bold" pitchFamily="2" charset="-127"/>
              <a:ea typeface="페이퍼로지 7 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C4CEB-A116-0491-C3BD-C1A1F5A96BE0}"/>
              </a:ext>
            </a:extLst>
          </p:cNvPr>
          <p:cNvSpPr txBox="1"/>
          <p:nvPr/>
        </p:nvSpPr>
        <p:spPr>
          <a:xfrm>
            <a:off x="207566" y="820132"/>
            <a:ext cx="1205670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1D1D1D"/>
                </a:solidFill>
                <a:effectLst/>
                <a:latin typeface="페이퍼로지 7 Bold" pitchFamily="2" charset="-127"/>
                <a:ea typeface="페이퍼로지 7 Bold" pitchFamily="2" charset="-127"/>
              </a:rPr>
              <a:t>05. </a:t>
            </a:r>
            <a:r>
              <a:rPr lang="ko-KR" altLang="en-US" b="0" i="0" dirty="0">
                <a:solidFill>
                  <a:srgbClr val="1D1D1D"/>
                </a:solidFill>
                <a:effectLst/>
                <a:latin typeface="페이퍼로지 7 Bold" pitchFamily="2" charset="-127"/>
                <a:ea typeface="페이퍼로지 7 Bold" pitchFamily="2" charset="-127"/>
              </a:rPr>
              <a:t>암호화폐 가격 예측을 위한 </a:t>
            </a:r>
            <a:r>
              <a:rPr lang="ko-KR" altLang="en-US" b="0" i="0" dirty="0">
                <a:solidFill>
                  <a:srgbClr val="1D1D1D"/>
                </a:solidFill>
                <a:effectLst/>
                <a:highlight>
                  <a:srgbClr val="FFFF00"/>
                </a:highlight>
                <a:latin typeface="페이퍼로지 7 Bold" pitchFamily="2" charset="-127"/>
                <a:ea typeface="페이퍼로지 7 Bold" pitchFamily="2" charset="-127"/>
              </a:rPr>
              <a:t>딥러닝 앙상블 모델 </a:t>
            </a:r>
            <a:r>
              <a:rPr lang="ko-KR" altLang="en-US" b="0" i="0" dirty="0">
                <a:solidFill>
                  <a:srgbClr val="1D1D1D"/>
                </a:solidFill>
                <a:effectLst/>
                <a:latin typeface="페이퍼로지 7 Bold" pitchFamily="2" charset="-127"/>
                <a:ea typeface="페이퍼로지 7 Bold" pitchFamily="2" charset="-127"/>
              </a:rPr>
              <a:t>개발 연구 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(2020, </a:t>
            </a:r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최수빈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)</a:t>
            </a:r>
            <a:endParaRPr lang="en-US" altLang="ko-KR" sz="1400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dirty="0"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페이퍼로지 7 Bold" pitchFamily="2" charset="-127"/>
                <a:ea typeface="페이퍼로지 7 Bold" pitchFamily="2" charset="-127"/>
              </a:rPr>
              <a:t>학습 데이터 구성</a:t>
            </a:r>
            <a:endParaRPr lang="en-US" altLang="ko-KR" dirty="0">
              <a:solidFill>
                <a:schemeClr val="accent1"/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전체 데이터 개수 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  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약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1600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개 정도로 추측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*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수집된 데이터가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1624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row,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해당 논문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42page</a:t>
            </a: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학습 데이터 개수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   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(70%, train0.8 vali0.2)</a:t>
            </a: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테스트 데이터 개수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(30%)</a:t>
            </a:r>
          </a:p>
          <a:p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ko-KR" altLang="en-US" dirty="0" err="1">
                <a:latin typeface="페이퍼로지 7 Bold" pitchFamily="2" charset="-127"/>
                <a:ea typeface="페이퍼로지 7 Bold" pitchFamily="2" charset="-127"/>
              </a:rPr>
              <a:t>하이퍼</a:t>
            </a:r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 파라미터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 </a:t>
            </a:r>
          </a:p>
          <a:p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Sequence Length: 30 (30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일 만큼의 데이터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)</a:t>
            </a:r>
          </a:p>
          <a:p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페이퍼로지 7 Bold" pitchFamily="2" charset="-127"/>
                <a:ea typeface="페이퍼로지 7 Bold" pitchFamily="2" charset="-127"/>
              </a:rPr>
              <a:t>모델</a:t>
            </a:r>
            <a:endParaRPr lang="en-US" altLang="ko-KR" dirty="0">
              <a:solidFill>
                <a:schemeClr val="accent1"/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앙상블 모델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Deep </a:t>
            </a:r>
            <a:r>
              <a:rPr lang="en-US" altLang="ko-KR" dirty="0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4-LSTM Ensemble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 model : D4LE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*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해당 논문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54page</a:t>
            </a:r>
          </a:p>
          <a:p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앙상블 학습이란 여러 개의 개별적인 모델을 생성하고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예측 결과들을 결합하여 더 정확한 예측을 도출하는 방법을 말한다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.</a:t>
            </a:r>
          </a:p>
          <a:p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페이퍼로지 7 Bold" pitchFamily="2" charset="-127"/>
                <a:ea typeface="페이퍼로지 7 Bold" pitchFamily="2" charset="-127"/>
              </a:rPr>
              <a:t>실험 방법과 그 결과</a:t>
            </a:r>
            <a:endParaRPr lang="en-US" altLang="ko-KR" dirty="0">
              <a:solidFill>
                <a:schemeClr val="accent1"/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실험적으로 </a:t>
            </a:r>
            <a:r>
              <a:rPr lang="ko-KR" altLang="en-US" dirty="0" err="1">
                <a:latin typeface="페이퍼로지 5 Medium" pitchFamily="2" charset="-127"/>
                <a:ea typeface="페이퍼로지 5 Medium" pitchFamily="2" charset="-127"/>
              </a:rPr>
              <a:t>하이퍼파라미터를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 채택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*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해당 논문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57 – 59 page</a:t>
            </a:r>
          </a:p>
          <a:p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Epoch(10, 30, </a:t>
            </a:r>
            <a:r>
              <a:rPr lang="en-US" altLang="ko-KR" dirty="0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50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100, 150) +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뉴런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(16,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en-US" altLang="ko-KR" dirty="0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32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64,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128,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200)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 조합으로 정확도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0.7960, Epoch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와 뉴런 수 고정 후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window size(10,</a:t>
            </a:r>
            <a:r>
              <a:rPr lang="en-US" altLang="ko-KR" dirty="0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7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,5,3) + gate activation(</a:t>
            </a:r>
            <a:r>
              <a:rPr lang="en-US" altLang="ko-KR" dirty="0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tanh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en-US" altLang="ko-KR" dirty="0" err="1">
                <a:latin typeface="페이퍼로지 5 Medium" pitchFamily="2" charset="-127"/>
                <a:ea typeface="페이퍼로지 5 Medium" pitchFamily="2" charset="-127"/>
              </a:rPr>
              <a:t>relu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linear, </a:t>
            </a:r>
            <a:r>
              <a:rPr lang="en-US" altLang="ko-KR" dirty="0" err="1">
                <a:latin typeface="페이퍼로지 5 Medium" pitchFamily="2" charset="-127"/>
                <a:ea typeface="페이퍼로지 5 Medium" pitchFamily="2" charset="-127"/>
              </a:rPr>
              <a:t>softmax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)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조합으로 </a:t>
            </a:r>
            <a:r>
              <a:rPr lang="ko-KR" altLang="en-US" dirty="0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정확도 </a:t>
            </a:r>
            <a:r>
              <a:rPr lang="en-US" altLang="ko-KR" dirty="0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0.8736</a:t>
            </a:r>
          </a:p>
          <a:p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Batch size 2, dropout ratio 0.25, optimizer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en-US" altLang="ko-KR" dirty="0" err="1">
                <a:latin typeface="페이퍼로지 5 Medium" pitchFamily="2" charset="-127"/>
                <a:ea typeface="페이퍼로지 5 Medium" pitchFamily="2" charset="-127"/>
              </a:rPr>
              <a:t>adam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loss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en-US" altLang="ko-KR" dirty="0" err="1">
                <a:latin typeface="페이퍼로지 5 Medium" pitchFamily="2" charset="-127"/>
                <a:ea typeface="페이퍼로지 5 Medium" pitchFamily="2" charset="-127"/>
              </a:rPr>
              <a:t>fuction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en-US" altLang="ko-KR" dirty="0" err="1">
                <a:latin typeface="페이퍼로지 5 Medium" pitchFamily="2" charset="-127"/>
                <a:ea typeface="페이퍼로지 5 Medium" pitchFamily="2" charset="-127"/>
              </a:rPr>
              <a:t>mse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등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*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해당 논문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60page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12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참고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4047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CCF803-6CEF-1889-21B8-158D046C2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99" y="547666"/>
            <a:ext cx="5286414" cy="57626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755159-93AF-4E19-17E9-49BC346F9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677" y="547666"/>
            <a:ext cx="5448340" cy="33718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E106F3-F834-C8A7-5003-210222DE2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677" y="4826524"/>
            <a:ext cx="5448340" cy="148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7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E5C038-B1C1-B512-6D38-3743E8E98426}"/>
              </a:ext>
            </a:extLst>
          </p:cNvPr>
          <p:cNvSpPr txBox="1"/>
          <p:nvPr/>
        </p:nvSpPr>
        <p:spPr>
          <a:xfrm>
            <a:off x="155275" y="172528"/>
            <a:ext cx="1239903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페이퍼로지 7 Bold" pitchFamily="2" charset="-127"/>
                <a:ea typeface="페이퍼로지 7 Bold" pitchFamily="2" charset="-127"/>
              </a:rPr>
              <a:t>5</a:t>
            </a:r>
            <a:r>
              <a:rPr lang="ko-KR" altLang="en-US" sz="1600" dirty="0">
                <a:solidFill>
                  <a:srgbClr val="C00000"/>
                </a:solidFill>
                <a:latin typeface="페이퍼로지 7 Bold" pitchFamily="2" charset="-127"/>
                <a:ea typeface="페이퍼로지 7 Bold" pitchFamily="2" charset="-127"/>
              </a:rPr>
              <a:t>조 자료조사 목록</a:t>
            </a:r>
            <a:endParaRPr lang="en-US" altLang="ko-KR" sz="1600" dirty="0">
              <a:solidFill>
                <a:srgbClr val="C00000"/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endParaRPr lang="en-US" altLang="ko-KR" sz="1200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1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주차</a:t>
            </a:r>
            <a:endParaRPr lang="en-US" altLang="ko-KR" sz="1100" dirty="0">
              <a:latin typeface="페이퍼로지 5 Medium" pitchFamily="2" charset="-127"/>
              <a:ea typeface="페이퍼로지 5 Medium" pitchFamily="2" charset="-127"/>
            </a:endParaRPr>
          </a:p>
          <a:p>
            <a:pPr eaLnBrk="1" hangingPunct="1"/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(1)  Tracing Cryptocurrency Scams: Clustering Replicated Advance-Fee and Phishing Websites</a:t>
            </a:r>
          </a:p>
          <a:p>
            <a:pPr eaLnBrk="1" hangingPunct="1"/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  <a:cs typeface="Roboto"/>
                <a:sym typeface="Roboto"/>
              </a:rPr>
              <a:t>(2) The 2024 Crypto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  <a:cs typeface="Roboto"/>
                <a:sym typeface="Roboto"/>
              </a:rPr>
              <a:t> 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  <a:cs typeface="Roboto"/>
                <a:sym typeface="Roboto"/>
              </a:rPr>
              <a:t>Crime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  <a:cs typeface="Roboto"/>
                <a:sym typeface="Roboto"/>
              </a:rPr>
              <a:t> 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  <a:cs typeface="Roboto"/>
                <a:sym typeface="Roboto"/>
              </a:rPr>
              <a:t>Report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  <a:cs typeface="Roboto"/>
                <a:sym typeface="Roboto"/>
              </a:rPr>
              <a:t> 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  <a:cs typeface="Roboto"/>
                <a:sym typeface="Roboto"/>
              </a:rPr>
              <a:t>and 2024 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  <a:cs typeface="Roboto"/>
                <a:sym typeface="Roboto"/>
              </a:rPr>
              <a:t>가상자산 연계 투자사기 </a:t>
            </a:r>
            <a:r>
              <a:rPr lang="ko-KR" altLang="en-US" sz="1100" dirty="0" err="1">
                <a:latin typeface="페이퍼로지 5 Medium" pitchFamily="2" charset="-127"/>
                <a:ea typeface="페이퍼로지 5 Medium" pitchFamily="2" charset="-127"/>
                <a:cs typeface="Roboto"/>
                <a:sym typeface="Roboto"/>
              </a:rPr>
              <a:t>사례집</a:t>
            </a:r>
            <a:endParaRPr lang="en-US" altLang="ko-KR" sz="1100" dirty="0">
              <a:latin typeface="페이퍼로지 5 Medium" pitchFamily="2" charset="-127"/>
              <a:ea typeface="페이퍼로지 5 Medium" pitchFamily="2" charset="-127"/>
              <a:cs typeface="Roboto"/>
              <a:sym typeface="Roboto"/>
            </a:endParaRPr>
          </a:p>
          <a:p>
            <a:pPr eaLnBrk="1" hangingPunct="1"/>
            <a:r>
              <a:rPr lang="en-US" altLang="ko-KR" sz="1100" i="0" dirty="0">
                <a:effectLst/>
                <a:latin typeface="페이퍼로지 5 Medium" pitchFamily="2" charset="-127"/>
                <a:ea typeface="페이퍼로지 5 Medium" pitchFamily="2" charset="-127"/>
              </a:rPr>
              <a:t>(3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) </a:t>
            </a:r>
            <a:r>
              <a:rPr lang="en-US" altLang="ko-KR" sz="1100" i="0" dirty="0">
                <a:effectLst/>
                <a:latin typeface="페이퍼로지 5 Medium" pitchFamily="2" charset="-127"/>
                <a:ea typeface="페이퍼로지 5 Medium" pitchFamily="2" charset="-127"/>
              </a:rPr>
              <a:t>Enhancing Security in Blockchain Networks: Anomalies, Frauds, and Advanced Detection Techniques</a:t>
            </a:r>
          </a:p>
          <a:p>
            <a:pPr eaLnBrk="1" hangingPunct="1"/>
            <a:r>
              <a:rPr lang="en-US" altLang="zh-CN" sz="1100" dirty="0">
                <a:latin typeface="페이퍼로지 5 Medium" pitchFamily="2" charset="-127"/>
                <a:ea typeface="페이퍼로지 5 Medium" pitchFamily="2" charset="-127"/>
              </a:rPr>
              <a:t>(4) 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암호화폐 펌프와 덤프 탐지 모델 연구 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: SMOTE </a:t>
            </a:r>
            <a:r>
              <a:rPr lang="ko-KR" altLang="en-US" sz="1100" dirty="0" err="1">
                <a:latin typeface="페이퍼로지 5 Medium" pitchFamily="2" charset="-127"/>
                <a:ea typeface="페이퍼로지 5 Medium" pitchFamily="2" charset="-127"/>
              </a:rPr>
              <a:t>오버샘플링을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 적용한 트리 앙상블 기법을 중심으로</a:t>
            </a:r>
            <a:endParaRPr lang="en-US" altLang="ko-KR" sz="1100" dirty="0">
              <a:latin typeface="페이퍼로지 5 Medium" pitchFamily="2" charset="-127"/>
              <a:ea typeface="페이퍼로지 5 Medium" pitchFamily="2" charset="-127"/>
            </a:endParaRPr>
          </a:p>
          <a:p>
            <a:pPr eaLnBrk="1" hangingPunct="1"/>
            <a:r>
              <a:rPr lang="en-US" altLang="zh-CN" sz="1100" dirty="0">
                <a:latin typeface="페이퍼로지 5 Medium" pitchFamily="2" charset="-127"/>
                <a:ea typeface="페이퍼로지 5 Medium" pitchFamily="2" charset="-127"/>
              </a:rPr>
              <a:t>(5) 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Significant Digits: Using Large-Scale Blockchain Data to Predict Fraudulent Addresses</a:t>
            </a:r>
            <a:endParaRPr lang="en-US" altLang="zh-CN" sz="1100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zh-CN" sz="1100" dirty="0">
                <a:latin typeface="페이퍼로지 5 Medium" pitchFamily="2" charset="-127"/>
                <a:ea typeface="페이퍼로지 5 Medium" pitchFamily="2" charset="-127"/>
              </a:rPr>
              <a:t>(6) 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LSTM 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학습모델의 성능 향상을 위한 디지털 신호 필터의 비교연구</a:t>
            </a:r>
            <a:endParaRPr lang="en-US" altLang="zh-CN" sz="1100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zh-CN" sz="1100" dirty="0">
                <a:latin typeface="페이퍼로지 5 Medium" pitchFamily="2" charset="-127"/>
                <a:ea typeface="페이퍼로지 5 Medium" pitchFamily="2" charset="-127"/>
              </a:rPr>
              <a:t>(7) 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블록체인 기반 가상화폐 거래의 보안 위험 및 대응 방안</a:t>
            </a:r>
            <a:endParaRPr lang="en-US" altLang="zh-CN" sz="1100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zh-CN" sz="1100" dirty="0">
                <a:latin typeface="페이퍼로지 5 Medium" pitchFamily="2" charset="-127"/>
                <a:ea typeface="페이퍼로지 5 Medium" pitchFamily="2" charset="-127"/>
              </a:rPr>
              <a:t>(8) AI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를 활용한 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FDS(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사기거래탐지시스템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)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의 연구</a:t>
            </a:r>
            <a:endParaRPr lang="en-US" altLang="zh-CN" sz="1100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zh-CN" sz="1100" dirty="0">
                <a:latin typeface="페이퍼로지 5 Medium" pitchFamily="2" charset="-127"/>
                <a:ea typeface="페이퍼로지 5 Medium" pitchFamily="2" charset="-127"/>
              </a:rPr>
              <a:t>(9) 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전자금융 </a:t>
            </a:r>
            <a:r>
              <a:rPr lang="ko-KR" altLang="en-US" sz="1100" dirty="0" err="1">
                <a:latin typeface="페이퍼로지 5 Medium" pitchFamily="2" charset="-127"/>
                <a:ea typeface="페이퍼로지 5 Medium" pitchFamily="2" charset="-127"/>
              </a:rPr>
              <a:t>불법이체사고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 방지를 위한 실시간 이상거래탐지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및 분석 대응 모델 연구</a:t>
            </a:r>
            <a:endParaRPr lang="en-US" altLang="zh-CN" sz="1100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zh-CN" sz="1100" dirty="0">
                <a:latin typeface="페이퍼로지 5 Medium" pitchFamily="2" charset="-127"/>
                <a:ea typeface="페이퍼로지 5 Medium" pitchFamily="2" charset="-127"/>
              </a:rPr>
              <a:t>(10) 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의사 결정 나무를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이용한 이상 금융 거래 탐지 정규화 방법에 관한 연구</a:t>
            </a:r>
            <a:endParaRPr lang="en-US" altLang="zh-CN" sz="1100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zh-CN" sz="1100" dirty="0">
                <a:latin typeface="페이퍼로지 5 Medium" pitchFamily="2" charset="-127"/>
                <a:ea typeface="페이퍼로지 5 Medium" pitchFamily="2" charset="-127"/>
              </a:rPr>
              <a:t>(11) AI-powered Automation of Fraud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Detection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in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Financial Services</a:t>
            </a:r>
            <a:endParaRPr lang="en-US" altLang="zh-CN" sz="1100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zh-CN" sz="1100" dirty="0">
                <a:latin typeface="페이퍼로지 5 Medium" pitchFamily="2" charset="-127"/>
                <a:ea typeface="페이퍼로지 5 Medium" pitchFamily="2" charset="-127"/>
              </a:rPr>
              <a:t>(12) </a:t>
            </a:r>
            <a:r>
              <a:rPr lang="en" altLang="ko-Kore-KR" sz="1100" dirty="0">
                <a:latin typeface="페이퍼로지 5 Medium" pitchFamily="2" charset="-127"/>
                <a:ea typeface="페이퍼로지 5 Medium" pitchFamily="2" charset="-127"/>
              </a:rPr>
              <a:t>Enhancing Fraud Detection in Cryptocurrencies with Deep Learning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(2024)</a:t>
            </a:r>
            <a:endParaRPr lang="en-US" altLang="zh-CN" sz="1100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zh-CN" sz="1100" dirty="0">
                <a:latin typeface="페이퍼로지 5 Medium" pitchFamily="2" charset="-127"/>
                <a:ea typeface="페이퍼로지 5 Medium" pitchFamily="2" charset="-127"/>
              </a:rPr>
              <a:t>(13) </a:t>
            </a:r>
            <a:r>
              <a:rPr lang="en" altLang="ko-Kore-KR" sz="1100" dirty="0">
                <a:latin typeface="페이퍼로지 5 Medium" pitchFamily="2" charset="-127"/>
                <a:ea typeface="페이퍼로지 5 Medium" pitchFamily="2" charset="-127"/>
              </a:rPr>
              <a:t>Cryptocurrencies and Future Financial Crime (2022)</a:t>
            </a:r>
          </a:p>
          <a:p>
            <a:endParaRPr lang="en" altLang="zh-CN" sz="1100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" altLang="zh-CN" sz="1100" dirty="0">
                <a:latin typeface="페이퍼로지 5 Medium" pitchFamily="2" charset="-127"/>
                <a:ea typeface="페이퍼로지 5 Medium" pitchFamily="2" charset="-127"/>
              </a:rPr>
              <a:t>2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주차</a:t>
            </a:r>
            <a:endParaRPr lang="en-US" altLang="ko-KR" sz="1100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ko-KR" sz="1100" i="0" dirty="0">
                <a:effectLst/>
                <a:latin typeface="페이퍼로지 5 Medium" pitchFamily="2" charset="-127"/>
                <a:ea typeface="페이퍼로지 5 Medium" pitchFamily="2" charset="-127"/>
              </a:rPr>
              <a:t>(14) </a:t>
            </a:r>
            <a:r>
              <a:rPr lang="ko-KR" altLang="en-US" sz="1100" i="0" dirty="0">
                <a:effectLst/>
                <a:latin typeface="페이퍼로지 5 Medium" pitchFamily="2" charset="-127"/>
                <a:ea typeface="페이퍼로지 5 Medium" pitchFamily="2" charset="-127"/>
              </a:rPr>
              <a:t>암호화폐 종가 예측 성능과 입력 변수 간의 연관성 분석</a:t>
            </a:r>
            <a:r>
              <a:rPr lang="en-US" altLang="ko-KR" sz="1100" i="0" dirty="0">
                <a:effectLst/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100" i="0" dirty="0">
                <a:effectLst/>
                <a:latin typeface="페이퍼로지 5 Medium" pitchFamily="2" charset="-127"/>
                <a:ea typeface="페이퍼로지 5 Medium" pitchFamily="2" charset="-127"/>
              </a:rPr>
              <a:t>박재헌</a:t>
            </a:r>
            <a:r>
              <a:rPr lang="en-US" altLang="ko-KR" sz="1100" i="0" dirty="0">
                <a:effectLst/>
                <a:latin typeface="페이퍼로지 5 Medium" pitchFamily="2" charset="-127"/>
                <a:ea typeface="페이퍼로지 5 Medium" pitchFamily="2" charset="-127"/>
              </a:rPr>
              <a:t>, 2022</a:t>
            </a:r>
          </a:p>
          <a:p>
            <a:r>
              <a:rPr lang="en-US" altLang="ko-KR" sz="1100" i="0" dirty="0">
                <a:effectLst/>
                <a:latin typeface="페이퍼로지 5 Medium" pitchFamily="2" charset="-127"/>
                <a:ea typeface="페이퍼로지 5 Medium" pitchFamily="2" charset="-127"/>
              </a:rPr>
              <a:t>(15) </a:t>
            </a:r>
            <a:r>
              <a:rPr lang="ko-KR" altLang="en-US" sz="1100" i="0" dirty="0">
                <a:effectLst/>
                <a:latin typeface="페이퍼로지 5 Medium" pitchFamily="2" charset="-127"/>
                <a:ea typeface="페이퍼로지 5 Medium" pitchFamily="2" charset="-127"/>
              </a:rPr>
              <a:t>암호화폐 가격 정보 데이터에 대한 상관관계분석 및 회귀테스트 </a:t>
            </a:r>
            <a:r>
              <a:rPr lang="ko-KR" altLang="en-US" sz="1100" i="0" dirty="0" err="1">
                <a:effectLst/>
                <a:latin typeface="페이퍼로지 5 Medium" pitchFamily="2" charset="-127"/>
                <a:ea typeface="페이퍼로지 5 Medium" pitchFamily="2" charset="-127"/>
              </a:rPr>
              <a:t>회귀테스트</a:t>
            </a:r>
            <a:r>
              <a:rPr lang="ko-KR" altLang="en-US" sz="1100" i="0" dirty="0">
                <a:effectLst/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(2018, 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정보처리학회논문지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100" dirty="0" err="1">
                <a:latin typeface="페이퍼로지 5 Medium" pitchFamily="2" charset="-127"/>
                <a:ea typeface="페이퍼로지 5 Medium" pitchFamily="2" charset="-127"/>
              </a:rPr>
              <a:t>권도형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100" dirty="0" err="1">
                <a:latin typeface="페이퍼로지 5 Medium" pitchFamily="2" charset="-127"/>
                <a:ea typeface="페이퍼로지 5 Medium" pitchFamily="2" charset="-127"/>
              </a:rPr>
              <a:t>허주성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100" dirty="0" err="1">
                <a:latin typeface="페이퍼로지 5 Medium" pitchFamily="2" charset="-127"/>
                <a:ea typeface="페이퍼로지 5 Medium" pitchFamily="2" charset="-127"/>
              </a:rPr>
              <a:t>김주봉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100" dirty="0" err="1">
                <a:latin typeface="페이퍼로지 5 Medium" pitchFamily="2" charset="-127"/>
                <a:ea typeface="페이퍼로지 5 Medium" pitchFamily="2" charset="-127"/>
              </a:rPr>
              <a:t>임현교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100" dirty="0" err="1">
                <a:latin typeface="페이퍼로지 5 Medium" pitchFamily="2" charset="-127"/>
                <a:ea typeface="페이퍼로지 5 Medium" pitchFamily="2" charset="-127"/>
              </a:rPr>
              <a:t>한연희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)</a:t>
            </a:r>
          </a:p>
          <a:p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(16) On-Chain Data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를 활용한 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LSTM 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기반 </a:t>
            </a:r>
            <a:r>
              <a:rPr lang="ko-KR" altLang="en-US" sz="1100" dirty="0" err="1">
                <a:latin typeface="페이퍼로지 5 Medium" pitchFamily="2" charset="-127"/>
                <a:ea typeface="페이퍼로지 5 Medium" pitchFamily="2" charset="-127"/>
              </a:rPr>
              <a:t>비트코인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 가격 예측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, 2021, 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안유진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오하영</a:t>
            </a:r>
            <a:endParaRPr lang="en-US" altLang="ko-KR" sz="1100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(17) </a:t>
            </a:r>
            <a:r>
              <a:rPr lang="ko-KR" altLang="en-US" sz="1100" dirty="0" err="1">
                <a:latin typeface="페이퍼로지 5 Medium" pitchFamily="2" charset="-127"/>
                <a:ea typeface="페이퍼로지 5 Medium" pitchFamily="2" charset="-127"/>
              </a:rPr>
              <a:t>그래디언트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ko-KR" altLang="en-US" sz="1100" dirty="0" err="1">
                <a:latin typeface="페이퍼로지 5 Medium" pitchFamily="2" charset="-127"/>
                <a:ea typeface="페이퍼로지 5 Medium" pitchFamily="2" charset="-127"/>
              </a:rPr>
              <a:t>부스팅을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 활용한 암호화폐 가격 동향 예측 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(2018, 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정보처리학회논문지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100" dirty="0" err="1">
                <a:latin typeface="페이퍼로지 5 Medium" pitchFamily="2" charset="-127"/>
                <a:ea typeface="페이퍼로지 5 Medium" pitchFamily="2" charset="-127"/>
              </a:rPr>
              <a:t>허주성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100" dirty="0" err="1">
                <a:latin typeface="페이퍼로지 5 Medium" pitchFamily="2" charset="-127"/>
                <a:ea typeface="페이퍼로지 5 Medium" pitchFamily="2" charset="-127"/>
              </a:rPr>
              <a:t>권도형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100" dirty="0" err="1">
                <a:latin typeface="페이퍼로지 5 Medium" pitchFamily="2" charset="-127"/>
                <a:ea typeface="페이퍼로지 5 Medium" pitchFamily="2" charset="-127"/>
              </a:rPr>
              <a:t>김주봉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100" dirty="0" err="1">
                <a:latin typeface="페이퍼로지 5 Medium" pitchFamily="2" charset="-127"/>
                <a:ea typeface="페이퍼로지 5 Medium" pitchFamily="2" charset="-127"/>
              </a:rPr>
              <a:t>한연희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100" dirty="0" err="1">
                <a:latin typeface="페이퍼로지 5 Medium" pitchFamily="2" charset="-127"/>
                <a:ea typeface="페이퍼로지 5 Medium" pitchFamily="2" charset="-127"/>
              </a:rPr>
              <a:t>안채헌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)</a:t>
            </a:r>
          </a:p>
          <a:p>
            <a:r>
              <a:rPr lang="en-US" altLang="ko-KR" sz="1100" b="0" i="0" dirty="0">
                <a:effectLst/>
                <a:latin typeface="페이퍼로지 5 Medium" pitchFamily="2" charset="-127"/>
                <a:ea typeface="페이퍼로지 5 Medium" pitchFamily="2" charset="-127"/>
              </a:rPr>
              <a:t>(18) </a:t>
            </a:r>
            <a:r>
              <a:rPr lang="ko-KR" altLang="en-US" sz="1100" b="0" i="0" dirty="0">
                <a:effectLst/>
                <a:latin typeface="페이퍼로지 5 Medium" pitchFamily="2" charset="-127"/>
                <a:ea typeface="페이퍼로지 5 Medium" pitchFamily="2" charset="-127"/>
              </a:rPr>
              <a:t>암호화폐 가격 예측을 위한 딥러닝 앙상블 모델 개발 연구 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(2020, 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최수빈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)</a:t>
            </a:r>
          </a:p>
          <a:p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(19) An Information Theory Approach to the Stock and Cryptocurrency Market: A Statistical Equilibrium Perspective, </a:t>
            </a:r>
            <a:r>
              <a:rPr lang="pt-BR" altLang="ko-KR" sz="1100" dirty="0">
                <a:latin typeface="페이퍼로지 5 Medium" pitchFamily="2" charset="-127"/>
                <a:ea typeface="페이퍼로지 5 Medium" pitchFamily="2" charset="-127"/>
              </a:rPr>
              <a:t>Emanuele Citera,  Francesco De Pretis, 2023)</a:t>
            </a:r>
            <a:endParaRPr lang="en-US" altLang="ko-KR" sz="1100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100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zh-CN" sz="1100" dirty="0">
              <a:latin typeface="페이퍼로지 5 Medium" pitchFamily="2" charset="-127"/>
              <a:ea typeface="페이퍼로지 5 Medium" pitchFamily="2" charset="-127"/>
            </a:endParaRPr>
          </a:p>
          <a:p>
            <a:pPr eaLnBrk="1" hangingPunct="1"/>
            <a:endParaRPr lang="en-US" altLang="zh-CN" sz="1200" b="1" dirty="0">
              <a:latin typeface="페이퍼로지 5 Medium" pitchFamily="2" charset="-127"/>
              <a:ea typeface="페이퍼로지 5 Medium" pitchFamily="2" charset="-127"/>
            </a:endParaRPr>
          </a:p>
          <a:p>
            <a:pPr eaLnBrk="1" hangingPunct="1"/>
            <a:endParaRPr lang="en-US" altLang="zh-CN" sz="1200" b="1" dirty="0">
              <a:latin typeface="페이퍼로지 5 Medium" pitchFamily="2" charset="-127"/>
              <a:ea typeface="페이퍼로지 5 Medium" pitchFamily="2" charset="-127"/>
            </a:endParaRPr>
          </a:p>
          <a:p>
            <a:pPr marL="342900" indent="-342900" eaLnBrk="1" hangingPunct="1">
              <a:buAutoNum type="arabicParenBoth"/>
            </a:pPr>
            <a:endParaRPr lang="en-US" altLang="zh-CN" sz="1200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ko-KR" altLang="en-US" sz="1200" dirty="0">
              <a:latin typeface="페이퍼로지 5 Medium" pitchFamily="2" charset="-127"/>
              <a:ea typeface="페이퍼로지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15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7D200-419C-6492-3B50-4451E7CF8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F0EC62-AE1C-9738-9291-EDFACDAC77B2}"/>
              </a:ext>
            </a:extLst>
          </p:cNvPr>
          <p:cNvSpPr txBox="1"/>
          <p:nvPr/>
        </p:nvSpPr>
        <p:spPr>
          <a:xfrm>
            <a:off x="0" y="0"/>
            <a:ext cx="11984433" cy="703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페이퍼로지 7 Bold" pitchFamily="2" charset="-127"/>
                <a:ea typeface="페이퍼로지 7 Bold" pitchFamily="2" charset="-127"/>
              </a:rPr>
              <a:t>변수의 조작적 정의</a:t>
            </a:r>
            <a:endParaRPr lang="en-US" altLang="ko-KR" dirty="0">
              <a:solidFill>
                <a:srgbClr val="C00000"/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endParaRPr lang="en-US" altLang="ko-KR" sz="1400" dirty="0"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en-US" altLang="ko-KR" sz="1400" dirty="0">
                <a:latin typeface="페이퍼로지 7 Bold" pitchFamily="2" charset="-127"/>
                <a:ea typeface="페이퍼로지 7 Bold" pitchFamily="2" charset="-127"/>
              </a:rPr>
              <a:t>High                          :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고가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해당 날짜 동안 기록된 가장 높은 가격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투자자들의 심리와 특정 시점의 수요를 반영</a:t>
            </a:r>
            <a:endParaRPr lang="en-US" altLang="ko-KR" sz="1400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ko-KR" sz="1400" dirty="0">
                <a:latin typeface="페이퍼로지 7 Bold" pitchFamily="2" charset="-127"/>
                <a:ea typeface="페이퍼로지 7 Bold" pitchFamily="2" charset="-127"/>
              </a:rPr>
              <a:t>Low                           :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저가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해당 날짜 동안 기록된 가장 낮은 가격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매도 압력과 하락 추세를 보여주는 지표로 사용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.</a:t>
            </a:r>
            <a:endParaRPr lang="en-US" altLang="ko-KR" sz="1400" dirty="0"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en-US" altLang="ko-KR" sz="1400" dirty="0">
                <a:latin typeface="페이퍼로지 7 Bold" pitchFamily="2" charset="-127"/>
                <a:ea typeface="페이퍼로지 7 Bold" pitchFamily="2" charset="-127"/>
              </a:rPr>
              <a:t>Open                        : </a:t>
            </a:r>
            <a:r>
              <a:rPr lang="ko-KR" altLang="en-US" sz="1400" dirty="0" err="1">
                <a:latin typeface="페이퍼로지 5 Medium" pitchFamily="2" charset="-127"/>
                <a:ea typeface="페이퍼로지 5 Medium" pitchFamily="2" charset="-127"/>
              </a:rPr>
              <a:t>개장가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거래가 시작될 때의 가격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투자자들의 기대치를 반영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.</a:t>
            </a:r>
          </a:p>
          <a:p>
            <a:r>
              <a:rPr lang="ko-KR" altLang="en-US" sz="1400" dirty="0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고가</a:t>
            </a:r>
            <a:r>
              <a:rPr lang="en-US" altLang="ko-KR" sz="1400" dirty="0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저가</a:t>
            </a:r>
            <a:r>
              <a:rPr lang="en-US" altLang="ko-KR" sz="1400" dirty="0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400" dirty="0" err="1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개장가는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 종가에 대해 완벽한 상관관계를 가지나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다중 공선성이 존재해 </a:t>
            </a:r>
            <a:r>
              <a:rPr lang="ko-KR" altLang="en-US" sz="1400" dirty="0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독립변수가 아니며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종가 예측에 과적합을 발생시킬 가능성이 있다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.</a:t>
            </a:r>
          </a:p>
          <a:p>
            <a:r>
              <a:rPr lang="ko-KR" altLang="en-US" sz="1400" i="0" dirty="0">
                <a:effectLst/>
                <a:latin typeface="페이퍼로지 5 Medium" pitchFamily="2" charset="-127"/>
                <a:ea typeface="페이퍼로지 5 Medium" pitchFamily="2" charset="-127"/>
              </a:rPr>
              <a:t>고가</a:t>
            </a:r>
            <a:r>
              <a:rPr lang="en-US" altLang="ko-KR" sz="1400" i="0" dirty="0">
                <a:effectLst/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400" i="0" dirty="0">
                <a:effectLst/>
                <a:latin typeface="페이퍼로지 5 Medium" pitchFamily="2" charset="-127"/>
                <a:ea typeface="페이퍼로지 5 Medium" pitchFamily="2" charset="-127"/>
              </a:rPr>
              <a:t>저가</a:t>
            </a:r>
            <a:r>
              <a:rPr lang="en-US" altLang="ko-KR" sz="1400" i="0" dirty="0">
                <a:effectLst/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400" i="0" dirty="0" err="1">
                <a:effectLst/>
                <a:latin typeface="페이퍼로지 5 Medium" pitchFamily="2" charset="-127"/>
                <a:ea typeface="페이퍼로지 5 Medium" pitchFamily="2" charset="-127"/>
              </a:rPr>
              <a:t>개장가는</a:t>
            </a:r>
            <a:r>
              <a:rPr lang="ko-KR" altLang="en-US" sz="1400" i="0" dirty="0">
                <a:effectLst/>
                <a:latin typeface="페이퍼로지 5 Medium" pitchFamily="2" charset="-127"/>
                <a:ea typeface="페이퍼로지 5 Medium" pitchFamily="2" charset="-127"/>
              </a:rPr>
              <a:t> 선택 시 성능향상에 도움이 되나 향상 폭이 높지 않으며 </a:t>
            </a:r>
            <a:r>
              <a:rPr lang="ko-KR" altLang="en-US" sz="1400" i="0" dirty="0">
                <a:effectLst/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고가</a:t>
            </a:r>
            <a:r>
              <a:rPr lang="en-US" altLang="ko-KR" sz="1400" i="0" dirty="0">
                <a:effectLst/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400" i="0" dirty="0">
                <a:effectLst/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저가 중 하나</a:t>
            </a:r>
            <a:r>
              <a:rPr lang="ko-KR" altLang="en-US" sz="1400" i="0" dirty="0">
                <a:effectLst/>
                <a:latin typeface="페이퍼로지 5 Medium" pitchFamily="2" charset="-127"/>
                <a:ea typeface="페이퍼로지 5 Medium" pitchFamily="2" charset="-127"/>
              </a:rPr>
              <a:t>만 선택되면 다른 변수는 필요하지 않다</a:t>
            </a:r>
            <a:r>
              <a:rPr lang="en-US" altLang="ko-KR" sz="1400" i="0" dirty="0">
                <a:effectLst/>
                <a:latin typeface="페이퍼로지 5 Medium" pitchFamily="2" charset="-127"/>
                <a:ea typeface="페이퍼로지 5 Medium" pitchFamily="2" charset="-127"/>
              </a:rPr>
              <a:t>.</a:t>
            </a:r>
          </a:p>
          <a:p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* </a:t>
            </a:r>
            <a:r>
              <a:rPr lang="ko-KR" altLang="en-US" sz="1100" i="0" dirty="0">
                <a:solidFill>
                  <a:schemeClr val="bg1">
                    <a:lumMod val="75000"/>
                  </a:schemeClr>
                </a:solidFill>
                <a:effectLst/>
                <a:latin typeface="페이퍼로지 5 Medium" pitchFamily="2" charset="-127"/>
                <a:ea typeface="페이퍼로지 5 Medium" pitchFamily="2" charset="-127"/>
              </a:rPr>
              <a:t>암호화폐 종가 예측 성능과 입력 변수 간의 연관성 분석</a:t>
            </a:r>
            <a:r>
              <a:rPr lang="en-US" altLang="ko-KR" sz="1100" i="0" dirty="0">
                <a:solidFill>
                  <a:schemeClr val="bg1">
                    <a:lumMod val="75000"/>
                  </a:schemeClr>
                </a:solidFill>
                <a:effectLst/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100" i="0" dirty="0">
                <a:solidFill>
                  <a:schemeClr val="bg1">
                    <a:lumMod val="75000"/>
                  </a:schemeClr>
                </a:solidFill>
                <a:effectLst/>
                <a:latin typeface="페이퍼로지 5 Medium" pitchFamily="2" charset="-127"/>
                <a:ea typeface="페이퍼로지 5 Medium" pitchFamily="2" charset="-127"/>
              </a:rPr>
              <a:t>박재헌</a:t>
            </a:r>
            <a:r>
              <a:rPr lang="en-US" altLang="ko-KR" sz="1100" i="0" dirty="0">
                <a:solidFill>
                  <a:schemeClr val="bg1">
                    <a:lumMod val="75000"/>
                  </a:schemeClr>
                </a:solidFill>
                <a:effectLst/>
                <a:latin typeface="페이퍼로지 5 Medium" pitchFamily="2" charset="-127"/>
                <a:ea typeface="페이퍼로지 5 Medium" pitchFamily="2" charset="-127"/>
              </a:rPr>
              <a:t>, 2022, 8 page</a:t>
            </a:r>
            <a:endParaRPr lang="en-US" altLang="ko-KR" sz="1400" dirty="0"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en-US" altLang="ko-KR" sz="1400" dirty="0">
                <a:latin typeface="페이퍼로지 7 Bold" pitchFamily="2" charset="-127"/>
                <a:ea typeface="페이퍼로지 7 Bold" pitchFamily="2" charset="-127"/>
              </a:rPr>
              <a:t>Price                        :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종가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거래가 종료될 때의 가격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해당 일의 최종적인 평가 가치를 나타냄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.</a:t>
            </a:r>
            <a:endParaRPr lang="en-US" altLang="ko-KR" sz="1400" dirty="0"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en-US" altLang="ko-KR" sz="1400" dirty="0" err="1">
                <a:latin typeface="페이퍼로지 7 Bold" pitchFamily="2" charset="-127"/>
                <a:ea typeface="페이퍼로지 7 Bold" pitchFamily="2" charset="-127"/>
              </a:rPr>
              <a:t>Ma_n</a:t>
            </a:r>
            <a:r>
              <a:rPr lang="en-US" altLang="ko-KR" sz="1400" dirty="0">
                <a:latin typeface="페이퍼로지 7 Bold" pitchFamily="2" charset="-127"/>
                <a:ea typeface="페이퍼로지 7 Bold" pitchFamily="2" charset="-127"/>
              </a:rPr>
              <a:t>                       : 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n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일간의 평균 가격을 나타내는 이동 평균 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(Moving Average),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단일 시점의 가격 데이터보다 전반적인 추세를 알 수 있기 때문에 사용한다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.</a:t>
            </a:r>
          </a:p>
          <a:p>
            <a:r>
              <a:rPr lang="en-US" altLang="ko-KR" sz="1400" dirty="0" err="1">
                <a:latin typeface="페이퍼로지 7 Bold" pitchFamily="2" charset="-127"/>
                <a:ea typeface="페이퍼로지 7 Bold" pitchFamily="2" charset="-127"/>
              </a:rPr>
              <a:t>Volatility_nd</a:t>
            </a:r>
            <a:r>
              <a:rPr lang="en-US" altLang="ko-KR" sz="1400" dirty="0">
                <a:latin typeface="페이퍼로지 7 Bold" pitchFamily="2" charset="-127"/>
                <a:ea typeface="페이퍼로지 7 Bold" pitchFamily="2" charset="-127"/>
              </a:rPr>
              <a:t>       :  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n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일간의 가격 변화 정도를 나타내는 변동성 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(Volatility), n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 일간 자산 가격이 얼마나 흔들렸는지 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(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분산이 큰지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)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를 나타낸다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. </a:t>
            </a:r>
          </a:p>
          <a:p>
            <a:r>
              <a:rPr lang="en-US" altLang="ko-KR" sz="1400" dirty="0">
                <a:latin typeface="페이퍼로지 7 Bold" pitchFamily="2" charset="-127"/>
                <a:ea typeface="페이퍼로지 7 Bold" pitchFamily="2" charset="-127"/>
              </a:rPr>
              <a:t>Volume                  : 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거래량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.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해당 날짜동안 거래된 총량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시장의 유동성과 투자자들의 관심을 나타냄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.</a:t>
            </a:r>
          </a:p>
          <a:p>
            <a:r>
              <a:rPr lang="ko-KR" altLang="en-US" sz="1400" dirty="0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거래량은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ko-KR" altLang="en-US" sz="1400" dirty="0" err="1">
                <a:latin typeface="페이퍼로지 5 Medium" pitchFamily="2" charset="-127"/>
                <a:ea typeface="페이퍼로지 5 Medium" pitchFamily="2" charset="-127"/>
              </a:rPr>
              <a:t>다중공선성이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 존재하지 않아 </a:t>
            </a:r>
            <a:r>
              <a:rPr lang="ko-KR" altLang="en-US" sz="1400" dirty="0" err="1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독립변수</a:t>
            </a:r>
            <a:r>
              <a:rPr lang="ko-KR" altLang="en-US" sz="1400" dirty="0" err="1">
                <a:latin typeface="페이퍼로지 5 Medium" pitchFamily="2" charset="-127"/>
                <a:ea typeface="페이퍼로지 5 Medium" pitchFamily="2" charset="-127"/>
              </a:rPr>
              <a:t>이며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예측 성능이 긍정적인 영향을 끼칠 수 있다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* </a:t>
            </a:r>
            <a:r>
              <a:rPr lang="ko-KR" altLang="en-US" sz="1100" i="0" dirty="0">
                <a:solidFill>
                  <a:schemeClr val="bg1">
                    <a:lumMod val="75000"/>
                  </a:schemeClr>
                </a:solidFill>
                <a:effectLst/>
                <a:latin typeface="페이퍼로지 5 Medium" pitchFamily="2" charset="-127"/>
                <a:ea typeface="페이퍼로지 5 Medium" pitchFamily="2" charset="-127"/>
              </a:rPr>
              <a:t>암호화폐 종가 예측 성능과 입력 변수 간의 연관성 분석</a:t>
            </a:r>
            <a:r>
              <a:rPr lang="en-US" altLang="ko-KR" sz="1100" i="0" dirty="0">
                <a:solidFill>
                  <a:schemeClr val="bg1">
                    <a:lumMod val="75000"/>
                  </a:schemeClr>
                </a:solidFill>
                <a:effectLst/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100" i="0" dirty="0">
                <a:solidFill>
                  <a:schemeClr val="bg1">
                    <a:lumMod val="75000"/>
                  </a:schemeClr>
                </a:solidFill>
                <a:effectLst/>
                <a:latin typeface="페이퍼로지 5 Medium" pitchFamily="2" charset="-127"/>
                <a:ea typeface="페이퍼로지 5 Medium" pitchFamily="2" charset="-127"/>
              </a:rPr>
              <a:t>박재헌</a:t>
            </a:r>
            <a:r>
              <a:rPr lang="en-US" altLang="ko-KR" sz="1100" i="0" dirty="0">
                <a:solidFill>
                  <a:schemeClr val="bg1">
                    <a:lumMod val="75000"/>
                  </a:schemeClr>
                </a:solidFill>
                <a:effectLst/>
                <a:latin typeface="페이퍼로지 5 Medium" pitchFamily="2" charset="-127"/>
                <a:ea typeface="페이퍼로지 5 Medium" pitchFamily="2" charset="-127"/>
              </a:rPr>
              <a:t>, 2022, 5page</a:t>
            </a:r>
            <a:endParaRPr lang="ko-KR" altLang="en-US" sz="1100" i="0" dirty="0">
              <a:solidFill>
                <a:schemeClr val="bg1">
                  <a:lumMod val="75000"/>
                </a:schemeClr>
              </a:solidFill>
              <a:effectLst/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400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ko-KR" sz="1400" dirty="0" err="1">
                <a:latin typeface="페이퍼로지 7 Bold" pitchFamily="2" charset="-127"/>
                <a:ea typeface="페이퍼로지 7 Bold" pitchFamily="2" charset="-127"/>
              </a:rPr>
              <a:t>Active_address</a:t>
            </a:r>
            <a:r>
              <a:rPr lang="en-US" altLang="ko-KR" sz="1400" dirty="0">
                <a:latin typeface="페이퍼로지 7 Bold" pitchFamily="2" charset="-127"/>
                <a:ea typeface="페이퍼로지 7 Bold" pitchFamily="2" charset="-127"/>
              </a:rPr>
              <a:t> :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활성화된 지갑 주소의 수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네트워크 활동 정도를 파악할 수 있음</a:t>
            </a:r>
            <a:endParaRPr lang="en-US" altLang="ko-KR" sz="1400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ko-KR" sz="1400" dirty="0" err="1">
                <a:latin typeface="페이퍼로지 7 Bold" pitchFamily="2" charset="-127"/>
                <a:ea typeface="페이퍼로지 7 Bold" pitchFamily="2" charset="-127"/>
              </a:rPr>
              <a:t>Avg_txn_size</a:t>
            </a:r>
            <a:r>
              <a:rPr lang="en-US" altLang="ko-KR" sz="1400" dirty="0">
                <a:latin typeface="페이퍼로지 7 Bold" pitchFamily="2" charset="-127"/>
                <a:ea typeface="페이퍼로지 7 Bold" pitchFamily="2" charset="-127"/>
              </a:rPr>
              <a:t>      :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평균 거래 크기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한 거래당 평균적으로 얼마나 많은 코인이 교환되었는지를 나타내는 값</a:t>
            </a:r>
            <a:endParaRPr lang="en-US" altLang="ko-KR" sz="1400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ko-KR" sz="1400" dirty="0" err="1">
                <a:latin typeface="페이퍼로지 7 Bold" pitchFamily="2" charset="-127"/>
                <a:ea typeface="페이퍼로지 7 Bold" pitchFamily="2" charset="-127"/>
              </a:rPr>
              <a:t>Avg_txn_fee</a:t>
            </a:r>
            <a:r>
              <a:rPr lang="en-US" altLang="ko-KR" sz="1400" dirty="0">
                <a:latin typeface="페이퍼로지 7 Bold" pitchFamily="2" charset="-127"/>
                <a:ea typeface="페이퍼로지 7 Bold" pitchFamily="2" charset="-127"/>
              </a:rPr>
              <a:t>        :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평균 거래 수수료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거래 비용의 경향을 보여 줌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.</a:t>
            </a:r>
          </a:p>
          <a:p>
            <a:endParaRPr lang="en-US" altLang="ko-KR" sz="1400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ko-KR" sz="1400" dirty="0" err="1">
                <a:latin typeface="페이퍼로지 7 Bold" pitchFamily="2" charset="-127"/>
                <a:ea typeface="페이퍼로지 7 Bold" pitchFamily="2" charset="-127"/>
              </a:rPr>
              <a:t>Dollar_Index</a:t>
            </a:r>
            <a:r>
              <a:rPr lang="en-US" altLang="ko-KR" sz="1400" dirty="0">
                <a:latin typeface="페이퍼로지 7 Bold" pitchFamily="2" charset="-127"/>
                <a:ea typeface="페이퍼로지 7 Bold" pitchFamily="2" charset="-127"/>
              </a:rPr>
              <a:t>        :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미국 달러지수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미국 달러 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USD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의 강세 또는 약세를 나타내는 지표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. </a:t>
            </a:r>
          </a:p>
          <a:p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달러지수 변화량인 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Dollar Index Futures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는 </a:t>
            </a:r>
            <a:r>
              <a:rPr lang="ko-KR" altLang="en-US" sz="1400" dirty="0" err="1">
                <a:latin typeface="페이퍼로지 5 Medium" pitchFamily="2" charset="-127"/>
                <a:ea typeface="페이퍼로지 5 Medium" pitchFamily="2" charset="-127"/>
              </a:rPr>
              <a:t>비트코인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 가격 변화와 음의 상관관계를 가진다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.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즉 </a:t>
            </a:r>
            <a:r>
              <a:rPr lang="ko-KR" altLang="en-US" sz="1400" dirty="0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달러지수가 상승하면 </a:t>
            </a:r>
            <a:r>
              <a:rPr lang="ko-KR" altLang="en-US" sz="1400" dirty="0" err="1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비트코인</a:t>
            </a:r>
            <a:r>
              <a:rPr lang="ko-KR" altLang="en-US" sz="1400" dirty="0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 가격은 하락하는 패턴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을 보인다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.</a:t>
            </a:r>
          </a:p>
          <a:p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*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비트코인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 가격 변화에 관한 실증분석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: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소비자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산업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그리고 거시변수를 중심으로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, 2018,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이준식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김건우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박도형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, 17 page</a:t>
            </a:r>
          </a:p>
          <a:p>
            <a:r>
              <a:rPr lang="en-US" altLang="ko-KR" sz="1400" dirty="0">
                <a:latin typeface="페이퍼로지 7 Bold" pitchFamily="2" charset="-127"/>
                <a:ea typeface="페이퍼로지 7 Bold" pitchFamily="2" charset="-127"/>
              </a:rPr>
              <a:t>S&amp;P500                   :  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Standard and Poor’s 500,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미국 주식 시장에서 가장 영향력 있는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주식시장 시가총액 상위 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500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개 기업 주가를 기반으로 산출된 주식 지수</a:t>
            </a:r>
            <a:endParaRPr lang="en-US" altLang="ko-KR" sz="1400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                                         S&amp;P500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은 미국 경제 상태와 투자 성과를 평가하는 지표로 사용된다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. </a:t>
            </a:r>
          </a:p>
          <a:p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                                        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암호화폐와 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S&amp;P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는 서로 다른 시장 특성을 가지나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글로벌 경제 이벤트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(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금융 위기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금리 변화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)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에는 공통적인 영향을 받는다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. </a:t>
            </a:r>
          </a:p>
          <a:p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  (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하락장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 이전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매수 빈도가 약세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, An Information Theory Approach to the Stock and Cryptocurrency Market: A Statistical Equilibrium Perspective, 2023, 22page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)</a:t>
            </a:r>
          </a:p>
          <a:p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                                        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두 </a:t>
            </a:r>
            <a:r>
              <a:rPr lang="ko-KR" altLang="en-US" sz="1400" dirty="0" err="1">
                <a:latin typeface="페이퍼로지 5 Medium" pitchFamily="2" charset="-127"/>
                <a:ea typeface="페이퍼로지 5 Medium" pitchFamily="2" charset="-127"/>
              </a:rPr>
              <a:t>시장간의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 상관관계는 점차 높아지고 있다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.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즉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암호화폐가 점점 전통자산과 같은 자리를 잡고 있다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.</a:t>
            </a:r>
          </a:p>
          <a:p>
            <a:r>
              <a:rPr lang="en-US" altLang="ko-KR" sz="1400" dirty="0">
                <a:latin typeface="페이퍼로지 7 Bold" pitchFamily="2" charset="-127"/>
                <a:ea typeface="페이퍼로지 7 Bold" pitchFamily="2" charset="-127"/>
              </a:rPr>
              <a:t>NASDAQ                 :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대표적인 미국 주식 시장 중 하나로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400" dirty="0" err="1">
                <a:latin typeface="페이퍼로지 5 Medium" pitchFamily="2" charset="-127"/>
                <a:ea typeface="페이퍼로지 5 Medium" pitchFamily="2" charset="-127"/>
              </a:rPr>
              <a:t>기술주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 중심의 주가로 </a:t>
            </a:r>
            <a:r>
              <a:rPr lang="ko-KR" altLang="en-US" sz="1400" dirty="0" err="1">
                <a:latin typeface="페이퍼로지 5 Medium" pitchFamily="2" charset="-127"/>
                <a:ea typeface="페이퍼로지 5 Medium" pitchFamily="2" charset="-127"/>
              </a:rPr>
              <a:t>알려져있음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.</a:t>
            </a:r>
          </a:p>
          <a:p>
            <a:r>
              <a:rPr lang="en-US" altLang="ko-KR" sz="1400" dirty="0">
                <a:latin typeface="페이퍼로지 7 Bold" pitchFamily="2" charset="-127"/>
                <a:ea typeface="페이퍼로지 7 Bold" pitchFamily="2" charset="-127"/>
              </a:rPr>
              <a:t>Gold                           :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금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비트 코인은 </a:t>
            </a:r>
            <a:r>
              <a:rPr lang="ko-KR" altLang="en-US" sz="1400" dirty="0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달러지수와 반대 방향으로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움직이는 경향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즉 금과 유사한 안전 자산의 특성을 가진다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. 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* 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비트코인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 가격 변화에 관한 실증분석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: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소비자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산업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그리고 거시변수를 중심으로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, 2018,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이준식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김건우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박도형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, 1 page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                                      :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금의 가격은 </a:t>
            </a:r>
            <a:r>
              <a:rPr lang="ko-KR" altLang="en-US" sz="1400" dirty="0" err="1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비트코인과</a:t>
            </a:r>
            <a:r>
              <a:rPr lang="ko-KR" altLang="en-US" sz="1400" dirty="0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 부</a:t>
            </a:r>
            <a:r>
              <a:rPr lang="en-US" altLang="ko-KR" sz="1400" dirty="0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(-)</a:t>
            </a:r>
            <a:r>
              <a:rPr lang="ko-KR" altLang="en-US" sz="1400" dirty="0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의 관계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를 가진다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.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* 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비트코인과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 주요 투자 자산 간의 장기 균형관계 추정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박준기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, 2020, 1page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                                             : </a:t>
            </a:r>
            <a:r>
              <a:rPr lang="en-US" altLang="ko-KR" sz="1200" dirty="0">
                <a:solidFill>
                  <a:schemeClr val="accent2"/>
                </a:solidFill>
                <a:latin typeface="페이퍼로지 5 Medium" pitchFamily="2" charset="-127"/>
                <a:ea typeface="페이퍼로지 5 Medium" pitchFamily="2" charset="-127"/>
              </a:rPr>
              <a:t>* </a:t>
            </a:r>
            <a:r>
              <a:rPr lang="ko-KR" altLang="en-US" sz="1200" dirty="0">
                <a:solidFill>
                  <a:schemeClr val="accent2"/>
                </a:solidFill>
                <a:latin typeface="페이퍼로지 5 Medium" pitchFamily="2" charset="-127"/>
                <a:ea typeface="페이퍼로지 5 Medium" pitchFamily="2" charset="-127"/>
              </a:rPr>
              <a:t>위 다른</a:t>
            </a:r>
            <a:r>
              <a:rPr lang="en-US" altLang="ko-KR" sz="1200" dirty="0">
                <a:solidFill>
                  <a:schemeClr val="accent2"/>
                </a:solidFill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ko-KR" altLang="en-US" sz="1200" dirty="0">
                <a:solidFill>
                  <a:schemeClr val="accent2"/>
                </a:solidFill>
                <a:latin typeface="페이퍼로지 5 Medium" pitchFamily="2" charset="-127"/>
                <a:ea typeface="페이퍼로지 5 Medium" pitchFamily="2" charset="-127"/>
              </a:rPr>
              <a:t>두 논문을 종합해 보았을 때</a:t>
            </a:r>
            <a:r>
              <a:rPr lang="en-US" altLang="ko-KR" sz="1200" dirty="0">
                <a:solidFill>
                  <a:schemeClr val="accent2"/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200" dirty="0">
                <a:solidFill>
                  <a:schemeClr val="accent2"/>
                </a:solidFill>
                <a:latin typeface="페이퍼로지 5 Medium" pitchFamily="2" charset="-127"/>
                <a:ea typeface="페이퍼로지 5 Medium" pitchFamily="2" charset="-127"/>
              </a:rPr>
              <a:t>수집된 데이터 차이</a:t>
            </a:r>
            <a:r>
              <a:rPr lang="en-US" altLang="ko-KR" sz="1200" dirty="0">
                <a:solidFill>
                  <a:schemeClr val="accent2"/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200" dirty="0">
                <a:solidFill>
                  <a:schemeClr val="accent2"/>
                </a:solidFill>
                <a:latin typeface="페이퍼로지 5 Medium" pitchFamily="2" charset="-127"/>
                <a:ea typeface="페이퍼로지 5 Medium" pitchFamily="2" charset="-127"/>
              </a:rPr>
              <a:t>시간이 지날 수록 코인이 더 자산으로서 자리를 잡은 점</a:t>
            </a:r>
            <a:r>
              <a:rPr lang="en-US" altLang="ko-KR" sz="1200" dirty="0">
                <a:solidFill>
                  <a:schemeClr val="accent2"/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200" dirty="0">
                <a:solidFill>
                  <a:schemeClr val="accent2"/>
                </a:solidFill>
                <a:latin typeface="페이퍼로지 5 Medium" pitchFamily="2" charset="-127"/>
                <a:ea typeface="페이퍼로지 5 Medium" pitchFamily="2" charset="-127"/>
              </a:rPr>
              <a:t>달러와 비교했을 때는 금</a:t>
            </a:r>
            <a:r>
              <a:rPr lang="en-US" altLang="ko-KR" sz="1200" dirty="0">
                <a:solidFill>
                  <a:schemeClr val="accent2"/>
                </a:solidFill>
                <a:latin typeface="페이퍼로지 5 Medium" pitchFamily="2" charset="-127"/>
                <a:ea typeface="페이퍼로지 5 Medium" pitchFamily="2" charset="-127"/>
              </a:rPr>
              <a:t>-</a:t>
            </a:r>
            <a:r>
              <a:rPr lang="ko-KR" altLang="en-US" sz="1200" dirty="0">
                <a:solidFill>
                  <a:schemeClr val="accent2"/>
                </a:solidFill>
                <a:latin typeface="페이퍼로지 5 Medium" pitchFamily="2" charset="-127"/>
                <a:ea typeface="페이퍼로지 5 Medium" pitchFamily="2" charset="-127"/>
              </a:rPr>
              <a:t>코인 모두 대체 자산이 되는 공통점이 있지만</a:t>
            </a:r>
            <a:r>
              <a:rPr lang="en-US" altLang="ko-KR" sz="1200" dirty="0">
                <a:solidFill>
                  <a:schemeClr val="accent2"/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200" dirty="0">
                <a:solidFill>
                  <a:schemeClr val="accent2"/>
                </a:solidFill>
                <a:latin typeface="페이퍼로지 5 Medium" pitchFamily="2" charset="-127"/>
                <a:ea typeface="페이퍼로지 5 Medium" pitchFamily="2" charset="-127"/>
              </a:rPr>
              <a:t>금과 </a:t>
            </a:r>
            <a:r>
              <a:rPr lang="ko-KR" altLang="en-US" sz="1200" dirty="0" err="1">
                <a:solidFill>
                  <a:schemeClr val="accent2"/>
                </a:solidFill>
                <a:latin typeface="페이퍼로지 5 Medium" pitchFamily="2" charset="-127"/>
                <a:ea typeface="페이퍼로지 5 Medium" pitchFamily="2" charset="-127"/>
              </a:rPr>
              <a:t>비트코인은</a:t>
            </a:r>
            <a:r>
              <a:rPr lang="ko-KR" altLang="en-US" sz="1200" dirty="0">
                <a:solidFill>
                  <a:schemeClr val="accent2"/>
                </a:solidFill>
                <a:latin typeface="페이퍼로지 5 Medium" pitchFamily="2" charset="-127"/>
                <a:ea typeface="페이퍼로지 5 Medium" pitchFamily="2" charset="-127"/>
              </a:rPr>
              <a:t> 다시 서로 대체재가 된다는 특징이 보인다</a:t>
            </a:r>
            <a:r>
              <a:rPr lang="en-US" altLang="ko-KR" sz="1200" dirty="0">
                <a:solidFill>
                  <a:schemeClr val="accent2"/>
                </a:solidFill>
                <a:latin typeface="페이퍼로지 5 Medium" pitchFamily="2" charset="-127"/>
                <a:ea typeface="페이퍼로지 5 Medium" pitchFamily="2" charset="-127"/>
              </a:rPr>
              <a:t>.</a:t>
            </a:r>
            <a:endParaRPr lang="en-US" altLang="ko-KR" sz="1400" dirty="0">
              <a:latin typeface="페이퍼로지 5 Medium" pitchFamily="2" charset="-127"/>
              <a:ea typeface="페이퍼로지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67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2F869-5D88-BBCF-3BFD-B1FB8D460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54EBD0-AA26-7F13-2BEB-5621239350F4}"/>
              </a:ext>
            </a:extLst>
          </p:cNvPr>
          <p:cNvSpPr txBox="1"/>
          <p:nvPr/>
        </p:nvSpPr>
        <p:spPr>
          <a:xfrm>
            <a:off x="207567" y="198141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페이퍼로지 7 Bold" pitchFamily="2" charset="-127"/>
                <a:ea typeface="페이퍼로지 7 Bold" pitchFamily="2" charset="-127"/>
              </a:rPr>
              <a:t>코인 가격 예측에 관한 선행 연구 논문 </a:t>
            </a:r>
            <a:r>
              <a:rPr lang="en-US" altLang="ko-KR" dirty="0">
                <a:solidFill>
                  <a:srgbClr val="C00000"/>
                </a:solidFill>
                <a:latin typeface="페이퍼로지 7 Bold" pitchFamily="2" charset="-127"/>
                <a:ea typeface="페이퍼로지 7 Bold" pitchFamily="2" charset="-127"/>
              </a:rPr>
              <a:t>– </a:t>
            </a:r>
            <a:r>
              <a:rPr lang="ko-KR" altLang="en-US" dirty="0" err="1">
                <a:solidFill>
                  <a:srgbClr val="C00000"/>
                </a:solidFill>
                <a:latin typeface="페이퍼로지 7 Bold" pitchFamily="2" charset="-127"/>
                <a:ea typeface="페이퍼로지 7 Bold" pitchFamily="2" charset="-127"/>
              </a:rPr>
              <a:t>전처리</a:t>
            </a:r>
            <a:r>
              <a:rPr lang="ko-KR" altLang="en-US" dirty="0">
                <a:solidFill>
                  <a:srgbClr val="C00000"/>
                </a:solidFill>
                <a:latin typeface="페이퍼로지 7 Bold" pitchFamily="2" charset="-127"/>
                <a:ea typeface="페이퍼로지 7 Bold" pitchFamily="2" charset="-127"/>
              </a:rPr>
              <a:t> 및 데이터 분석</a:t>
            </a:r>
            <a:endParaRPr lang="en-US" altLang="ko-KR" dirty="0">
              <a:solidFill>
                <a:srgbClr val="C00000"/>
              </a:solidFill>
              <a:latin typeface="페이퍼로지 7 Bold" pitchFamily="2" charset="-127"/>
              <a:ea typeface="페이퍼로지 7 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DE4CE-DAAF-2AFD-7E4F-CCB58C063A72}"/>
              </a:ext>
            </a:extLst>
          </p:cNvPr>
          <p:cNvSpPr txBox="1"/>
          <p:nvPr/>
        </p:nvSpPr>
        <p:spPr>
          <a:xfrm>
            <a:off x="207567" y="678730"/>
            <a:ext cx="1205670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0" dirty="0">
                <a:effectLst/>
                <a:latin typeface="페이퍼로지 7 Bold" pitchFamily="2" charset="-127"/>
                <a:ea typeface="페이퍼로지 7 Bold" pitchFamily="2" charset="-127"/>
              </a:rPr>
              <a:t>01. </a:t>
            </a:r>
            <a:r>
              <a:rPr lang="ko-KR" altLang="en-US" i="0" dirty="0">
                <a:effectLst/>
                <a:latin typeface="페이퍼로지 7 Bold" pitchFamily="2" charset="-127"/>
                <a:ea typeface="페이퍼로지 7 Bold" pitchFamily="2" charset="-127"/>
              </a:rPr>
              <a:t>암호화폐 종가 예측 성능과 </a:t>
            </a:r>
            <a:r>
              <a:rPr lang="ko-KR" altLang="en-US" i="0" dirty="0">
                <a:effectLst/>
                <a:highlight>
                  <a:srgbClr val="FFFF00"/>
                </a:highlight>
                <a:latin typeface="페이퍼로지 7 Bold" pitchFamily="2" charset="-127"/>
                <a:ea typeface="페이퍼로지 7 Bold" pitchFamily="2" charset="-127"/>
              </a:rPr>
              <a:t>입력 변수 간의 연관성 분석 </a:t>
            </a:r>
            <a:r>
              <a:rPr lang="en-US" altLang="ko-KR" sz="1600" dirty="0">
                <a:latin typeface="페이퍼로지 5 Medium" pitchFamily="2" charset="-127"/>
                <a:ea typeface="페이퍼로지 5 Medium" pitchFamily="2" charset="-127"/>
              </a:rPr>
              <a:t>(2022, </a:t>
            </a:r>
            <a:r>
              <a:rPr lang="ko-KR" altLang="en-US" sz="1600" dirty="0">
                <a:latin typeface="페이퍼로지 5 Medium" pitchFamily="2" charset="-127"/>
                <a:ea typeface="페이퍼로지 5 Medium" pitchFamily="2" charset="-127"/>
              </a:rPr>
              <a:t>정보처리학회논문지</a:t>
            </a:r>
            <a:r>
              <a:rPr lang="en-US" altLang="ko-KR" sz="16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600" dirty="0">
                <a:latin typeface="페이퍼로지 5 Medium" pitchFamily="2" charset="-127"/>
                <a:ea typeface="페이퍼로지 5 Medium" pitchFamily="2" charset="-127"/>
              </a:rPr>
              <a:t>박재현</a:t>
            </a:r>
            <a:r>
              <a:rPr lang="en-US" altLang="ko-KR" sz="1600" dirty="0">
                <a:latin typeface="페이퍼로지 5 Medium" pitchFamily="2" charset="-127"/>
                <a:ea typeface="페이퍼로지 5 Medium" pitchFamily="2" charset="-127"/>
              </a:rPr>
              <a:t>)</a:t>
            </a:r>
          </a:p>
          <a:p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페이퍼로지 7 Bold" pitchFamily="2" charset="-127"/>
                <a:ea typeface="페이퍼로지 7 Bold" pitchFamily="2" charset="-127"/>
              </a:rPr>
              <a:t>데이터 수집 방법</a:t>
            </a:r>
            <a:endParaRPr lang="en-US" altLang="ko-KR" dirty="0">
              <a:solidFill>
                <a:schemeClr val="accent1"/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데이터 수집 도구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   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.</a:t>
            </a: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암호화폐 선택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        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Bitcoin, Ethereum, Binance, Cardano, </a:t>
            </a:r>
            <a:r>
              <a:rPr lang="en-US" altLang="ko-KR" dirty="0" err="1">
                <a:latin typeface="페이퍼로지 5 Medium" pitchFamily="2" charset="-127"/>
                <a:ea typeface="페이퍼로지 5 Medium" pitchFamily="2" charset="-127"/>
              </a:rPr>
              <a:t>Chainlink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Litecoin</a:t>
            </a: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변수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                         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시가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종가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고가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저가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볼륨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(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거래량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), change(</a:t>
            </a:r>
            <a:r>
              <a:rPr lang="ko-KR" altLang="en-US" dirty="0" err="1">
                <a:latin typeface="페이퍼로지 5 Medium" pitchFamily="2" charset="-127"/>
                <a:ea typeface="페이퍼로지 5 Medium" pitchFamily="2" charset="-127"/>
              </a:rPr>
              <a:t>종가변동률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)</a:t>
            </a: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시계열 기준 단위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   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논문에 </a:t>
            </a:r>
            <a:r>
              <a:rPr lang="ko-KR" altLang="en-US" dirty="0" err="1">
                <a:latin typeface="페이퍼로지 5 Medium" pitchFamily="2" charset="-127"/>
                <a:ea typeface="페이퍼로지 5 Medium" pitchFamily="2" charset="-127"/>
              </a:rPr>
              <a:t>표기되어있지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 않음</a:t>
            </a:r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시계열 데이터 범위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논문에 </a:t>
            </a:r>
            <a:r>
              <a:rPr lang="ko-KR" altLang="en-US" dirty="0" err="1">
                <a:latin typeface="페이퍼로지 5 Medium" pitchFamily="2" charset="-127"/>
                <a:ea typeface="페이퍼로지 5 Medium" pitchFamily="2" charset="-127"/>
              </a:rPr>
              <a:t>표기되어있지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 않음</a:t>
            </a:r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페이퍼로지 7 Bold" pitchFamily="2" charset="-127"/>
                <a:ea typeface="페이퍼로지 7 Bold" pitchFamily="2" charset="-127"/>
              </a:rPr>
              <a:t>분석 방법</a:t>
            </a:r>
            <a:endParaRPr lang="en-US" altLang="ko-KR" dirty="0">
              <a:solidFill>
                <a:schemeClr val="accent1"/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통계기반 분석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–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상관분석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 : </a:t>
            </a:r>
            <a:r>
              <a:rPr lang="ko-KR" altLang="en-US" dirty="0" err="1">
                <a:latin typeface="페이퍼로지 5 Medium" pitchFamily="2" charset="-127"/>
                <a:ea typeface="페이퍼로지 5 Medium" pitchFamily="2" charset="-127"/>
              </a:rPr>
              <a:t>피어슨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 상관계수를 사용</a:t>
            </a:r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통계기반 분석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–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다중 공선성 분석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: VIF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를 사용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10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이상일 경우 </a:t>
            </a:r>
            <a:r>
              <a:rPr lang="ko-KR" altLang="en-US" dirty="0" err="1">
                <a:latin typeface="페이퍼로지 5 Medium" pitchFamily="2" charset="-127"/>
                <a:ea typeface="페이퍼로지 5 Medium" pitchFamily="2" charset="-127"/>
              </a:rPr>
              <a:t>다중공선성이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 있다고 판단</a:t>
            </a:r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페이퍼로지 7 Bold" pitchFamily="2" charset="-127"/>
                <a:ea typeface="페이퍼로지 7 Bold" pitchFamily="2" charset="-127"/>
              </a:rPr>
              <a:t>분석 결과</a:t>
            </a:r>
            <a:endParaRPr lang="en-US" altLang="ko-KR" dirty="0">
              <a:solidFill>
                <a:schemeClr val="accent1"/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고가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저가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 err="1">
                <a:latin typeface="페이퍼로지 5 Medium" pitchFamily="2" charset="-127"/>
                <a:ea typeface="페이퍼로지 5 Medium" pitchFamily="2" charset="-127"/>
              </a:rPr>
              <a:t>개장가는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 완벽한 상관관계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독립 변수가 아님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.</a:t>
            </a:r>
          </a:p>
          <a:p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고가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저가 중 하나만 선택되는 경우가 많고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선택한다 해도 성능 향상 폭이 높지 않으며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한쪽을 선택하면 다른 쪽은 불필요하다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.</a:t>
            </a:r>
          </a:p>
          <a:p>
            <a:r>
              <a:rPr lang="ko-KR" altLang="en-US" dirty="0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거래량은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ko-KR" altLang="en-US" dirty="0" err="1">
                <a:latin typeface="페이퍼로지 5 Medium" pitchFamily="2" charset="-127"/>
                <a:ea typeface="페이퍼로지 5 Medium" pitchFamily="2" charset="-127"/>
              </a:rPr>
              <a:t>다중공선성이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 존재하지 않음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독립변수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.</a:t>
            </a:r>
          </a:p>
          <a:p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종가 변동률은 </a:t>
            </a:r>
            <a:r>
              <a:rPr lang="ko-KR" altLang="en-US" dirty="0" err="1">
                <a:latin typeface="페이퍼로지 5 Medium" pitchFamily="2" charset="-127"/>
                <a:ea typeface="페이퍼로지 5 Medium" pitchFamily="2" charset="-127"/>
              </a:rPr>
              <a:t>다중공선성이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 존재하지 않으나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상관관계도 존재하지 않음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5363D5A6-3AC1-5FD6-0E2A-CE9B13D9A4B6}"/>
              </a:ext>
            </a:extLst>
          </p:cNvPr>
          <p:cNvSpPr txBox="1"/>
          <p:nvPr/>
        </p:nvSpPr>
        <p:spPr>
          <a:xfrm>
            <a:off x="5970683" y="0"/>
            <a:ext cx="61324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1"/>
                </a:solidFill>
              </a:rPr>
              <a:t>https://scienceon.kisti.re.kr/commons/util/originalView.do?cn=JAKO202208960520042&amp;oCn=JAKO202208960520042&amp;dbt=JAKO&amp;journal=NJOU00550286</a:t>
            </a:r>
          </a:p>
        </p:txBody>
      </p:sp>
    </p:spTree>
    <p:extLst>
      <p:ext uri="{BB962C8B-B14F-4D97-AF65-F5344CB8AC3E}">
        <p14:creationId xmlns:p14="http://schemas.microsoft.com/office/powerpoint/2010/main" val="352940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210EA-5B97-4FCD-C8DD-B5E1EDBAC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86A504-BBE6-619D-57DA-03BA2CB68198}"/>
              </a:ext>
            </a:extLst>
          </p:cNvPr>
          <p:cNvSpPr txBox="1"/>
          <p:nvPr/>
        </p:nvSpPr>
        <p:spPr>
          <a:xfrm>
            <a:off x="207567" y="198141"/>
            <a:ext cx="591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페이퍼로지 7 Bold" pitchFamily="2" charset="-127"/>
                <a:ea typeface="페이퍼로지 7 Bold" pitchFamily="2" charset="-127"/>
              </a:rPr>
              <a:t>코인 가격 예측에 관한 선행 연구 논문 </a:t>
            </a:r>
            <a:r>
              <a:rPr lang="en-US" altLang="ko-KR" dirty="0">
                <a:solidFill>
                  <a:srgbClr val="C00000"/>
                </a:solidFill>
                <a:latin typeface="페이퍼로지 7 Bold" pitchFamily="2" charset="-127"/>
                <a:ea typeface="페이퍼로지 7 Bold" pitchFamily="2" charset="-127"/>
              </a:rPr>
              <a:t>– </a:t>
            </a:r>
            <a:r>
              <a:rPr lang="ko-KR" altLang="en-US" dirty="0" err="1">
                <a:solidFill>
                  <a:srgbClr val="C00000"/>
                </a:solidFill>
                <a:latin typeface="페이퍼로지 7 Bold" pitchFamily="2" charset="-127"/>
                <a:ea typeface="페이퍼로지 7 Bold" pitchFamily="2" charset="-127"/>
              </a:rPr>
              <a:t>전처리</a:t>
            </a:r>
            <a:r>
              <a:rPr lang="ko-KR" altLang="en-US" dirty="0">
                <a:solidFill>
                  <a:srgbClr val="C00000"/>
                </a:solidFill>
                <a:latin typeface="페이퍼로지 7 Bold" pitchFamily="2" charset="-127"/>
                <a:ea typeface="페이퍼로지 7 Bold" pitchFamily="2" charset="-127"/>
              </a:rPr>
              <a:t> 및 데이터 분석</a:t>
            </a:r>
            <a:endParaRPr lang="en-US" altLang="ko-KR" dirty="0">
              <a:solidFill>
                <a:srgbClr val="C00000"/>
              </a:solidFill>
              <a:latin typeface="페이퍼로지 7 Bold" pitchFamily="2" charset="-127"/>
              <a:ea typeface="페이퍼로지 7 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E7A6-145C-B8E4-DFCB-73A4F44BAFF4}"/>
              </a:ext>
            </a:extLst>
          </p:cNvPr>
          <p:cNvSpPr txBox="1"/>
          <p:nvPr/>
        </p:nvSpPr>
        <p:spPr>
          <a:xfrm>
            <a:off x="207567" y="678730"/>
            <a:ext cx="1205670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0" dirty="0">
                <a:effectLst/>
                <a:latin typeface="페이퍼로지 7 Bold" pitchFamily="2" charset="-127"/>
                <a:ea typeface="페이퍼로지 7 Bold" pitchFamily="2" charset="-127"/>
              </a:rPr>
              <a:t>02. </a:t>
            </a:r>
            <a:r>
              <a:rPr lang="ko-KR" altLang="en-US" i="0" dirty="0">
                <a:effectLst/>
                <a:latin typeface="페이퍼로지 7 Bold" pitchFamily="2" charset="-127"/>
                <a:ea typeface="페이퍼로지 7 Bold" pitchFamily="2" charset="-127"/>
              </a:rPr>
              <a:t>암호화폐 가격 정보 데이터에 대한 </a:t>
            </a:r>
            <a:r>
              <a:rPr lang="ko-KR" altLang="en-US" i="0" dirty="0">
                <a:effectLst/>
                <a:highlight>
                  <a:srgbClr val="FFFF00"/>
                </a:highlight>
                <a:latin typeface="페이퍼로지 7 Bold" pitchFamily="2" charset="-127"/>
                <a:ea typeface="페이퍼로지 7 Bold" pitchFamily="2" charset="-127"/>
              </a:rPr>
              <a:t>상관관계분석 및 회귀테스트 </a:t>
            </a:r>
            <a:r>
              <a:rPr lang="en-US" altLang="ko-KR" sz="1600" dirty="0">
                <a:latin typeface="페이퍼로지 5 Medium" pitchFamily="2" charset="-127"/>
                <a:ea typeface="페이퍼로지 5 Medium" pitchFamily="2" charset="-127"/>
              </a:rPr>
              <a:t>(2018, </a:t>
            </a:r>
            <a:r>
              <a:rPr lang="ko-KR" altLang="en-US" sz="1600" dirty="0">
                <a:latin typeface="페이퍼로지 5 Medium" pitchFamily="2" charset="-127"/>
                <a:ea typeface="페이퍼로지 5 Medium" pitchFamily="2" charset="-127"/>
              </a:rPr>
              <a:t>정보처리학회논문지</a:t>
            </a:r>
            <a:r>
              <a:rPr lang="en-US" altLang="ko-KR" sz="16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600" dirty="0" err="1">
                <a:latin typeface="페이퍼로지 5 Medium" pitchFamily="2" charset="-127"/>
                <a:ea typeface="페이퍼로지 5 Medium" pitchFamily="2" charset="-127"/>
              </a:rPr>
              <a:t>권도형</a:t>
            </a:r>
            <a:r>
              <a:rPr lang="en-US" altLang="ko-KR" sz="16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600" dirty="0" err="1">
                <a:latin typeface="페이퍼로지 5 Medium" pitchFamily="2" charset="-127"/>
                <a:ea typeface="페이퍼로지 5 Medium" pitchFamily="2" charset="-127"/>
              </a:rPr>
              <a:t>허주성</a:t>
            </a:r>
            <a:r>
              <a:rPr lang="en-US" altLang="ko-KR" sz="16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600" dirty="0" err="1">
                <a:latin typeface="페이퍼로지 5 Medium" pitchFamily="2" charset="-127"/>
                <a:ea typeface="페이퍼로지 5 Medium" pitchFamily="2" charset="-127"/>
              </a:rPr>
              <a:t>김주봉</a:t>
            </a:r>
            <a:r>
              <a:rPr lang="en-US" altLang="ko-KR" sz="16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600" dirty="0" err="1">
                <a:latin typeface="페이퍼로지 5 Medium" pitchFamily="2" charset="-127"/>
                <a:ea typeface="페이퍼로지 5 Medium" pitchFamily="2" charset="-127"/>
              </a:rPr>
              <a:t>임현교</a:t>
            </a:r>
            <a:r>
              <a:rPr lang="en-US" altLang="ko-KR" sz="16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600" dirty="0" err="1">
                <a:latin typeface="페이퍼로지 5 Medium" pitchFamily="2" charset="-127"/>
                <a:ea typeface="페이퍼로지 5 Medium" pitchFamily="2" charset="-127"/>
              </a:rPr>
              <a:t>한연희</a:t>
            </a:r>
            <a:r>
              <a:rPr lang="en-US" altLang="ko-KR" sz="1600" dirty="0">
                <a:latin typeface="페이퍼로지 5 Medium" pitchFamily="2" charset="-127"/>
                <a:ea typeface="페이퍼로지 5 Medium" pitchFamily="2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페이퍼로지 7 Bold" pitchFamily="2" charset="-127"/>
                <a:ea typeface="페이퍼로지 7 Bold" pitchFamily="2" charset="-127"/>
              </a:rPr>
              <a:t>데이터 수집 방법</a:t>
            </a:r>
            <a:endParaRPr lang="en-US" altLang="ko-KR" dirty="0">
              <a:solidFill>
                <a:schemeClr val="accent1"/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데이터 수집 도구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    </a:t>
            </a:r>
            <a:r>
              <a:rPr lang="ko-KR" altLang="en-US" dirty="0" err="1">
                <a:latin typeface="페이퍼로지 5 Medium" pitchFamily="2" charset="-127"/>
                <a:ea typeface="페이퍼로지 5 Medium" pitchFamily="2" charset="-127"/>
              </a:rPr>
              <a:t>빗썸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API</a:t>
            </a: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암호화폐 선택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        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12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개의 암호화폐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(BTC, ETH, XRP, BCH, LTC, EOS, DASH, XMR, ETC, QTUM, BTG, ZEC)</a:t>
            </a: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변수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                         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시가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종가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고가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저가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볼륨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(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거래량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)</a:t>
            </a: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시계열 기준 단위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   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10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분 간격</a:t>
            </a:r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시계열 데이터 범위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2017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년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6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월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– 2018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년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2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월  약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8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개월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하지만 코인마다 다름</a:t>
            </a:r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페이퍼로지 7 Bold" pitchFamily="2" charset="-127"/>
                <a:ea typeface="페이퍼로지 7 Bold" pitchFamily="2" charset="-127"/>
              </a:rPr>
              <a:t>데이터 </a:t>
            </a:r>
            <a:r>
              <a:rPr lang="ko-KR" altLang="en-US" dirty="0" err="1">
                <a:solidFill>
                  <a:schemeClr val="accent1"/>
                </a:solidFill>
                <a:latin typeface="페이퍼로지 7 Bold" pitchFamily="2" charset="-127"/>
                <a:ea typeface="페이퍼로지 7 Bold" pitchFamily="2" charset="-127"/>
              </a:rPr>
              <a:t>전처리</a:t>
            </a:r>
            <a:r>
              <a:rPr lang="ko-KR" altLang="en-US" dirty="0">
                <a:solidFill>
                  <a:schemeClr val="accent1"/>
                </a:solidFill>
                <a:latin typeface="페이퍼로지 7 Bold" pitchFamily="2" charset="-127"/>
                <a:ea typeface="페이퍼로지 7 Bold" pitchFamily="2" charset="-127"/>
              </a:rPr>
              <a:t> 방법</a:t>
            </a:r>
            <a:endParaRPr lang="en-US" altLang="ko-KR" dirty="0">
              <a:solidFill>
                <a:schemeClr val="accent1"/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이상치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   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직전 행의 데이터를 복사하고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새로 만든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label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컬럼에 이를 명시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이 외에 대한 언급은 없음</a:t>
            </a:r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정규화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   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(0,1)</a:t>
            </a:r>
          </a:p>
          <a:p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페이퍼로지 7 Bold" pitchFamily="2" charset="-127"/>
                <a:ea typeface="페이퍼로지 7 Bold" pitchFamily="2" charset="-127"/>
              </a:rPr>
              <a:t>결론</a:t>
            </a:r>
            <a:endParaRPr lang="en-US" altLang="ko-KR" dirty="0">
              <a:solidFill>
                <a:schemeClr val="accent1"/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(1)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암호화폐들은 서로 다른 가치관을 가지나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가격은 </a:t>
            </a:r>
            <a:r>
              <a:rPr lang="ko-KR" altLang="en-US" dirty="0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독립적으로 형성되지 않는다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.</a:t>
            </a:r>
          </a:p>
          <a:p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연구 당시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 err="1">
                <a:latin typeface="페이퍼로지 5 Medium" pitchFamily="2" charset="-127"/>
                <a:ea typeface="페이퍼로지 5 Medium" pitchFamily="2" charset="-127"/>
              </a:rPr>
              <a:t>비트코인이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 지배적인 암호화폐로서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다른 암호화폐의 거래에도 쓰여 가격에 영향을 미친다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.</a:t>
            </a:r>
          </a:p>
          <a:p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(2)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암호화폐 가격들은 데이터가 </a:t>
            </a:r>
            <a:r>
              <a:rPr lang="ko-KR" altLang="en-US" dirty="0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무작위성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을 뛴다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.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즉 평균으로 회귀한다는 보장이 없다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.</a:t>
            </a:r>
          </a:p>
          <a:p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때문에 회귀 모델을 적용하기 적합한지의 여부 결정을 위해</a:t>
            </a:r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Augmented Dickey-Fuller </a:t>
            </a:r>
            <a:r>
              <a:rPr lang="ko-KR" altLang="en-US" dirty="0" err="1">
                <a:latin typeface="페이퍼로지 5 Medium" pitchFamily="2" charset="-127"/>
                <a:ea typeface="페이퍼로지 5 Medium" pitchFamily="2" charset="-127"/>
              </a:rPr>
              <a:t>단위근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 검정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Hurst Coefficient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분석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Regression half life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를 계산해보았고</a:t>
            </a:r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세 분석 결과 모두 </a:t>
            </a:r>
            <a:r>
              <a:rPr lang="ko-KR" altLang="en-US" dirty="0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회귀 모델 사용이 </a:t>
            </a:r>
            <a:r>
              <a:rPr lang="ko-KR" altLang="en-US" dirty="0" err="1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비적합함</a:t>
            </a:r>
            <a:r>
              <a:rPr lang="ko-KR" altLang="en-US" dirty="0" err="1">
                <a:latin typeface="페이퍼로지 5 Medium" pitchFamily="2" charset="-127"/>
                <a:ea typeface="페이퍼로지 5 Medium" pitchFamily="2" charset="-127"/>
              </a:rPr>
              <a:t>을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 보였다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.</a:t>
            </a:r>
          </a:p>
          <a:p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4541CB3E-418B-4897-06E9-B2C7085A5B25}"/>
              </a:ext>
            </a:extLst>
          </p:cNvPr>
          <p:cNvSpPr txBox="1"/>
          <p:nvPr/>
        </p:nvSpPr>
        <p:spPr>
          <a:xfrm>
            <a:off x="5941443" y="105808"/>
            <a:ext cx="61324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1"/>
                </a:solidFill>
              </a:rPr>
              <a:t>https://scienceon.kisti.re.kr/commons/util/originalView.do?cn=CFKO201826259815302&amp;oCn=NPAP12689177&amp;dbt=CFKO&amp;journal=NPRO00377585</a:t>
            </a:r>
          </a:p>
        </p:txBody>
      </p:sp>
    </p:spTree>
    <p:extLst>
      <p:ext uri="{BB962C8B-B14F-4D97-AF65-F5344CB8AC3E}">
        <p14:creationId xmlns:p14="http://schemas.microsoft.com/office/powerpoint/2010/main" val="308438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B4E1B-4224-7BAF-7AC3-68E4C15D5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F0D519-1FA1-13C6-94CC-92EB4E3C90C9}"/>
              </a:ext>
            </a:extLst>
          </p:cNvPr>
          <p:cNvSpPr txBox="1"/>
          <p:nvPr/>
        </p:nvSpPr>
        <p:spPr>
          <a:xfrm>
            <a:off x="207567" y="198141"/>
            <a:ext cx="591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페이퍼로지 7 Bold" pitchFamily="2" charset="-127"/>
                <a:ea typeface="페이퍼로지 7 Bold" pitchFamily="2" charset="-127"/>
              </a:rPr>
              <a:t>코인 가격 예측에 관한 선행 연구 논문 </a:t>
            </a:r>
            <a:r>
              <a:rPr lang="en-US" altLang="ko-KR" dirty="0">
                <a:solidFill>
                  <a:srgbClr val="C00000"/>
                </a:solidFill>
                <a:latin typeface="페이퍼로지 7 Bold" pitchFamily="2" charset="-127"/>
                <a:ea typeface="페이퍼로지 7 Bold" pitchFamily="2" charset="-127"/>
              </a:rPr>
              <a:t>– </a:t>
            </a:r>
            <a:r>
              <a:rPr lang="ko-KR" altLang="en-US" dirty="0" err="1">
                <a:solidFill>
                  <a:srgbClr val="C00000"/>
                </a:solidFill>
                <a:latin typeface="페이퍼로지 7 Bold" pitchFamily="2" charset="-127"/>
                <a:ea typeface="페이퍼로지 7 Bold" pitchFamily="2" charset="-127"/>
              </a:rPr>
              <a:t>전처리</a:t>
            </a:r>
            <a:r>
              <a:rPr lang="ko-KR" altLang="en-US" dirty="0">
                <a:solidFill>
                  <a:srgbClr val="C00000"/>
                </a:solidFill>
                <a:latin typeface="페이퍼로지 7 Bold" pitchFamily="2" charset="-127"/>
                <a:ea typeface="페이퍼로지 7 Bold" pitchFamily="2" charset="-127"/>
              </a:rPr>
              <a:t> 및 데이터 분석</a:t>
            </a:r>
            <a:endParaRPr lang="en-US" altLang="ko-KR" dirty="0">
              <a:solidFill>
                <a:srgbClr val="C00000"/>
              </a:solidFill>
              <a:latin typeface="페이퍼로지 7 Bold" pitchFamily="2" charset="-127"/>
              <a:ea typeface="페이퍼로지 7 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01D1EA-1A23-C4A7-4996-C7F01AB1D6B0}"/>
              </a:ext>
            </a:extLst>
          </p:cNvPr>
          <p:cNvSpPr txBox="1"/>
          <p:nvPr/>
        </p:nvSpPr>
        <p:spPr>
          <a:xfrm>
            <a:off x="207567" y="678730"/>
            <a:ext cx="12056705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0" dirty="0">
                <a:effectLst/>
                <a:latin typeface="페이퍼로지 7 Bold" pitchFamily="2" charset="-127"/>
                <a:ea typeface="페이퍼로지 7 Bold" pitchFamily="2" charset="-127"/>
              </a:rPr>
              <a:t>03</a:t>
            </a:r>
            <a:r>
              <a:rPr lang="en-US" altLang="ko-KR" i="0" dirty="0">
                <a:effectLst/>
                <a:latin typeface="페이퍼로지 5 Medium" pitchFamily="2" charset="-127"/>
                <a:ea typeface="페이퍼로지 5 Medium" pitchFamily="2" charset="-127"/>
              </a:rPr>
              <a:t>.</a:t>
            </a:r>
            <a:r>
              <a:rPr lang="en-US" altLang="ko-KR" i="0" dirty="0">
                <a:effectLst/>
                <a:latin typeface="페이퍼로지 7 Bold" pitchFamily="2" charset="-127"/>
                <a:ea typeface="페이퍼로지 7 Bold" pitchFamily="2" charset="-127"/>
              </a:rPr>
              <a:t> 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On-Chain Data</a:t>
            </a:r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를 활용한 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LSTM </a:t>
            </a:r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기반 </a:t>
            </a:r>
            <a:r>
              <a:rPr lang="ko-KR" altLang="en-US" dirty="0" err="1">
                <a:latin typeface="페이퍼로지 7 Bold" pitchFamily="2" charset="-127"/>
                <a:ea typeface="페이퍼로지 7 Bold" pitchFamily="2" charset="-127"/>
              </a:rPr>
              <a:t>비트코인</a:t>
            </a:r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 가격 예측</a:t>
            </a:r>
            <a:r>
              <a:rPr lang="en-US" altLang="ko-KR" sz="1600" dirty="0">
                <a:latin typeface="페이퍼로지 5 Medium" pitchFamily="2" charset="-127"/>
                <a:ea typeface="페이퍼로지 5 Medium" pitchFamily="2" charset="-127"/>
              </a:rPr>
              <a:t>(2021, </a:t>
            </a:r>
            <a:r>
              <a:rPr lang="ko-KR" altLang="en-US" sz="1600" dirty="0" err="1">
                <a:latin typeface="페이퍼로지 5 Medium" pitchFamily="2" charset="-127"/>
                <a:ea typeface="페이퍼로지 5 Medium" pitchFamily="2" charset="-127"/>
              </a:rPr>
              <a:t>한국정보통신학회논문지</a:t>
            </a:r>
            <a:r>
              <a:rPr lang="en-US" altLang="ko-KR" sz="16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600" dirty="0">
                <a:latin typeface="페이퍼로지 5 Medium" pitchFamily="2" charset="-127"/>
                <a:ea typeface="페이퍼로지 5 Medium" pitchFamily="2" charset="-127"/>
              </a:rPr>
              <a:t>안유진</a:t>
            </a:r>
            <a:r>
              <a:rPr lang="en-US" altLang="ko-KR" sz="16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600" dirty="0">
                <a:latin typeface="페이퍼로지 5 Medium" pitchFamily="2" charset="-127"/>
                <a:ea typeface="페이퍼로지 5 Medium" pitchFamily="2" charset="-127"/>
              </a:rPr>
              <a:t>오하영</a:t>
            </a:r>
            <a:r>
              <a:rPr lang="en-US" altLang="ko-KR" sz="1600" dirty="0">
                <a:latin typeface="페이퍼로지 5 Medium" pitchFamily="2" charset="-127"/>
                <a:ea typeface="페이퍼로지 5 Medium" pitchFamily="2" charset="-127"/>
              </a:rPr>
              <a:t>)</a:t>
            </a:r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페이퍼로지 7 Bold" pitchFamily="2" charset="-127"/>
                <a:ea typeface="페이퍼로지 7 Bold" pitchFamily="2" charset="-127"/>
              </a:rPr>
              <a:t>데이터 수집 방법</a:t>
            </a:r>
            <a:endParaRPr lang="en-US" altLang="ko-KR" dirty="0">
              <a:solidFill>
                <a:schemeClr val="accent1"/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데이터 수집 도구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    </a:t>
            </a:r>
            <a:r>
              <a:rPr lang="en-US" altLang="ko-KR" dirty="0" err="1">
                <a:latin typeface="페이퍼로지 5 Medium" pitchFamily="2" charset="-127"/>
                <a:ea typeface="페이퍼로지 5 Medium" pitchFamily="2" charset="-127"/>
              </a:rPr>
              <a:t>CryptoQuant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 API </a:t>
            </a: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암호화폐 선택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         -</a:t>
            </a: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변수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*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해당 논문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5page              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Exchange Flows – Exchange Reserve (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거래소 </a:t>
            </a:r>
            <a:r>
              <a:rPr lang="ko-KR" altLang="en-US" sz="1200" dirty="0" err="1">
                <a:latin typeface="페이퍼로지 5 Medium" pitchFamily="2" charset="-127"/>
                <a:ea typeface="페이퍼로지 5 Medium" pitchFamily="2" charset="-127"/>
              </a:rPr>
              <a:t>비트코인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 총량</a:t>
            </a:r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), </a:t>
            </a:r>
          </a:p>
          <a:p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Exchange Flows – Exchange Transactions Count Outflow (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거래소에서 유출된 거래 횟수</a:t>
            </a:r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), </a:t>
            </a:r>
          </a:p>
          <a:p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Exchange Flows </a:t>
            </a:r>
            <a:r>
              <a:rPr lang="en-US" altLang="ko-KR" sz="1200" dirty="0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– Addresses Count Inflow </a:t>
            </a:r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(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거래소로 유입된 거래에 관여한 주소 수</a:t>
            </a:r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), </a:t>
            </a:r>
          </a:p>
          <a:p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Flow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Indicator     – Fund Flow Ratio (</a:t>
            </a:r>
            <a:r>
              <a:rPr lang="ko-KR" altLang="en-US" sz="1200" dirty="0" err="1">
                <a:latin typeface="페이퍼로지 5 Medium" pitchFamily="2" charset="-127"/>
                <a:ea typeface="페이퍼로지 5 Medium" pitchFamily="2" charset="-127"/>
              </a:rPr>
              <a:t>비트코인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 네트워크의 총 거래량 대비 거래소 거래량 비중</a:t>
            </a:r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)</a:t>
            </a:r>
          </a:p>
          <a:p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Market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Indicator– Estimated Leverage Ratio (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선물 시장의 미결제 거래 잔고 대비 거래소 </a:t>
            </a:r>
            <a:r>
              <a:rPr lang="ko-KR" altLang="en-US" sz="1200" dirty="0" err="1">
                <a:latin typeface="페이퍼로지 5 Medium" pitchFamily="2" charset="-127"/>
                <a:ea typeface="페이퍼로지 5 Medium" pitchFamily="2" charset="-127"/>
              </a:rPr>
              <a:t>비트코인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 잔고 비율</a:t>
            </a:r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)</a:t>
            </a:r>
          </a:p>
          <a:p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Market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Indicator– Stablecoin Supply Ratio (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암호화폐 시장에서 </a:t>
            </a:r>
            <a:r>
              <a:rPr lang="ko-KR" altLang="en-US" sz="1200" dirty="0" err="1">
                <a:latin typeface="페이퍼로지 5 Medium" pitchFamily="2" charset="-127"/>
                <a:ea typeface="페이퍼로지 5 Medium" pitchFamily="2" charset="-127"/>
              </a:rPr>
              <a:t>스테이블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 코인 공급량 비율</a:t>
            </a:r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)</a:t>
            </a:r>
          </a:p>
          <a:p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Miner Flows          – Miner’s Reserve (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채굴자가 보유한 </a:t>
            </a:r>
            <a:r>
              <a:rPr lang="ko-KR" altLang="en-US" sz="1200" dirty="0" err="1">
                <a:latin typeface="페이퍼로지 5 Medium" pitchFamily="2" charset="-127"/>
                <a:ea typeface="페이퍼로지 5 Medium" pitchFamily="2" charset="-127"/>
              </a:rPr>
              <a:t>비트코인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 총량</a:t>
            </a:r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)</a:t>
            </a:r>
          </a:p>
          <a:p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Miner Flows          – Miner’s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Reserve in USD (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채굴자가 보유한 </a:t>
            </a:r>
            <a:r>
              <a:rPr lang="ko-KR" altLang="en-US" sz="1200" dirty="0" err="1">
                <a:latin typeface="페이퍼로지 5 Medium" pitchFamily="2" charset="-127"/>
                <a:ea typeface="페이퍼로지 5 Medium" pitchFamily="2" charset="-127"/>
              </a:rPr>
              <a:t>비트코인의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USD 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가치</a:t>
            </a:r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)</a:t>
            </a:r>
          </a:p>
          <a:p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Market Data         – Open Interest (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파생상품 거래소에서의 미결제 포지션 수</a:t>
            </a:r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)</a:t>
            </a:r>
          </a:p>
          <a:p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Network Data     – </a:t>
            </a:r>
            <a:r>
              <a:rPr lang="en-US" altLang="ko-KR" sz="1200" dirty="0" err="1">
                <a:latin typeface="페이퍼로지 5 Medium" pitchFamily="2" charset="-127"/>
                <a:ea typeface="페이퍼로지 5 Medium" pitchFamily="2" charset="-127"/>
              </a:rPr>
              <a:t>Hashrate</a:t>
            </a:r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 (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채굴 네트워크에서의 해시 문제를 푸는 평균 속도</a:t>
            </a:r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)</a:t>
            </a:r>
          </a:p>
          <a:p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* 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변수 선택의 기준은 정규화 후</a:t>
            </a:r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en-US" altLang="ko-KR" sz="1200" dirty="0" err="1">
                <a:latin typeface="페이퍼로지 5 Medium" pitchFamily="2" charset="-127"/>
                <a:ea typeface="페이퍼로지 5 Medium" pitchFamily="2" charset="-127"/>
              </a:rPr>
              <a:t>SelectKBest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의 </a:t>
            </a:r>
            <a:r>
              <a:rPr lang="en-US" altLang="ko-KR" sz="1200" dirty="0" err="1">
                <a:latin typeface="페이퍼로지 5 Medium" pitchFamily="2" charset="-127"/>
                <a:ea typeface="페이퍼로지 5 Medium" pitchFamily="2" charset="-127"/>
              </a:rPr>
              <a:t>score_func</a:t>
            </a:r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를 </a:t>
            </a:r>
            <a:r>
              <a:rPr lang="en-US" altLang="ko-KR" sz="1200" dirty="0" err="1">
                <a:latin typeface="페이퍼로지 5 Medium" pitchFamily="2" charset="-127"/>
                <a:ea typeface="페이퍼로지 5 Medium" pitchFamily="2" charset="-127"/>
              </a:rPr>
              <a:t>mutuak</a:t>
            </a:r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 information regression </a:t>
            </a:r>
            <a:r>
              <a:rPr lang="ko-KR" altLang="en-US" sz="1200" dirty="0">
                <a:latin typeface="페이퍼로지 5 Medium" pitchFamily="2" charset="-127"/>
                <a:ea typeface="페이퍼로지 5 Medium" pitchFamily="2" charset="-127"/>
              </a:rPr>
              <a:t>로 설정 후 점수가 높은 변수들을 선택</a:t>
            </a:r>
            <a:r>
              <a:rPr lang="en-US" altLang="ko-KR" sz="1200" dirty="0">
                <a:latin typeface="페이퍼로지 5 Medium" pitchFamily="2" charset="-127"/>
                <a:ea typeface="페이퍼로지 5 Medium" pitchFamily="2" charset="-127"/>
              </a:rPr>
              <a:t>.</a:t>
            </a: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시계열 기준 단위    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1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일 간격</a:t>
            </a:r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시계열 데이터 범위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2019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년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4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월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– 2020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년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7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월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 (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총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444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일 훈련 셋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), 2020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년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7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월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– 2020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년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11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월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(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총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114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일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검증 셋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)</a:t>
            </a:r>
          </a:p>
          <a:p>
            <a:r>
              <a:rPr lang="ko-KR" altLang="en-US" dirty="0">
                <a:solidFill>
                  <a:schemeClr val="accent1"/>
                </a:solidFill>
                <a:latin typeface="페이퍼로지 7 Bold" pitchFamily="2" charset="-127"/>
                <a:ea typeface="페이퍼로지 7 Bold" pitchFamily="2" charset="-127"/>
              </a:rPr>
              <a:t>데이터 </a:t>
            </a:r>
            <a:r>
              <a:rPr lang="ko-KR" altLang="en-US" dirty="0" err="1">
                <a:solidFill>
                  <a:schemeClr val="accent1"/>
                </a:solidFill>
                <a:latin typeface="페이퍼로지 7 Bold" pitchFamily="2" charset="-127"/>
                <a:ea typeface="페이퍼로지 7 Bold" pitchFamily="2" charset="-127"/>
              </a:rPr>
              <a:t>전처리</a:t>
            </a:r>
            <a:r>
              <a:rPr lang="ko-KR" altLang="en-US" dirty="0">
                <a:solidFill>
                  <a:schemeClr val="accent1"/>
                </a:solidFill>
                <a:latin typeface="페이퍼로지 7 Bold" pitchFamily="2" charset="-127"/>
                <a:ea typeface="페이퍼로지 7 Bold" pitchFamily="2" charset="-127"/>
              </a:rPr>
              <a:t> 방법</a:t>
            </a:r>
            <a:endParaRPr lang="en-US" altLang="ko-KR" dirty="0">
              <a:solidFill>
                <a:schemeClr val="accent1"/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정규화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   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Python </a:t>
            </a:r>
            <a:r>
              <a:rPr lang="en-US" altLang="ko-KR" dirty="0" err="1">
                <a:latin typeface="페이퍼로지 5 Medium" pitchFamily="2" charset="-127"/>
                <a:ea typeface="페이퍼로지 5 Medium" pitchFamily="2" charset="-127"/>
              </a:rPr>
              <a:t>StandardScaler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로 훈련 데이터 기준 스케일링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해당 스케일링 기준을 테스트 데이터에 적용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.</a:t>
            </a:r>
          </a:p>
          <a:p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(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훈련 데이터를 통해 구한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mean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과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std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를 사용하여 테스트 데이터를 스케일링 했다는 뜻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)</a:t>
            </a:r>
            <a:endParaRPr lang="en-US" altLang="ko-KR" dirty="0">
              <a:solidFill>
                <a:schemeClr val="accent1"/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페이퍼로지 7 Bold" pitchFamily="2" charset="-127"/>
                <a:ea typeface="페이퍼로지 7 Bold" pitchFamily="2" charset="-127"/>
              </a:rPr>
              <a:t>실험 방법과 그 결과</a:t>
            </a:r>
            <a:endParaRPr lang="en-US" altLang="ko-KR" dirty="0">
              <a:solidFill>
                <a:schemeClr val="accent1"/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Lookback Days = 3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일 로 설정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(3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일간의 데이터를 기반으로 미래의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1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일치를 예측한다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.)</a:t>
            </a:r>
          </a:p>
          <a:p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평균 오차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3.99,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설명력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R^2 0.976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으로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</a:p>
          <a:p>
            <a:r>
              <a:rPr lang="ko-KR" altLang="en-US" dirty="0" err="1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온체인</a:t>
            </a:r>
            <a:r>
              <a:rPr lang="ko-KR" altLang="en-US" dirty="0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 데이터를 기반으로 </a:t>
            </a:r>
            <a:r>
              <a:rPr lang="en-US" altLang="ko-KR" dirty="0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LSTM </a:t>
            </a:r>
            <a:r>
              <a:rPr lang="ko-KR" altLang="en-US" dirty="0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모델을 사용하여 </a:t>
            </a:r>
            <a:r>
              <a:rPr lang="ko-KR" altLang="en-US" dirty="0" err="1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비트코인</a:t>
            </a:r>
            <a:r>
              <a:rPr lang="ko-KR" altLang="en-US" dirty="0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 가격 예측 가능성이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있음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 (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즉 모델 자체의 유용성을 보여주는 목적의 논문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)</a:t>
            </a:r>
          </a:p>
          <a:p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85B36002-36A7-B745-E768-B1D0F51B81E6}"/>
              </a:ext>
            </a:extLst>
          </p:cNvPr>
          <p:cNvSpPr txBox="1"/>
          <p:nvPr/>
        </p:nvSpPr>
        <p:spPr>
          <a:xfrm>
            <a:off x="7026352" y="75030"/>
            <a:ext cx="50695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/>
                </a:solidFill>
              </a:rPr>
              <a:t>https://koreascience.or.kr/article/JAKO202131559471407.pdf</a:t>
            </a:r>
          </a:p>
        </p:txBody>
      </p:sp>
    </p:spTree>
    <p:extLst>
      <p:ext uri="{BB962C8B-B14F-4D97-AF65-F5344CB8AC3E}">
        <p14:creationId xmlns:p14="http://schemas.microsoft.com/office/powerpoint/2010/main" val="89939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1166C-70C9-F26C-EEEE-C76FFEC45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145AD8-78C5-076B-C7AE-995BC0C79CD6}"/>
              </a:ext>
            </a:extLst>
          </p:cNvPr>
          <p:cNvSpPr txBox="1"/>
          <p:nvPr/>
        </p:nvSpPr>
        <p:spPr>
          <a:xfrm>
            <a:off x="207567" y="198141"/>
            <a:ext cx="520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페이퍼로지 7 Bold" pitchFamily="2" charset="-127"/>
                <a:ea typeface="페이퍼로지 7 Bold" pitchFamily="2" charset="-127"/>
              </a:rPr>
              <a:t>코인 가격 예측에 관한 선행 연구 논문 </a:t>
            </a:r>
            <a:r>
              <a:rPr lang="en-US" altLang="ko-KR" dirty="0">
                <a:solidFill>
                  <a:srgbClr val="C00000"/>
                </a:solidFill>
                <a:latin typeface="페이퍼로지 7 Bold" pitchFamily="2" charset="-127"/>
                <a:ea typeface="페이퍼로지 7 Bold" pitchFamily="2" charset="-127"/>
              </a:rPr>
              <a:t>– </a:t>
            </a:r>
            <a:r>
              <a:rPr lang="ko-KR" altLang="en-US" dirty="0" err="1">
                <a:solidFill>
                  <a:srgbClr val="C00000"/>
                </a:solidFill>
                <a:latin typeface="페이퍼로지 7 Bold" pitchFamily="2" charset="-127"/>
                <a:ea typeface="페이퍼로지 7 Bold" pitchFamily="2" charset="-127"/>
              </a:rPr>
              <a:t>머신러닝</a:t>
            </a:r>
            <a:r>
              <a:rPr lang="ko-KR" altLang="en-US" dirty="0">
                <a:solidFill>
                  <a:srgbClr val="C00000"/>
                </a:solidFill>
                <a:latin typeface="페이퍼로지 7 Bold" pitchFamily="2" charset="-127"/>
                <a:ea typeface="페이퍼로지 7 Bold" pitchFamily="2" charset="-127"/>
              </a:rPr>
              <a:t> 기반</a:t>
            </a:r>
            <a:endParaRPr lang="en-US" altLang="ko-KR" dirty="0">
              <a:solidFill>
                <a:srgbClr val="C00000"/>
              </a:solidFill>
              <a:latin typeface="페이퍼로지 7 Bold" pitchFamily="2" charset="-127"/>
              <a:ea typeface="페이퍼로지 7 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D3411-1A6A-9F28-DDCA-4AD2FE40551D}"/>
              </a:ext>
            </a:extLst>
          </p:cNvPr>
          <p:cNvSpPr txBox="1"/>
          <p:nvPr/>
        </p:nvSpPr>
        <p:spPr>
          <a:xfrm>
            <a:off x="207567" y="678730"/>
            <a:ext cx="1205670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04. </a:t>
            </a:r>
            <a:r>
              <a:rPr lang="ko-KR" altLang="en-US" dirty="0" err="1">
                <a:highlight>
                  <a:srgbClr val="FFFF00"/>
                </a:highlight>
                <a:latin typeface="페이퍼로지 7 Bold" pitchFamily="2" charset="-127"/>
                <a:ea typeface="페이퍼로지 7 Bold" pitchFamily="2" charset="-127"/>
              </a:rPr>
              <a:t>그래디언트</a:t>
            </a:r>
            <a:r>
              <a:rPr lang="ko-KR" altLang="en-US" dirty="0">
                <a:highlight>
                  <a:srgbClr val="FFFF00"/>
                </a:highlight>
                <a:latin typeface="페이퍼로지 7 Bold" pitchFamily="2" charset="-127"/>
                <a:ea typeface="페이퍼로지 7 Bold" pitchFamily="2" charset="-127"/>
              </a:rPr>
              <a:t> </a:t>
            </a:r>
            <a:r>
              <a:rPr lang="ko-KR" altLang="en-US" dirty="0" err="1">
                <a:highlight>
                  <a:srgbClr val="FFFF00"/>
                </a:highlight>
                <a:latin typeface="페이퍼로지 7 Bold" pitchFamily="2" charset="-127"/>
                <a:ea typeface="페이퍼로지 7 Bold" pitchFamily="2" charset="-127"/>
              </a:rPr>
              <a:t>부스팅</a:t>
            </a:r>
            <a:r>
              <a:rPr lang="ko-KR" altLang="en-US" dirty="0" err="1">
                <a:latin typeface="페이퍼로지 7 Bold" pitchFamily="2" charset="-127"/>
                <a:ea typeface="페이퍼로지 7 Bold" pitchFamily="2" charset="-127"/>
              </a:rPr>
              <a:t>을</a:t>
            </a:r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 활용한 암호화폐 가격 동향 예측 </a:t>
            </a:r>
            <a:r>
              <a:rPr lang="en-US" altLang="ko-KR" sz="1600" dirty="0">
                <a:latin typeface="페이퍼로지 5 Medium" pitchFamily="2" charset="-127"/>
                <a:ea typeface="페이퍼로지 5 Medium" pitchFamily="2" charset="-127"/>
              </a:rPr>
              <a:t>(2018, </a:t>
            </a:r>
            <a:r>
              <a:rPr lang="ko-KR" altLang="en-US" sz="1600" dirty="0">
                <a:latin typeface="페이퍼로지 5 Medium" pitchFamily="2" charset="-127"/>
                <a:ea typeface="페이퍼로지 5 Medium" pitchFamily="2" charset="-127"/>
              </a:rPr>
              <a:t>정보처리학회논문지</a:t>
            </a:r>
            <a:r>
              <a:rPr lang="en-US" altLang="ko-KR" sz="16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600" dirty="0" err="1">
                <a:latin typeface="페이퍼로지 5 Medium" pitchFamily="2" charset="-127"/>
                <a:ea typeface="페이퍼로지 5 Medium" pitchFamily="2" charset="-127"/>
              </a:rPr>
              <a:t>허주성</a:t>
            </a:r>
            <a:r>
              <a:rPr lang="en-US" altLang="ko-KR" sz="16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600" dirty="0" err="1">
                <a:latin typeface="페이퍼로지 5 Medium" pitchFamily="2" charset="-127"/>
                <a:ea typeface="페이퍼로지 5 Medium" pitchFamily="2" charset="-127"/>
              </a:rPr>
              <a:t>권도형</a:t>
            </a:r>
            <a:r>
              <a:rPr lang="en-US" altLang="ko-KR" sz="16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600" dirty="0" err="1">
                <a:latin typeface="페이퍼로지 5 Medium" pitchFamily="2" charset="-127"/>
                <a:ea typeface="페이퍼로지 5 Medium" pitchFamily="2" charset="-127"/>
              </a:rPr>
              <a:t>김주봉</a:t>
            </a:r>
            <a:r>
              <a:rPr lang="en-US" altLang="ko-KR" sz="16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600" dirty="0" err="1">
                <a:latin typeface="페이퍼로지 5 Medium" pitchFamily="2" charset="-127"/>
                <a:ea typeface="페이퍼로지 5 Medium" pitchFamily="2" charset="-127"/>
              </a:rPr>
              <a:t>한연희</a:t>
            </a:r>
            <a:r>
              <a:rPr lang="en-US" altLang="ko-KR" sz="16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600" dirty="0" err="1">
                <a:latin typeface="페이퍼로지 5 Medium" pitchFamily="2" charset="-127"/>
                <a:ea typeface="페이퍼로지 5 Medium" pitchFamily="2" charset="-127"/>
              </a:rPr>
              <a:t>안채헌</a:t>
            </a:r>
            <a:r>
              <a:rPr lang="en-US" altLang="ko-KR" sz="1600" dirty="0">
                <a:latin typeface="페이퍼로지 5 Medium" pitchFamily="2" charset="-127"/>
                <a:ea typeface="페이퍼로지 5 Medium" pitchFamily="2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페이퍼로지 7 Bold" pitchFamily="2" charset="-127"/>
                <a:ea typeface="페이퍼로지 7 Bold" pitchFamily="2" charset="-127"/>
              </a:rPr>
              <a:t>데이터 수집 방법</a:t>
            </a:r>
            <a:endParaRPr lang="en-US" altLang="ko-KR" dirty="0">
              <a:solidFill>
                <a:schemeClr val="accent1"/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데이터 수집 도구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    </a:t>
            </a:r>
            <a:r>
              <a:rPr lang="ko-KR" altLang="en-US" dirty="0" err="1">
                <a:latin typeface="페이퍼로지 5 Medium" pitchFamily="2" charset="-127"/>
                <a:ea typeface="페이퍼로지 5 Medium" pitchFamily="2" charset="-127"/>
              </a:rPr>
              <a:t>빗썸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API</a:t>
            </a: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암호화폐 선택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        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데이터가 많은 상위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7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개의 암호화폐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(BTC, BCH, ETC, DASH, ETH, XRP, LTC)</a:t>
            </a:r>
          </a:p>
          <a:p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                                   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개별 코인 각각에 대해 학습한 것이 아닌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7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종 데이터를 통합해 사용 한 것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.</a:t>
            </a:r>
          </a:p>
          <a:p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                                    7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종 코인 데이터로 전체 패턴을 학습 후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특정 코인의 타겟을 예측하는 모델을 설계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.</a:t>
            </a: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변수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                         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시가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종가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고가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저가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볼륨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(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거래량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)</a:t>
            </a: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시계열 기준 단위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   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10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분 간격</a:t>
            </a:r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시계열 데이터 범위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2017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년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8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월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4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일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– 2018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년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5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월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18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일 약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10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개월</a:t>
            </a:r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페이퍼로지 7 Bold" pitchFamily="2" charset="-127"/>
                <a:ea typeface="페이퍼로지 7 Bold" pitchFamily="2" charset="-127"/>
              </a:rPr>
              <a:t>데이터 </a:t>
            </a:r>
            <a:r>
              <a:rPr lang="ko-KR" altLang="en-US" dirty="0" err="1">
                <a:solidFill>
                  <a:schemeClr val="accent1"/>
                </a:solidFill>
                <a:latin typeface="페이퍼로지 7 Bold" pitchFamily="2" charset="-127"/>
                <a:ea typeface="페이퍼로지 7 Bold" pitchFamily="2" charset="-127"/>
              </a:rPr>
              <a:t>전처리</a:t>
            </a:r>
            <a:r>
              <a:rPr lang="ko-KR" altLang="en-US" dirty="0">
                <a:solidFill>
                  <a:schemeClr val="accent1"/>
                </a:solidFill>
                <a:latin typeface="페이퍼로지 7 Bold" pitchFamily="2" charset="-127"/>
                <a:ea typeface="페이퍼로지 7 Bold" pitchFamily="2" charset="-127"/>
              </a:rPr>
              <a:t> 방법</a:t>
            </a:r>
            <a:endParaRPr lang="en-US" altLang="ko-KR" dirty="0">
              <a:solidFill>
                <a:schemeClr val="accent1"/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손실 데이터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   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(10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분 간격으로 수집되지 않은 데이터를 뜻함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)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이전 데이터를 복사 </a:t>
            </a:r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결측 데이터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   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(10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분 간격으로 수집되었으나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값이 들어오지 않은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Null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을 뜻함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)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이전 데이터를 복사</a:t>
            </a:r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부적합 데이터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(10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분 간격으로 수집되지 않은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9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분 간격 등으로 수집된 데이터를 뜻함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)</a:t>
            </a:r>
          </a:p>
          <a:p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                           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해당 시간에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10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분가격으로 수집된 데이터가 있을 경우 부적합 데이터를 삭제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</a:t>
            </a:r>
          </a:p>
          <a:p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                           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없을 경우 시간을 조정해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(19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분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-&gt;20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분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)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사용</a:t>
            </a:r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정규화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              </a:t>
            </a:r>
            <a:r>
              <a:rPr lang="ko-KR" altLang="en-US" dirty="0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암호화폐마다 크기가 다르기 때문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에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정규화를 수행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.</a:t>
            </a:r>
          </a:p>
          <a:p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                            </a:t>
            </a:r>
            <a:r>
              <a:rPr lang="ko-KR" altLang="en-US" dirty="0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가격을 비율로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: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각 코인마다 종가를 </a:t>
            </a:r>
            <a:r>
              <a:rPr lang="ko-KR" altLang="en-US" dirty="0" err="1">
                <a:latin typeface="페이퍼로지 5 Medium" pitchFamily="2" charset="-127"/>
                <a:ea typeface="페이퍼로지 5 Medium" pitchFamily="2" charset="-127"/>
              </a:rPr>
              <a:t>기준값으로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시가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종가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고가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저가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볼륨을 종가로 나누어서 가격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-&gt;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비율로 변환</a:t>
            </a:r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                            Mix-max: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상대적 변화를 </a:t>
            </a:r>
            <a:r>
              <a:rPr lang="en-US" altLang="ko-KR" dirty="0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(0,1) </a:t>
            </a:r>
            <a:r>
              <a:rPr lang="ko-KR" altLang="en-US" dirty="0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범위로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 스케일링</a:t>
            </a:r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</p:txBody>
      </p:sp>
      <p:sp>
        <p:nvSpPr>
          <p:cNvPr id="3" name="TextBox 2">
            <a:hlinkClick r:id="rId2"/>
            <a:extLst>
              <a:ext uri="{FF2B5EF4-FFF2-40B4-BE49-F238E27FC236}">
                <a16:creationId xmlns:a16="http://schemas.microsoft.com/office/drawing/2014/main" id="{50AC0F9F-6F76-F664-16F6-0E9DD975F737}"/>
              </a:ext>
            </a:extLst>
          </p:cNvPr>
          <p:cNvSpPr txBox="1"/>
          <p:nvPr/>
        </p:nvSpPr>
        <p:spPr>
          <a:xfrm>
            <a:off x="5947914" y="0"/>
            <a:ext cx="61333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50" dirty="0">
                <a:solidFill>
                  <a:schemeClr val="accent1"/>
                </a:solidFill>
              </a:rPr>
              <a:t>https://scienceon.kisti.re.kr/commons/util/originalView.do?cn=JAKO201835146898241&amp;oCn=JAKO201835146898241&amp;dbt=JAKO&amp;journal=NJOU00550286</a:t>
            </a:r>
          </a:p>
        </p:txBody>
      </p:sp>
    </p:spTree>
    <p:extLst>
      <p:ext uri="{BB962C8B-B14F-4D97-AF65-F5344CB8AC3E}">
        <p14:creationId xmlns:p14="http://schemas.microsoft.com/office/powerpoint/2010/main" val="210477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10606-07BF-2B9A-77AC-8ECB5131A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E6AF00-017C-9BD2-068E-283298E12CC8}"/>
              </a:ext>
            </a:extLst>
          </p:cNvPr>
          <p:cNvSpPr txBox="1"/>
          <p:nvPr/>
        </p:nvSpPr>
        <p:spPr>
          <a:xfrm>
            <a:off x="207567" y="198141"/>
            <a:ext cx="504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  <a:latin typeface="페이퍼로지 7 Bold" pitchFamily="2" charset="-127"/>
                <a:ea typeface="페이퍼로지 7 Bold" pitchFamily="2" charset="-127"/>
              </a:rPr>
              <a:t>코인 </a:t>
            </a:r>
            <a:r>
              <a:rPr lang="ko-KR" altLang="en-US" dirty="0">
                <a:solidFill>
                  <a:srgbClr val="C00000"/>
                </a:solidFill>
                <a:latin typeface="페이퍼로지 7 Bold" pitchFamily="2" charset="-127"/>
                <a:ea typeface="페이퍼로지 7 Bold" pitchFamily="2" charset="-127"/>
              </a:rPr>
              <a:t>가격 예측에 관한 선행 연구 논문 </a:t>
            </a:r>
            <a:r>
              <a:rPr lang="en-US" altLang="ko-KR" dirty="0">
                <a:solidFill>
                  <a:srgbClr val="C00000"/>
                </a:solidFill>
                <a:latin typeface="페이퍼로지 7 Bold" pitchFamily="2" charset="-127"/>
                <a:ea typeface="페이퍼로지 7 Bold" pitchFamily="2" charset="-127"/>
              </a:rPr>
              <a:t>– </a:t>
            </a:r>
            <a:r>
              <a:rPr lang="ko-KR" altLang="en-US" dirty="0" err="1">
                <a:solidFill>
                  <a:srgbClr val="C00000"/>
                </a:solidFill>
                <a:latin typeface="페이퍼로지 7 Bold" pitchFamily="2" charset="-127"/>
                <a:ea typeface="페이퍼로지 7 Bold" pitchFamily="2" charset="-127"/>
              </a:rPr>
              <a:t>머신러닝</a:t>
            </a:r>
            <a:r>
              <a:rPr lang="ko-KR" altLang="en-US" dirty="0">
                <a:solidFill>
                  <a:srgbClr val="C00000"/>
                </a:solidFill>
                <a:latin typeface="페이퍼로지 7 Bold" pitchFamily="2" charset="-127"/>
                <a:ea typeface="페이퍼로지 7 Bold" pitchFamily="2" charset="-127"/>
              </a:rPr>
              <a:t> 기반</a:t>
            </a:r>
            <a:endParaRPr lang="en-US" altLang="ko-KR" dirty="0">
              <a:solidFill>
                <a:srgbClr val="C00000"/>
              </a:solidFill>
              <a:latin typeface="페이퍼로지 7 Bold" pitchFamily="2" charset="-127"/>
              <a:ea typeface="페이퍼로지 7 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2E5BFC-10E8-4633-DAC6-0AB0215E6738}"/>
              </a:ext>
            </a:extLst>
          </p:cNvPr>
          <p:cNvSpPr txBox="1"/>
          <p:nvPr/>
        </p:nvSpPr>
        <p:spPr>
          <a:xfrm>
            <a:off x="207567" y="671691"/>
            <a:ext cx="1205670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04. </a:t>
            </a:r>
            <a:r>
              <a:rPr lang="ko-KR" altLang="en-US" dirty="0" err="1">
                <a:highlight>
                  <a:srgbClr val="FFFF00"/>
                </a:highlight>
                <a:latin typeface="페이퍼로지 7 Bold" pitchFamily="2" charset="-127"/>
                <a:ea typeface="페이퍼로지 7 Bold" pitchFamily="2" charset="-127"/>
              </a:rPr>
              <a:t>그래디언트</a:t>
            </a:r>
            <a:r>
              <a:rPr lang="ko-KR" altLang="en-US" dirty="0">
                <a:highlight>
                  <a:srgbClr val="FFFF00"/>
                </a:highlight>
                <a:latin typeface="페이퍼로지 7 Bold" pitchFamily="2" charset="-127"/>
                <a:ea typeface="페이퍼로지 7 Bold" pitchFamily="2" charset="-127"/>
              </a:rPr>
              <a:t> </a:t>
            </a:r>
            <a:r>
              <a:rPr lang="ko-KR" altLang="en-US" dirty="0" err="1">
                <a:highlight>
                  <a:srgbClr val="FFFF00"/>
                </a:highlight>
                <a:latin typeface="페이퍼로지 7 Bold" pitchFamily="2" charset="-127"/>
                <a:ea typeface="페이퍼로지 7 Bold" pitchFamily="2" charset="-127"/>
              </a:rPr>
              <a:t>부스팅</a:t>
            </a:r>
            <a:r>
              <a:rPr lang="ko-KR" altLang="en-US" dirty="0" err="1">
                <a:latin typeface="페이퍼로지 7 Bold" pitchFamily="2" charset="-127"/>
                <a:ea typeface="페이퍼로지 7 Bold" pitchFamily="2" charset="-127"/>
              </a:rPr>
              <a:t>을</a:t>
            </a:r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 활용한 암호화폐 가격 동향 예측 </a:t>
            </a:r>
            <a:r>
              <a:rPr lang="en-US" altLang="ko-KR" sz="1600" dirty="0">
                <a:latin typeface="페이퍼로지 5 Medium" pitchFamily="2" charset="-127"/>
                <a:ea typeface="페이퍼로지 5 Medium" pitchFamily="2" charset="-127"/>
              </a:rPr>
              <a:t>(2018, </a:t>
            </a:r>
            <a:r>
              <a:rPr lang="ko-KR" altLang="en-US" sz="1600" dirty="0">
                <a:latin typeface="페이퍼로지 5 Medium" pitchFamily="2" charset="-127"/>
                <a:ea typeface="페이퍼로지 5 Medium" pitchFamily="2" charset="-127"/>
              </a:rPr>
              <a:t>정보처리학회논문지</a:t>
            </a:r>
            <a:r>
              <a:rPr lang="en-US" altLang="ko-KR" sz="16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600" dirty="0" err="1">
                <a:latin typeface="페이퍼로지 5 Medium" pitchFamily="2" charset="-127"/>
                <a:ea typeface="페이퍼로지 5 Medium" pitchFamily="2" charset="-127"/>
              </a:rPr>
              <a:t>허주성</a:t>
            </a:r>
            <a:r>
              <a:rPr lang="en-US" altLang="ko-KR" sz="16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600" dirty="0" err="1">
                <a:latin typeface="페이퍼로지 5 Medium" pitchFamily="2" charset="-127"/>
                <a:ea typeface="페이퍼로지 5 Medium" pitchFamily="2" charset="-127"/>
              </a:rPr>
              <a:t>권도형</a:t>
            </a:r>
            <a:r>
              <a:rPr lang="en-US" altLang="ko-KR" sz="16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600" dirty="0" err="1">
                <a:latin typeface="페이퍼로지 5 Medium" pitchFamily="2" charset="-127"/>
                <a:ea typeface="페이퍼로지 5 Medium" pitchFamily="2" charset="-127"/>
              </a:rPr>
              <a:t>김주봉</a:t>
            </a:r>
            <a:r>
              <a:rPr lang="en-US" altLang="ko-KR" sz="16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600" dirty="0" err="1">
                <a:latin typeface="페이퍼로지 5 Medium" pitchFamily="2" charset="-127"/>
                <a:ea typeface="페이퍼로지 5 Medium" pitchFamily="2" charset="-127"/>
              </a:rPr>
              <a:t>한연희</a:t>
            </a:r>
            <a:r>
              <a:rPr lang="en-US" altLang="ko-KR" sz="16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600" dirty="0" err="1">
                <a:latin typeface="페이퍼로지 5 Medium" pitchFamily="2" charset="-127"/>
                <a:ea typeface="페이퍼로지 5 Medium" pitchFamily="2" charset="-127"/>
              </a:rPr>
              <a:t>안채헌</a:t>
            </a:r>
            <a:r>
              <a:rPr lang="en-US" altLang="ko-KR" sz="1600" dirty="0">
                <a:latin typeface="페이퍼로지 5 Medium" pitchFamily="2" charset="-127"/>
                <a:ea typeface="페이퍼로지 5 Medium" pitchFamily="2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600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페이퍼로지 7 Bold" pitchFamily="2" charset="-127"/>
                <a:ea typeface="페이퍼로지 7 Bold" pitchFamily="2" charset="-127"/>
              </a:rPr>
              <a:t>학습 데이터 구성</a:t>
            </a:r>
            <a:endParaRPr lang="en-US" altLang="ko-KR" dirty="0">
              <a:solidFill>
                <a:schemeClr val="accent1"/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전체 데이터 개수 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  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41098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개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(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시계열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row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수를 의미함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)</a:t>
            </a: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학습 데이터 개수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   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36988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개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(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약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90%)</a:t>
            </a: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테스트 데이터 개수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  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4110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개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(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약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10%)</a:t>
            </a:r>
          </a:p>
          <a:p>
            <a:r>
              <a:rPr lang="ko-KR" altLang="en-US" dirty="0" err="1">
                <a:latin typeface="페이퍼로지 7 Bold" pitchFamily="2" charset="-127"/>
                <a:ea typeface="페이퍼로지 7 Bold" pitchFamily="2" charset="-127"/>
              </a:rPr>
              <a:t>하이퍼</a:t>
            </a:r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 파라미터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 </a:t>
            </a:r>
          </a:p>
          <a:p>
            <a:r>
              <a:rPr lang="el-GR" altLang="ko-KR" dirty="0"/>
              <a:t>Θ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:  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예측 대상의 시간 간격을 의미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el-GR" altLang="ko-KR" dirty="0"/>
              <a:t>θ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=10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이면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예측 데이터도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10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분 간격으로 예측하겠다는 의미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.</a:t>
            </a:r>
          </a:p>
          <a:p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n :  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윈도우 크기를 의미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모델 학습 시 참조하는 과거 시점 데이터의 개수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.* Gradient boosting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은 입력 데이터로 행렬 형태를 받음</a:t>
            </a:r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l-GR" altLang="ko-KR" dirty="0"/>
              <a:t>τ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:  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가중치 조정 계수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el-GR" altLang="ko-KR" dirty="0"/>
              <a:t>τ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=1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이면 모든 데이터에 균등한 가중치를 주었다는 의미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.</a:t>
            </a:r>
          </a:p>
          <a:p>
            <a:r>
              <a:rPr lang="el-GR" altLang="ko-KR" dirty="0"/>
              <a:t>ε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:  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가격 변화의 </a:t>
            </a:r>
            <a:r>
              <a:rPr lang="ko-KR" altLang="en-US" dirty="0" err="1">
                <a:latin typeface="페이퍼로지 5 Medium" pitchFamily="2" charset="-127"/>
                <a:ea typeface="페이퍼로지 5 Medium" pitchFamily="2" charset="-127"/>
              </a:rPr>
              <a:t>임계값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즉 </a:t>
            </a:r>
            <a:r>
              <a:rPr lang="el-GR" altLang="ko-KR" dirty="0"/>
              <a:t>ε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=0.1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이면 현재 시점 대비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10%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상승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/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하락을 의미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상승했을 경우를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1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로 분류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.</a:t>
            </a:r>
          </a:p>
          <a:p>
            <a:endParaRPr lang="en-US" altLang="ko-KR" dirty="0">
              <a:solidFill>
                <a:schemeClr val="accent1"/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페이퍼로지 7 Bold" pitchFamily="2" charset="-127"/>
                <a:ea typeface="페이퍼로지 7 Bold" pitchFamily="2" charset="-127"/>
              </a:rPr>
              <a:t>실험 방법과 그 결과</a:t>
            </a:r>
            <a:endParaRPr lang="en-US" altLang="ko-KR" dirty="0">
              <a:solidFill>
                <a:schemeClr val="accent1"/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시간에 따른 비교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                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n=25, </a:t>
            </a:r>
            <a:r>
              <a:rPr lang="el-GR" altLang="ko-KR" dirty="0"/>
              <a:t>τ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=1, </a:t>
            </a:r>
            <a:r>
              <a:rPr lang="el-GR" altLang="ko-KR" dirty="0"/>
              <a:t>ε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=0.1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로 고정 후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시간 단위를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10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분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30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분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60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분으로 변경해가며 실험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.</a:t>
            </a:r>
          </a:p>
          <a:p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                                                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결과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: 60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분 기준으로 모델이 좋은 성능을 보였으나 정확도 차이가 크지는 않았다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. (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약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0.01~02)</a:t>
            </a: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윈도우 사이즈에 따른 비교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 </a:t>
            </a:r>
            <a:r>
              <a:rPr lang="el-GR" altLang="ko-KR" dirty="0"/>
              <a:t>θ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=10 , </a:t>
            </a:r>
            <a:r>
              <a:rPr lang="el-GR" altLang="ko-KR" dirty="0"/>
              <a:t>τ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=1, </a:t>
            </a:r>
            <a:r>
              <a:rPr lang="el-GR" altLang="ko-KR" dirty="0"/>
              <a:t>ε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=0.1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로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고정 후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(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논문에 시간 단위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윈도우 사이즈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상승률을 고정한 후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n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을 변경했다고 </a:t>
            </a:r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적혀있으나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문맥 상 오타로 보임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.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논문 내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5.4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 절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3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번째 줄 참고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) </a:t>
            </a:r>
          </a:p>
          <a:p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                                                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윈도우 사이즈를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10, 25, 50, 75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로 변경하며 실험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.</a:t>
            </a:r>
          </a:p>
          <a:p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                                                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결과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: 25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기준으로 모델이 좋은 성능을 보이며 값이 클 수록 성능이 떨어짐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. </a:t>
            </a:r>
          </a:p>
          <a:p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                                                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암호화폐의 경우 한번에 너무 많은 오랜 기간 데이터를 반영 할 수록 좋지 않은 것으로 보임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.</a:t>
            </a: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상승률에 따른 비교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             </a:t>
            </a:r>
            <a:r>
              <a:rPr lang="el-GR" altLang="ko-KR" dirty="0">
                <a:ea typeface="페이퍼로지 5 Medium" pitchFamily="2" charset="-127"/>
              </a:rPr>
              <a:t>ε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를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0.1, 0.25, 0.5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로 변경하며 실험 진행</a:t>
            </a:r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                                                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결과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: 0.5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일 때 가장 높은 성능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0.1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일 때 가장 낮은 성능을 보임</a:t>
            </a:r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ko-KR" altLang="en-US" dirty="0">
                <a:highlight>
                  <a:srgbClr val="FFFF00"/>
                </a:highlight>
                <a:latin typeface="페이퍼로지 7 Bold" pitchFamily="2" charset="-127"/>
                <a:ea typeface="페이퍼로지 7 Bold" pitchFamily="2" charset="-127"/>
              </a:rPr>
              <a:t>최종 정확도 </a:t>
            </a:r>
            <a:r>
              <a:rPr lang="en-US" altLang="ko-KR" dirty="0">
                <a:highlight>
                  <a:srgbClr val="FFFF00"/>
                </a:highlight>
                <a:latin typeface="페이퍼로지 7 Bold" pitchFamily="2" charset="-127"/>
                <a:ea typeface="페이퍼로지 7 Bold" pitchFamily="2" charset="-127"/>
              </a:rPr>
              <a:t>0.60</a:t>
            </a:r>
          </a:p>
          <a:p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16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DB293A-3D49-456C-A0D4-3BB356670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75" y="946244"/>
            <a:ext cx="5848393" cy="52483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E781FE-93B7-F127-DF73-B67038EEA37E}"/>
              </a:ext>
            </a:extLst>
          </p:cNvPr>
          <p:cNvSpPr txBox="1"/>
          <p:nvPr/>
        </p:nvSpPr>
        <p:spPr>
          <a:xfrm>
            <a:off x="160257" y="158512"/>
            <a:ext cx="8773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페이퍼로지 5 Medium" pitchFamily="2" charset="-127"/>
                <a:ea typeface="페이퍼로지 5 Medium" pitchFamily="2" charset="-127"/>
              </a:rPr>
              <a:t>* </a:t>
            </a:r>
            <a:r>
              <a:rPr lang="ko-KR" altLang="en-US" sz="1600" dirty="0">
                <a:latin typeface="페이퍼로지 5 Medium" pitchFamily="2" charset="-127"/>
                <a:ea typeface="페이퍼로지 5 Medium" pitchFamily="2" charset="-127"/>
              </a:rPr>
              <a:t>논문 내 내용이 아닌</a:t>
            </a:r>
            <a:r>
              <a:rPr lang="en-US" altLang="ko-KR" sz="1600" dirty="0">
                <a:latin typeface="페이퍼로지 5 Medium" pitchFamily="2" charset="-127"/>
                <a:ea typeface="페이퍼로지 5 Medium" pitchFamily="2" charset="-127"/>
              </a:rPr>
              <a:t>, ChatGPT </a:t>
            </a:r>
            <a:r>
              <a:rPr lang="ko-KR" altLang="en-US" sz="1600" dirty="0">
                <a:latin typeface="페이퍼로지 5 Medium" pitchFamily="2" charset="-127"/>
                <a:ea typeface="페이퍼로지 5 Medium" pitchFamily="2" charset="-127"/>
              </a:rPr>
              <a:t>에 의한 지식은 자료 신뢰문제로 따로 첨부합니다</a:t>
            </a:r>
            <a:r>
              <a:rPr lang="en-US" altLang="ko-KR" sz="1600" dirty="0">
                <a:latin typeface="페이퍼로지 5 Medium" pitchFamily="2" charset="-127"/>
                <a:ea typeface="페이퍼로지 5 Medium" pitchFamily="2" charset="-127"/>
              </a:rPr>
              <a:t>. </a:t>
            </a:r>
            <a:r>
              <a:rPr lang="ko-KR" altLang="en-US" sz="1600" dirty="0">
                <a:latin typeface="페이퍼로지 5 Medium" pitchFamily="2" charset="-127"/>
                <a:ea typeface="페이퍼로지 5 Medium" pitchFamily="2" charset="-127"/>
              </a:rPr>
              <a:t>참고만 부탁드립니다</a:t>
            </a:r>
            <a:r>
              <a:rPr lang="en-US" altLang="ko-KR" sz="1600" dirty="0">
                <a:latin typeface="페이퍼로지 5 Medium" pitchFamily="2" charset="-127"/>
                <a:ea typeface="페이퍼로지 5 Medium" pitchFamily="2" charset="-127"/>
              </a:rPr>
              <a:t>. </a:t>
            </a:r>
            <a:r>
              <a:rPr lang="ko-KR" altLang="en-US" sz="1600" dirty="0">
                <a:latin typeface="페이퍼로지 5 Medium" pitchFamily="2" charset="-127"/>
                <a:ea typeface="페이퍼로지 5 Medium" pitchFamily="2" charset="-127"/>
              </a:rPr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13DE45-8368-2002-A8FB-41673325F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286" y="1422497"/>
            <a:ext cx="5610266" cy="477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2D632-AA1C-E6A6-250E-573047286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C254C-5AC2-30C2-6C44-DC8116DE91B4}"/>
              </a:ext>
            </a:extLst>
          </p:cNvPr>
          <p:cNvSpPr txBox="1"/>
          <p:nvPr/>
        </p:nvSpPr>
        <p:spPr>
          <a:xfrm>
            <a:off x="207567" y="198141"/>
            <a:ext cx="484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페이퍼로지 7 Bold" pitchFamily="2" charset="-127"/>
                <a:ea typeface="페이퍼로지 7 Bold" pitchFamily="2" charset="-127"/>
              </a:rPr>
              <a:t>코인 가격 예측에 관한 선행 연구 논문 </a:t>
            </a:r>
            <a:r>
              <a:rPr lang="en-US" altLang="ko-KR" dirty="0">
                <a:solidFill>
                  <a:srgbClr val="C00000"/>
                </a:solidFill>
                <a:latin typeface="페이퍼로지 7 Bold" pitchFamily="2" charset="-127"/>
                <a:ea typeface="페이퍼로지 7 Bold" pitchFamily="2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페이퍼로지 7 Bold" pitchFamily="2" charset="-127"/>
                <a:ea typeface="페이퍼로지 7 Bold" pitchFamily="2" charset="-127"/>
              </a:rPr>
              <a:t>딥러닝 기반</a:t>
            </a:r>
            <a:endParaRPr lang="en-US" altLang="ko-KR" dirty="0">
              <a:solidFill>
                <a:srgbClr val="C00000"/>
              </a:solidFill>
              <a:latin typeface="페이퍼로지 7 Bold" pitchFamily="2" charset="-127"/>
              <a:ea typeface="페이퍼로지 7 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1102E-E312-4AA9-5F03-29B3442D782A}"/>
              </a:ext>
            </a:extLst>
          </p:cNvPr>
          <p:cNvSpPr txBox="1"/>
          <p:nvPr/>
        </p:nvSpPr>
        <p:spPr>
          <a:xfrm>
            <a:off x="207566" y="820132"/>
            <a:ext cx="1205670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1D1D1D"/>
                </a:solidFill>
                <a:effectLst/>
                <a:latin typeface="페이퍼로지 7 Bold" pitchFamily="2" charset="-127"/>
                <a:ea typeface="페이퍼로지 7 Bold" pitchFamily="2" charset="-127"/>
              </a:rPr>
              <a:t>05. </a:t>
            </a:r>
            <a:r>
              <a:rPr lang="ko-KR" altLang="en-US" b="0" i="0" dirty="0">
                <a:solidFill>
                  <a:srgbClr val="1D1D1D"/>
                </a:solidFill>
                <a:effectLst/>
                <a:latin typeface="페이퍼로지 7 Bold" pitchFamily="2" charset="-127"/>
                <a:ea typeface="페이퍼로지 7 Bold" pitchFamily="2" charset="-127"/>
              </a:rPr>
              <a:t>암호화폐 가격 예측을 위한 </a:t>
            </a:r>
            <a:r>
              <a:rPr lang="ko-KR" altLang="en-US" b="0" i="0" dirty="0">
                <a:solidFill>
                  <a:srgbClr val="1D1D1D"/>
                </a:solidFill>
                <a:effectLst/>
                <a:highlight>
                  <a:srgbClr val="FFFF00"/>
                </a:highlight>
                <a:latin typeface="페이퍼로지 7 Bold" pitchFamily="2" charset="-127"/>
                <a:ea typeface="페이퍼로지 7 Bold" pitchFamily="2" charset="-127"/>
              </a:rPr>
              <a:t>딥러닝 앙상블 모델 </a:t>
            </a:r>
            <a:r>
              <a:rPr lang="ko-KR" altLang="en-US" b="0" i="0" dirty="0">
                <a:solidFill>
                  <a:srgbClr val="1D1D1D"/>
                </a:solidFill>
                <a:effectLst/>
                <a:latin typeface="페이퍼로지 7 Bold" pitchFamily="2" charset="-127"/>
                <a:ea typeface="페이퍼로지 7 Bold" pitchFamily="2" charset="-127"/>
              </a:rPr>
              <a:t>개발 연구 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(2020, </a:t>
            </a:r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최수빈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)</a:t>
            </a:r>
          </a:p>
          <a:p>
            <a:endParaRPr lang="en-US" altLang="ko-KR" dirty="0"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해당 논문이 선행연구 조사를 한 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2018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년 기준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암호화폐 가격 예측은 수치 데이터만을 사용한 경우 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* </a:t>
            </a: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해당 논문 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30page</a:t>
            </a:r>
          </a:p>
          <a:p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Linear Regression + Logistic Regression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+ SVM + NN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연구 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-&gt;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정확도 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0.55</a:t>
            </a:r>
          </a:p>
          <a:p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RF + SVM + Logistic Regression -&gt;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정확도 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0.50 ~ 0.55 / Gradient boosting -&gt;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정확도 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0.60 </a:t>
            </a:r>
            <a:r>
              <a:rPr lang="ko-KR" altLang="en-US" sz="1400" dirty="0">
                <a:latin typeface="페이퍼로지 5 Medium" pitchFamily="2" charset="-127"/>
                <a:ea typeface="페이퍼로지 5 Medium" pitchFamily="2" charset="-127"/>
              </a:rPr>
              <a:t>등 대부분 낮은 정확도를 보였다</a:t>
            </a:r>
            <a:r>
              <a:rPr lang="en-US" altLang="ko-KR" sz="1400" dirty="0">
                <a:latin typeface="페이퍼로지 5 Medium" pitchFamily="2" charset="-127"/>
                <a:ea typeface="페이퍼로지 5 Medium" pitchFamily="2" charset="-127"/>
              </a:rPr>
              <a:t>. </a:t>
            </a:r>
          </a:p>
          <a:p>
            <a:endParaRPr lang="en-US" altLang="ko-KR" dirty="0"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페이퍼로지 7 Bold" pitchFamily="2" charset="-127"/>
                <a:ea typeface="페이퍼로지 7 Bold" pitchFamily="2" charset="-127"/>
              </a:rPr>
              <a:t>데이터 수집 방법</a:t>
            </a:r>
            <a:endParaRPr lang="en-US" altLang="ko-KR" dirty="0">
              <a:solidFill>
                <a:schemeClr val="accent1"/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데이터 수집 도구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    </a:t>
            </a:r>
            <a:r>
              <a:rPr lang="en-US" altLang="ko-KR" dirty="0" err="1">
                <a:latin typeface="페이퍼로지 5 Medium" pitchFamily="2" charset="-127"/>
                <a:ea typeface="페이퍼로지 5 Medium" pitchFamily="2" charset="-127"/>
              </a:rPr>
              <a:t>coinmarketcap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 API</a:t>
            </a: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암호화폐 선택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        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당시 시가총액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2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위 </a:t>
            </a:r>
            <a:r>
              <a:rPr lang="ko-KR" altLang="en-US" dirty="0" err="1">
                <a:latin typeface="페이퍼로지 5 Medium" pitchFamily="2" charset="-127"/>
                <a:ea typeface="페이퍼로지 5 Medium" pitchFamily="2" charset="-127"/>
              </a:rPr>
              <a:t>이더리움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(ETH) </a:t>
            </a: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변수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                         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시가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종가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고가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저가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볼륨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(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거래량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)</a:t>
            </a: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시계열 기준 단위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   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24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시간 간격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*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연구하고자 하는 목표가 다음날 가격 예측이기 때문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해당 논문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43page</a:t>
            </a: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시계열 데이터 범위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2015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년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8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월 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– 2020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년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1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월 약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5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년</a:t>
            </a:r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페이퍼로지 7 Bold" pitchFamily="2" charset="-127"/>
                <a:ea typeface="페이퍼로지 7 Bold" pitchFamily="2" charset="-127"/>
              </a:rPr>
              <a:t>데이터 </a:t>
            </a:r>
            <a:r>
              <a:rPr lang="ko-KR" altLang="en-US" dirty="0" err="1">
                <a:solidFill>
                  <a:schemeClr val="accent1"/>
                </a:solidFill>
                <a:latin typeface="페이퍼로지 7 Bold" pitchFamily="2" charset="-127"/>
                <a:ea typeface="페이퍼로지 7 Bold" pitchFamily="2" charset="-127"/>
              </a:rPr>
              <a:t>전처리</a:t>
            </a:r>
            <a:r>
              <a:rPr lang="ko-KR" altLang="en-US" dirty="0">
                <a:solidFill>
                  <a:schemeClr val="accent1"/>
                </a:solidFill>
                <a:latin typeface="페이퍼로지 7 Bold" pitchFamily="2" charset="-127"/>
                <a:ea typeface="페이퍼로지 7 Bold" pitchFamily="2" charset="-127"/>
              </a:rPr>
              <a:t> 방법</a:t>
            </a:r>
            <a:endParaRPr lang="en-US" altLang="ko-KR" dirty="0">
              <a:solidFill>
                <a:schemeClr val="accent1"/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결측 데이터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   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(Null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을 뜻함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)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평균 값으로 대체</a:t>
            </a:r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부적합 데이터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(2015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년도의 경우 </a:t>
            </a:r>
            <a:r>
              <a:rPr lang="ko-KR" altLang="en-US" dirty="0" err="1">
                <a:latin typeface="페이퍼로지 5 Medium" pitchFamily="2" charset="-127"/>
                <a:ea typeface="페이퍼로지 5 Medium" pitchFamily="2" charset="-127"/>
              </a:rPr>
              <a:t>이더리움이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 출시된 지 얼마 되지 않아 데이터가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0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인 것이 많았다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)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부적합 데이터를 삭제</a:t>
            </a:r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ko-KR" altLang="en-US" dirty="0">
                <a:latin typeface="페이퍼로지 7 Bold" pitchFamily="2" charset="-127"/>
                <a:ea typeface="페이퍼로지 7 Bold" pitchFamily="2" charset="-127"/>
              </a:rPr>
              <a:t>정규화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:               </a:t>
            </a:r>
            <a:r>
              <a:rPr lang="en-US" altLang="ko-KR" dirty="0">
                <a:latin typeface="페이퍼로지 5 Medium" pitchFamily="2" charset="-127"/>
                <a:ea typeface="페이퍼로지 5 Medium" pitchFamily="2" charset="-127"/>
              </a:rPr>
              <a:t>Mix-max: 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상대적 변화를 </a:t>
            </a:r>
            <a:r>
              <a:rPr lang="en-US" altLang="ko-KR" dirty="0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(0,1) </a:t>
            </a:r>
            <a:r>
              <a:rPr lang="ko-KR" altLang="en-US" dirty="0">
                <a:highlight>
                  <a:srgbClr val="FFFF00"/>
                </a:highlight>
                <a:latin typeface="페이퍼로지 5 Medium" pitchFamily="2" charset="-127"/>
                <a:ea typeface="페이퍼로지 5 Medium" pitchFamily="2" charset="-127"/>
              </a:rPr>
              <a:t>범위로</a:t>
            </a:r>
            <a:r>
              <a:rPr lang="ko-KR" altLang="en-US" dirty="0">
                <a:latin typeface="페이퍼로지 5 Medium" pitchFamily="2" charset="-127"/>
                <a:ea typeface="페이퍼로지 5 Medium" pitchFamily="2" charset="-127"/>
              </a:rPr>
              <a:t> 스케일링</a:t>
            </a:r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dirty="0">
              <a:latin typeface="페이퍼로지 5 Medium" pitchFamily="2" charset="-127"/>
              <a:ea typeface="페이퍼로지 5 Medium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DEC03E-C8C5-F1DD-957C-A1A48C5805B8}"/>
              </a:ext>
            </a:extLst>
          </p:cNvPr>
          <p:cNvSpPr txBox="1"/>
          <p:nvPr/>
        </p:nvSpPr>
        <p:spPr>
          <a:xfrm>
            <a:off x="5950671" y="0"/>
            <a:ext cx="6132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1"/>
                </a:solidFill>
              </a:rPr>
              <a:t>https://www.riss.kr/search/detail/DetailView.do?p_mat_type=be54d9b8bc7cdb09&amp;control_no=8070829862e45fa2ffe0bdc3ef48d419&amp;outLink=K</a:t>
            </a:r>
          </a:p>
        </p:txBody>
      </p:sp>
    </p:spTree>
    <p:extLst>
      <p:ext uri="{BB962C8B-B14F-4D97-AF65-F5344CB8AC3E}">
        <p14:creationId xmlns:p14="http://schemas.microsoft.com/office/powerpoint/2010/main" val="247015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3009</Words>
  <Application>Microsoft Office PowerPoint</Application>
  <PresentationFormat>와이드스크린</PresentationFormat>
  <Paragraphs>243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페이퍼로지 5 Medium</vt:lpstr>
      <vt:lpstr>페이퍼로지 7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지연 유</dc:creator>
  <cp:lastModifiedBy>지연 유</cp:lastModifiedBy>
  <cp:revision>2</cp:revision>
  <dcterms:created xsi:type="dcterms:W3CDTF">2024-11-23T06:40:22Z</dcterms:created>
  <dcterms:modified xsi:type="dcterms:W3CDTF">2024-11-24T04:34:41Z</dcterms:modified>
</cp:coreProperties>
</file>