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73" r:id="rId4"/>
    <p:sldId id="259" r:id="rId5"/>
    <p:sldId id="262" r:id="rId6"/>
    <p:sldId id="261" r:id="rId7"/>
    <p:sldId id="263" r:id="rId8"/>
    <p:sldId id="270" r:id="rId9"/>
    <p:sldId id="264" r:id="rId10"/>
    <p:sldId id="271" r:id="rId11"/>
    <p:sldId id="265" r:id="rId12"/>
    <p:sldId id="272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914"/>
    <a:srgbClr val="EF2A03"/>
    <a:srgbClr val="4D2307"/>
    <a:srgbClr val="A13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5" autoAdjust="0"/>
    <p:restoredTop sz="94660"/>
  </p:normalViewPr>
  <p:slideViewPr>
    <p:cSldViewPr snapToGrid="0">
      <p:cViewPr>
        <p:scale>
          <a:sx n="50" d="100"/>
          <a:sy n="50" d="100"/>
        </p:scale>
        <p:origin x="56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16CF-52B2-46E6-9B5B-273C2B3FA061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523-D768-413B-9340-A3624D7A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8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16CF-52B2-46E6-9B5B-273C2B3FA061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523-D768-413B-9340-A3624D7A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16CF-52B2-46E6-9B5B-273C2B3FA061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523-D768-413B-9340-A3624D7A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2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16CF-52B2-46E6-9B5B-273C2B3FA061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523-D768-413B-9340-A3624D7A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16CF-52B2-46E6-9B5B-273C2B3FA061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523-D768-413B-9340-A3624D7A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16CF-52B2-46E6-9B5B-273C2B3FA061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523-D768-413B-9340-A3624D7A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16CF-52B2-46E6-9B5B-273C2B3FA061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523-D768-413B-9340-A3624D7A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16CF-52B2-46E6-9B5B-273C2B3FA061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523-D768-413B-9340-A3624D7A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9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16CF-52B2-46E6-9B5B-273C2B3FA061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523-D768-413B-9340-A3624D7A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16CF-52B2-46E6-9B5B-273C2B3FA061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523-D768-413B-9340-A3624D7A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16CF-52B2-46E6-9B5B-273C2B3FA061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523-D768-413B-9340-A3624D7A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916CF-52B2-46E6-9B5B-273C2B3FA061}" type="datetimeFigureOut">
              <a:rPr lang="en-US" smtClean="0"/>
              <a:t>22-Sep-17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8523-D768-413B-9340-A3624D7A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5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4F9DC1E2-C1F4-4B2E-A223-39B847AD24C0}"/>
              </a:ext>
            </a:extLst>
          </p:cNvPr>
          <p:cNvSpPr/>
          <p:nvPr/>
        </p:nvSpPr>
        <p:spPr>
          <a:xfrm>
            <a:off x="1167617" y="2445864"/>
            <a:ext cx="106492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Training and controlling </a:t>
            </a:r>
          </a:p>
          <a:p>
            <a:pPr algn="ctr"/>
            <a:r>
              <a:rPr 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 service robot via voice commands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B064DBA9-ECFC-4D88-BD2F-71B083D44E0E}"/>
              </a:ext>
            </a:extLst>
          </p:cNvPr>
          <p:cNvSpPr/>
          <p:nvPr/>
        </p:nvSpPr>
        <p:spPr>
          <a:xfrm>
            <a:off x="3561612" y="4043623"/>
            <a:ext cx="5861254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th-TH" sz="3200" b="1" dirty="0"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การฝึกสอนและสั่งงานหุ่นยนต์บริการด้วยเสียงพูด</a:t>
            </a:r>
          </a:p>
        </p:txBody>
      </p:sp>
      <p:sp>
        <p:nvSpPr>
          <p:cNvPr id="2" name="รูปแบบอิสระ 1"/>
          <p:cNvSpPr/>
          <p:nvPr/>
        </p:nvSpPr>
        <p:spPr>
          <a:xfrm>
            <a:off x="0" y="0"/>
            <a:ext cx="1392117" cy="5767754"/>
          </a:xfrm>
          <a:custGeom>
            <a:avLst/>
            <a:gdLst>
              <a:gd name="connsiteX0" fmla="*/ 56271 w 844061"/>
              <a:gd name="connsiteY0" fmla="*/ 0 h 5767754"/>
              <a:gd name="connsiteX1" fmla="*/ 0 w 844061"/>
              <a:gd name="connsiteY1" fmla="*/ 5767754 h 5767754"/>
              <a:gd name="connsiteX2" fmla="*/ 844061 w 844061"/>
              <a:gd name="connsiteY2" fmla="*/ 928467 h 5767754"/>
              <a:gd name="connsiteX3" fmla="*/ 56271 w 844061"/>
              <a:gd name="connsiteY3" fmla="*/ 0 h 576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061" h="5767754">
                <a:moveTo>
                  <a:pt x="56271" y="0"/>
                </a:moveTo>
                <a:lnTo>
                  <a:pt x="0" y="5767754"/>
                </a:lnTo>
                <a:lnTo>
                  <a:pt x="844061" y="928467"/>
                </a:lnTo>
                <a:lnTo>
                  <a:pt x="56271" y="0"/>
                </a:lnTo>
                <a:close/>
              </a:path>
            </a:pathLst>
          </a:custGeom>
          <a:solidFill>
            <a:srgbClr val="E66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รูปแบบอิสระ 2"/>
          <p:cNvSpPr/>
          <p:nvPr/>
        </p:nvSpPr>
        <p:spPr>
          <a:xfrm rot="5400000">
            <a:off x="3301473" y="2169026"/>
            <a:ext cx="1345886" cy="8032067"/>
          </a:xfrm>
          <a:custGeom>
            <a:avLst/>
            <a:gdLst>
              <a:gd name="connsiteX0" fmla="*/ 2152357 w 2236763"/>
              <a:gd name="connsiteY0" fmla="*/ 14068 h 4051496"/>
              <a:gd name="connsiteX1" fmla="*/ 0 w 2236763"/>
              <a:gd name="connsiteY1" fmla="*/ 4051496 h 4051496"/>
              <a:gd name="connsiteX2" fmla="*/ 2236763 w 2236763"/>
              <a:gd name="connsiteY2" fmla="*/ 4037428 h 4051496"/>
              <a:gd name="connsiteX3" fmla="*/ 2236763 w 2236763"/>
              <a:gd name="connsiteY3" fmla="*/ 0 h 405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763" h="4051496">
                <a:moveTo>
                  <a:pt x="2152357" y="14068"/>
                </a:moveTo>
                <a:lnTo>
                  <a:pt x="0" y="4051496"/>
                </a:lnTo>
                <a:lnTo>
                  <a:pt x="2236763" y="4037428"/>
                </a:lnTo>
                <a:lnTo>
                  <a:pt x="2236763" y="0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7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547255"/>
            <a:ext cx="9524999" cy="6172200"/>
          </a:xfrm>
          <a:prstGeom prst="rect">
            <a:avLst/>
          </a:prstGeom>
        </p:spPr>
      </p:pic>
      <p:sp>
        <p:nvSpPr>
          <p:cNvPr id="5" name="วงรี 4"/>
          <p:cNvSpPr/>
          <p:nvPr/>
        </p:nvSpPr>
        <p:spPr>
          <a:xfrm>
            <a:off x="4440382" y="1295400"/>
            <a:ext cx="4572000" cy="3276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2306464" y="0"/>
            <a:ext cx="853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โครงสร้างและการทำงานของระบบ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j-cs"/>
            </a:endParaRPr>
          </a:p>
        </p:txBody>
      </p:sp>
      <p:sp>
        <p:nvSpPr>
          <p:cNvPr id="3" name="วงรี 2"/>
          <p:cNvSpPr/>
          <p:nvPr/>
        </p:nvSpPr>
        <p:spPr>
          <a:xfrm>
            <a:off x="6402636" y="1237098"/>
            <a:ext cx="1897038" cy="1460311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>
                <a:solidFill>
                  <a:srgbClr val="FFC000"/>
                </a:solidFill>
              </a:rPr>
              <a:t>สอน</a:t>
            </a:r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26" name="วงรี 25"/>
          <p:cNvSpPr/>
          <p:nvPr/>
        </p:nvSpPr>
        <p:spPr>
          <a:xfrm>
            <a:off x="6446688" y="3078724"/>
            <a:ext cx="1897038" cy="14603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>
                <a:solidFill>
                  <a:schemeClr val="bg1">
                    <a:lumMod val="95000"/>
                  </a:schemeClr>
                </a:solidFill>
              </a:rPr>
              <a:t>สั่ง</a:t>
            </a:r>
            <a:endParaRPr 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วงรี 26"/>
          <p:cNvSpPr/>
          <p:nvPr/>
        </p:nvSpPr>
        <p:spPr>
          <a:xfrm>
            <a:off x="6446688" y="4937819"/>
            <a:ext cx="1897038" cy="14603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>
                <a:solidFill>
                  <a:srgbClr val="92D050"/>
                </a:solidFill>
              </a:rPr>
              <a:t>ถาม</a:t>
            </a:r>
            <a:endParaRPr lang="en-US" sz="4800" b="1" dirty="0">
              <a:solidFill>
                <a:srgbClr val="92D050"/>
              </a:solidFill>
            </a:endParaRPr>
          </a:p>
        </p:txBody>
      </p:sp>
      <p:sp>
        <p:nvSpPr>
          <p:cNvPr id="28" name="กล่องข้อความ 27"/>
          <p:cNvSpPr txBox="1"/>
          <p:nvPr/>
        </p:nvSpPr>
        <p:spPr>
          <a:xfrm>
            <a:off x="2306464" y="1630477"/>
            <a:ext cx="2638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002060"/>
                </a:solidFill>
              </a:rPr>
              <a:t>“end” </a:t>
            </a:r>
            <a:r>
              <a:rPr lang="th-TH" sz="4000" b="1" i="1" dirty="0">
                <a:solidFill>
                  <a:srgbClr val="002060"/>
                </a:solidFill>
              </a:rPr>
              <a:t>ท้ายสุด</a:t>
            </a:r>
            <a:endParaRPr lang="en-US" sz="4000" b="1" i="1" dirty="0">
              <a:solidFill>
                <a:srgbClr val="002060"/>
              </a:solidFill>
            </a:endParaRPr>
          </a:p>
        </p:txBody>
      </p:sp>
      <p:sp>
        <p:nvSpPr>
          <p:cNvPr id="29" name="กล่องข้อความ 28"/>
          <p:cNvSpPr txBox="1"/>
          <p:nvPr/>
        </p:nvSpPr>
        <p:spPr>
          <a:xfrm>
            <a:off x="2299172" y="3454937"/>
            <a:ext cx="2868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002060"/>
                </a:solidFill>
              </a:rPr>
              <a:t>“jerry”</a:t>
            </a:r>
            <a:r>
              <a:rPr lang="th-TH" sz="4000" b="1" i="1" dirty="0">
                <a:solidFill>
                  <a:srgbClr val="002060"/>
                </a:solidFill>
              </a:rPr>
              <a:t> หน้าสุด</a:t>
            </a:r>
            <a:endParaRPr lang="en-US" sz="4000" b="1" i="1" dirty="0">
              <a:solidFill>
                <a:srgbClr val="002060"/>
              </a:solidFill>
            </a:endParaRPr>
          </a:p>
        </p:txBody>
      </p:sp>
      <p:sp>
        <p:nvSpPr>
          <p:cNvPr id="31" name="กล่องข้อความ 30"/>
          <p:cNvSpPr txBox="1"/>
          <p:nvPr/>
        </p:nvSpPr>
        <p:spPr>
          <a:xfrm>
            <a:off x="927324" y="5314031"/>
            <a:ext cx="449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002060"/>
                </a:solidFill>
              </a:rPr>
              <a:t>“do you know”</a:t>
            </a:r>
            <a:r>
              <a:rPr lang="th-TH" sz="4000" b="1" i="1" dirty="0">
                <a:solidFill>
                  <a:srgbClr val="002060"/>
                </a:solidFill>
              </a:rPr>
              <a:t>หน้าสุด</a:t>
            </a:r>
            <a:endParaRPr lang="en-US" sz="4000" b="1" i="1" dirty="0">
              <a:solidFill>
                <a:srgbClr val="002060"/>
              </a:solidFill>
            </a:endParaRPr>
          </a:p>
        </p:txBody>
      </p:sp>
      <p:cxnSp>
        <p:nvCxnSpPr>
          <p:cNvPr id="6" name="ลูกศรเชื่อมต่อแบบตรง 5"/>
          <p:cNvCxnSpPr>
            <a:stCxn id="28" idx="3"/>
          </p:cNvCxnSpPr>
          <p:nvPr/>
        </p:nvCxnSpPr>
        <p:spPr>
          <a:xfrm flipV="1">
            <a:off x="4945392" y="1983492"/>
            <a:ext cx="1457244" cy="9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กล่องข้อความ 34"/>
          <p:cNvSpPr txBox="1"/>
          <p:nvPr/>
        </p:nvSpPr>
        <p:spPr>
          <a:xfrm>
            <a:off x="9801837" y="1629547"/>
            <a:ext cx="1987660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4000" b="1" i="1" dirty="0"/>
              <a:t>Capture </a:t>
            </a:r>
          </a:p>
        </p:txBody>
      </p:sp>
      <p:cxnSp>
        <p:nvCxnSpPr>
          <p:cNvPr id="36" name="ลูกศรเชื่อมต่อแบบตรง 35"/>
          <p:cNvCxnSpPr>
            <a:stCxn id="29" idx="3"/>
            <a:endCxn id="26" idx="2"/>
          </p:cNvCxnSpPr>
          <p:nvPr/>
        </p:nvCxnSpPr>
        <p:spPr>
          <a:xfrm>
            <a:off x="5167329" y="3808880"/>
            <a:ext cx="12793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กล่องข้อความ 36"/>
          <p:cNvSpPr txBox="1"/>
          <p:nvPr/>
        </p:nvSpPr>
        <p:spPr>
          <a:xfrm>
            <a:off x="9801837" y="4416110"/>
            <a:ext cx="1858201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th-TH" sz="4000" b="1" dirty="0"/>
              <a:t>ค้นหาวัตถุ</a:t>
            </a:r>
            <a:r>
              <a:rPr lang="en-US" sz="4000" b="1" dirty="0"/>
              <a:t> </a:t>
            </a:r>
          </a:p>
        </p:txBody>
      </p:sp>
      <p:cxnSp>
        <p:nvCxnSpPr>
          <p:cNvPr id="38" name="ลูกศรเชื่อมต่อแบบตรง 37"/>
          <p:cNvCxnSpPr/>
          <p:nvPr/>
        </p:nvCxnSpPr>
        <p:spPr>
          <a:xfrm>
            <a:off x="8236259" y="3776405"/>
            <a:ext cx="1565578" cy="6707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/>
          <p:cNvCxnSpPr>
            <a:stCxn id="31" idx="3"/>
            <a:endCxn id="27" idx="2"/>
          </p:cNvCxnSpPr>
          <p:nvPr/>
        </p:nvCxnSpPr>
        <p:spPr>
          <a:xfrm>
            <a:off x="5422209" y="5667974"/>
            <a:ext cx="1024479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ลูกศรเชื่อมต่อแบบตรง 52"/>
          <p:cNvCxnSpPr/>
          <p:nvPr/>
        </p:nvCxnSpPr>
        <p:spPr>
          <a:xfrm flipV="1">
            <a:off x="8299674" y="1941812"/>
            <a:ext cx="1502163" cy="416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ลูกศรเชื่อมต่อแบบตรง 61"/>
          <p:cNvCxnSpPr>
            <a:stCxn id="27" idx="6"/>
          </p:cNvCxnSpPr>
          <p:nvPr/>
        </p:nvCxnSpPr>
        <p:spPr>
          <a:xfrm flipV="1">
            <a:off x="8343726" y="5144852"/>
            <a:ext cx="1458111" cy="5231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กล่องข้อความ 70"/>
          <p:cNvSpPr txBox="1"/>
          <p:nvPr/>
        </p:nvSpPr>
        <p:spPr>
          <a:xfrm>
            <a:off x="211033" y="2772612"/>
            <a:ext cx="1912476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sz="2800" b="1" dirty="0"/>
              <a:t>ตัดคำนาม </a:t>
            </a:r>
            <a:r>
              <a:rPr lang="en-US" sz="2800" b="1" dirty="0"/>
              <a:t>“ball”</a:t>
            </a:r>
          </a:p>
          <a:p>
            <a:r>
              <a:rPr lang="th-TH" sz="2800" b="1" dirty="0"/>
              <a:t>แล้วตรวจสอบ </a:t>
            </a:r>
            <a:r>
              <a:rPr lang="en-US" sz="2800" b="1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95865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547255"/>
            <a:ext cx="9524999" cy="6172200"/>
          </a:xfrm>
          <a:prstGeom prst="rect">
            <a:avLst/>
          </a:prstGeom>
        </p:spPr>
      </p:pic>
      <p:sp>
        <p:nvSpPr>
          <p:cNvPr id="5" name="วงรี 4"/>
          <p:cNvSpPr/>
          <p:nvPr/>
        </p:nvSpPr>
        <p:spPr>
          <a:xfrm>
            <a:off x="6248397" y="83126"/>
            <a:ext cx="4572000" cy="1378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2812851" y="-13037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โครงสร้างและการทำงานของระบบ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j-cs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355823"/>
            <a:ext cx="5438938" cy="2651636"/>
          </a:xfrm>
          <a:prstGeom prst="rect">
            <a:avLst/>
          </a:prstGeom>
        </p:spPr>
      </p:pic>
      <p:sp>
        <p:nvSpPr>
          <p:cNvPr id="19" name="กล่องข้อความ 18"/>
          <p:cNvSpPr txBox="1"/>
          <p:nvPr/>
        </p:nvSpPr>
        <p:spPr>
          <a:xfrm>
            <a:off x="2812851" y="2552559"/>
            <a:ext cx="1987660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4000" b="1" i="1" dirty="0"/>
              <a:t>Capture </a:t>
            </a:r>
          </a:p>
        </p:txBody>
      </p:sp>
      <p:cxnSp>
        <p:nvCxnSpPr>
          <p:cNvPr id="20" name="ลูกศรเชื่อมต่อแบบตรง 19"/>
          <p:cNvCxnSpPr>
            <a:endCxn id="19" idx="1"/>
          </p:cNvCxnSpPr>
          <p:nvPr/>
        </p:nvCxnSpPr>
        <p:spPr>
          <a:xfrm flipV="1">
            <a:off x="1310688" y="2906502"/>
            <a:ext cx="150216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สี่เหลี่ยมผืนผ้า 8"/>
          <p:cNvSpPr/>
          <p:nvPr/>
        </p:nvSpPr>
        <p:spPr>
          <a:xfrm>
            <a:off x="60025" y="2617959"/>
            <a:ext cx="1250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002060"/>
                </a:solidFill>
              </a:rPr>
              <a:t>“ball”</a:t>
            </a:r>
            <a:r>
              <a:rPr lang="th-TH" sz="3200" b="1" i="1" dirty="0">
                <a:solidFill>
                  <a:srgbClr val="002060"/>
                </a:solidFill>
              </a:rPr>
              <a:t> </a:t>
            </a:r>
            <a:endParaRPr lang="en-US" sz="3200" dirty="0"/>
          </a:p>
        </p:txBody>
      </p:sp>
      <p:cxnSp>
        <p:nvCxnSpPr>
          <p:cNvPr id="23" name="ลูกศรเชื่อมต่อแบบตรง 22"/>
          <p:cNvCxnSpPr/>
          <p:nvPr/>
        </p:nvCxnSpPr>
        <p:spPr>
          <a:xfrm flipV="1">
            <a:off x="1553436" y="3083473"/>
            <a:ext cx="1259415" cy="5981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สี่เหลี่ยมผืนผ้า 29"/>
          <p:cNvSpPr/>
          <p:nvPr/>
        </p:nvSpPr>
        <p:spPr>
          <a:xfrm>
            <a:off x="174532" y="3502804"/>
            <a:ext cx="1378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i="1" dirty="0">
                <a:solidFill>
                  <a:srgbClr val="002060"/>
                </a:solidFill>
              </a:rPr>
              <a:t>ภาพวีดีโอ</a:t>
            </a:r>
            <a:endParaRPr lang="en-US" sz="3200" dirty="0"/>
          </a:p>
        </p:txBody>
      </p:sp>
      <p:cxnSp>
        <p:nvCxnSpPr>
          <p:cNvPr id="32" name="ลูกศรเชื่อมต่อแบบตรง 31"/>
          <p:cNvCxnSpPr/>
          <p:nvPr/>
        </p:nvCxnSpPr>
        <p:spPr>
          <a:xfrm flipV="1">
            <a:off x="4800511" y="2897426"/>
            <a:ext cx="150216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สี่เหลี่ยมผืนผ้า 32"/>
          <p:cNvSpPr/>
          <p:nvPr/>
        </p:nvSpPr>
        <p:spPr>
          <a:xfrm>
            <a:off x="7860569" y="5007459"/>
            <a:ext cx="2648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i="1" dirty="0">
                <a:solidFill>
                  <a:srgbClr val="002060"/>
                </a:solidFill>
              </a:rPr>
              <a:t>ภาพที่ทำการตัดแล้ว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958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2466377" y="0"/>
            <a:ext cx="853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โครงสร้างและการทำงานของระบบ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j-cs"/>
            </a:endParaRPr>
          </a:p>
        </p:txBody>
      </p:sp>
      <p:grpSp>
        <p:nvGrpSpPr>
          <p:cNvPr id="49" name="กลุ่ม 48"/>
          <p:cNvGrpSpPr/>
          <p:nvPr/>
        </p:nvGrpSpPr>
        <p:grpSpPr>
          <a:xfrm>
            <a:off x="0" y="2048353"/>
            <a:ext cx="12192000" cy="4421238"/>
            <a:chOff x="0" y="2048353"/>
            <a:chExt cx="12192000" cy="4421238"/>
          </a:xfrm>
        </p:grpSpPr>
        <p:cxnSp>
          <p:nvCxnSpPr>
            <p:cNvPr id="27" name="ลูกศรเชื่อมต่อแบบตรง 26"/>
            <p:cNvCxnSpPr/>
            <p:nvPr/>
          </p:nvCxnSpPr>
          <p:spPr>
            <a:xfrm flipV="1">
              <a:off x="66440" y="4224137"/>
              <a:ext cx="5458060" cy="111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สี่เหลี่ยมผืนผ้า 27"/>
            <p:cNvSpPr/>
            <p:nvPr/>
          </p:nvSpPr>
          <p:spPr>
            <a:xfrm>
              <a:off x="777927" y="2255064"/>
              <a:ext cx="125066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1" dirty="0">
                  <a:solidFill>
                    <a:srgbClr val="002060"/>
                  </a:solidFill>
                </a:rPr>
                <a:t>“ball”</a:t>
              </a:r>
              <a:r>
                <a:rPr lang="th-TH" sz="3200" b="1" i="1" dirty="0">
                  <a:solidFill>
                    <a:srgbClr val="002060"/>
                  </a:solidFill>
                </a:rPr>
                <a:t> </a:t>
              </a:r>
              <a:endParaRPr lang="en-US" sz="3200" dirty="0"/>
            </a:p>
          </p:txBody>
        </p:sp>
        <p:sp>
          <p:nvSpPr>
            <p:cNvPr id="31" name="สี่เหลี่ยมผืนผ้า 30"/>
            <p:cNvSpPr/>
            <p:nvPr/>
          </p:nvSpPr>
          <p:spPr>
            <a:xfrm>
              <a:off x="428709" y="3639362"/>
              <a:ext cx="31495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3200" b="1" i="1" dirty="0">
                  <a:solidFill>
                    <a:srgbClr val="002060"/>
                  </a:solidFill>
                </a:rPr>
                <a:t>ภาพวีดีโอ ณ เวลานั้น</a:t>
              </a:r>
              <a:endParaRPr lang="en-US" sz="3200" dirty="0"/>
            </a:p>
          </p:txBody>
        </p:sp>
        <p:cxnSp>
          <p:nvCxnSpPr>
            <p:cNvPr id="32" name="ลูกศรเชื่อมต่อแบบตรง 31"/>
            <p:cNvCxnSpPr/>
            <p:nvPr/>
          </p:nvCxnSpPr>
          <p:spPr>
            <a:xfrm flipV="1">
              <a:off x="0" y="2831962"/>
              <a:ext cx="281285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รูปภาพ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6517" y="2048353"/>
              <a:ext cx="2409368" cy="1174635"/>
            </a:xfrm>
            <a:prstGeom prst="rect">
              <a:avLst/>
            </a:prstGeom>
          </p:spPr>
        </p:pic>
        <p:cxnSp>
          <p:nvCxnSpPr>
            <p:cNvPr id="43" name="ลูกศรเชื่อมต่อแบบตรง 42"/>
            <p:cNvCxnSpPr>
              <a:endCxn id="52" idx="0"/>
            </p:cNvCxnSpPr>
            <p:nvPr/>
          </p:nvCxnSpPr>
          <p:spPr>
            <a:xfrm>
              <a:off x="7681416" y="2780542"/>
              <a:ext cx="0" cy="106255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ข้าวหลามตัด 51"/>
            <p:cNvSpPr/>
            <p:nvPr/>
          </p:nvSpPr>
          <p:spPr>
            <a:xfrm>
              <a:off x="5625389" y="3843096"/>
              <a:ext cx="4112054" cy="784312"/>
            </a:xfrm>
            <a:prstGeom prst="diamond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matching</a:t>
              </a:r>
            </a:p>
          </p:txBody>
        </p:sp>
        <p:cxnSp>
          <p:nvCxnSpPr>
            <p:cNvPr id="62" name="ตัวเชื่อมต่อตรง 61"/>
            <p:cNvCxnSpPr/>
            <p:nvPr/>
          </p:nvCxnSpPr>
          <p:spPr>
            <a:xfrm flipV="1">
              <a:off x="5215885" y="2752266"/>
              <a:ext cx="2465531" cy="28276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สี่เหลี่ยมผืนผ้า 64"/>
            <p:cNvSpPr/>
            <p:nvPr/>
          </p:nvSpPr>
          <p:spPr>
            <a:xfrm>
              <a:off x="5524500" y="2124603"/>
              <a:ext cx="27528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1" dirty="0">
                  <a:solidFill>
                    <a:srgbClr val="002060"/>
                  </a:solidFill>
                </a:rPr>
                <a:t>Training Image</a:t>
              </a:r>
              <a:endParaRPr lang="en-US" sz="3200" dirty="0"/>
            </a:p>
          </p:txBody>
        </p:sp>
        <p:cxnSp>
          <p:nvCxnSpPr>
            <p:cNvPr id="67" name="ลูกศรเชื่อมต่อแบบตรง 66"/>
            <p:cNvCxnSpPr/>
            <p:nvPr/>
          </p:nvCxnSpPr>
          <p:spPr>
            <a:xfrm>
              <a:off x="7690185" y="4660121"/>
              <a:ext cx="0" cy="120754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ลูกศรเชื่อมต่อแบบตรง 67"/>
            <p:cNvCxnSpPr>
              <a:endCxn id="71" idx="5"/>
            </p:cNvCxnSpPr>
            <p:nvPr/>
          </p:nvCxnSpPr>
          <p:spPr>
            <a:xfrm flipV="1">
              <a:off x="9944693" y="4235252"/>
              <a:ext cx="898129" cy="17379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กล่องข้อความ 68"/>
            <p:cNvSpPr txBox="1"/>
            <p:nvPr/>
          </p:nvSpPr>
          <p:spPr>
            <a:xfrm>
              <a:off x="6900934" y="4941225"/>
              <a:ext cx="660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71" name="สี่เหลี่ยมด้านขนาน 70"/>
            <p:cNvSpPr/>
            <p:nvPr/>
          </p:nvSpPr>
          <p:spPr>
            <a:xfrm>
              <a:off x="10706100" y="3988617"/>
              <a:ext cx="1485900" cy="493269"/>
            </a:xfrm>
            <a:prstGeom prst="parallelogram">
              <a:avLst>
                <a:gd name="adj" fmla="val 55435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rgbClr val="002060"/>
                  </a:solidFill>
                </a:rPr>
                <a:t>“No”</a:t>
              </a:r>
              <a:endParaRPr lang="en-US" dirty="0"/>
            </a:p>
          </p:txBody>
        </p:sp>
        <p:sp>
          <p:nvSpPr>
            <p:cNvPr id="72" name="สี่เหลี่ยมด้านขนาน 71"/>
            <p:cNvSpPr/>
            <p:nvPr/>
          </p:nvSpPr>
          <p:spPr>
            <a:xfrm>
              <a:off x="6440518" y="5941503"/>
              <a:ext cx="2499334" cy="528088"/>
            </a:xfrm>
            <a:prstGeom prst="parallelogram">
              <a:avLst>
                <a:gd name="adj" fmla="val 79272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rgbClr val="002060"/>
                  </a:solidFill>
                </a:rPr>
                <a:t>“Yes”</a:t>
              </a:r>
              <a:endParaRPr lang="en-US" dirty="0"/>
            </a:p>
          </p:txBody>
        </p:sp>
        <p:sp>
          <p:nvSpPr>
            <p:cNvPr id="73" name="กล่องข้อความ 72"/>
            <p:cNvSpPr txBox="1"/>
            <p:nvPr/>
          </p:nvSpPr>
          <p:spPr>
            <a:xfrm>
              <a:off x="10013736" y="3656991"/>
              <a:ext cx="6094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solidFill>
                    <a:srgbClr val="C00000"/>
                  </a:solidFill>
                </a:rPr>
                <a:t>No</a:t>
              </a:r>
            </a:p>
          </p:txBody>
        </p:sp>
      </p:grpSp>
      <p:sp>
        <p:nvSpPr>
          <p:cNvPr id="74" name="กล่องข้อความ 73"/>
          <p:cNvSpPr txBox="1"/>
          <p:nvPr/>
        </p:nvSpPr>
        <p:spPr>
          <a:xfrm>
            <a:off x="178403" y="1126451"/>
            <a:ext cx="2449710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th-TH" sz="4000" b="1" dirty="0"/>
              <a:t>การค้นหาวัตถุ</a:t>
            </a:r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706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2466377" y="0"/>
            <a:ext cx="853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โครงสร้างและการทำงานของระบบ</a:t>
            </a:r>
            <a:endParaRPr lang="en-US" sz="6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j-cs"/>
            </a:endParaRPr>
          </a:p>
        </p:txBody>
      </p:sp>
      <p:pic>
        <p:nvPicPr>
          <p:cNvPr id="2050" name="Picture 2" descr="ไม่มีข้อความกำกับภาพอัตโนมัต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1415713"/>
            <a:ext cx="5512014" cy="483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5713"/>
            <a:ext cx="5676900" cy="47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7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รูปภาพที่เกี่ยวข้อ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660" y="1423660"/>
            <a:ext cx="7235305" cy="51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สี่เหลี่ยมผืนผ้า 6"/>
          <p:cNvSpPr/>
          <p:nvPr/>
        </p:nvSpPr>
        <p:spPr>
          <a:xfrm>
            <a:off x="0" y="0"/>
            <a:ext cx="12192000" cy="886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3195686" y="93134"/>
            <a:ext cx="768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ซอฟต์แวร์และระบบปฏิบัติการที่</a:t>
            </a:r>
            <a:r>
              <a:rPr lang="th-TH" sz="4000" b="1" dirty="0">
                <a:ln w="0"/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cs typeface="+mj-cs"/>
              </a:rPr>
              <a:t>เกี่ยวข้อง</a:t>
            </a:r>
            <a:endParaRPr lang="en-US" sz="4000" b="1" dirty="0">
              <a:ln w="0"/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6" name="รูปภาพ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992" y="5092197"/>
            <a:ext cx="3725040" cy="1272168"/>
          </a:xfrm>
          <a:prstGeom prst="rect">
            <a:avLst/>
          </a:prstGeom>
        </p:spPr>
      </p:pic>
      <p:pic>
        <p:nvPicPr>
          <p:cNvPr id="17" name="รูปภาพ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814" y="1957042"/>
            <a:ext cx="2349370" cy="2404219"/>
          </a:xfrm>
          <a:prstGeom prst="rect">
            <a:avLst/>
          </a:prstGeom>
        </p:spPr>
      </p:pic>
      <p:pic>
        <p:nvPicPr>
          <p:cNvPr id="19" name="รูปภาพ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099" y="2625128"/>
            <a:ext cx="4176020" cy="732253"/>
          </a:xfrm>
          <a:prstGeom prst="rect">
            <a:avLst/>
          </a:prstGeom>
        </p:spPr>
      </p:pic>
      <p:pic>
        <p:nvPicPr>
          <p:cNvPr id="20" name="รูปภาพ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164" y="4145817"/>
            <a:ext cx="2202044" cy="2712183"/>
          </a:xfrm>
          <a:prstGeom prst="rect">
            <a:avLst/>
          </a:prstGeom>
        </p:spPr>
      </p:pic>
      <p:sp>
        <p:nvSpPr>
          <p:cNvPr id="21" name="กล่องข้อความ 20"/>
          <p:cNvSpPr txBox="1"/>
          <p:nvPr/>
        </p:nvSpPr>
        <p:spPr>
          <a:xfrm>
            <a:off x="8793735" y="61796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OpenCV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รูปภาพ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7" y="529628"/>
            <a:ext cx="7046684" cy="1235616"/>
          </a:xfrm>
          <a:prstGeom prst="rect">
            <a:avLst/>
          </a:prstGeom>
        </p:spPr>
      </p:pic>
      <p:sp>
        <p:nvSpPr>
          <p:cNvPr id="11" name="รูปห้าเหลี่ยม 10"/>
          <p:cNvSpPr/>
          <p:nvPr/>
        </p:nvSpPr>
        <p:spPr>
          <a:xfrm>
            <a:off x="735681" y="4300356"/>
            <a:ext cx="450166" cy="308869"/>
          </a:xfrm>
          <a:prstGeom prst="homePlate">
            <a:avLst/>
          </a:prstGeom>
          <a:solidFill>
            <a:srgbClr val="E66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1296876" y="3397458"/>
            <a:ext cx="18710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+mj-cs"/>
              </a:rPr>
              <a:t>Sphinx4</a:t>
            </a:r>
          </a:p>
        </p:txBody>
      </p:sp>
      <p:sp>
        <p:nvSpPr>
          <p:cNvPr id="13" name="รูปห้าเหลี่ยม 12"/>
          <p:cNvSpPr/>
          <p:nvPr/>
        </p:nvSpPr>
        <p:spPr>
          <a:xfrm>
            <a:off x="706667" y="3596967"/>
            <a:ext cx="450166" cy="308869"/>
          </a:xfrm>
          <a:prstGeom prst="homePlate">
            <a:avLst/>
          </a:prstGeom>
          <a:solidFill>
            <a:srgbClr val="E66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296876" y="4100847"/>
            <a:ext cx="3146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+mj-cs"/>
              </a:rPr>
              <a:t>Pocket Sphinx</a:t>
            </a:r>
          </a:p>
        </p:txBody>
      </p:sp>
    </p:spTree>
    <p:extLst>
      <p:ext uri="{BB962C8B-B14F-4D97-AF65-F5344CB8AC3E}">
        <p14:creationId xmlns:p14="http://schemas.microsoft.com/office/powerpoint/2010/main" val="355700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0" y="0"/>
            <a:ext cx="12192000" cy="122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867978" y="141524"/>
            <a:ext cx="4704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Pocket Sphinx</a:t>
            </a:r>
          </a:p>
        </p:txBody>
      </p:sp>
      <p:grpSp>
        <p:nvGrpSpPr>
          <p:cNvPr id="49" name="กลุ่ม 48"/>
          <p:cNvGrpSpPr/>
          <p:nvPr/>
        </p:nvGrpSpPr>
        <p:grpSpPr>
          <a:xfrm>
            <a:off x="548545" y="2079306"/>
            <a:ext cx="11094909" cy="4200743"/>
            <a:chOff x="539073" y="1826087"/>
            <a:chExt cx="11094909" cy="4200743"/>
          </a:xfrm>
        </p:grpSpPr>
        <p:sp>
          <p:nvSpPr>
            <p:cNvPr id="29" name="สี่เหลี่ยมผืนผ้ามุมมน 28"/>
            <p:cNvSpPr/>
            <p:nvPr/>
          </p:nvSpPr>
          <p:spPr>
            <a:xfrm>
              <a:off x="5845044" y="5239039"/>
              <a:ext cx="4126636" cy="78779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วงรี 9">
              <a:extLst>
                <a:ext uri="{FF2B5EF4-FFF2-40B4-BE49-F238E27FC236}">
                  <a16:creationId xmlns:a16="http://schemas.microsoft.com/office/drawing/2014/main" id="{B92AC16F-BBC1-4C50-91D4-90EA6448CB9D}"/>
                </a:ext>
              </a:extLst>
            </p:cNvPr>
            <p:cNvSpPr/>
            <p:nvPr/>
          </p:nvSpPr>
          <p:spPr>
            <a:xfrm>
              <a:off x="539073" y="3195086"/>
              <a:ext cx="1458539" cy="1405050"/>
            </a:xfrm>
            <a:prstGeom prst="ellipse">
              <a:avLst/>
            </a:prstGeom>
            <a:solidFill>
              <a:srgbClr val="E66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1" name="Picture 2" descr="รูปภาพที่เกี่ยวข้อง">
              <a:extLst>
                <a:ext uri="{FF2B5EF4-FFF2-40B4-BE49-F238E27FC236}">
                  <a16:creationId xmlns:a16="http://schemas.microsoft.com/office/drawing/2014/main" id="{3AB2F505-0874-4760-92C3-B1DF89B77C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38" y="3378122"/>
              <a:ext cx="820428" cy="773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กล่องข้อความ 11">
              <a:extLst>
                <a:ext uri="{FF2B5EF4-FFF2-40B4-BE49-F238E27FC236}">
                  <a16:creationId xmlns:a16="http://schemas.microsoft.com/office/drawing/2014/main" id="{3E95CDBA-41A7-4211-8943-EDC4DD1E75C1}"/>
                </a:ext>
              </a:extLst>
            </p:cNvPr>
            <p:cNvSpPr txBox="1"/>
            <p:nvPr/>
          </p:nvSpPr>
          <p:spPr>
            <a:xfrm>
              <a:off x="806090" y="4142184"/>
              <a:ext cx="108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Microphone</a:t>
              </a:r>
            </a:p>
          </p:txBody>
        </p:sp>
        <p:cxnSp>
          <p:nvCxnSpPr>
            <p:cNvPr id="14" name="ลูกศรเชื่อมต่อแบบตรง 13"/>
            <p:cNvCxnSpPr>
              <a:stCxn id="10" idx="6"/>
              <a:endCxn id="19" idx="1"/>
            </p:cNvCxnSpPr>
            <p:nvPr/>
          </p:nvCxnSpPr>
          <p:spPr>
            <a:xfrm flipV="1">
              <a:off x="1997612" y="3849655"/>
              <a:ext cx="4222627" cy="4795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สี่เหลี่ยมผืนผ้า 17"/>
            <p:cNvSpPr/>
            <p:nvPr/>
          </p:nvSpPr>
          <p:spPr>
            <a:xfrm>
              <a:off x="2983007" y="3449545"/>
              <a:ext cx="21380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Feature Extraction</a:t>
              </a:r>
            </a:p>
          </p:txBody>
        </p:sp>
        <p:sp>
          <p:nvSpPr>
            <p:cNvPr id="19" name="สี่เหลี่ยมผืนผ้า 18"/>
            <p:cNvSpPr/>
            <p:nvPr/>
          </p:nvSpPr>
          <p:spPr>
            <a:xfrm>
              <a:off x="6220239" y="3280127"/>
              <a:ext cx="3376247" cy="1139056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Decoder</a:t>
              </a:r>
            </a:p>
          </p:txBody>
        </p:sp>
        <p:grpSp>
          <p:nvGrpSpPr>
            <p:cNvPr id="48" name="กลุ่ม 47"/>
            <p:cNvGrpSpPr/>
            <p:nvPr/>
          </p:nvGrpSpPr>
          <p:grpSpPr>
            <a:xfrm>
              <a:off x="7908362" y="1826087"/>
              <a:ext cx="3102650" cy="787791"/>
              <a:chOff x="7908362" y="1812019"/>
              <a:chExt cx="3102650" cy="787791"/>
            </a:xfrm>
          </p:grpSpPr>
          <p:sp>
            <p:nvSpPr>
              <p:cNvPr id="28" name="สี่เหลี่ยมผืนผ้ามุมมน 27"/>
              <p:cNvSpPr/>
              <p:nvPr/>
            </p:nvSpPr>
            <p:spPr>
              <a:xfrm>
                <a:off x="7908362" y="1812019"/>
                <a:ext cx="3102650" cy="78779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สี่เหลี่ยมผืนผ้า 23"/>
              <p:cNvSpPr/>
              <p:nvPr/>
            </p:nvSpPr>
            <p:spPr>
              <a:xfrm>
                <a:off x="8139844" y="1933098"/>
                <a:ext cx="26446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accent5">
                        <a:lumMod val="50000"/>
                      </a:schemeClr>
                    </a:solidFill>
                  </a:rPr>
                  <a:t>Language Model</a:t>
                </a:r>
              </a:p>
            </p:txBody>
          </p:sp>
        </p:grpSp>
        <p:grpSp>
          <p:nvGrpSpPr>
            <p:cNvPr id="43" name="กลุ่ม 42"/>
            <p:cNvGrpSpPr/>
            <p:nvPr/>
          </p:nvGrpSpPr>
          <p:grpSpPr>
            <a:xfrm>
              <a:off x="4330935" y="1843487"/>
              <a:ext cx="2894467" cy="787791"/>
              <a:chOff x="5216716" y="1843487"/>
              <a:chExt cx="2894467" cy="787791"/>
            </a:xfrm>
          </p:grpSpPr>
          <p:sp>
            <p:nvSpPr>
              <p:cNvPr id="27" name="สี่เหลี่ยมผืนผ้ามุมมน 26"/>
              <p:cNvSpPr/>
              <p:nvPr/>
            </p:nvSpPr>
            <p:spPr>
              <a:xfrm>
                <a:off x="5216716" y="1843487"/>
                <a:ext cx="2894467" cy="78779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สี่เหลี่ยมผืนผ้า 24"/>
              <p:cNvSpPr/>
              <p:nvPr/>
            </p:nvSpPr>
            <p:spPr>
              <a:xfrm>
                <a:off x="5419539" y="1975773"/>
                <a:ext cx="24888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accent5">
                        <a:lumMod val="50000"/>
                      </a:schemeClr>
                    </a:solidFill>
                  </a:rPr>
                  <a:t>Acoustic Model</a:t>
                </a:r>
              </a:p>
            </p:txBody>
          </p:sp>
        </p:grpSp>
        <p:sp>
          <p:nvSpPr>
            <p:cNvPr id="26" name="สี่เหลี่ยมผืนผ้า 25"/>
            <p:cNvSpPr/>
            <p:nvPr/>
          </p:nvSpPr>
          <p:spPr>
            <a:xfrm>
              <a:off x="6069330" y="5348988"/>
              <a:ext cx="39023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</a:rPr>
                <a:t>Pronunciation Dictionary</a:t>
              </a:r>
            </a:p>
          </p:txBody>
        </p:sp>
        <p:cxnSp>
          <p:nvCxnSpPr>
            <p:cNvPr id="30" name="ลูกศรเชื่อมต่อแบบตรง 29"/>
            <p:cNvCxnSpPr/>
            <p:nvPr/>
          </p:nvCxnSpPr>
          <p:spPr>
            <a:xfrm flipH="1">
              <a:off x="6862761" y="2629435"/>
              <a:ext cx="5077" cy="619224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ลูกศรเชื่อมต่อแบบตรง 32"/>
            <p:cNvCxnSpPr/>
            <p:nvPr/>
          </p:nvCxnSpPr>
          <p:spPr>
            <a:xfrm flipH="1">
              <a:off x="9172423" y="2619335"/>
              <a:ext cx="1" cy="61738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/>
            <p:cNvCxnSpPr>
              <a:stCxn id="29" idx="0"/>
              <a:endCxn id="19" idx="2"/>
            </p:cNvCxnSpPr>
            <p:nvPr/>
          </p:nvCxnSpPr>
          <p:spPr>
            <a:xfrm flipV="1">
              <a:off x="7908362" y="4419183"/>
              <a:ext cx="1" cy="819856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ลูกศรเชื่อมต่อแบบตรง 39"/>
            <p:cNvCxnSpPr/>
            <p:nvPr/>
          </p:nvCxnSpPr>
          <p:spPr>
            <a:xfrm flipV="1">
              <a:off x="9596486" y="3830022"/>
              <a:ext cx="2037496" cy="157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กล่องข้อความ 41"/>
            <p:cNvSpPr txBox="1"/>
            <p:nvPr/>
          </p:nvSpPr>
          <p:spPr>
            <a:xfrm>
              <a:off x="10111314" y="3395511"/>
              <a:ext cx="13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Text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30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0" y="0"/>
            <a:ext cx="12192000" cy="122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867978" y="141524"/>
            <a:ext cx="4704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Pocket Sphinx</a:t>
            </a: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843426" y="2291097"/>
            <a:ext cx="8708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Pronunciation Dictionary</a:t>
            </a:r>
            <a:r>
              <a:rPr lang="th-TH" sz="4000" b="1" dirty="0"/>
              <a:t> </a:t>
            </a:r>
            <a:r>
              <a:rPr lang="en-US" sz="4000" b="1" dirty="0"/>
              <a:t>(</a:t>
            </a:r>
            <a:r>
              <a:rPr lang="th-TH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ดิกชันนารีเสียง</a:t>
            </a:r>
            <a:r>
              <a:rPr lang="en-US" sz="4000" b="1" dirty="0"/>
              <a:t>)</a:t>
            </a:r>
          </a:p>
        </p:txBody>
      </p:sp>
      <p:sp>
        <p:nvSpPr>
          <p:cNvPr id="2" name="รูปห้าเหลี่ยม 1"/>
          <p:cNvSpPr/>
          <p:nvPr/>
        </p:nvSpPr>
        <p:spPr>
          <a:xfrm>
            <a:off x="310368" y="2490606"/>
            <a:ext cx="450166" cy="308869"/>
          </a:xfrm>
          <a:prstGeom prst="homePlate">
            <a:avLst/>
          </a:prstGeom>
          <a:solidFill>
            <a:srgbClr val="E66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003" y="3360585"/>
            <a:ext cx="4829331" cy="3114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สี่เหลี่ยมผืนผ้า 8"/>
          <p:cNvSpPr/>
          <p:nvPr/>
        </p:nvSpPr>
        <p:spPr>
          <a:xfrm>
            <a:off x="871563" y="1587708"/>
            <a:ext cx="5633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Acoustic Model (</a:t>
            </a:r>
            <a:r>
              <a:rPr lang="th-TH" sz="4000" b="1" dirty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โมเดลเสียง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)</a:t>
            </a:r>
          </a:p>
        </p:txBody>
      </p:sp>
      <p:sp>
        <p:nvSpPr>
          <p:cNvPr id="10" name="รูปห้าเหลี่ยม 9"/>
          <p:cNvSpPr/>
          <p:nvPr/>
        </p:nvSpPr>
        <p:spPr>
          <a:xfrm>
            <a:off x="281354" y="1787217"/>
            <a:ext cx="450166" cy="308869"/>
          </a:xfrm>
          <a:prstGeom prst="homePlate">
            <a:avLst/>
          </a:prstGeom>
          <a:solidFill>
            <a:srgbClr val="E66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0" y="0"/>
            <a:ext cx="12192000" cy="122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867978" y="141524"/>
            <a:ext cx="4704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Pocket Sphinx</a:t>
            </a: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871563" y="1587708"/>
            <a:ext cx="69500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cs typeface="+mj-cs"/>
              </a:rPr>
              <a:t>Language Model</a:t>
            </a:r>
            <a:r>
              <a:rPr lang="th-TH" sz="4000" b="1" dirty="0">
                <a:cs typeface="+mj-cs"/>
              </a:rPr>
              <a:t> </a:t>
            </a:r>
            <a:r>
              <a:rPr lang="en-US" sz="4000" b="1" dirty="0">
                <a:cs typeface="+mj-cs"/>
              </a:rPr>
              <a:t>(</a:t>
            </a:r>
            <a:r>
              <a:rPr lang="th-TH" sz="4000" b="1" dirty="0">
                <a:cs typeface="+mj-cs"/>
              </a:rPr>
              <a:t>โมเดลภาษา</a:t>
            </a:r>
            <a:r>
              <a:rPr lang="en-US" sz="4000" b="1" dirty="0">
                <a:cs typeface="+mj-cs"/>
              </a:rPr>
              <a:t>)</a:t>
            </a:r>
          </a:p>
        </p:txBody>
      </p:sp>
      <p:sp>
        <p:nvSpPr>
          <p:cNvPr id="2" name="รูปห้าเหลี่ยม 1"/>
          <p:cNvSpPr/>
          <p:nvPr/>
        </p:nvSpPr>
        <p:spPr>
          <a:xfrm>
            <a:off x="281354" y="1787217"/>
            <a:ext cx="450166" cy="308869"/>
          </a:xfrm>
          <a:prstGeom prst="homePlate">
            <a:avLst/>
          </a:prstGeom>
          <a:solidFill>
            <a:srgbClr val="E66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58" y="2478474"/>
            <a:ext cx="7042561" cy="4136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915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2306464" y="0"/>
            <a:ext cx="853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โครงสร้างและการทำงานของระบบ</a:t>
            </a:r>
            <a:endParaRPr lang="en-US" sz="6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j-cs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0" y="1086003"/>
            <a:ext cx="8430273" cy="5201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กลุ่ม 10"/>
          <p:cNvGrpSpPr/>
          <p:nvPr/>
        </p:nvGrpSpPr>
        <p:grpSpPr>
          <a:xfrm>
            <a:off x="1477108" y="3404383"/>
            <a:ext cx="10546080" cy="3270738"/>
            <a:chOff x="1477108" y="3404383"/>
            <a:chExt cx="10546080" cy="3270738"/>
          </a:xfrm>
        </p:grpSpPr>
        <p:pic>
          <p:nvPicPr>
            <p:cNvPr id="6" name="รูปภาพ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4093" y="3404383"/>
              <a:ext cx="5569095" cy="3270738"/>
            </a:xfrm>
            <a:prstGeom prst="rect">
              <a:avLst/>
            </a:prstGeom>
            <a:ln w="38100" cap="sq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วงรี 6"/>
            <p:cNvSpPr/>
            <p:nvPr/>
          </p:nvSpPr>
          <p:spPr>
            <a:xfrm>
              <a:off x="6731072" y="3715130"/>
              <a:ext cx="1639205" cy="758397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ตัวเชื่อมต่อตรง 9"/>
            <p:cNvCxnSpPr/>
            <p:nvPr/>
          </p:nvCxnSpPr>
          <p:spPr>
            <a:xfrm flipV="1">
              <a:off x="1477108" y="4712677"/>
              <a:ext cx="2996418" cy="140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39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547255"/>
            <a:ext cx="9524999" cy="6172200"/>
          </a:xfrm>
          <a:prstGeom prst="rect">
            <a:avLst/>
          </a:prstGeom>
        </p:spPr>
      </p:pic>
      <p:sp>
        <p:nvSpPr>
          <p:cNvPr id="2" name="วงรี 1"/>
          <p:cNvSpPr/>
          <p:nvPr/>
        </p:nvSpPr>
        <p:spPr>
          <a:xfrm>
            <a:off x="1828800" y="1981200"/>
            <a:ext cx="2590800" cy="2895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4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2466377" y="0"/>
            <a:ext cx="853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โครงสร้างและการทำงานของระบบ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j-cs"/>
            </a:endParaRPr>
          </a:p>
        </p:txBody>
      </p:sp>
      <p:grpSp>
        <p:nvGrpSpPr>
          <p:cNvPr id="70" name="กลุ่ม 69"/>
          <p:cNvGrpSpPr/>
          <p:nvPr/>
        </p:nvGrpSpPr>
        <p:grpSpPr>
          <a:xfrm>
            <a:off x="245659" y="1419299"/>
            <a:ext cx="11271492" cy="4944946"/>
            <a:chOff x="0" y="1323764"/>
            <a:chExt cx="11271492" cy="4944946"/>
          </a:xfrm>
        </p:grpSpPr>
        <p:grpSp>
          <p:nvGrpSpPr>
            <p:cNvPr id="2" name="กลุ่ม 1"/>
            <p:cNvGrpSpPr/>
            <p:nvPr/>
          </p:nvGrpSpPr>
          <p:grpSpPr>
            <a:xfrm>
              <a:off x="2901800" y="1364707"/>
              <a:ext cx="1409310" cy="1205175"/>
              <a:chOff x="548545" y="3448305"/>
              <a:chExt cx="1458539" cy="1405050"/>
            </a:xfrm>
          </p:grpSpPr>
          <p:sp>
            <p:nvSpPr>
              <p:cNvPr id="9" name="วงรี 8">
                <a:extLst>
                  <a:ext uri="{FF2B5EF4-FFF2-40B4-BE49-F238E27FC236}">
                    <a16:creationId xmlns:a16="http://schemas.microsoft.com/office/drawing/2014/main" id="{B92AC16F-BBC1-4C50-91D4-90EA6448CB9D}"/>
                  </a:ext>
                </a:extLst>
              </p:cNvPr>
              <p:cNvSpPr/>
              <p:nvPr/>
            </p:nvSpPr>
            <p:spPr>
              <a:xfrm>
                <a:off x="548545" y="3448305"/>
                <a:ext cx="1458539" cy="1405050"/>
              </a:xfrm>
              <a:prstGeom prst="ellipse">
                <a:avLst/>
              </a:prstGeom>
              <a:solidFill>
                <a:srgbClr val="E669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11" name="Picture 2" descr="รูปภาพที่เกี่ยวข้อง">
                <a:extLst>
                  <a:ext uri="{FF2B5EF4-FFF2-40B4-BE49-F238E27FC236}">
                    <a16:creationId xmlns:a16="http://schemas.microsoft.com/office/drawing/2014/main" id="{3AB2F505-0874-4760-92C3-B1DF89B77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8210" y="3631341"/>
                <a:ext cx="820428" cy="773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3E95CDBA-41A7-4211-8943-EDC4DD1E75C1}"/>
                  </a:ext>
                </a:extLst>
              </p:cNvPr>
              <p:cNvSpPr txBox="1"/>
              <p:nvPr/>
            </p:nvSpPr>
            <p:spPr>
              <a:xfrm>
                <a:off x="815562" y="4395403"/>
                <a:ext cx="1085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Microphone</a:t>
                </a:r>
              </a:p>
            </p:txBody>
          </p:sp>
        </p:grpSp>
        <p:cxnSp>
          <p:nvCxnSpPr>
            <p:cNvPr id="13" name="ลูกศรเชื่อมต่อแบบตรง 12"/>
            <p:cNvCxnSpPr/>
            <p:nvPr/>
          </p:nvCxnSpPr>
          <p:spPr>
            <a:xfrm>
              <a:off x="0" y="2006573"/>
              <a:ext cx="2901800" cy="8507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กล่องข้อความ 15"/>
            <p:cNvSpPr txBox="1"/>
            <p:nvPr/>
          </p:nvSpPr>
          <p:spPr>
            <a:xfrm>
              <a:off x="165063" y="1347290"/>
              <a:ext cx="2753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solidFill>
                    <a:srgbClr val="002060"/>
                  </a:solidFill>
                </a:rPr>
                <a:t>speak “sentence”</a:t>
              </a:r>
            </a:p>
          </p:txBody>
        </p:sp>
        <p:sp>
          <p:nvSpPr>
            <p:cNvPr id="20" name="กล่องข้อความ 19"/>
            <p:cNvSpPr txBox="1"/>
            <p:nvPr/>
          </p:nvSpPr>
          <p:spPr>
            <a:xfrm>
              <a:off x="4536462" y="1323764"/>
              <a:ext cx="29859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solidFill>
                    <a:srgbClr val="002060"/>
                  </a:solidFill>
                </a:rPr>
                <a:t>Decode “sentence”</a:t>
              </a:r>
            </a:p>
          </p:txBody>
        </p:sp>
        <p:sp>
          <p:nvSpPr>
            <p:cNvPr id="24" name="ข้าวหลามตัด 23"/>
            <p:cNvSpPr/>
            <p:nvPr/>
          </p:nvSpPr>
          <p:spPr>
            <a:xfrm>
              <a:off x="5136583" y="3221968"/>
              <a:ext cx="4112054" cy="784312"/>
            </a:xfrm>
            <a:prstGeom prst="diamond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sentence matching</a:t>
              </a:r>
            </a:p>
          </p:txBody>
        </p:sp>
        <p:cxnSp>
          <p:nvCxnSpPr>
            <p:cNvPr id="17" name="ลูกศรเชื่อมต่อแบบตรง 16"/>
            <p:cNvCxnSpPr>
              <a:endCxn id="24" idx="0"/>
            </p:cNvCxnSpPr>
            <p:nvPr/>
          </p:nvCxnSpPr>
          <p:spPr>
            <a:xfrm>
              <a:off x="7150891" y="1967294"/>
              <a:ext cx="41719" cy="1254674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ลูกศรเชื่อมต่อแบบตรง 41"/>
            <p:cNvCxnSpPr>
              <a:stCxn id="24" idx="2"/>
              <a:endCxn id="59" idx="0"/>
            </p:cNvCxnSpPr>
            <p:nvPr/>
          </p:nvCxnSpPr>
          <p:spPr>
            <a:xfrm>
              <a:off x="7192610" y="4006280"/>
              <a:ext cx="0" cy="120754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ลูกศรเชื่อมต่อแบบตรง 53"/>
            <p:cNvCxnSpPr/>
            <p:nvPr/>
          </p:nvCxnSpPr>
          <p:spPr>
            <a:xfrm flipH="1" flipV="1">
              <a:off x="4317546" y="3621344"/>
              <a:ext cx="671342" cy="3646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กล่องข้อความ 55"/>
            <p:cNvSpPr txBox="1"/>
            <p:nvPr/>
          </p:nvSpPr>
          <p:spPr>
            <a:xfrm>
              <a:off x="4436894" y="3029123"/>
              <a:ext cx="6094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solidFill>
                    <a:srgbClr val="C00000"/>
                  </a:solidFill>
                </a:rPr>
                <a:t>No</a:t>
              </a:r>
            </a:p>
          </p:txBody>
        </p:sp>
        <p:sp>
          <p:nvSpPr>
            <p:cNvPr id="57" name="กล่องข้อความ 56"/>
            <p:cNvSpPr txBox="1"/>
            <p:nvPr/>
          </p:nvSpPr>
          <p:spPr>
            <a:xfrm>
              <a:off x="6490582" y="4255091"/>
              <a:ext cx="660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58" name="สี่เหลี่ยมด้านขนาน 57"/>
            <p:cNvSpPr/>
            <p:nvPr/>
          </p:nvSpPr>
          <p:spPr>
            <a:xfrm>
              <a:off x="2372331" y="3476841"/>
              <a:ext cx="1945215" cy="493269"/>
            </a:xfrm>
            <a:prstGeom prst="parallelogram">
              <a:avLst>
                <a:gd name="adj" fmla="val 55435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rgbClr val="002060"/>
                  </a:solidFill>
                </a:rPr>
                <a:t>“ ”</a:t>
              </a:r>
              <a:endParaRPr lang="en-US" dirty="0"/>
            </a:p>
          </p:txBody>
        </p:sp>
        <p:sp>
          <p:nvSpPr>
            <p:cNvPr id="14" name="กล่องข้อความ 13"/>
            <p:cNvSpPr txBox="1"/>
            <p:nvPr/>
          </p:nvSpPr>
          <p:spPr>
            <a:xfrm>
              <a:off x="5942943" y="5868600"/>
              <a:ext cx="2162067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chemeClr val="bg2">
                      <a:lumMod val="10000"/>
                    </a:schemeClr>
                  </a:solidFill>
                </a:rPr>
                <a:t>“This is a ball end”</a:t>
              </a:r>
            </a:p>
          </p:txBody>
        </p:sp>
        <p:sp>
          <p:nvSpPr>
            <p:cNvPr id="60" name="กล่องข้อความ 59"/>
            <p:cNvSpPr txBox="1"/>
            <p:nvPr/>
          </p:nvSpPr>
          <p:spPr>
            <a:xfrm>
              <a:off x="2337143" y="4082155"/>
              <a:ext cx="1708416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chemeClr val="bg2">
                      <a:lumMod val="10000"/>
                    </a:schemeClr>
                  </a:solidFill>
                </a:rPr>
                <a:t>“This is a ball”</a:t>
              </a:r>
            </a:p>
          </p:txBody>
        </p:sp>
        <p:cxnSp>
          <p:nvCxnSpPr>
            <p:cNvPr id="61" name="ลูกศรเชื่อมต่อแบบตรง 60"/>
            <p:cNvCxnSpPr/>
            <p:nvPr/>
          </p:nvCxnSpPr>
          <p:spPr>
            <a:xfrm>
              <a:off x="8105010" y="5477864"/>
              <a:ext cx="1311945" cy="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สี่เหลี่ยมด้านขนาน 58"/>
            <p:cNvSpPr/>
            <p:nvPr/>
          </p:nvSpPr>
          <p:spPr>
            <a:xfrm>
              <a:off x="5942943" y="5213820"/>
              <a:ext cx="2499334" cy="528088"/>
            </a:xfrm>
            <a:prstGeom prst="parallelogram">
              <a:avLst>
                <a:gd name="adj" fmla="val 79272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rgbClr val="002060"/>
                  </a:solidFill>
                </a:rPr>
                <a:t>“sentence”</a:t>
              </a:r>
              <a:endParaRPr lang="en-US" dirty="0"/>
            </a:p>
          </p:txBody>
        </p:sp>
        <p:sp>
          <p:nvSpPr>
            <p:cNvPr id="63" name="คำบรรยายภาพของ Cloud 62"/>
            <p:cNvSpPr/>
            <p:nvPr/>
          </p:nvSpPr>
          <p:spPr>
            <a:xfrm>
              <a:off x="9324391" y="4607637"/>
              <a:ext cx="1947101" cy="1460310"/>
            </a:xfrm>
            <a:prstGeom prst="cloudCallout">
              <a:avLst>
                <a:gd name="adj1" fmla="val -13123"/>
                <a:gd name="adj2" fmla="val 1764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4000" b="1" dirty="0">
                  <a:solidFill>
                    <a:schemeClr val="bg1"/>
                  </a:solidFill>
                </a:rPr>
                <a:t>ตัดคำ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ตัวเชื่อมต่อตรง 29"/>
            <p:cNvCxnSpPr>
              <a:stCxn id="9" idx="6"/>
            </p:cNvCxnSpPr>
            <p:nvPr/>
          </p:nvCxnSpPr>
          <p:spPr>
            <a:xfrm>
              <a:off x="4311110" y="1967295"/>
              <a:ext cx="2839781" cy="6381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49609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194</Words>
  <Application>Microsoft Office PowerPoint</Application>
  <PresentationFormat>แบบจอกว้าง</PresentationFormat>
  <Paragraphs>60</Paragraphs>
  <Slides>15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Cordia New</vt:lpstr>
      <vt:lpstr>Segoe UI Black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Uawsscu Sritao</dc:creator>
  <cp:lastModifiedBy>Uawsscu Sritao</cp:lastModifiedBy>
  <cp:revision>31</cp:revision>
  <dcterms:created xsi:type="dcterms:W3CDTF">2017-09-20T18:57:05Z</dcterms:created>
  <dcterms:modified xsi:type="dcterms:W3CDTF">2017-09-21T22:46:25Z</dcterms:modified>
</cp:coreProperties>
</file>