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AD6-C047-4F1F-8B72-9EF345C04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096" y="1294997"/>
            <a:ext cx="10705446" cy="260465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ПРЕДСКАЗАНИЕ ЦЕНЫ НА НЕДВИЖИМОСТЬ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E6071-0E41-4084-ADE8-96BEC248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2071" y="5691780"/>
            <a:ext cx="4090800" cy="556620"/>
          </a:xfrm>
        </p:spPr>
        <p:txBody>
          <a:bodyPr/>
          <a:lstStyle/>
          <a:p>
            <a:r>
              <a:rPr lang="ru-RU" dirty="0"/>
              <a:t>Автор: </a:t>
            </a:r>
            <a:r>
              <a:rPr lang="ru-RU" dirty="0" err="1"/>
              <a:t>Багалий</a:t>
            </a:r>
            <a:r>
              <a:rPr lang="ru-RU" dirty="0"/>
              <a:t> Юлия Игоревна</a:t>
            </a:r>
          </a:p>
        </p:txBody>
      </p:sp>
    </p:spTree>
    <p:extLst>
      <p:ext uri="{BB962C8B-B14F-4D97-AF65-F5344CB8AC3E}">
        <p14:creationId xmlns:p14="http://schemas.microsoft.com/office/powerpoint/2010/main" val="25095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5728-692A-4580-A0C9-7C5EFCFD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830722" cy="1016431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проблемы: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27E0-C44B-4309-A399-87EA674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Цена одинаковой по площади квартиры может очень сильно варьироваться от различных условий: района, года постройки дома, этажности и т.д.</a:t>
            </a:r>
          </a:p>
          <a:p>
            <a:pPr marL="0" indent="0">
              <a:buNone/>
            </a:pPr>
            <a:r>
              <a:rPr lang="ru-RU" dirty="0"/>
              <a:t>При оценки стоимости жилья, очень важно учесть все факторы, и указать наиболее приемлемую стоимость. Оценщик может не учесть некоторые моменты, в этом случае есть риск занижения стоимость жилья или его переоценки, что может привести:</a:t>
            </a:r>
          </a:p>
          <a:p>
            <a:r>
              <a:rPr lang="ru-RU" dirty="0"/>
              <a:t>К потерям банка, при продаже залогового имущества,</a:t>
            </a:r>
          </a:p>
          <a:p>
            <a:r>
              <a:rPr lang="ru-RU" dirty="0"/>
              <a:t>Долгом времени поиска покупателя,</a:t>
            </a:r>
          </a:p>
          <a:p>
            <a:r>
              <a:rPr lang="ru-RU" dirty="0"/>
              <a:t>Потерям застройщика, в связи с низкой ценой и т.д.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6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6D7-D601-4259-9D05-EE43B593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0A90-126B-4308-B803-CC53B7C3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Наша разработка оценит стоимость недвижимости, проанализировав все факторы, влияющие на ее стоимость, при этом снизив риск ошибки из-за человеческого фактора и сократив трудозатраты с 5 дней до 30 мин.</a:t>
            </a:r>
          </a:p>
        </p:txBody>
      </p:sp>
    </p:spTree>
    <p:extLst>
      <p:ext uri="{BB962C8B-B14F-4D97-AF65-F5344CB8AC3E}">
        <p14:creationId xmlns:p14="http://schemas.microsoft.com/office/powerpoint/2010/main" val="10847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46C-B241-4B22-9F5C-32B8DE28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8D23-1169-4C4D-ABB3-ECD17751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059" y="1748117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построения модели с целью оценки стоимости недвижимости:</a:t>
            </a:r>
          </a:p>
          <a:p>
            <a:pPr fontAlgn="base"/>
            <a:r>
              <a:rPr lang="ru-RU" dirty="0"/>
              <a:t>Был проведен анализ и обработка данных по стоимости квартир, зависящий от разных факторов: района, количества комнат, площади, жилой площади, площади кухни, этажности, года постройки, а также разных экологических, экономических и социальных показателей.</a:t>
            </a:r>
          </a:p>
          <a:p>
            <a:pPr fontAlgn="base"/>
            <a:r>
              <a:rPr lang="ru-RU" dirty="0"/>
              <a:t>Для улучшения качества модели были добавлены дополнительные факторы и произведена очистка данных.</a:t>
            </a:r>
          </a:p>
          <a:p>
            <a:pPr marL="0" indent="0" fontAlgn="base">
              <a:buNone/>
            </a:pPr>
            <a:r>
              <a:rPr lang="ru-RU" dirty="0"/>
              <a:t>Для обучения модели использовался </a:t>
            </a:r>
            <a:r>
              <a:rPr lang="en-US" dirty="0" err="1"/>
              <a:t>RandomForestRegressor</a:t>
            </a:r>
            <a:r>
              <a:rPr lang="ru-RU" dirty="0"/>
              <a:t>, для оценки качества модели используем </a:t>
            </a:r>
            <a:r>
              <a:rPr lang="en-US" dirty="0"/>
              <a:t>R2</a:t>
            </a:r>
            <a:r>
              <a:rPr lang="ru-RU" dirty="0"/>
              <a:t> (Коэффициент детерминации)</a:t>
            </a:r>
          </a:p>
          <a:p>
            <a:pPr marL="0" indent="0" fontAlgn="base">
              <a:buNone/>
            </a:pPr>
            <a:endParaRPr lang="ru-RU" dirty="0"/>
          </a:p>
          <a:p>
            <a:pPr fontAlgn="base"/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53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0B41-E24F-4A45-9402-C22AFC4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0B985-8595-4211-B5A7-E968EEFA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147888"/>
            <a:ext cx="9082088" cy="34242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237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DF78-3E54-470B-9B10-EA01F6DE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BF5E-B74C-49EE-981B-F44ABBD1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Метрика, используемая для оценки качества модели коэффициент детерминации 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R2) 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составил 72%, что позволило: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Сократить стоимость услуг оценщиков.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Увеличить рентабельность строительных компаний на 5 %.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Увеличить скорость продажи жилья. (в зависимости от района и экономической ситуации данный показатель варьируется в границах 5-10%)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Снизить риск продажи жилья ниже его рыночной стоимости (актуально при оценки залогового имущества).</a:t>
            </a:r>
          </a:p>
        </p:txBody>
      </p:sp>
    </p:spTree>
    <p:extLst>
      <p:ext uri="{BB962C8B-B14F-4D97-AF65-F5344CB8AC3E}">
        <p14:creationId xmlns:p14="http://schemas.microsoft.com/office/powerpoint/2010/main" val="222968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8FFA-9D67-4A44-9714-29FB7853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AF13-05D5-4524-A306-A90ABEA2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Увеличить точность предсказания за счет добавления таких факторов как: качество ремонта, тип постройки дома, класс дома (эконом, бизнес и т.д.)</a:t>
            </a:r>
          </a:p>
          <a:p>
            <a:r>
              <a:rPr lang="ru-RU" dirty="0"/>
              <a:t>Добавить предсказание стоимости домов</a:t>
            </a:r>
          </a:p>
          <a:p>
            <a:r>
              <a:rPr lang="ru-RU" dirty="0"/>
              <a:t>Добавить предсказание стоимости земельных участков.</a:t>
            </a:r>
          </a:p>
        </p:txBody>
      </p:sp>
    </p:spTree>
    <p:extLst>
      <p:ext uri="{BB962C8B-B14F-4D97-AF65-F5344CB8AC3E}">
        <p14:creationId xmlns:p14="http://schemas.microsoft.com/office/powerpoint/2010/main" val="275668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D629-3DB1-45BA-BD86-F896A2F3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550" y="2367185"/>
            <a:ext cx="8911687" cy="128089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919451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339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ПРЕДСКАЗАНИЕ ЦЕНЫ НА НЕДВИЖИМОСТЬ</vt:lpstr>
      <vt:lpstr>Описание проблемы:</vt:lpstr>
      <vt:lpstr>Решение.</vt:lpstr>
      <vt:lpstr>Как работает:</vt:lpstr>
      <vt:lpstr>АРХИТЕКТУРА</vt:lpstr>
      <vt:lpstr>Результат:</vt:lpstr>
      <vt:lpstr>Планы на будущее: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ЦЕНЫ НА НЕДВИЖИМОСТЬ</dc:title>
  <dc:creator>Bagaliy Yuliya</dc:creator>
  <cp:lastModifiedBy>Bagaliy Yuliya</cp:lastModifiedBy>
  <cp:revision>8</cp:revision>
  <dcterms:created xsi:type="dcterms:W3CDTF">2022-07-27T11:27:49Z</dcterms:created>
  <dcterms:modified xsi:type="dcterms:W3CDTF">2022-07-27T12:49:49Z</dcterms:modified>
</cp:coreProperties>
</file>