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4" r:id="rId8"/>
    <p:sldId id="364" r:id="rId9"/>
    <p:sldId id="336" r:id="rId10"/>
    <p:sldId id="337" r:id="rId11"/>
    <p:sldId id="339" r:id="rId12"/>
    <p:sldId id="344" r:id="rId13"/>
    <p:sldId id="345" r:id="rId14"/>
    <p:sldId id="338" r:id="rId15"/>
    <p:sldId id="346" r:id="rId16"/>
    <p:sldId id="347" r:id="rId17"/>
    <p:sldId id="348" r:id="rId18"/>
    <p:sldId id="349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08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53" r:id="rId36"/>
    <p:sldId id="354" r:id="rId37"/>
    <p:sldId id="355" r:id="rId38"/>
    <p:sldId id="317" r:id="rId39"/>
    <p:sldId id="318" r:id="rId40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Raleway SemiBold" pitchFamily="2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B0675C-C23D-EDC4-F29D-80998F1760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15DCB-71BD-A00F-8E65-814792888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1DA81-081F-4FFF-936E-536D7F4992A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F013E-EA27-D969-C7A5-EFBE27404C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C5FAC-7219-C9F5-ECF8-9222083573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8621F-C9BF-44BA-9B70-21E88796C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4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45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684E-380D-4E50-B17B-01954DE47122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CT174 - Foundations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20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20900" y="1863600"/>
            <a:ext cx="52884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Introduction to Database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199" y="605600"/>
            <a:ext cx="8274205" cy="10827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Solution – Database Approach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61171"/>
            <a:ext cx="7593980" cy="3113579"/>
          </a:xfrm>
        </p:spPr>
        <p:txBody>
          <a:bodyPr/>
          <a:lstStyle/>
          <a:p>
            <a:r>
              <a:rPr lang="en-US" altLang="en-US" dirty="0"/>
              <a:t>Central repository of shared data</a:t>
            </a:r>
          </a:p>
          <a:p>
            <a:r>
              <a:rPr lang="en-US" altLang="en-US" dirty="0"/>
              <a:t>Data is managed by a controlling agent</a:t>
            </a:r>
          </a:p>
          <a:p>
            <a:r>
              <a:rPr lang="en-US" altLang="en-US" dirty="0"/>
              <a:t>Stored in a standardized, convenient form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F0673-6E11-A7EC-07F9-8D91F433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1026" name="Picture 2" descr="SQL Database design: Choosing a primary ke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" y="862077"/>
            <a:ext cx="6886488" cy="352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BDEEE-BDEA-5227-981B-6CF8EB1D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485900" y="307181"/>
            <a:ext cx="617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defRPr/>
            </a:pPr>
            <a:r>
              <a:rPr 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Advantages of Database Approach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23975" y="917972"/>
            <a:ext cx="6505575" cy="1600200"/>
            <a:chOff x="367" y="486"/>
            <a:chExt cx="4890" cy="1338"/>
          </a:xfrm>
        </p:grpSpPr>
        <p:sp>
          <p:nvSpPr>
            <p:cNvPr id="27665" name="Rectangle 6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100"/>
                <a:t>Registration</a:t>
              </a:r>
            </a:p>
          </p:txBody>
        </p:sp>
        <p:sp>
          <p:nvSpPr>
            <p:cNvPr id="27666" name="Rectangle 7"/>
            <p:cNvSpPr>
              <a:spLocks noChangeArrowheads="1"/>
            </p:cNvSpPr>
            <p:nvPr/>
          </p:nvSpPr>
          <p:spPr bwMode="auto">
            <a:xfrm>
              <a:off x="2238" y="50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100"/>
                <a:t>Examination</a:t>
              </a:r>
            </a:p>
          </p:txBody>
        </p:sp>
        <p:sp>
          <p:nvSpPr>
            <p:cNvPr id="27667" name="Rectangle 8"/>
            <p:cNvSpPr>
              <a:spLocks noChangeArrowheads="1"/>
            </p:cNvSpPr>
            <p:nvPr/>
          </p:nvSpPr>
          <p:spPr bwMode="auto">
            <a:xfrm>
              <a:off x="480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1">
                  <a:latin typeface="Times New Roman" panose="02020603050405020304" pitchFamily="18" charset="0"/>
                </a:rPr>
                <a:t>Library</a:t>
              </a:r>
            </a:p>
            <a:p>
              <a:pPr algn="ctr"/>
              <a:r>
                <a:rPr lang="en-US" altLang="en-US" sz="18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27668" name="Rectangle 9"/>
            <p:cNvSpPr>
              <a:spLocks noChangeArrowheads="1"/>
            </p:cNvSpPr>
            <p:nvPr/>
          </p:nvSpPr>
          <p:spPr bwMode="auto">
            <a:xfrm>
              <a:off x="367" y="486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100"/>
                <a:t>Library</a:t>
              </a:r>
            </a:p>
          </p:txBody>
        </p:sp>
        <p:sp>
          <p:nvSpPr>
            <p:cNvPr id="27669" name="Line 10"/>
            <p:cNvSpPr>
              <a:spLocks noChangeShapeType="1"/>
            </p:cNvSpPr>
            <p:nvPr/>
          </p:nvSpPr>
          <p:spPr bwMode="auto">
            <a:xfrm flipH="1">
              <a:off x="960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7670" name="Rectangle 11"/>
            <p:cNvSpPr>
              <a:spLocks noChangeArrowheads="1"/>
            </p:cNvSpPr>
            <p:nvPr/>
          </p:nvSpPr>
          <p:spPr bwMode="auto">
            <a:xfrm>
              <a:off x="2352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1">
                  <a:latin typeface="Times New Roman" panose="02020603050405020304" pitchFamily="18" charset="0"/>
                </a:rPr>
                <a:t>Examination</a:t>
              </a:r>
            </a:p>
            <a:p>
              <a:pPr algn="ctr"/>
              <a:r>
                <a:rPr lang="en-US" altLang="en-US" sz="18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27671" name="Line 12"/>
            <p:cNvSpPr>
              <a:spLocks noChangeShapeType="1"/>
            </p:cNvSpPr>
            <p:nvPr/>
          </p:nvSpPr>
          <p:spPr bwMode="auto">
            <a:xfrm flipH="1">
              <a:off x="2832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7672" name="Rectangle 13"/>
            <p:cNvSpPr>
              <a:spLocks noChangeArrowheads="1"/>
            </p:cNvSpPr>
            <p:nvPr/>
          </p:nvSpPr>
          <p:spPr bwMode="auto">
            <a:xfrm>
              <a:off x="4128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1"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US" altLang="en-US" sz="18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27673" name="Line 14"/>
            <p:cNvSpPr>
              <a:spLocks noChangeShapeType="1"/>
            </p:cNvSpPr>
            <p:nvPr/>
          </p:nvSpPr>
          <p:spPr bwMode="auto">
            <a:xfrm flipH="1">
              <a:off x="4608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74081" y="2534840"/>
            <a:ext cx="4852988" cy="919949"/>
            <a:chOff x="1008" y="1824"/>
            <a:chExt cx="3648" cy="770"/>
          </a:xfrm>
        </p:grpSpPr>
        <p:sp>
          <p:nvSpPr>
            <p:cNvPr id="27661" name="Line 16"/>
            <p:cNvSpPr>
              <a:spLocks noChangeShapeType="1"/>
            </p:cNvSpPr>
            <p:nvPr/>
          </p:nvSpPr>
          <p:spPr bwMode="auto">
            <a:xfrm>
              <a:off x="1008" y="1824"/>
              <a:ext cx="14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662" name="Text Box 17" descr="Purple mesh"/>
            <p:cNvSpPr txBox="1">
              <a:spLocks noChangeArrowheads="1"/>
            </p:cNvSpPr>
            <p:nvPr/>
          </p:nvSpPr>
          <p:spPr bwMode="auto">
            <a:xfrm>
              <a:off x="2517" y="2111"/>
              <a:ext cx="803" cy="48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50" b="1">
                  <a:solidFill>
                    <a:srgbClr val="FFFFFF"/>
                  </a:solidFill>
                  <a:latin typeface="Tahoma" panose="020B0604030504040204" pitchFamily="34" charset="0"/>
                </a:rPr>
                <a:t>Database </a:t>
              </a:r>
            </a:p>
            <a:p>
              <a:pPr algn="ctr"/>
              <a:r>
                <a:rPr lang="en-US" altLang="en-US" sz="1050" b="1">
                  <a:solidFill>
                    <a:srgbClr val="FFFFFF"/>
                  </a:solidFill>
                  <a:latin typeface="Tahoma" panose="020B0604030504040204" pitchFamily="34" charset="0"/>
                </a:rPr>
                <a:t>Management</a:t>
              </a:r>
            </a:p>
            <a:p>
              <a:pPr algn="ctr"/>
              <a:r>
                <a:rPr lang="en-US" altLang="en-US" sz="1050" b="1">
                  <a:solidFill>
                    <a:srgbClr val="FFFFFF"/>
                  </a:solidFill>
                  <a:latin typeface="Tahoma" panose="020B0604030504040204" pitchFamily="34" charset="0"/>
                </a:rPr>
                <a:t>System</a:t>
              </a:r>
            </a:p>
          </p:txBody>
        </p:sp>
        <p:sp>
          <p:nvSpPr>
            <p:cNvPr id="27663" name="Line 18"/>
            <p:cNvSpPr>
              <a:spLocks noChangeShapeType="1"/>
            </p:cNvSpPr>
            <p:nvPr/>
          </p:nvSpPr>
          <p:spPr bwMode="auto">
            <a:xfrm>
              <a:off x="288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7664" name="Line 19"/>
            <p:cNvSpPr>
              <a:spLocks noChangeShapeType="1"/>
            </p:cNvSpPr>
            <p:nvPr/>
          </p:nvSpPr>
          <p:spPr bwMode="auto">
            <a:xfrm flipH="1">
              <a:off x="3360" y="1824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171950" y="3598069"/>
            <a:ext cx="1085850" cy="1373981"/>
            <a:chOff x="2544" y="2736"/>
            <a:chExt cx="816" cy="1151"/>
          </a:xfrm>
        </p:grpSpPr>
        <p:sp>
          <p:nvSpPr>
            <p:cNvPr id="27659" name="AutoShape 21"/>
            <p:cNvSpPr>
              <a:spLocks noChangeArrowheads="1"/>
            </p:cNvSpPr>
            <p:nvPr/>
          </p:nvSpPr>
          <p:spPr bwMode="auto">
            <a:xfrm>
              <a:off x="2544" y="2976"/>
              <a:ext cx="816" cy="911"/>
            </a:xfrm>
            <a:prstGeom prst="can">
              <a:avLst>
                <a:gd name="adj" fmla="val 27911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b="1">
                  <a:latin typeface="Tahoma" panose="020B0604030504040204" pitchFamily="34" charset="0"/>
                </a:rPr>
                <a:t>University </a:t>
              </a:r>
            </a:p>
            <a:p>
              <a:pPr algn="ctr" eaLnBrk="1" hangingPunct="1"/>
              <a:r>
                <a:rPr lang="en-US" altLang="en-US" sz="1050" b="1">
                  <a:latin typeface="Tahoma" panose="020B0604030504040204" pitchFamily="34" charset="0"/>
                </a:rPr>
                <a:t>Students</a:t>
              </a:r>
            </a:p>
            <a:p>
              <a:pPr algn="ctr" eaLnBrk="1" hangingPunct="1"/>
              <a:r>
                <a:rPr lang="en-US" altLang="en-US" sz="1050" b="1">
                  <a:latin typeface="Tahoma" panose="020B0604030504040204" pitchFamily="34" charset="0"/>
                </a:rPr>
                <a:t>Database</a:t>
              </a:r>
            </a:p>
          </p:txBody>
        </p:sp>
        <p:sp>
          <p:nvSpPr>
            <p:cNvPr id="27660" name="Line 22"/>
            <p:cNvSpPr>
              <a:spLocks noChangeShapeType="1"/>
            </p:cNvSpPr>
            <p:nvPr/>
          </p:nvSpPr>
          <p:spPr bwMode="auto">
            <a:xfrm>
              <a:off x="292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1143001" y="3600450"/>
            <a:ext cx="190789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00">
                <a:latin typeface="Tahoma" panose="020B0604030504040204" pitchFamily="34" charset="0"/>
              </a:rPr>
              <a:t>- Data Sharing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5200650" y="3600450"/>
            <a:ext cx="269657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00">
                <a:latin typeface="Tahoma" panose="020B0604030504040204" pitchFamily="34" charset="0"/>
              </a:rPr>
              <a:t>- Data Independence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1143001" y="4114800"/>
            <a:ext cx="31149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00">
                <a:latin typeface="Tahoma" panose="020B0604030504040204" pitchFamily="34" charset="0"/>
              </a:rPr>
              <a:t>- Controlled Redundancy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5200650" y="4114800"/>
            <a:ext cx="282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00">
                <a:latin typeface="Tahoma" panose="020B0604030504040204" pitchFamily="34" charset="0"/>
              </a:rPr>
              <a:t>- Better Data Integrity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36415-C07E-A57F-7FF2-BC5D4677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  <p:bldP spid="179223" grpId="0" autoUpdateAnimBg="0"/>
      <p:bldP spid="179224" grpId="0" autoUpdateAnimBg="0"/>
      <p:bldP spid="179225" grpId="0" autoUpdateAnimBg="0"/>
      <p:bldP spid="1792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474927" cy="10827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Management System –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95750"/>
            <a:ext cx="8307659" cy="2679000"/>
          </a:xfrm>
        </p:spPr>
        <p:txBody>
          <a:bodyPr/>
          <a:lstStyle/>
          <a:p>
            <a:pPr algn="just"/>
            <a:r>
              <a:rPr lang="en-US" dirty="0"/>
              <a:t>A software system that enables users to define, create, maintain, and control access to the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46BF-2291-7E86-AF2A-85282F4F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8088" cy="2702859"/>
          </a:xfrm>
        </p:spPr>
        <p:txBody>
          <a:bodyPr/>
          <a:lstStyle/>
          <a:p>
            <a:pPr algn="just"/>
            <a:r>
              <a:rPr lang="en-US" dirty="0"/>
              <a:t>Shared structured collection of </a:t>
            </a:r>
            <a:r>
              <a:rPr lang="en-US" b="1" dirty="0"/>
              <a:t>logically related</a:t>
            </a:r>
            <a:r>
              <a:rPr lang="en-US" dirty="0"/>
              <a:t> data, along with </a:t>
            </a:r>
            <a:r>
              <a:rPr lang="en-US" b="1" dirty="0"/>
              <a:t>description</a:t>
            </a:r>
            <a:r>
              <a:rPr lang="en-US" dirty="0"/>
              <a:t> of this data, designed to meet the information needs of an organization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Metadata provides description of data to enable program data independence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D9C2-1342-F7F0-B9AB-74F287CB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1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358028" cy="1082700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2880"/>
            <a:ext cx="8097520" cy="3221870"/>
          </a:xfrm>
        </p:spPr>
        <p:txBody>
          <a:bodyPr/>
          <a:lstStyle/>
          <a:p>
            <a:r>
              <a:rPr lang="en-US" dirty="0"/>
              <a:t>SQL stands for Structured Query Language. It is used for storing and managing data in a database.</a:t>
            </a:r>
          </a:p>
          <a:p>
            <a:r>
              <a:rPr lang="en-US" dirty="0"/>
              <a:t>It enables a user to create, read, update and delete relational databases and tables.</a:t>
            </a:r>
          </a:p>
          <a:p>
            <a:r>
              <a:rPr lang="en-US" dirty="0"/>
              <a:t>SQL allows users to query the database in a number of ways, using English-like statements.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1599-1A9D-DC4F-1D32-2CB3412740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412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358028" cy="1082700"/>
          </a:xfrm>
        </p:spPr>
        <p:txBody>
          <a:bodyPr/>
          <a:lstStyle/>
          <a:p>
            <a:r>
              <a:rPr lang="en-US" dirty="0"/>
              <a:t>What Can SQL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46950"/>
            <a:ext cx="8097520" cy="3221870"/>
          </a:xfrm>
        </p:spPr>
        <p:txBody>
          <a:bodyPr/>
          <a:lstStyle/>
          <a:p>
            <a:r>
              <a:rPr lang="en-US" dirty="0"/>
              <a:t>SQL can execute queries against a database</a:t>
            </a:r>
          </a:p>
          <a:p>
            <a:r>
              <a:rPr lang="en-US" dirty="0"/>
              <a:t>SQL can retrieve data from a database</a:t>
            </a:r>
          </a:p>
          <a:p>
            <a:r>
              <a:rPr lang="en-US" dirty="0"/>
              <a:t>SQL can insert records in a database</a:t>
            </a:r>
          </a:p>
          <a:p>
            <a:r>
              <a:rPr lang="en-US" dirty="0"/>
              <a:t>SQL can update records in a database</a:t>
            </a:r>
          </a:p>
          <a:p>
            <a:r>
              <a:rPr lang="en-US" dirty="0"/>
              <a:t>SQL can delete records from a database</a:t>
            </a:r>
          </a:p>
          <a:p>
            <a:r>
              <a:rPr lang="en-US" dirty="0"/>
              <a:t>SQL can create new databases</a:t>
            </a:r>
          </a:p>
          <a:p>
            <a:r>
              <a:rPr lang="en-US" dirty="0"/>
              <a:t>SQL can create new tables in a database</a:t>
            </a:r>
          </a:p>
          <a:p>
            <a:r>
              <a:rPr lang="en-US" dirty="0"/>
              <a:t>SQL can create stored procedures in a database</a:t>
            </a:r>
          </a:p>
          <a:p>
            <a:r>
              <a:rPr lang="en-US" dirty="0"/>
              <a:t>SQL can create views in a database</a:t>
            </a:r>
          </a:p>
          <a:p>
            <a:r>
              <a:rPr lang="en-US" dirty="0"/>
              <a:t>SQL can set permissions on tables, procedures, and 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C387-E905-3EA0-8793-CA428A5F9F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863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358028" cy="1082700"/>
          </a:xfrm>
        </p:spPr>
        <p:txBody>
          <a:bodyPr/>
          <a:lstStyle/>
          <a:p>
            <a:r>
              <a:rPr lang="en-US" dirty="0"/>
              <a:t>SQL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74770"/>
            <a:ext cx="8097520" cy="3221870"/>
          </a:xfrm>
        </p:spPr>
        <p:txBody>
          <a:bodyPr/>
          <a:lstStyle/>
          <a:p>
            <a:r>
              <a:rPr lang="en-US" sz="1400" dirty="0"/>
              <a:t>SELECT - extracts data from a database</a:t>
            </a:r>
          </a:p>
          <a:p>
            <a:r>
              <a:rPr lang="en-US" sz="1400" dirty="0"/>
              <a:t>UPDATE - updates data in a database</a:t>
            </a:r>
          </a:p>
          <a:p>
            <a:r>
              <a:rPr lang="en-US" sz="1400" dirty="0"/>
              <a:t>DELETE - deletes data from a database</a:t>
            </a:r>
          </a:p>
          <a:p>
            <a:r>
              <a:rPr lang="en-US" sz="1400" dirty="0"/>
              <a:t>INSERT INTO - inserts new data into a database</a:t>
            </a:r>
          </a:p>
          <a:p>
            <a:r>
              <a:rPr lang="en-US" sz="1400" dirty="0"/>
              <a:t>CREATE DATABASE - creates a new database</a:t>
            </a:r>
          </a:p>
          <a:p>
            <a:r>
              <a:rPr lang="en-US" sz="1400" dirty="0"/>
              <a:t>ALTER DATABASE - modifies a database</a:t>
            </a:r>
          </a:p>
          <a:p>
            <a:r>
              <a:rPr lang="en-US" sz="1400" dirty="0"/>
              <a:t>CREATE TABLE - creates a new table</a:t>
            </a:r>
          </a:p>
          <a:p>
            <a:r>
              <a:rPr lang="en-US" sz="1400" dirty="0"/>
              <a:t>ALTER TABLE - modifies a table</a:t>
            </a:r>
          </a:p>
          <a:p>
            <a:r>
              <a:rPr lang="en-US" sz="1400" dirty="0"/>
              <a:t>DROP TABLE - deletes a table</a:t>
            </a:r>
          </a:p>
          <a:p>
            <a:r>
              <a:rPr lang="en-US" sz="1400" dirty="0"/>
              <a:t>CREATE INDEX - creates an index (search key)</a:t>
            </a:r>
          </a:p>
          <a:p>
            <a:r>
              <a:rPr lang="en-US" sz="1400" dirty="0"/>
              <a:t>DROP INDEX - deletes an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16D1-1F95-C340-9412-BB446AE2B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993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648726" cy="1082700"/>
          </a:xfrm>
        </p:spPr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254"/>
            <a:ext cx="8097520" cy="3503496"/>
          </a:xfrm>
        </p:spPr>
        <p:txBody>
          <a:bodyPr/>
          <a:lstStyle/>
          <a:p>
            <a:r>
              <a:rPr lang="en-US" dirty="0"/>
              <a:t>Suppose we have a Customer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04064"/>
              </p:ext>
            </p:extLst>
          </p:nvPr>
        </p:nvGraphicFramePr>
        <p:xfrm>
          <a:off x="1872960" y="1844475"/>
          <a:ext cx="5266000" cy="2448744"/>
        </p:xfrm>
        <a:graphic>
          <a:graphicData uri="http://schemas.openxmlformats.org/drawingml/2006/table">
            <a:tbl>
              <a:tblPr/>
              <a:tblGrid>
                <a:gridCol w="1316500">
                  <a:extLst>
                    <a:ext uri="{9D8B030D-6E8A-4147-A177-3AD203B41FA5}">
                      <a16:colId xmlns:a16="http://schemas.microsoft.com/office/drawing/2014/main" val="1554520276"/>
                    </a:ext>
                  </a:extLst>
                </a:gridCol>
                <a:gridCol w="1316500">
                  <a:extLst>
                    <a:ext uri="{9D8B030D-6E8A-4147-A177-3AD203B41FA5}">
                      <a16:colId xmlns:a16="http://schemas.microsoft.com/office/drawing/2014/main" val="1269551996"/>
                    </a:ext>
                  </a:extLst>
                </a:gridCol>
                <a:gridCol w="1316500">
                  <a:extLst>
                    <a:ext uri="{9D8B030D-6E8A-4147-A177-3AD203B41FA5}">
                      <a16:colId xmlns:a16="http://schemas.microsoft.com/office/drawing/2014/main" val="1712918738"/>
                    </a:ext>
                  </a:extLst>
                </a:gridCol>
                <a:gridCol w="1316500">
                  <a:extLst>
                    <a:ext uri="{9D8B030D-6E8A-4147-A177-3AD203B41FA5}">
                      <a16:colId xmlns:a16="http://schemas.microsoft.com/office/drawing/2014/main" val="1503068118"/>
                    </a:ext>
                  </a:extLst>
                </a:gridCol>
              </a:tblGrid>
              <a:tr h="55734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CustomerID</a:t>
                      </a:r>
                      <a:endParaRPr lang="en-US" sz="1100" dirty="0">
                        <a:effectLst/>
                      </a:endParaRP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CustomerName</a:t>
                      </a:r>
                      <a:endParaRPr lang="en-US" sz="11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Address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City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76634"/>
                  </a:ext>
                </a:extLst>
              </a:tr>
              <a:tr h="4329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Ali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ABC Street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Lahore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49359"/>
                  </a:ext>
                </a:extLst>
              </a:tr>
              <a:tr h="5924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>
                          <a:effectLst/>
                        </a:rPr>
                        <a:t>Ahmed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>
                          <a:effectLst/>
                        </a:rPr>
                        <a:t>XYZ</a:t>
                      </a:r>
                      <a:r>
                        <a:rPr lang="es-ES" sz="1100" baseline="0" dirty="0">
                          <a:effectLst/>
                        </a:rPr>
                        <a:t> Street</a:t>
                      </a:r>
                      <a:endParaRPr lang="es-ES" sz="11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Karachi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00132"/>
                  </a:ext>
                </a:extLst>
              </a:tr>
              <a:tr h="4329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Bisma</a:t>
                      </a:r>
                      <a:endParaRPr lang="en-US" sz="11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GHI</a:t>
                      </a:r>
                      <a:r>
                        <a:rPr lang="en-US" sz="1100" baseline="0" dirty="0">
                          <a:effectLst/>
                        </a:rPr>
                        <a:t> Lane</a:t>
                      </a:r>
                      <a:endParaRPr lang="en-US" sz="11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Multan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9211"/>
                  </a:ext>
                </a:extLst>
              </a:tr>
              <a:tr h="4329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Faraz</a:t>
                      </a:r>
                      <a:endParaRPr lang="en-US" sz="11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RTY Road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Islamabad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144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D6A0-2BF8-4ECE-EFD8-DA277C336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1717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648726" cy="1082700"/>
          </a:xfrm>
        </p:spPr>
        <p:txBody>
          <a:bodyPr/>
          <a:lstStyle/>
          <a:p>
            <a:r>
              <a:rPr lang="en-US" dirty="0"/>
              <a:t>SQL Queries- Select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254"/>
            <a:ext cx="8097520" cy="3503496"/>
          </a:xfrm>
        </p:spPr>
        <p:txBody>
          <a:bodyPr/>
          <a:lstStyle/>
          <a:p>
            <a:r>
              <a:rPr lang="en-US" dirty="0"/>
              <a:t>Write a query to show all entries of the table</a:t>
            </a:r>
          </a:p>
          <a:p>
            <a:pPr marL="114300" indent="0" algn="ctr">
              <a:buNone/>
            </a:pPr>
            <a:r>
              <a:rPr lang="en-US" b="1" i="1" dirty="0"/>
              <a:t>SELECT * FROM Customers;</a:t>
            </a:r>
          </a:p>
          <a:p>
            <a:pPr marL="114300" indent="0">
              <a:buNone/>
            </a:pPr>
            <a:r>
              <a:rPr lang="en-US" b="1" dirty="0"/>
              <a:t>Output: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17439" y="2792013"/>
          <a:ext cx="3997992" cy="1882736"/>
        </p:xfrm>
        <a:graphic>
          <a:graphicData uri="http://schemas.openxmlformats.org/drawingml/2006/table">
            <a:tbl>
              <a:tblPr/>
              <a:tblGrid>
                <a:gridCol w="999498">
                  <a:extLst>
                    <a:ext uri="{9D8B030D-6E8A-4147-A177-3AD203B41FA5}">
                      <a16:colId xmlns:a16="http://schemas.microsoft.com/office/drawing/2014/main" val="1554520276"/>
                    </a:ext>
                  </a:extLst>
                </a:gridCol>
                <a:gridCol w="999498">
                  <a:extLst>
                    <a:ext uri="{9D8B030D-6E8A-4147-A177-3AD203B41FA5}">
                      <a16:colId xmlns:a16="http://schemas.microsoft.com/office/drawing/2014/main" val="1269551996"/>
                    </a:ext>
                  </a:extLst>
                </a:gridCol>
                <a:gridCol w="999498">
                  <a:extLst>
                    <a:ext uri="{9D8B030D-6E8A-4147-A177-3AD203B41FA5}">
                      <a16:colId xmlns:a16="http://schemas.microsoft.com/office/drawing/2014/main" val="1712918738"/>
                    </a:ext>
                  </a:extLst>
                </a:gridCol>
                <a:gridCol w="999498">
                  <a:extLst>
                    <a:ext uri="{9D8B030D-6E8A-4147-A177-3AD203B41FA5}">
                      <a16:colId xmlns:a16="http://schemas.microsoft.com/office/drawing/2014/main" val="1503068118"/>
                    </a:ext>
                  </a:extLst>
                </a:gridCol>
              </a:tblGrid>
              <a:tr h="23912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CustomerID</a:t>
                      </a:r>
                      <a:endParaRPr lang="en-US" sz="1000" dirty="0">
                        <a:effectLst/>
                      </a:endParaRP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CustomerName</a:t>
                      </a:r>
                      <a:endParaRPr lang="en-US" sz="10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Address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City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76634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Ali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ABC Street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Lahore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49359"/>
                  </a:ext>
                </a:extLst>
              </a:tr>
              <a:tr h="514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Ahmed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XYZ</a:t>
                      </a:r>
                      <a:r>
                        <a:rPr lang="es-ES" sz="1000" baseline="0" dirty="0">
                          <a:effectLst/>
                        </a:rPr>
                        <a:t> Street</a:t>
                      </a:r>
                      <a:endParaRPr lang="es-ES" sz="10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Karachi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0013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Bisma</a:t>
                      </a:r>
                      <a:endParaRPr lang="en-US" sz="10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GHI</a:t>
                      </a:r>
                      <a:r>
                        <a:rPr lang="en-US" sz="1000" baseline="0" dirty="0">
                          <a:effectLst/>
                        </a:rPr>
                        <a:t> Lane</a:t>
                      </a:r>
                      <a:endParaRPr lang="en-US" sz="10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Multan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921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Faraz</a:t>
                      </a:r>
                      <a:endParaRPr lang="en-US" sz="10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RTY Road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Islamabad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144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BB85-E29D-3EF8-B252-55CF728C3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976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95750"/>
            <a:ext cx="7928517" cy="2679000"/>
          </a:xfrm>
        </p:spPr>
        <p:txBody>
          <a:bodyPr/>
          <a:lstStyle/>
          <a:p>
            <a:pPr algn="just"/>
            <a:r>
              <a:rPr lang="en-US" dirty="0"/>
              <a:t>Computer initially used for computational / engineering purposes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Commercial applications introduced File Processing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AD46-8459-7A2F-DC02-132135AF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648726" cy="1082700"/>
          </a:xfrm>
        </p:spPr>
        <p:txBody>
          <a:bodyPr/>
          <a:lstStyle/>
          <a:p>
            <a:r>
              <a:rPr lang="en-US" dirty="0"/>
              <a:t>SQL Queries - Select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254"/>
            <a:ext cx="8097520" cy="3503496"/>
          </a:xfrm>
        </p:spPr>
        <p:txBody>
          <a:bodyPr/>
          <a:lstStyle/>
          <a:p>
            <a:r>
              <a:rPr lang="en-US" dirty="0"/>
              <a:t>Write a query to display customer name and city from the table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b="1" i="1" dirty="0"/>
              <a:t>SELECT </a:t>
            </a:r>
            <a:r>
              <a:rPr lang="en-US" b="1" i="1" dirty="0" err="1"/>
              <a:t>CustomerName</a:t>
            </a:r>
            <a:r>
              <a:rPr lang="en-US" b="1" i="1" dirty="0"/>
              <a:t>, City FROM Customers;</a:t>
            </a:r>
          </a:p>
          <a:p>
            <a:pPr marL="114300" indent="0">
              <a:buNone/>
            </a:pPr>
            <a:r>
              <a:rPr lang="en-US" b="1" dirty="0"/>
              <a:t>Output: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17439" y="2792015"/>
          <a:ext cx="2110200" cy="1668738"/>
        </p:xfrm>
        <a:graphic>
          <a:graphicData uri="http://schemas.openxmlformats.org/drawingml/2006/table">
            <a:tbl>
              <a:tblPr/>
              <a:tblGrid>
                <a:gridCol w="1055100">
                  <a:extLst>
                    <a:ext uri="{9D8B030D-6E8A-4147-A177-3AD203B41FA5}">
                      <a16:colId xmlns:a16="http://schemas.microsoft.com/office/drawing/2014/main" val="1269551996"/>
                    </a:ext>
                  </a:extLst>
                </a:gridCol>
                <a:gridCol w="1055100">
                  <a:extLst>
                    <a:ext uri="{9D8B030D-6E8A-4147-A177-3AD203B41FA5}">
                      <a16:colId xmlns:a16="http://schemas.microsoft.com/office/drawing/2014/main" val="1503068118"/>
                    </a:ext>
                  </a:extLst>
                </a:gridCol>
              </a:tblGrid>
              <a:tr h="20677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CustomerName</a:t>
                      </a:r>
                      <a:endParaRPr lang="en-US" sz="10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City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76634"/>
                  </a:ext>
                </a:extLst>
              </a:tr>
              <a:tr h="327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Ali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Lahore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49359"/>
                  </a:ext>
                </a:extLst>
              </a:tr>
              <a:tr h="448009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Ahmed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Karachi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00132"/>
                  </a:ext>
                </a:extLst>
              </a:tr>
              <a:tr h="327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Bisma</a:t>
                      </a:r>
                      <a:endParaRPr lang="en-US" sz="10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Multan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9211"/>
                  </a:ext>
                </a:extLst>
              </a:tr>
              <a:tr h="327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Faraz</a:t>
                      </a:r>
                      <a:endParaRPr lang="en-US" sz="10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Islamabad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144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BAAE-29D7-66CC-4045-16D1EDD6A2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7571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648726" cy="1082700"/>
          </a:xfrm>
        </p:spPr>
        <p:txBody>
          <a:bodyPr/>
          <a:lstStyle/>
          <a:p>
            <a:r>
              <a:rPr lang="en-US" dirty="0"/>
              <a:t>SQL Queries - Select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254"/>
            <a:ext cx="8097520" cy="3503496"/>
          </a:xfrm>
        </p:spPr>
        <p:txBody>
          <a:bodyPr/>
          <a:lstStyle/>
          <a:p>
            <a:r>
              <a:rPr lang="en-US" dirty="0"/>
              <a:t>Write a query to display all customers from Multan city </a:t>
            </a:r>
          </a:p>
          <a:p>
            <a:pPr marL="114300" indent="0" algn="ctr">
              <a:buNone/>
            </a:pPr>
            <a:endParaRPr lang="en-US" b="1" i="1" dirty="0"/>
          </a:p>
          <a:p>
            <a:pPr marL="114300" indent="0" algn="ctr">
              <a:buNone/>
            </a:pPr>
            <a:r>
              <a:rPr lang="en-US" b="1" i="1" dirty="0"/>
              <a:t>SELECT * FROM Customers</a:t>
            </a:r>
          </a:p>
          <a:p>
            <a:pPr marL="114300" indent="0" algn="ctr">
              <a:buNone/>
            </a:pPr>
            <a:r>
              <a:rPr lang="en-US" b="1" i="1" dirty="0"/>
              <a:t>WHERE City=‘Multan';</a:t>
            </a:r>
          </a:p>
          <a:p>
            <a:pPr marL="114300" indent="0" algn="ctr">
              <a:buNone/>
            </a:pPr>
            <a:endParaRPr lang="en-US" b="1" i="1" dirty="0"/>
          </a:p>
          <a:p>
            <a:pPr marL="114300" indent="0">
              <a:buNone/>
            </a:pPr>
            <a:r>
              <a:rPr lang="en-US" b="1" dirty="0"/>
              <a:t>Output: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4420" y="3490105"/>
          <a:ext cx="3223080" cy="535467"/>
        </p:xfrm>
        <a:graphic>
          <a:graphicData uri="http://schemas.openxmlformats.org/drawingml/2006/table">
            <a:tbl>
              <a:tblPr/>
              <a:tblGrid>
                <a:gridCol w="805770">
                  <a:extLst>
                    <a:ext uri="{9D8B030D-6E8A-4147-A177-3AD203B41FA5}">
                      <a16:colId xmlns:a16="http://schemas.microsoft.com/office/drawing/2014/main" val="1554520276"/>
                    </a:ext>
                  </a:extLst>
                </a:gridCol>
                <a:gridCol w="805770">
                  <a:extLst>
                    <a:ext uri="{9D8B030D-6E8A-4147-A177-3AD203B41FA5}">
                      <a16:colId xmlns:a16="http://schemas.microsoft.com/office/drawing/2014/main" val="1269551996"/>
                    </a:ext>
                  </a:extLst>
                </a:gridCol>
                <a:gridCol w="805770">
                  <a:extLst>
                    <a:ext uri="{9D8B030D-6E8A-4147-A177-3AD203B41FA5}">
                      <a16:colId xmlns:a16="http://schemas.microsoft.com/office/drawing/2014/main" val="1712918738"/>
                    </a:ext>
                  </a:extLst>
                </a:gridCol>
                <a:gridCol w="805770">
                  <a:extLst>
                    <a:ext uri="{9D8B030D-6E8A-4147-A177-3AD203B41FA5}">
                      <a16:colId xmlns:a16="http://schemas.microsoft.com/office/drawing/2014/main" val="1503068118"/>
                    </a:ext>
                  </a:extLst>
                </a:gridCol>
              </a:tblGrid>
              <a:tr h="20677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CustomerID</a:t>
                      </a:r>
                      <a:endParaRPr lang="en-US" sz="800" dirty="0">
                        <a:effectLst/>
                      </a:endParaRP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CustomerName</a:t>
                      </a:r>
                      <a:endParaRPr lang="en-US" sz="8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Address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City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76634"/>
                  </a:ext>
                </a:extLst>
              </a:tr>
              <a:tr h="3273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86156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Bisma</a:t>
                      </a:r>
                      <a:endParaRPr lang="en-US" sz="8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GHI</a:t>
                      </a:r>
                      <a:r>
                        <a:rPr lang="en-US" sz="800" baseline="0" dirty="0">
                          <a:effectLst/>
                        </a:rPr>
                        <a:t> Lane</a:t>
                      </a:r>
                      <a:endParaRPr lang="en-US" sz="800" dirty="0">
                        <a:effectLst/>
                      </a:endParaRP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Multan</a:t>
                      </a:r>
                    </a:p>
                  </a:txBody>
                  <a:tcPr marL="43078" marR="43078" marT="43078" marB="43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921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DD0D-8436-0186-F2C4-0248FD9959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3190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648726" cy="1082700"/>
          </a:xfrm>
        </p:spPr>
        <p:txBody>
          <a:bodyPr/>
          <a:lstStyle/>
          <a:p>
            <a:r>
              <a:rPr lang="en-US" dirty="0"/>
              <a:t>SQL Queries - Insert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254"/>
            <a:ext cx="8097520" cy="3503496"/>
          </a:xfrm>
        </p:spPr>
        <p:txBody>
          <a:bodyPr/>
          <a:lstStyle/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 algn="ctr">
              <a:buNone/>
            </a:pPr>
            <a:r>
              <a:rPr lang="en-US" sz="2400" b="1" dirty="0"/>
              <a:t>INSERT INTO</a:t>
            </a:r>
            <a:r>
              <a:rPr lang="en-US" sz="2400" dirty="0"/>
              <a:t> Customers (</a:t>
            </a:r>
            <a:r>
              <a:rPr lang="en-US" sz="2400" dirty="0" err="1"/>
              <a:t>CustomerName</a:t>
            </a:r>
            <a:r>
              <a:rPr lang="en-US" sz="2400" dirty="0"/>
              <a:t>, Address, City)</a:t>
            </a:r>
            <a:br>
              <a:rPr lang="en-US" sz="2400" dirty="0"/>
            </a:br>
            <a:r>
              <a:rPr lang="en-US" sz="2400" b="1" dirty="0"/>
              <a:t>VALUES</a:t>
            </a:r>
            <a:r>
              <a:rPr lang="en-US" sz="2400" dirty="0"/>
              <a:t> (‘</a:t>
            </a:r>
            <a:r>
              <a:rPr lang="en-US" sz="2400" dirty="0" err="1"/>
              <a:t>Shehzad</a:t>
            </a:r>
            <a:r>
              <a:rPr lang="en-US" sz="2400" dirty="0"/>
              <a:t>’, ‘lane345 street 6’, ‘Multan’);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4BE7C-12CF-7D54-C732-E443AA3358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157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648726" cy="1082700"/>
          </a:xfrm>
        </p:spPr>
        <p:txBody>
          <a:bodyPr/>
          <a:lstStyle/>
          <a:p>
            <a:r>
              <a:rPr lang="en-US" dirty="0"/>
              <a:t>SQL Queries - Insert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254"/>
            <a:ext cx="8097520" cy="3503496"/>
          </a:xfrm>
        </p:spPr>
        <p:txBody>
          <a:bodyPr/>
          <a:lstStyle/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 algn="ctr">
              <a:buNone/>
            </a:pPr>
            <a:r>
              <a:rPr lang="en-US" sz="2400" b="1" dirty="0"/>
              <a:t>INSERT INTO</a:t>
            </a:r>
            <a:r>
              <a:rPr lang="en-US" sz="2400" dirty="0"/>
              <a:t> Customers (</a:t>
            </a:r>
            <a:r>
              <a:rPr lang="en-US" sz="2400" dirty="0" err="1"/>
              <a:t>CustomerName</a:t>
            </a:r>
            <a:r>
              <a:rPr lang="en-US" sz="2400" dirty="0"/>
              <a:t>, Address, City)</a:t>
            </a:r>
            <a:br>
              <a:rPr lang="en-US" sz="2400" dirty="0"/>
            </a:br>
            <a:r>
              <a:rPr lang="en-US" sz="2400" b="1" dirty="0"/>
              <a:t>VALUES</a:t>
            </a:r>
            <a:r>
              <a:rPr lang="en-US" sz="2400" dirty="0"/>
              <a:t> (‘</a:t>
            </a:r>
            <a:r>
              <a:rPr lang="en-US" sz="2400" dirty="0" err="1"/>
              <a:t>Shehzad</a:t>
            </a:r>
            <a:r>
              <a:rPr lang="en-US" sz="2400" dirty="0"/>
              <a:t>’, ‘lane345 street 6’, ‘Multan’),</a:t>
            </a:r>
          </a:p>
          <a:p>
            <a:pPr marL="114300" indent="0" algn="ctr">
              <a:buNone/>
            </a:pPr>
            <a:r>
              <a:rPr lang="en-US" sz="2400" b="1" dirty="0"/>
              <a:t>VALUES</a:t>
            </a:r>
            <a:r>
              <a:rPr lang="en-US" sz="2400" dirty="0"/>
              <a:t> (‘Ahsan’, ‘House no 45 street 9’, ‘Karachi’);</a:t>
            </a:r>
          </a:p>
          <a:p>
            <a:pPr marL="114300" indent="0" algn="ctr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E7C3-F727-954F-564B-0136A8E415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877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648726" cy="1082700"/>
          </a:xfrm>
        </p:spPr>
        <p:txBody>
          <a:bodyPr/>
          <a:lstStyle/>
          <a:p>
            <a:r>
              <a:rPr lang="en-US" dirty="0"/>
              <a:t>SQL Queries - Delete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254"/>
            <a:ext cx="8097520" cy="3503496"/>
          </a:xfrm>
        </p:spPr>
        <p:txBody>
          <a:bodyPr/>
          <a:lstStyle/>
          <a:p>
            <a:pPr marL="114300" indent="0" algn="ctr">
              <a:buNone/>
            </a:pPr>
            <a:endParaRPr lang="en-US" sz="2400" b="1" dirty="0"/>
          </a:p>
          <a:p>
            <a:pPr marL="114300" indent="0" algn="ctr">
              <a:buNone/>
            </a:pPr>
            <a:r>
              <a:rPr lang="en-US" sz="2400" b="1" dirty="0"/>
              <a:t>DELETE FROM </a:t>
            </a:r>
            <a:r>
              <a:rPr lang="en-US" sz="2400" dirty="0" err="1"/>
              <a:t>table_name</a:t>
            </a:r>
            <a:r>
              <a:rPr lang="en-US" sz="2400" dirty="0"/>
              <a:t> WHERE condition;</a:t>
            </a:r>
          </a:p>
          <a:p>
            <a:pPr marL="114300" indent="0">
              <a:buNone/>
            </a:pPr>
            <a:r>
              <a:rPr lang="en-US" sz="2400" b="1" dirty="0"/>
              <a:t>Example:</a:t>
            </a:r>
          </a:p>
          <a:p>
            <a:r>
              <a:rPr lang="en-US" dirty="0"/>
              <a:t>DELETE FROM Customers WHERE </a:t>
            </a:r>
            <a:r>
              <a:rPr lang="en-US" dirty="0" err="1"/>
              <a:t>CustomerName</a:t>
            </a:r>
            <a:r>
              <a:rPr lang="en-US" dirty="0"/>
              <a:t>= ‘Ahsan';</a:t>
            </a:r>
          </a:p>
          <a:p>
            <a:r>
              <a:rPr lang="en-US" dirty="0"/>
              <a:t>DELETE FROM Customers; (deletes all rows)</a:t>
            </a:r>
          </a:p>
          <a:p>
            <a:r>
              <a:rPr lang="en-US" dirty="0"/>
              <a:t>DROP TABLE Customers; (delete the table completely)</a:t>
            </a:r>
            <a:br>
              <a:rPr lang="en-US" sz="2400" dirty="0"/>
            </a:br>
            <a:endParaRPr lang="en-US" sz="2400" dirty="0"/>
          </a:p>
          <a:p>
            <a:pPr marL="114300" indent="0" algn="ctr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3415E-4D08-EC0F-751E-A73B71ECD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30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648726" cy="1082700"/>
          </a:xfrm>
        </p:spPr>
        <p:txBody>
          <a:bodyPr/>
          <a:lstStyle/>
          <a:p>
            <a:r>
              <a:rPr lang="en-US" dirty="0"/>
              <a:t>SQL Queries - Update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254"/>
            <a:ext cx="8097520" cy="3503496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UPDATE </a:t>
            </a:r>
            <a:r>
              <a:rPr lang="en-US" sz="2000" i="1" dirty="0" err="1"/>
              <a:t>table_name</a:t>
            </a:r>
            <a:br>
              <a:rPr lang="en-US" sz="2800" dirty="0"/>
            </a:br>
            <a:r>
              <a:rPr lang="en-US" sz="2000" dirty="0"/>
              <a:t>SET </a:t>
            </a:r>
            <a:r>
              <a:rPr lang="en-US" sz="2000" i="1" dirty="0"/>
              <a:t>column1 </a:t>
            </a:r>
            <a:r>
              <a:rPr lang="en-US" sz="2000" dirty="0"/>
              <a:t>=</a:t>
            </a:r>
            <a:r>
              <a:rPr lang="en-US" sz="2000" i="1" dirty="0"/>
              <a:t> value1</a:t>
            </a:r>
            <a:r>
              <a:rPr lang="en-US" sz="2000" dirty="0"/>
              <a:t>,</a:t>
            </a:r>
            <a:r>
              <a:rPr lang="en-US" sz="2000" i="1" dirty="0"/>
              <a:t> column2 </a:t>
            </a:r>
            <a:r>
              <a:rPr lang="en-US" sz="2000" dirty="0"/>
              <a:t>=</a:t>
            </a:r>
            <a:r>
              <a:rPr lang="en-US" sz="2000" i="1" dirty="0"/>
              <a:t> value2</a:t>
            </a:r>
            <a:r>
              <a:rPr lang="en-US" sz="2000" dirty="0"/>
              <a:t>, ...</a:t>
            </a:r>
            <a:br>
              <a:rPr lang="en-US" sz="2800" dirty="0"/>
            </a:br>
            <a:r>
              <a:rPr lang="en-US" sz="2000" dirty="0"/>
              <a:t>WHERE </a:t>
            </a:r>
            <a:r>
              <a:rPr lang="en-US" sz="2000" i="1" dirty="0"/>
              <a:t>condition</a:t>
            </a:r>
            <a:r>
              <a:rPr lang="en-US" sz="2000" dirty="0"/>
              <a:t>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Basic operations queries in database are known as:</a:t>
            </a:r>
          </a:p>
          <a:p>
            <a:pPr marL="114300" indent="0">
              <a:buNone/>
            </a:pPr>
            <a:r>
              <a:rPr lang="en-US" dirty="0"/>
              <a:t>	CRUD  ( Create, Read, Update, Delete )  </a:t>
            </a:r>
          </a:p>
          <a:p>
            <a:pPr marL="114300" indent="0">
              <a:buNone/>
            </a:pPr>
            <a:r>
              <a:rPr lang="en-US" sz="2400" b="1" dirty="0"/>
              <a:t>Example:</a:t>
            </a:r>
          </a:p>
          <a:p>
            <a:r>
              <a:rPr lang="en-US" dirty="0"/>
              <a:t>UPDATE Customers</a:t>
            </a:r>
            <a:br>
              <a:rPr lang="en-US" dirty="0"/>
            </a:br>
            <a:r>
              <a:rPr lang="en-US" dirty="0"/>
              <a:t>SET </a:t>
            </a:r>
            <a:r>
              <a:rPr lang="en-US" dirty="0" err="1"/>
              <a:t>CustomerName</a:t>
            </a:r>
            <a:r>
              <a:rPr lang="en-US" dirty="0"/>
              <a:t> = Ahmed Ali', City= ’Islamabad'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CustomerID</a:t>
            </a:r>
            <a:r>
              <a:rPr lang="en-US" dirty="0"/>
              <a:t> = 2;</a:t>
            </a:r>
            <a:br>
              <a:rPr lang="en-US" sz="2400" dirty="0"/>
            </a:br>
            <a:endParaRPr lang="en-US" sz="2400" dirty="0"/>
          </a:p>
          <a:p>
            <a:pPr marL="114300" indent="0" algn="ctr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48707-E72F-9C41-903A-C0F2CC95A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2644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20900" y="1863600"/>
            <a:ext cx="52884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Information System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549458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307659" cy="10827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System –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50"/>
            <a:ext cx="8207298" cy="2679000"/>
          </a:xfrm>
        </p:spPr>
        <p:txBody>
          <a:bodyPr/>
          <a:lstStyle/>
          <a:p>
            <a:pPr algn="just"/>
            <a:r>
              <a:rPr lang="en-US" dirty="0"/>
              <a:t>The Information system can be defined as a collection of </a:t>
            </a:r>
            <a:r>
              <a:rPr lang="en-US" b="1" dirty="0"/>
              <a:t>software, hardware</a:t>
            </a:r>
            <a:r>
              <a:rPr lang="en-US" dirty="0"/>
              <a:t>, and </a:t>
            </a:r>
            <a:r>
              <a:rPr lang="en-US" b="1" dirty="0"/>
              <a:t>telecommunications network</a:t>
            </a:r>
            <a:r>
              <a:rPr lang="en-US" dirty="0"/>
              <a:t> that </a:t>
            </a:r>
            <a:r>
              <a:rPr lang="en-US" b="1" dirty="0"/>
              <a:t>people</a:t>
            </a:r>
            <a:r>
              <a:rPr lang="en-US" dirty="0"/>
              <a:t> develop and use to </a:t>
            </a:r>
            <a:r>
              <a:rPr lang="en-US" b="1" dirty="0"/>
              <a:t>gather, create, and distribute useful data</a:t>
            </a:r>
            <a:r>
              <a:rPr lang="en-US" dirty="0"/>
              <a:t>, mainly in organizational settings.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6BD53-DBE4-B011-602D-8735BCAA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452624" cy="10827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System Components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7029" y="2111761"/>
            <a:ext cx="6801058" cy="16113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EF063-7F27-DCC3-E1CC-A368186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8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374566" cy="10827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50"/>
            <a:ext cx="8374566" cy="2679000"/>
          </a:xfrm>
        </p:spPr>
        <p:txBody>
          <a:bodyPr/>
          <a:lstStyle/>
          <a:p>
            <a:pPr algn="just"/>
            <a:r>
              <a:rPr lang="en-US" b="1" dirty="0"/>
              <a:t>Hardware</a:t>
            </a:r>
            <a:r>
              <a:rPr lang="en-US" dirty="0"/>
              <a:t> – includes equipment and machinery and encompasses the computer and all of its supporting equipment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Software</a:t>
            </a:r>
            <a:r>
              <a:rPr lang="en-US" dirty="0"/>
              <a:t> – computer programs as well as the manuals which support them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5C6AE-CA33-C380-A9A7-46E13B95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84270"/>
            <a:ext cx="8207298" cy="2679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file processing system is a method of managing and organizing data within a computer system using files</a:t>
            </a:r>
          </a:p>
          <a:p>
            <a:pPr algn="just"/>
            <a:r>
              <a:rPr lang="en-US" dirty="0"/>
              <a:t> In a file processing system, data is stored in individual files, and programs are designed to read, write, update, and manipulate these files directly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collection of application programs that perform services for the end-users such as production of reports</a:t>
            </a:r>
          </a:p>
          <a:p>
            <a:pPr algn="just"/>
            <a:r>
              <a:rPr lang="en-US" dirty="0"/>
              <a:t>Each program defines and manages its own data</a:t>
            </a:r>
          </a:p>
          <a:p>
            <a:pPr algn="just"/>
            <a:endParaRPr lang="en-US" dirty="0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199" y="605600"/>
            <a:ext cx="7674077" cy="1082700"/>
          </a:xfrm>
        </p:spPr>
        <p:txBody>
          <a:bodyPr/>
          <a:lstStyle/>
          <a:p>
            <a:r>
              <a:rPr lang="en-US" altLang="en-US" dirty="0"/>
              <a:t>File Processing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7632F-634D-6698-2C01-E0418B19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9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50"/>
            <a:ext cx="8084634" cy="2679000"/>
          </a:xfrm>
        </p:spPr>
        <p:txBody>
          <a:bodyPr/>
          <a:lstStyle/>
          <a:p>
            <a:pPr algn="just"/>
            <a:r>
              <a:rPr lang="en-US" b="1" dirty="0"/>
              <a:t>Data</a:t>
            </a:r>
            <a:r>
              <a:rPr lang="en-US" dirty="0"/>
              <a:t> – facts that systems use to generate valuable knowledge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Procedures</a:t>
            </a:r>
            <a:r>
              <a:rPr lang="en-US" dirty="0"/>
              <a:t> – rules which govern how an operation is performed in information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C532-37F1-32D7-6A65-28DA10B7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50"/>
            <a:ext cx="8084634" cy="2679000"/>
          </a:xfrm>
        </p:spPr>
        <p:txBody>
          <a:bodyPr/>
          <a:lstStyle/>
          <a:p>
            <a:pPr algn="just"/>
            <a:r>
              <a:rPr lang="en-US" b="1" dirty="0"/>
              <a:t>People</a:t>
            </a:r>
            <a:r>
              <a:rPr lang="en-US" dirty="0"/>
              <a:t> – every system requires individuals if the system is to be beneficial. They have the greatest impact on the success or failure of information systems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Feedback</a:t>
            </a:r>
            <a:r>
              <a:rPr lang="en-US" dirty="0"/>
              <a:t> – determines that an information system can be offered with feedback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2AA9-0EB1-6C61-A758-D5024385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6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474927" cy="1082700"/>
          </a:xfrm>
        </p:spPr>
        <p:txBody>
          <a:bodyPr/>
          <a:lstStyle/>
          <a:p>
            <a:r>
              <a:rPr lang="en-US" dirty="0"/>
              <a:t>Types of Information Systems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3392" y="1695920"/>
            <a:ext cx="6402540" cy="2177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A78A3-BC4B-6143-F2FB-64298FC9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3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486078" cy="10827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6205"/>
            <a:ext cx="8385717" cy="325854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Refers to an information system that processes data originating from business transactions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Designed to process routine transactions efficiently and accurately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Managers often use these systems to deal with such tasks as payroll, customer billing and payments to suppliers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 are Stock control systems, Payroll systems, Bill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204A-9B31-470B-B880-738D3C31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3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08380" cy="108270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Management Information System (MIS)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51102"/>
            <a:ext cx="8095785" cy="282364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Refers to a computer based system that provides managers with the tools to organize, evaluate and efficiently manage departments within an organization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Purpose is to transform comparatively raw data accessible through using TPS </a:t>
            </a:r>
            <a:r>
              <a:rPr lang="en-US" b="1" dirty="0">
                <a:latin typeface="Barlow Light" panose="00000400000000000000" pitchFamily="2" charset="0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Barlow Light" panose="00000400000000000000" pitchFamily="2" charset="0"/>
              </a:rPr>
              <a:t>Transaction Processing System)</a:t>
            </a:r>
            <a:r>
              <a:rPr lang="en-US" b="1" dirty="0">
                <a:latin typeface="Barlow Light" panose="00000400000000000000" pitchFamily="2" charset="0"/>
              </a:rPr>
              <a:t> </a:t>
            </a:r>
            <a:r>
              <a:rPr lang="en-US" dirty="0"/>
              <a:t>into a summarized and aggregated form for managers, generally in the form of a report</a:t>
            </a:r>
          </a:p>
          <a:p>
            <a:pPr marL="114300" indent="0" algn="just">
              <a:buNone/>
            </a:pPr>
            <a:endParaRPr lang="en-US" dirty="0"/>
          </a:p>
          <a:p>
            <a:pPr algn="just"/>
            <a:r>
              <a:rPr lang="en-US" dirty="0"/>
              <a:t>Examples are Human Resource Management System and Sales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3073-F49D-963A-F56D-1F0CAFE4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1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 –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298"/>
            <a:ext cx="8229600" cy="3325452"/>
          </a:xfrm>
        </p:spPr>
        <p:txBody>
          <a:bodyPr/>
          <a:lstStyle/>
          <a:p>
            <a:r>
              <a:rPr lang="en-US" dirty="0"/>
              <a:t>Computer Hardware and Software</a:t>
            </a:r>
          </a:p>
          <a:p>
            <a:r>
              <a:rPr lang="en-US" dirty="0"/>
              <a:t>Manual Procedures</a:t>
            </a:r>
          </a:p>
          <a:p>
            <a:r>
              <a:rPr lang="en-US" dirty="0"/>
              <a:t>Models for analysis, planning, control and decision making, and</a:t>
            </a:r>
          </a:p>
          <a:p>
            <a:r>
              <a:rPr lang="en-US" dirty="0"/>
              <a:t>A database</a:t>
            </a:r>
          </a:p>
          <a:p>
            <a:r>
              <a:rPr lang="en-US" sz="1500" dirty="0">
                <a:latin typeface="Barlow Light" panose="00000400000000000000" pitchFamily="2" charset="0"/>
              </a:rPr>
              <a:t>Store and organize vast amounts of organizational data for easy retrieval</a:t>
            </a:r>
          </a:p>
          <a:p>
            <a:r>
              <a:rPr lang="en-US" sz="1500" dirty="0">
                <a:latin typeface="Barlow Light" panose="00000400000000000000" pitchFamily="2" charset="0"/>
              </a:rPr>
              <a:t>Support data analysis, trend identification, and forecasting to aid in strategic decision-making</a:t>
            </a:r>
          </a:p>
          <a:p>
            <a:r>
              <a:rPr lang="en-US" sz="1500" dirty="0">
                <a:latin typeface="Barlow Light" panose="00000400000000000000" pitchFamily="2" charset="0"/>
              </a:rPr>
              <a:t>Automate routine and repetitive tasks, reducing manual workload and minimizing errors</a:t>
            </a:r>
          </a:p>
          <a:p>
            <a:r>
              <a:rPr lang="en-US" sz="1500" dirty="0">
                <a:latin typeface="Barlow Light" panose="00000400000000000000" pitchFamily="2" charset="0"/>
              </a:rPr>
              <a:t>Improve customer service by providing a comprehensive view of customer interactions and preferences.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EEB2-0C64-DFD8-563E-519EB482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7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16566"/>
            <a:ext cx="8363415" cy="31581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Manager makes decisions all the time.</a:t>
            </a:r>
          </a:p>
          <a:p>
            <a:pPr algn="just"/>
            <a:r>
              <a:rPr lang="en-US" dirty="0"/>
              <a:t>There is an overload of information and not all information is not useful. </a:t>
            </a:r>
          </a:p>
          <a:p>
            <a:pPr algn="just"/>
            <a:r>
              <a:rPr lang="en-US" dirty="0"/>
              <a:t>Anything which helps manager improve his decision-making will lead to better result.</a:t>
            </a:r>
          </a:p>
          <a:p>
            <a:r>
              <a:rPr lang="en-US" dirty="0"/>
              <a:t>MIS is a system, where data is the input, which is processed to provide output in the form of information reports, summaries, etc. which aid the manager’s decision-making process.</a:t>
            </a:r>
          </a:p>
          <a:p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5597-F7E5-F249-69B0-52D66166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48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449"/>
            <a:ext cx="8173844" cy="331430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Improve Planning and Control</a:t>
            </a:r>
            <a:r>
              <a:rPr lang="en-US" dirty="0"/>
              <a:t> - MIS improves the quality of plans by providing relevant information for decision – making. It serves as a link between managerial planning and control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Minimize Information Overload</a:t>
            </a:r>
            <a:r>
              <a:rPr lang="en-US" dirty="0"/>
              <a:t> - MIS change the larger amount of data into summarized form and therefore, avoids the confusion which may arise when managers are flooded with detailed facts</a:t>
            </a:r>
          </a:p>
          <a:p>
            <a:pPr algn="just"/>
            <a:r>
              <a:rPr lang="en-US" b="1" dirty="0"/>
              <a:t>Encourages Decentralization</a:t>
            </a:r>
            <a:r>
              <a:rPr lang="en-US" dirty="0"/>
              <a:t> – decentralization of authority is possible when there is a system for monitoring operations at lower levels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Brings Coordination</a:t>
            </a:r>
            <a:r>
              <a:rPr lang="en-US" dirty="0"/>
              <a:t> – MIS facilitates integration of specialized activities by keeping each department aware of the problem and requirements of other departments. It connects all decision centers in the organization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F69-CEF2-C7D6-0A45-50575E0C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2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7393259" cy="1082700"/>
          </a:xfrm>
        </p:spPr>
        <p:txBody>
          <a:bodyPr>
            <a:normAutofit/>
          </a:bodyPr>
          <a:lstStyle/>
          <a:p>
            <a:r>
              <a:rPr lang="en-US" dirty="0"/>
              <a:t>Decision Support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46"/>
            <a:ext cx="7939668" cy="33366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Specifically designed to help management make decisions in situations where there is uncertainty about the possible outcomes of those decisions</a:t>
            </a:r>
          </a:p>
          <a:p>
            <a:endParaRPr lang="en-US" dirty="0"/>
          </a:p>
          <a:p>
            <a:r>
              <a:rPr lang="en-US" dirty="0"/>
              <a:t>Includes tools and techniques to help gather relevant information and examine other options, and substitutes, fostering a more intricate involvement for end-users in the decision-making process, as opposed</a:t>
            </a:r>
            <a:br>
              <a:rPr lang="en-US" dirty="0"/>
            </a:br>
            <a:r>
              <a:rPr lang="en-US" dirty="0"/>
              <a:t>to in MIS</a:t>
            </a:r>
          </a:p>
          <a:p>
            <a:endParaRPr lang="en-US" dirty="0"/>
          </a:p>
          <a:p>
            <a:r>
              <a:rPr lang="en-US" dirty="0"/>
              <a:t>Examples are Bank loan management systems, Financial planning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9203-5D17-27D2-D7EA-F95443EE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18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240751" cy="10827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Information System / 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88300"/>
            <a:ext cx="8084634" cy="30894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Designed to help senior management make strategic decisions</a:t>
            </a:r>
          </a:p>
          <a:p>
            <a:pPr algn="just"/>
            <a:r>
              <a:rPr lang="en-US" dirty="0"/>
              <a:t>ESS typically involve lots of data analysis and modeling tools to help strategic decision-making</a:t>
            </a:r>
          </a:p>
          <a:p>
            <a:pPr algn="just"/>
            <a:r>
              <a:rPr lang="en-US" dirty="0"/>
              <a:t>The principles of artificial intelligence research are used to develop these kinds of information systems.</a:t>
            </a:r>
          </a:p>
          <a:p>
            <a:pPr algn="just"/>
            <a:r>
              <a:rPr lang="en-US" dirty="0"/>
              <a:t>Examples include </a:t>
            </a:r>
            <a:r>
              <a:rPr lang="en-US" dirty="0" err="1"/>
              <a:t>CaDet</a:t>
            </a:r>
            <a:r>
              <a:rPr lang="en-US" dirty="0"/>
              <a:t>(Cancer Detection Support Tool), etc.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58DC-D446-2B96-3866-1F49F834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659554" y="1278195"/>
            <a:ext cx="5871955" cy="3631790"/>
            <a:chOff x="96" y="528"/>
            <a:chExt cx="5568" cy="3408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153" y="528"/>
              <a:ext cx="1511" cy="3408"/>
              <a:chOff x="4009" y="493"/>
              <a:chExt cx="1261" cy="3338"/>
            </a:xfrm>
            <a:grpFill/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4166" y="1431"/>
                <a:ext cx="1104" cy="86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50" b="1" dirty="0">
                    <a:latin typeface="Times New Roman" panose="02020603050405020304" pitchFamily="18" charset="0"/>
                  </a:rPr>
                  <a:t>Registration</a:t>
                </a:r>
              </a:p>
              <a:p>
                <a:pPr algn="ctr"/>
                <a:r>
                  <a:rPr lang="en-US" altLang="en-US" sz="1050" b="1" dirty="0">
                    <a:latin typeface="Times New Roman" panose="02020603050405020304" pitchFamily="18" charset="0"/>
                  </a:rPr>
                  <a:t>Applications</a:t>
                </a:r>
              </a:p>
            </p:txBody>
          </p:sp>
          <p:sp>
            <p:nvSpPr>
              <p:cNvPr id="21" name="AutoShape 6"/>
              <p:cNvSpPr>
                <a:spLocks noChangeArrowheads="1"/>
              </p:cNvSpPr>
              <p:nvPr/>
            </p:nvSpPr>
            <p:spPr bwMode="auto">
              <a:xfrm>
                <a:off x="4310" y="2775"/>
                <a:ext cx="816" cy="1056"/>
              </a:xfrm>
              <a:prstGeom prst="can">
                <a:avLst>
                  <a:gd name="adj" fmla="val 32353"/>
                </a:avLst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</a:t>
                </a:r>
              </a:p>
              <a:p>
                <a:pPr algn="ctr" eaLnBrk="1" hangingPunct="1"/>
                <a:r>
                  <a: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  <a:p>
                <a:pPr algn="ctr" eaLnBrk="1" hangingPunct="1"/>
                <a:r>
                  <a: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Files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4009" y="493"/>
                <a:ext cx="1248" cy="378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b="1"/>
                  <a:t>Registration</a:t>
                </a:r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>
                <a:off x="4646" y="903"/>
                <a:ext cx="0" cy="528"/>
              </a:xfrm>
              <a:prstGeom prst="line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4646" y="2295"/>
                <a:ext cx="0" cy="576"/>
              </a:xfrm>
              <a:prstGeom prst="line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2160" y="528"/>
              <a:ext cx="1602" cy="3338"/>
              <a:chOff x="4009" y="493"/>
              <a:chExt cx="1261" cy="3338"/>
            </a:xfrm>
            <a:grpFill/>
          </p:grpSpPr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4166" y="1431"/>
                <a:ext cx="1104" cy="86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50" b="1">
                    <a:latin typeface="Times New Roman" panose="02020603050405020304" pitchFamily="18" charset="0"/>
                  </a:rPr>
                  <a:t>Examination</a:t>
                </a:r>
              </a:p>
              <a:p>
                <a:pPr algn="ctr"/>
                <a:r>
                  <a:rPr lang="en-US" altLang="en-US" sz="1050" b="1">
                    <a:latin typeface="Times New Roman" panose="02020603050405020304" pitchFamily="18" charset="0"/>
                  </a:rPr>
                  <a:t>Applications</a:t>
                </a: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4310" y="2775"/>
                <a:ext cx="816" cy="1056"/>
              </a:xfrm>
              <a:prstGeom prst="can">
                <a:avLst>
                  <a:gd name="adj" fmla="val 32353"/>
                </a:avLst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Examination</a:t>
                </a:r>
              </a:p>
              <a:p>
                <a:pPr algn="ctr" eaLnBrk="1" hangingPunct="1"/>
                <a:r>
                  <a: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  <a:p>
                <a:pPr algn="ctr" eaLnBrk="1" hangingPunct="1"/>
                <a:r>
                  <a: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Files</a:t>
                </a: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4009" y="493"/>
                <a:ext cx="1248" cy="378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b="1"/>
                  <a:t>Examination</a:t>
                </a: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4646" y="903"/>
                <a:ext cx="0" cy="528"/>
              </a:xfrm>
              <a:prstGeom prst="line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4646" y="2295"/>
                <a:ext cx="0" cy="576"/>
              </a:xfrm>
              <a:prstGeom prst="line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96" y="550"/>
              <a:ext cx="1632" cy="3290"/>
              <a:chOff x="4009" y="493"/>
              <a:chExt cx="1261" cy="3338"/>
            </a:xfrm>
            <a:grpFill/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4166" y="1431"/>
                <a:ext cx="1104" cy="86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50" b="1" dirty="0">
                    <a:latin typeface="Times New Roman" panose="02020603050405020304" pitchFamily="18" charset="0"/>
                  </a:rPr>
                  <a:t>Library</a:t>
                </a:r>
              </a:p>
              <a:p>
                <a:pPr algn="ctr"/>
                <a:r>
                  <a:rPr lang="en-US" altLang="en-US" sz="1050" b="1" dirty="0">
                    <a:latin typeface="Times New Roman" panose="02020603050405020304" pitchFamily="18" charset="0"/>
                  </a:rPr>
                  <a:t>Applications</a:t>
                </a:r>
              </a:p>
            </p:txBody>
          </p:sp>
          <p:sp>
            <p:nvSpPr>
              <p:cNvPr id="11" name="AutoShape 18"/>
              <p:cNvSpPr>
                <a:spLocks noChangeArrowheads="1"/>
              </p:cNvSpPr>
              <p:nvPr/>
            </p:nvSpPr>
            <p:spPr bwMode="auto">
              <a:xfrm>
                <a:off x="4310" y="2775"/>
                <a:ext cx="816" cy="1056"/>
              </a:xfrm>
              <a:prstGeom prst="can">
                <a:avLst>
                  <a:gd name="adj" fmla="val 32353"/>
                </a:avLst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Library</a:t>
                </a:r>
              </a:p>
              <a:p>
                <a:pPr algn="ctr" eaLnBrk="1" hangingPunct="1"/>
                <a:r>
                  <a: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  <a:p>
                <a:pPr algn="ctr" eaLnBrk="1" hangingPunct="1"/>
                <a:r>
                  <a: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Files</a:t>
                </a:r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auto">
              <a:xfrm>
                <a:off x="4009" y="493"/>
                <a:ext cx="1248" cy="378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b="1" dirty="0"/>
                  <a:t>Library</a:t>
                </a: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>
                <a:off x="4646" y="903"/>
                <a:ext cx="0" cy="528"/>
              </a:xfrm>
              <a:prstGeom prst="line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4646" y="2295"/>
                <a:ext cx="0" cy="576"/>
              </a:xfrm>
              <a:prstGeom prst="line">
                <a:avLst/>
              </a:prstGeom>
              <a:grpFill/>
              <a:ln w="9525">
                <a:solidFill>
                  <a:schemeClr val="tx1">
                    <a:lumMod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</p:grpSp>
      <p:sp>
        <p:nvSpPr>
          <p:cNvPr id="25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199" y="605600"/>
            <a:ext cx="7674077" cy="1082700"/>
          </a:xfrm>
        </p:spPr>
        <p:txBody>
          <a:bodyPr/>
          <a:lstStyle/>
          <a:p>
            <a:r>
              <a:rPr lang="en-US" altLang="en-US" dirty="0"/>
              <a:t>File Processing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769AC-4B5A-C3F7-C907-79368FB3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4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199" y="605600"/>
            <a:ext cx="7674077" cy="1082700"/>
          </a:xfrm>
        </p:spPr>
        <p:txBody>
          <a:bodyPr/>
          <a:lstStyle/>
          <a:p>
            <a:r>
              <a:rPr lang="en-US" altLang="en-US" dirty="0"/>
              <a:t>File Processing System</a:t>
            </a:r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1974745" y="1533279"/>
            <a:ext cx="1511405" cy="2084086"/>
            <a:chOff x="240" y="1008"/>
            <a:chExt cx="1403" cy="2118"/>
          </a:xfrm>
        </p:grpSpPr>
        <p:sp>
          <p:nvSpPr>
            <p:cNvPr id="20522" name="Rectangle 5"/>
            <p:cNvSpPr>
              <a:spLocks noChangeArrowheads="1"/>
            </p:cNvSpPr>
            <p:nvPr/>
          </p:nvSpPr>
          <p:spPr bwMode="auto">
            <a:xfrm>
              <a:off x="240" y="2829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23" name="Rectangle 6"/>
            <p:cNvSpPr>
              <a:spLocks noChangeArrowheads="1"/>
            </p:cNvSpPr>
            <p:nvPr/>
          </p:nvSpPr>
          <p:spPr bwMode="auto">
            <a:xfrm>
              <a:off x="240" y="2532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24" name="Rectangle 7"/>
            <p:cNvSpPr>
              <a:spLocks noChangeArrowheads="1"/>
            </p:cNvSpPr>
            <p:nvPr/>
          </p:nvSpPr>
          <p:spPr bwMode="auto">
            <a:xfrm>
              <a:off x="240" y="2235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Books Issued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25" name="Rectangle 8"/>
            <p:cNvSpPr>
              <a:spLocks noChangeArrowheads="1"/>
            </p:cNvSpPr>
            <p:nvPr/>
          </p:nvSpPr>
          <p:spPr bwMode="auto">
            <a:xfrm>
              <a:off x="240" y="1938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Father Name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26" name="Rectangle 9"/>
            <p:cNvSpPr>
              <a:spLocks noChangeArrowheads="1"/>
            </p:cNvSpPr>
            <p:nvPr/>
          </p:nvSpPr>
          <p:spPr bwMode="auto">
            <a:xfrm>
              <a:off x="240" y="1641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27" name="Rectangle 10"/>
            <p:cNvSpPr>
              <a:spLocks noChangeArrowheads="1"/>
            </p:cNvSpPr>
            <p:nvPr/>
          </p:nvSpPr>
          <p:spPr bwMode="auto">
            <a:xfrm>
              <a:off x="240" y="1344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Reg_Number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0528" name="Rectangle 11"/>
            <p:cNvSpPr>
              <a:spLocks noChangeArrowheads="1"/>
            </p:cNvSpPr>
            <p:nvPr/>
          </p:nvSpPr>
          <p:spPr bwMode="auto">
            <a:xfrm>
              <a:off x="240" y="1008"/>
              <a:ext cx="14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Library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0529" name="Line 12"/>
            <p:cNvSpPr>
              <a:spLocks noChangeShapeType="1"/>
            </p:cNvSpPr>
            <p:nvPr/>
          </p:nvSpPr>
          <p:spPr bwMode="auto">
            <a:xfrm>
              <a:off x="240" y="1008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30" name="Line 13"/>
            <p:cNvSpPr>
              <a:spLocks noChangeShapeType="1"/>
            </p:cNvSpPr>
            <p:nvPr/>
          </p:nvSpPr>
          <p:spPr bwMode="auto">
            <a:xfrm>
              <a:off x="240" y="3126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31" name="Line 14"/>
            <p:cNvSpPr>
              <a:spLocks noChangeShapeType="1"/>
            </p:cNvSpPr>
            <p:nvPr/>
          </p:nvSpPr>
          <p:spPr bwMode="auto">
            <a:xfrm>
              <a:off x="240" y="1008"/>
              <a:ext cx="0" cy="211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32" name="Line 15"/>
            <p:cNvSpPr>
              <a:spLocks noChangeShapeType="1"/>
            </p:cNvSpPr>
            <p:nvPr/>
          </p:nvSpPr>
          <p:spPr bwMode="auto">
            <a:xfrm>
              <a:off x="240" y="1344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33" name="Line 16"/>
            <p:cNvSpPr>
              <a:spLocks noChangeShapeType="1"/>
            </p:cNvSpPr>
            <p:nvPr/>
          </p:nvSpPr>
          <p:spPr bwMode="auto">
            <a:xfrm>
              <a:off x="1643" y="1008"/>
              <a:ext cx="0" cy="2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34" name="Line 17"/>
            <p:cNvSpPr>
              <a:spLocks noChangeShapeType="1"/>
            </p:cNvSpPr>
            <p:nvPr/>
          </p:nvSpPr>
          <p:spPr bwMode="auto">
            <a:xfrm>
              <a:off x="240" y="1641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35" name="Line 18"/>
            <p:cNvSpPr>
              <a:spLocks noChangeShapeType="1"/>
            </p:cNvSpPr>
            <p:nvPr/>
          </p:nvSpPr>
          <p:spPr bwMode="auto">
            <a:xfrm>
              <a:off x="240" y="1938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36" name="Line 19"/>
            <p:cNvSpPr>
              <a:spLocks noChangeShapeType="1"/>
            </p:cNvSpPr>
            <p:nvPr/>
          </p:nvSpPr>
          <p:spPr bwMode="auto">
            <a:xfrm>
              <a:off x="240" y="2235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37" name="Line 20"/>
            <p:cNvSpPr>
              <a:spLocks noChangeShapeType="1"/>
            </p:cNvSpPr>
            <p:nvPr/>
          </p:nvSpPr>
          <p:spPr bwMode="auto">
            <a:xfrm>
              <a:off x="240" y="2532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38" name="Line 21"/>
            <p:cNvSpPr>
              <a:spLocks noChangeShapeType="1"/>
            </p:cNvSpPr>
            <p:nvPr/>
          </p:nvSpPr>
          <p:spPr bwMode="auto">
            <a:xfrm>
              <a:off x="240" y="2829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0484" name="Group 22"/>
          <p:cNvGrpSpPr>
            <a:grpSpLocks/>
          </p:cNvGrpSpPr>
          <p:nvPr/>
        </p:nvGrpSpPr>
        <p:grpSpPr bwMode="auto">
          <a:xfrm>
            <a:off x="3771901" y="1496794"/>
            <a:ext cx="1662545" cy="2084087"/>
            <a:chOff x="1935" y="1008"/>
            <a:chExt cx="1387" cy="2118"/>
          </a:xfrm>
        </p:grpSpPr>
        <p:sp>
          <p:nvSpPr>
            <p:cNvPr id="20505" name="Rectangle 23"/>
            <p:cNvSpPr>
              <a:spLocks noChangeArrowheads="1"/>
            </p:cNvSpPr>
            <p:nvPr/>
          </p:nvSpPr>
          <p:spPr bwMode="auto">
            <a:xfrm>
              <a:off x="1935" y="2829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Grade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06" name="Rectangle 24"/>
            <p:cNvSpPr>
              <a:spLocks noChangeArrowheads="1"/>
            </p:cNvSpPr>
            <p:nvPr/>
          </p:nvSpPr>
          <p:spPr bwMode="auto">
            <a:xfrm>
              <a:off x="1935" y="2532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Semester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07" name="Rectangle 25"/>
            <p:cNvSpPr>
              <a:spLocks noChangeArrowheads="1"/>
            </p:cNvSpPr>
            <p:nvPr/>
          </p:nvSpPr>
          <p:spPr bwMode="auto">
            <a:xfrm>
              <a:off x="1935" y="2235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08" name="Rectangle 26"/>
            <p:cNvSpPr>
              <a:spLocks noChangeArrowheads="1"/>
            </p:cNvSpPr>
            <p:nvPr/>
          </p:nvSpPr>
          <p:spPr bwMode="auto">
            <a:xfrm>
              <a:off x="1935" y="1938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09" name="Rectangle 27"/>
            <p:cNvSpPr>
              <a:spLocks noChangeArrowheads="1"/>
            </p:cNvSpPr>
            <p:nvPr/>
          </p:nvSpPr>
          <p:spPr bwMode="auto">
            <a:xfrm>
              <a:off x="1935" y="1641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10" name="Rectangle 28"/>
            <p:cNvSpPr>
              <a:spLocks noChangeArrowheads="1"/>
            </p:cNvSpPr>
            <p:nvPr/>
          </p:nvSpPr>
          <p:spPr bwMode="auto">
            <a:xfrm>
              <a:off x="1935" y="1344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Reg_Number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11" name="Rectangle 29"/>
            <p:cNvSpPr>
              <a:spLocks noChangeArrowheads="1"/>
            </p:cNvSpPr>
            <p:nvPr/>
          </p:nvSpPr>
          <p:spPr bwMode="auto">
            <a:xfrm>
              <a:off x="1935" y="1008"/>
              <a:ext cx="1387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Examination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0512" name="Line 30"/>
            <p:cNvSpPr>
              <a:spLocks noChangeShapeType="1"/>
            </p:cNvSpPr>
            <p:nvPr/>
          </p:nvSpPr>
          <p:spPr bwMode="auto">
            <a:xfrm>
              <a:off x="1935" y="1008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13" name="Line 31"/>
            <p:cNvSpPr>
              <a:spLocks noChangeShapeType="1"/>
            </p:cNvSpPr>
            <p:nvPr/>
          </p:nvSpPr>
          <p:spPr bwMode="auto">
            <a:xfrm>
              <a:off x="1935" y="1008"/>
              <a:ext cx="0" cy="2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14" name="Line 32"/>
            <p:cNvSpPr>
              <a:spLocks noChangeShapeType="1"/>
            </p:cNvSpPr>
            <p:nvPr/>
          </p:nvSpPr>
          <p:spPr bwMode="auto">
            <a:xfrm>
              <a:off x="1935" y="1344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15" name="Line 33"/>
            <p:cNvSpPr>
              <a:spLocks noChangeShapeType="1"/>
            </p:cNvSpPr>
            <p:nvPr/>
          </p:nvSpPr>
          <p:spPr bwMode="auto">
            <a:xfrm>
              <a:off x="3322" y="1008"/>
              <a:ext cx="0" cy="2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16" name="Line 34"/>
            <p:cNvSpPr>
              <a:spLocks noChangeShapeType="1"/>
            </p:cNvSpPr>
            <p:nvPr/>
          </p:nvSpPr>
          <p:spPr bwMode="auto">
            <a:xfrm>
              <a:off x="1935" y="1641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17" name="Line 35"/>
            <p:cNvSpPr>
              <a:spLocks noChangeShapeType="1"/>
            </p:cNvSpPr>
            <p:nvPr/>
          </p:nvSpPr>
          <p:spPr bwMode="auto">
            <a:xfrm>
              <a:off x="1935" y="1938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18" name="Line 36"/>
            <p:cNvSpPr>
              <a:spLocks noChangeShapeType="1"/>
            </p:cNvSpPr>
            <p:nvPr/>
          </p:nvSpPr>
          <p:spPr bwMode="auto">
            <a:xfrm>
              <a:off x="1935" y="2235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19" name="Line 37"/>
            <p:cNvSpPr>
              <a:spLocks noChangeShapeType="1"/>
            </p:cNvSpPr>
            <p:nvPr/>
          </p:nvSpPr>
          <p:spPr bwMode="auto">
            <a:xfrm>
              <a:off x="1935" y="2532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20" name="Line 38"/>
            <p:cNvSpPr>
              <a:spLocks noChangeShapeType="1"/>
            </p:cNvSpPr>
            <p:nvPr/>
          </p:nvSpPr>
          <p:spPr bwMode="auto">
            <a:xfrm>
              <a:off x="1935" y="2829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21" name="Line 39"/>
            <p:cNvSpPr>
              <a:spLocks noChangeShapeType="1"/>
            </p:cNvSpPr>
            <p:nvPr/>
          </p:nvSpPr>
          <p:spPr bwMode="auto">
            <a:xfrm>
              <a:off x="1935" y="3126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0485" name="Group 40"/>
          <p:cNvGrpSpPr>
            <a:grpSpLocks/>
          </p:cNvGrpSpPr>
          <p:nvPr/>
        </p:nvGrpSpPr>
        <p:grpSpPr bwMode="auto">
          <a:xfrm>
            <a:off x="5715000" y="1533203"/>
            <a:ext cx="1670122" cy="2084163"/>
            <a:chOff x="3785" y="1008"/>
            <a:chExt cx="1687" cy="2118"/>
          </a:xfrm>
        </p:grpSpPr>
        <p:sp>
          <p:nvSpPr>
            <p:cNvPr id="20488" name="Rectangle 41"/>
            <p:cNvSpPr>
              <a:spLocks noChangeArrowheads="1"/>
            </p:cNvSpPr>
            <p:nvPr/>
          </p:nvSpPr>
          <p:spPr bwMode="auto">
            <a:xfrm>
              <a:off x="3785" y="2829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489" name="Rectangle 42"/>
            <p:cNvSpPr>
              <a:spLocks noChangeArrowheads="1"/>
            </p:cNvSpPr>
            <p:nvPr/>
          </p:nvSpPr>
          <p:spPr bwMode="auto">
            <a:xfrm>
              <a:off x="3785" y="2532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490" name="Rectangle 43"/>
            <p:cNvSpPr>
              <a:spLocks noChangeArrowheads="1"/>
            </p:cNvSpPr>
            <p:nvPr/>
          </p:nvSpPr>
          <p:spPr bwMode="auto">
            <a:xfrm>
              <a:off x="3785" y="2235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491" name="Rectangle 44"/>
            <p:cNvSpPr>
              <a:spLocks noChangeArrowheads="1"/>
            </p:cNvSpPr>
            <p:nvPr/>
          </p:nvSpPr>
          <p:spPr bwMode="auto">
            <a:xfrm>
              <a:off x="3785" y="1938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Father Name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492" name="Rectangle 45"/>
            <p:cNvSpPr>
              <a:spLocks noChangeArrowheads="1"/>
            </p:cNvSpPr>
            <p:nvPr/>
          </p:nvSpPr>
          <p:spPr bwMode="auto">
            <a:xfrm>
              <a:off x="3785" y="1641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493" name="Rectangle 46"/>
            <p:cNvSpPr>
              <a:spLocks noChangeArrowheads="1"/>
            </p:cNvSpPr>
            <p:nvPr/>
          </p:nvSpPr>
          <p:spPr bwMode="auto">
            <a:xfrm>
              <a:off x="3785" y="1344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Reg_Number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494" name="Rectangle 47"/>
            <p:cNvSpPr>
              <a:spLocks noChangeArrowheads="1"/>
            </p:cNvSpPr>
            <p:nvPr/>
          </p:nvSpPr>
          <p:spPr bwMode="auto">
            <a:xfrm>
              <a:off x="3785" y="1008"/>
              <a:ext cx="1687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  <a:endParaRPr lang="en-US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5" name="Line 48"/>
            <p:cNvSpPr>
              <a:spLocks noChangeShapeType="1"/>
            </p:cNvSpPr>
            <p:nvPr/>
          </p:nvSpPr>
          <p:spPr bwMode="auto">
            <a:xfrm>
              <a:off x="5472" y="1008"/>
              <a:ext cx="0" cy="211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496" name="Line 49"/>
            <p:cNvSpPr>
              <a:spLocks noChangeShapeType="1"/>
            </p:cNvSpPr>
            <p:nvPr/>
          </p:nvSpPr>
          <p:spPr bwMode="auto">
            <a:xfrm>
              <a:off x="3785" y="1008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497" name="Line 50"/>
            <p:cNvSpPr>
              <a:spLocks noChangeShapeType="1"/>
            </p:cNvSpPr>
            <p:nvPr/>
          </p:nvSpPr>
          <p:spPr bwMode="auto">
            <a:xfrm>
              <a:off x="3785" y="1008"/>
              <a:ext cx="0" cy="2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498" name="Line 51"/>
            <p:cNvSpPr>
              <a:spLocks noChangeShapeType="1"/>
            </p:cNvSpPr>
            <p:nvPr/>
          </p:nvSpPr>
          <p:spPr bwMode="auto">
            <a:xfrm>
              <a:off x="3785" y="1344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499" name="Line 52"/>
            <p:cNvSpPr>
              <a:spLocks noChangeShapeType="1"/>
            </p:cNvSpPr>
            <p:nvPr/>
          </p:nvSpPr>
          <p:spPr bwMode="auto">
            <a:xfrm>
              <a:off x="3785" y="1641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00" name="Line 53"/>
            <p:cNvSpPr>
              <a:spLocks noChangeShapeType="1"/>
            </p:cNvSpPr>
            <p:nvPr/>
          </p:nvSpPr>
          <p:spPr bwMode="auto">
            <a:xfrm>
              <a:off x="3785" y="1938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01" name="Line 54"/>
            <p:cNvSpPr>
              <a:spLocks noChangeShapeType="1"/>
            </p:cNvSpPr>
            <p:nvPr/>
          </p:nvSpPr>
          <p:spPr bwMode="auto">
            <a:xfrm>
              <a:off x="3785" y="2235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02" name="Line 55"/>
            <p:cNvSpPr>
              <a:spLocks noChangeShapeType="1"/>
            </p:cNvSpPr>
            <p:nvPr/>
          </p:nvSpPr>
          <p:spPr bwMode="auto">
            <a:xfrm>
              <a:off x="3785" y="2532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03" name="Line 56"/>
            <p:cNvSpPr>
              <a:spLocks noChangeShapeType="1"/>
            </p:cNvSpPr>
            <p:nvPr/>
          </p:nvSpPr>
          <p:spPr bwMode="auto">
            <a:xfrm>
              <a:off x="3785" y="2829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504" name="Line 57"/>
            <p:cNvSpPr>
              <a:spLocks noChangeShapeType="1"/>
            </p:cNvSpPr>
            <p:nvPr/>
          </p:nvSpPr>
          <p:spPr bwMode="auto">
            <a:xfrm>
              <a:off x="3785" y="3126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sp>
        <p:nvSpPr>
          <p:cNvPr id="178236" name="Text Box 60"/>
          <p:cNvSpPr txBox="1">
            <a:spLocks noChangeArrowheads="1"/>
          </p:cNvSpPr>
          <p:nvPr/>
        </p:nvSpPr>
        <p:spPr bwMode="auto">
          <a:xfrm>
            <a:off x="3143251" y="4457700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10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51E3A-4E55-21D6-5461-2D18E990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769"/>
            <a:ext cx="8385717" cy="343489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Separation and Isolation of Data</a:t>
            </a:r>
          </a:p>
          <a:p>
            <a:pPr algn="just"/>
            <a:r>
              <a:rPr lang="en-US" dirty="0"/>
              <a:t>Each program maintains its own set of data</a:t>
            </a:r>
          </a:p>
          <a:p>
            <a:pPr algn="just"/>
            <a:r>
              <a:rPr lang="en-US" dirty="0"/>
              <a:t>Users of one program may be unaware of potentially useful data held by other programs</a:t>
            </a:r>
          </a:p>
          <a:p>
            <a:pPr algn="just"/>
            <a:r>
              <a:rPr lang="en-US" b="1" dirty="0"/>
              <a:t>Duplication of data</a:t>
            </a:r>
          </a:p>
          <a:p>
            <a:pPr algn="just"/>
            <a:r>
              <a:rPr lang="en-US" dirty="0"/>
              <a:t>Decentralized approach taken by each department</a:t>
            </a:r>
          </a:p>
          <a:p>
            <a:pPr algn="just"/>
            <a:r>
              <a:rPr lang="en-US" dirty="0"/>
              <a:t>Same data is held by different programs</a:t>
            </a:r>
          </a:p>
          <a:p>
            <a:pPr algn="just"/>
            <a:r>
              <a:rPr lang="en-US" dirty="0"/>
              <a:t>Wasted space and potentially different values and/or different formats</a:t>
            </a:r>
          </a:p>
          <a:p>
            <a:pPr marL="114300" indent="0" algn="just">
              <a:buNone/>
            </a:pPr>
            <a:r>
              <a:rPr lang="en-US" dirty="0"/>
              <a:t>       storage for the same item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D7AC-08B8-9F40-5FA6-4BDEC8F5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3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340"/>
            <a:ext cx="8173844" cy="2679000"/>
          </a:xfrm>
        </p:spPr>
        <p:txBody>
          <a:bodyPr/>
          <a:lstStyle/>
          <a:p>
            <a:pPr algn="just"/>
            <a:r>
              <a:rPr lang="en-US" b="1" dirty="0"/>
              <a:t>Limited Data Sharing</a:t>
            </a:r>
          </a:p>
          <a:p>
            <a:pPr algn="just"/>
            <a:r>
              <a:rPr lang="en-US" dirty="0"/>
              <a:t>No centralized control of data</a:t>
            </a:r>
          </a:p>
          <a:p>
            <a:pPr algn="just"/>
            <a:r>
              <a:rPr lang="en-US" dirty="0"/>
              <a:t>Programs are written in different languages, and so cannot easily access each other’s files.</a:t>
            </a:r>
          </a:p>
          <a:p>
            <a:pPr algn="just"/>
            <a:r>
              <a:rPr lang="en-US" b="1" dirty="0"/>
              <a:t>Program-Data Dependence</a:t>
            </a:r>
          </a:p>
          <a:p>
            <a:pPr algn="just"/>
            <a:r>
              <a:rPr lang="en-US" dirty="0"/>
              <a:t>File structure is defined in the program code</a:t>
            </a:r>
          </a:p>
          <a:p>
            <a:pPr algn="just"/>
            <a:r>
              <a:rPr lang="en-US" dirty="0"/>
              <a:t>All programs maintain metadata for each file they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1A96-5705-2289-C208-8A2E75A4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0320"/>
            <a:ext cx="8419171" cy="10827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Problems with Data Dependency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82390"/>
            <a:ext cx="8162693" cy="339236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Each application programmer must maintain their own data</a:t>
            </a:r>
          </a:p>
          <a:p>
            <a:pPr algn="just"/>
            <a:r>
              <a:rPr lang="en-US" altLang="en-US" dirty="0"/>
              <a:t>Each application program needs to include code for the metadata of each file</a:t>
            </a:r>
          </a:p>
          <a:p>
            <a:pPr algn="just"/>
            <a:r>
              <a:rPr lang="en-US" altLang="en-US" dirty="0"/>
              <a:t>Each application program must have its own processing routines for reading, inserting, updating and deleting data</a:t>
            </a:r>
          </a:p>
          <a:p>
            <a:pPr algn="just"/>
            <a:r>
              <a:rPr lang="en-US" altLang="en-US" dirty="0"/>
              <a:t>Lack of coordination and central control</a:t>
            </a:r>
          </a:p>
          <a:p>
            <a:pPr algn="just"/>
            <a:r>
              <a:rPr lang="en-US" altLang="en-US" dirty="0"/>
              <a:t>Non-standard file formats</a:t>
            </a:r>
          </a:p>
          <a:p>
            <a:pPr algn="just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D5E9A-F276-CBC9-2299-EC80DF04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295"/>
            <a:ext cx="8318810" cy="10827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Problems with Data Redundancy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6995"/>
            <a:ext cx="8207298" cy="3347755"/>
          </a:xfrm>
        </p:spPr>
        <p:txBody>
          <a:bodyPr/>
          <a:lstStyle/>
          <a:p>
            <a:pPr algn="just"/>
            <a:r>
              <a:rPr lang="en-US" altLang="en-US" dirty="0"/>
              <a:t>Waste of space to have duplicate data</a:t>
            </a:r>
          </a:p>
          <a:p>
            <a:pPr algn="just"/>
            <a:r>
              <a:rPr lang="en-US" altLang="en-US" dirty="0"/>
              <a:t>Causes more maintenance headaches</a:t>
            </a:r>
          </a:p>
          <a:p>
            <a:pPr algn="just"/>
            <a:r>
              <a:rPr lang="en-US" altLang="en-US" dirty="0"/>
              <a:t>The biggest problem: </a:t>
            </a:r>
          </a:p>
          <a:p>
            <a:pPr algn="just"/>
            <a:r>
              <a:rPr lang="en-US" altLang="en-US" dirty="0"/>
              <a:t>When data changes in one file, could cause inconsistencies (Vulnerable to Inconsistency </a:t>
            </a:r>
            <a:r>
              <a:rPr lang="en-US" dirty="0"/>
              <a:t>and inefficiency</a:t>
            </a:r>
            <a:r>
              <a:rPr lang="en-US" altLang="en-US" dirty="0"/>
              <a:t>)</a:t>
            </a:r>
          </a:p>
          <a:p>
            <a:pPr algn="just"/>
            <a:r>
              <a:rPr lang="en-US" altLang="en-US" dirty="0"/>
              <a:t>Compromises data integrity (data reliability)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9518-B69C-FEDA-55A1-5B122399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44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1691</Words>
  <Application>Microsoft Office PowerPoint</Application>
  <PresentationFormat>On-screen Show (16:9)</PresentationFormat>
  <Paragraphs>335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Times New Roman</vt:lpstr>
      <vt:lpstr>Tahoma</vt:lpstr>
      <vt:lpstr>Raleway SemiBold</vt:lpstr>
      <vt:lpstr>Arial</vt:lpstr>
      <vt:lpstr>Calibri</vt:lpstr>
      <vt:lpstr>Wingdings</vt:lpstr>
      <vt:lpstr>Barlow Light</vt:lpstr>
      <vt:lpstr>Gaoler template</vt:lpstr>
      <vt:lpstr>Introduction to Database</vt:lpstr>
      <vt:lpstr>Background</vt:lpstr>
      <vt:lpstr>File Processing System</vt:lpstr>
      <vt:lpstr>File Processing System</vt:lpstr>
      <vt:lpstr>File Processing System</vt:lpstr>
      <vt:lpstr>Limitations</vt:lpstr>
      <vt:lpstr>Limitations</vt:lpstr>
      <vt:lpstr>Problems with Data Dependency</vt:lpstr>
      <vt:lpstr>Problems with Data Redundancy</vt:lpstr>
      <vt:lpstr>Solution – Database Approach</vt:lpstr>
      <vt:lpstr>Database</vt:lpstr>
      <vt:lpstr>PowerPoint Presentation</vt:lpstr>
      <vt:lpstr>Database Management System – DBMS</vt:lpstr>
      <vt:lpstr>Database</vt:lpstr>
      <vt:lpstr>SQL</vt:lpstr>
      <vt:lpstr>What Can SQL do? </vt:lpstr>
      <vt:lpstr>SQL Commands</vt:lpstr>
      <vt:lpstr>SQL Queries</vt:lpstr>
      <vt:lpstr>SQL Queries- Select</vt:lpstr>
      <vt:lpstr>SQL Queries - Select</vt:lpstr>
      <vt:lpstr>SQL Queries - Select</vt:lpstr>
      <vt:lpstr>SQL Queries - Insert</vt:lpstr>
      <vt:lpstr>SQL Queries - Insert</vt:lpstr>
      <vt:lpstr>SQL Queries - Delete</vt:lpstr>
      <vt:lpstr>SQL Queries - Update</vt:lpstr>
      <vt:lpstr>Information System</vt:lpstr>
      <vt:lpstr>Information System – Definition</vt:lpstr>
      <vt:lpstr>Information System Components</vt:lpstr>
      <vt:lpstr>Information System Components</vt:lpstr>
      <vt:lpstr>Information System Components</vt:lpstr>
      <vt:lpstr>Information System Components</vt:lpstr>
      <vt:lpstr>Types of Information Systems</vt:lpstr>
      <vt:lpstr>Transaction Processing System</vt:lpstr>
      <vt:lpstr>Management Information System (MIS)</vt:lpstr>
      <vt:lpstr>MIS – Uses</vt:lpstr>
      <vt:lpstr>Need for MIS</vt:lpstr>
      <vt:lpstr>Benefits of MIS</vt:lpstr>
      <vt:lpstr>Decision Support System</vt:lpstr>
      <vt:lpstr>Executive Information System / Expert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Information Technology  Chapter 1</dc:title>
  <dc:creator>HP</dc:creator>
  <cp:lastModifiedBy>Obaid Majeed</cp:lastModifiedBy>
  <cp:revision>150</cp:revision>
  <dcterms:modified xsi:type="dcterms:W3CDTF">2024-01-21T10:32:14Z</dcterms:modified>
</cp:coreProperties>
</file>