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9"/>
  </p:notesMasterIdLst>
  <p:sldIdLst>
    <p:sldId id="256" r:id="rId2"/>
    <p:sldId id="304" r:id="rId3"/>
    <p:sldId id="303" r:id="rId4"/>
    <p:sldId id="302" r:id="rId5"/>
    <p:sldId id="306" r:id="rId6"/>
    <p:sldId id="307" r:id="rId7"/>
    <p:sldId id="310" r:id="rId8"/>
    <p:sldId id="311" r:id="rId9"/>
    <p:sldId id="313" r:id="rId10"/>
    <p:sldId id="314" r:id="rId11"/>
    <p:sldId id="316" r:id="rId12"/>
    <p:sldId id="318" r:id="rId13"/>
    <p:sldId id="319" r:id="rId14"/>
    <p:sldId id="317" r:id="rId15"/>
    <p:sldId id="426" r:id="rId16"/>
    <p:sldId id="427" r:id="rId17"/>
    <p:sldId id="428" r:id="rId18"/>
    <p:sldId id="429" r:id="rId19"/>
    <p:sldId id="430" r:id="rId20"/>
    <p:sldId id="431" r:id="rId21"/>
    <p:sldId id="432" r:id="rId22"/>
    <p:sldId id="433" r:id="rId23"/>
    <p:sldId id="434" r:id="rId24"/>
    <p:sldId id="435" r:id="rId25"/>
    <p:sldId id="436" r:id="rId26"/>
    <p:sldId id="320" r:id="rId27"/>
    <p:sldId id="323" r:id="rId28"/>
    <p:sldId id="419" r:id="rId29"/>
    <p:sldId id="420" r:id="rId30"/>
    <p:sldId id="421" r:id="rId31"/>
    <p:sldId id="422" r:id="rId32"/>
    <p:sldId id="423" r:id="rId33"/>
    <p:sldId id="424" r:id="rId34"/>
    <p:sldId id="425" r:id="rId35"/>
    <p:sldId id="335" r:id="rId36"/>
    <p:sldId id="336" r:id="rId37"/>
    <p:sldId id="337" r:id="rId38"/>
    <p:sldId id="338" r:id="rId39"/>
    <p:sldId id="339" r:id="rId40"/>
    <p:sldId id="340" r:id="rId41"/>
    <p:sldId id="341" r:id="rId42"/>
    <p:sldId id="342" r:id="rId43"/>
    <p:sldId id="343" r:id="rId44"/>
    <p:sldId id="344" r:id="rId45"/>
    <p:sldId id="437" r:id="rId46"/>
    <p:sldId id="438" r:id="rId47"/>
    <p:sldId id="345" r:id="rId48"/>
    <p:sldId id="346" r:id="rId49"/>
    <p:sldId id="410" r:id="rId50"/>
    <p:sldId id="347" r:id="rId51"/>
    <p:sldId id="348" r:id="rId52"/>
    <p:sldId id="349" r:id="rId53"/>
    <p:sldId id="350" r:id="rId54"/>
    <p:sldId id="351" r:id="rId55"/>
    <p:sldId id="352" r:id="rId56"/>
    <p:sldId id="353" r:id="rId57"/>
    <p:sldId id="439" r:id="rId58"/>
  </p:sldIdLst>
  <p:sldSz cx="9144000" cy="5143500" type="screen16x9"/>
  <p:notesSz cx="6858000" cy="9144000"/>
  <p:embeddedFontLst>
    <p:embeddedFont>
      <p:font typeface="Barlow" panose="00000500000000000000" pitchFamily="2" charset="0"/>
      <p:regular r:id="rId60"/>
      <p:bold r:id="rId61"/>
      <p:italic r:id="rId62"/>
      <p:boldItalic r:id="rId63"/>
    </p:embeddedFont>
    <p:embeddedFont>
      <p:font typeface="Barlow Light" panose="00000400000000000000" pitchFamily="2" charset="0"/>
      <p:regular r:id="rId64"/>
      <p:bold r:id="rId65"/>
      <p:italic r:id="rId66"/>
      <p:boldItalic r:id="rId67"/>
    </p:embeddedFont>
    <p:embeddedFont>
      <p:font typeface="Calibri" panose="020F0502020204030204" pitchFamily="34" charset="0"/>
      <p:regular r:id="rId68"/>
      <p:bold r:id="rId69"/>
      <p:italic r:id="rId70"/>
      <p:boldItalic r:id="rId71"/>
    </p:embeddedFont>
    <p:embeddedFont>
      <p:font typeface="Huawei Sans" panose="020C0503030203020204" pitchFamily="34" charset="0"/>
      <p:regular r:id="rId72"/>
    </p:embeddedFont>
    <p:embeddedFont>
      <p:font typeface="Raleway SemiBold" pitchFamily="2"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84" d="100"/>
          <a:sy n="84" d="100"/>
        </p:scale>
        <p:origin x="7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font" Target="fonts/font15.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954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385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15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671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677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495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340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546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066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1535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660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275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559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4184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62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938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613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52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620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158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925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63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979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9584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990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758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563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907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9540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4481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6836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410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1922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20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1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9663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4856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2405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0023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2151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9973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1806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93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7648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39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439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4646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974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163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45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316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265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487cb73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487cb7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604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12.jpe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961903" y="2293934"/>
            <a:ext cx="5125368"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b="1" dirty="0">
                <a:solidFill>
                  <a:schemeClr val="tx2">
                    <a:lumMod val="10000"/>
                  </a:schemeClr>
                </a:solidFill>
              </a:rPr>
              <a:t>Introduction to </a:t>
            </a:r>
            <a:r>
              <a:rPr lang="en-US" sz="3000" b="1" dirty="0">
                <a:solidFill>
                  <a:schemeClr val="tx2">
                    <a:lumMod val="10000"/>
                  </a:schemeClr>
                </a:solidFill>
              </a:rPr>
              <a:t>Network </a:t>
            </a:r>
            <a:br>
              <a:rPr lang="en-US" sz="3000" b="1" dirty="0">
                <a:solidFill>
                  <a:schemeClr val="tx2">
                    <a:lumMod val="10000"/>
                  </a:schemeClr>
                </a:solidFill>
              </a:rPr>
            </a:br>
            <a:r>
              <a:rPr lang="en-US" sz="3000" b="1" dirty="0">
                <a:solidFill>
                  <a:schemeClr val="tx2">
                    <a:lumMod val="10000"/>
                  </a:schemeClr>
                </a:solidFill>
              </a:rPr>
              <a:t>&amp;</a:t>
            </a:r>
            <a:br>
              <a:rPr lang="en-US" sz="3000" b="1" dirty="0">
                <a:solidFill>
                  <a:schemeClr val="tx2">
                    <a:lumMod val="10000"/>
                  </a:schemeClr>
                </a:solidFill>
              </a:rPr>
            </a:br>
            <a:r>
              <a:rPr lang="en-US" sz="3000" b="1" dirty="0">
                <a:solidFill>
                  <a:schemeClr val="tx2">
                    <a:lumMod val="10000"/>
                  </a:schemeClr>
                </a:solidFill>
              </a:rPr>
              <a:t>Data Communication </a:t>
            </a:r>
            <a:endParaRPr sz="3000" b="1" dirty="0">
              <a:solidFill>
                <a:schemeClr val="tx2">
                  <a:lumMod val="10000"/>
                </a:schemeClr>
              </a:solidFill>
            </a:endParaRPr>
          </a:p>
          <a:p>
            <a:pPr marL="0" lvl="0" indent="0" algn="l" rtl="0">
              <a:spcBef>
                <a:spcPts val="0"/>
              </a:spcBef>
              <a:spcAft>
                <a:spcPts val="0"/>
              </a:spcAft>
              <a:buNone/>
            </a:pPr>
            <a:endParaRPr sz="3000" dirty="0">
              <a:solidFill>
                <a:schemeClr val="tx2">
                  <a:lumMod val="10000"/>
                </a:schemeClr>
              </a:solidFill>
            </a:endParaRPr>
          </a:p>
          <a:p>
            <a:pPr marL="0" lvl="0" indent="0" algn="l" rtl="0">
              <a:spcBef>
                <a:spcPts val="0"/>
              </a:spcBef>
              <a:spcAft>
                <a:spcPts val="0"/>
              </a:spcAft>
              <a:buNone/>
            </a:pPr>
            <a:endParaRPr sz="2400" dirty="0">
              <a:solidFill>
                <a:schemeClr val="tx2">
                  <a:lumMod val="1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WAN (Wide Area Network )</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tx2">
                    <a:lumMod val="10000"/>
                  </a:schemeClr>
                </a:solidFill>
              </a:rPr>
              <a:t>10</a:t>
            </a:fld>
            <a:endParaRPr>
              <a:solidFill>
                <a:schemeClr val="tx2">
                  <a:lumMod val="10000"/>
                </a:schemeClr>
              </a:solidFill>
            </a:endParaRPr>
          </a:p>
        </p:txBody>
      </p:sp>
      <p:sp>
        <p:nvSpPr>
          <p:cNvPr id="345" name="Google Shape;345;p13"/>
          <p:cNvSpPr txBox="1">
            <a:spLocks noGrp="1"/>
          </p:cNvSpPr>
          <p:nvPr>
            <p:ph type="body" idx="1"/>
          </p:nvPr>
        </p:nvSpPr>
        <p:spPr>
          <a:xfrm>
            <a:off x="457200" y="871021"/>
            <a:ext cx="8229600" cy="3022547"/>
          </a:xfrm>
          <a:prstGeom prst="rect">
            <a:avLst/>
          </a:prstGeom>
        </p:spPr>
        <p:txBody>
          <a:bodyPr spcFirstLastPara="1" wrap="square" lIns="0" tIns="0" rIns="0" bIns="0" anchor="t" anchorCtr="0">
            <a:noAutofit/>
          </a:bodyPr>
          <a:lstStyle/>
          <a:p>
            <a:pPr lvl="0" indent="-330200">
              <a:lnSpc>
                <a:spcPct val="150000"/>
              </a:lnSpc>
              <a:buSzPts val="1600"/>
              <a:buChar char="●"/>
            </a:pPr>
            <a:r>
              <a:rPr lang="en-US" sz="1600" dirty="0">
                <a:solidFill>
                  <a:schemeClr val="tx2">
                    <a:lumMod val="10000"/>
                  </a:schemeClr>
                </a:solidFill>
              </a:rPr>
              <a:t>A Wide Area Network (WAN) is a network that covers a large geographic area (such as a city, country, or the world) using a communications channel that combines many types of media such as telephone lines, cables, and radio waves.</a:t>
            </a:r>
          </a:p>
          <a:p>
            <a:pPr lvl="0" indent="-330200">
              <a:lnSpc>
                <a:spcPct val="150000"/>
              </a:lnSpc>
              <a:buSzPts val="1600"/>
              <a:buChar char="●"/>
            </a:pPr>
            <a:r>
              <a:rPr lang="en-US" sz="1600" dirty="0">
                <a:solidFill>
                  <a:schemeClr val="tx2">
                    <a:lumMod val="10000"/>
                  </a:schemeClr>
                </a:solidFill>
              </a:rPr>
              <a:t>Network that provides long distance transmission of data, voice, image and video information over large geographical areas that may comprise a country, a continent.</a:t>
            </a:r>
          </a:p>
          <a:p>
            <a:pPr lvl="0" indent="-330200">
              <a:lnSpc>
                <a:spcPct val="150000"/>
              </a:lnSpc>
              <a:buSzPts val="1600"/>
              <a:buChar char="●"/>
            </a:pPr>
            <a:r>
              <a:rPr lang="en-US" sz="1600" dirty="0">
                <a:solidFill>
                  <a:schemeClr val="tx2">
                    <a:lumMod val="10000"/>
                  </a:schemeClr>
                </a:solidFill>
              </a:rPr>
              <a:t>Range: Beyond 100 km.</a:t>
            </a:r>
          </a:p>
          <a:p>
            <a:pPr lvl="0" indent="-330200">
              <a:lnSpc>
                <a:spcPct val="150000"/>
              </a:lnSpc>
              <a:buSzPts val="1600"/>
              <a:buChar char="●"/>
            </a:pPr>
            <a:r>
              <a:rPr lang="en-US" sz="1600" dirty="0">
                <a:solidFill>
                  <a:schemeClr val="tx2">
                    <a:lumMod val="10000"/>
                  </a:schemeClr>
                </a:solidFill>
              </a:rPr>
              <a:t>The Internet is the world’s largest WAN.</a:t>
            </a:r>
          </a:p>
        </p:txBody>
      </p:sp>
      <p:pic>
        <p:nvPicPr>
          <p:cNvPr id="2" name="Picture 1"/>
          <p:cNvPicPr>
            <a:picLocks noChangeAspect="1"/>
          </p:cNvPicPr>
          <p:nvPr/>
        </p:nvPicPr>
        <p:blipFill>
          <a:blip r:embed="rId3"/>
          <a:stretch>
            <a:fillRect/>
          </a:stretch>
        </p:blipFill>
        <p:spPr>
          <a:xfrm>
            <a:off x="6100847" y="2835985"/>
            <a:ext cx="2345831" cy="2115165"/>
          </a:xfrm>
          <a:prstGeom prst="rect">
            <a:avLst/>
          </a:prstGeom>
        </p:spPr>
      </p:pic>
    </p:spTree>
    <p:extLst>
      <p:ext uri="{BB962C8B-B14F-4D97-AF65-F5344CB8AC3E}">
        <p14:creationId xmlns:p14="http://schemas.microsoft.com/office/powerpoint/2010/main" val="465289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b="1" dirty="0">
                <a:solidFill>
                  <a:schemeClr val="tx2">
                    <a:lumMod val="10000"/>
                  </a:schemeClr>
                </a:solidFill>
              </a:rPr>
              <a:t>Difference between LAN, WAN and MAN</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11</a:t>
            </a:fld>
            <a:endParaRPr>
              <a:solidFill>
                <a:schemeClr val="bg1"/>
              </a:solidFill>
            </a:endParaRPr>
          </a:p>
        </p:txBody>
      </p:sp>
      <p:pic>
        <p:nvPicPr>
          <p:cNvPr id="3" name="Picture 2"/>
          <p:cNvPicPr>
            <a:picLocks noChangeAspect="1"/>
          </p:cNvPicPr>
          <p:nvPr/>
        </p:nvPicPr>
        <p:blipFill>
          <a:blip r:embed="rId3"/>
          <a:stretch>
            <a:fillRect/>
          </a:stretch>
        </p:blipFill>
        <p:spPr>
          <a:xfrm>
            <a:off x="1060732" y="734909"/>
            <a:ext cx="7022536" cy="4199677"/>
          </a:xfrm>
          <a:prstGeom prst="rect">
            <a:avLst/>
          </a:prstGeom>
        </p:spPr>
      </p:pic>
      <p:sp>
        <p:nvSpPr>
          <p:cNvPr id="2" name="TextBox 1">
            <a:extLst>
              <a:ext uri="{FF2B5EF4-FFF2-40B4-BE49-F238E27FC236}">
                <a16:creationId xmlns:a16="http://schemas.microsoft.com/office/drawing/2014/main" id="{B8F7E22A-A20D-217F-6C8D-22F392D8D638}"/>
              </a:ext>
            </a:extLst>
          </p:cNvPr>
          <p:cNvSpPr txBox="1"/>
          <p:nvPr/>
        </p:nvSpPr>
        <p:spPr>
          <a:xfrm>
            <a:off x="5347688" y="427132"/>
            <a:ext cx="2735580" cy="307777"/>
          </a:xfrm>
          <a:prstGeom prst="rect">
            <a:avLst/>
          </a:prstGeom>
          <a:noFill/>
          <a:ln w="28575">
            <a:solidFill>
              <a:schemeClr val="tx1">
                <a:lumMod val="50000"/>
              </a:schemeClr>
            </a:solidFill>
          </a:ln>
        </p:spPr>
        <p:txBody>
          <a:bodyPr wrap="square" rtlCol="0">
            <a:spAutoFit/>
          </a:bodyPr>
          <a:lstStyle/>
          <a:p>
            <a:r>
              <a:rPr lang="en-US" dirty="0"/>
              <a:t>NIC   </a:t>
            </a:r>
            <a:r>
              <a:rPr lang="en-US" dirty="0">
                <a:sym typeface="Wingdings" panose="05000000000000000000" pitchFamily="2" charset="2"/>
              </a:rPr>
              <a:t>  Network Interface Card</a:t>
            </a:r>
            <a:endParaRPr lang="en-US" dirty="0"/>
          </a:p>
        </p:txBody>
      </p:sp>
    </p:spTree>
    <p:extLst>
      <p:ext uri="{BB962C8B-B14F-4D97-AF65-F5344CB8AC3E}">
        <p14:creationId xmlns:p14="http://schemas.microsoft.com/office/powerpoint/2010/main" val="592865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4"/>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127000" lvl="0">
              <a:lnSpc>
                <a:spcPct val="150000"/>
              </a:lnSpc>
              <a:spcBef>
                <a:spcPts val="360"/>
              </a:spcBef>
              <a:buSzPts val="1600"/>
            </a:pPr>
            <a:r>
              <a:rPr lang="en-US" sz="2400" b="1" dirty="0">
                <a:solidFill>
                  <a:schemeClr val="tx2">
                    <a:lumMod val="10000"/>
                  </a:schemeClr>
                </a:solidFill>
              </a:rPr>
              <a:t>Classification of a Computer Network based on </a:t>
            </a:r>
            <a:br>
              <a:rPr lang="en-US" sz="2400" b="1" dirty="0">
                <a:solidFill>
                  <a:schemeClr val="tx2">
                    <a:lumMod val="10000"/>
                  </a:schemeClr>
                </a:solidFill>
              </a:rPr>
            </a:br>
            <a:r>
              <a:rPr lang="en-US" sz="2400" b="1" dirty="0">
                <a:solidFill>
                  <a:schemeClr val="tx2">
                    <a:lumMod val="10000"/>
                  </a:schemeClr>
                </a:solidFill>
              </a:rPr>
              <a:t>Component Roles</a:t>
            </a:r>
          </a:p>
        </p:txBody>
      </p:sp>
      <p:sp>
        <p:nvSpPr>
          <p:cNvPr id="352" name="Google Shape;352;p14"/>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353" name="Google Shape;353;p14"/>
          <p:cNvGrpSpPr/>
          <p:nvPr/>
        </p:nvGrpSpPr>
        <p:grpSpPr>
          <a:xfrm>
            <a:off x="5435079" y="912423"/>
            <a:ext cx="3239723" cy="3318665"/>
            <a:chOff x="2270525" y="117216"/>
            <a:chExt cx="4650765" cy="4762722"/>
          </a:xfrm>
        </p:grpSpPr>
        <p:sp>
          <p:nvSpPr>
            <p:cNvPr id="354" name="Google Shape;354;p14"/>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4"/>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4"/>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4"/>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4"/>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4"/>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4"/>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4"/>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4"/>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4"/>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4"/>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4"/>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4"/>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4"/>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4"/>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4"/>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4"/>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4"/>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4"/>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4"/>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4"/>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5" name="Google Shape;375;p14"/>
            <p:cNvGrpSpPr/>
            <p:nvPr/>
          </p:nvGrpSpPr>
          <p:grpSpPr>
            <a:xfrm>
              <a:off x="4031993" y="117216"/>
              <a:ext cx="2889297" cy="3901793"/>
              <a:chOff x="5533368" y="1047716"/>
              <a:chExt cx="2889297" cy="3901793"/>
            </a:xfrm>
          </p:grpSpPr>
          <p:sp>
            <p:nvSpPr>
              <p:cNvPr id="376" name="Google Shape;376;p14"/>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4"/>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4"/>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4"/>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4"/>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4"/>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4"/>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4"/>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4"/>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4"/>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4"/>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4"/>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4"/>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4"/>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4"/>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4"/>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4"/>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4"/>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4"/>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4"/>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4"/>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14"/>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14"/>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14"/>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4"/>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14"/>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14"/>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14"/>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4"/>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14"/>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14"/>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4"/>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4"/>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4"/>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4"/>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4"/>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4"/>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4"/>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4"/>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4"/>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6" name="Google Shape;416;p14"/>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4"/>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4"/>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4"/>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4"/>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4"/>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4"/>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4"/>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4"/>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4"/>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4"/>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4"/>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4"/>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4"/>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14"/>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14"/>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4"/>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4"/>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4"/>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4"/>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4"/>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4"/>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4"/>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4"/>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4"/>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4"/>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4"/>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4"/>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4"/>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5" name="Google Shape;445;p14"/>
            <p:cNvGrpSpPr/>
            <p:nvPr/>
          </p:nvGrpSpPr>
          <p:grpSpPr>
            <a:xfrm flipH="1">
              <a:off x="2865273" y="3434801"/>
              <a:ext cx="598186" cy="1340314"/>
              <a:chOff x="4210728" y="4525714"/>
              <a:chExt cx="546438" cy="1224366"/>
            </a:xfrm>
          </p:grpSpPr>
          <p:sp>
            <p:nvSpPr>
              <p:cNvPr id="446" name="Google Shape;446;p14"/>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4"/>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4"/>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4"/>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4"/>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4"/>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4"/>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4"/>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4"/>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4"/>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4"/>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4"/>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4"/>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732925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Client-Server Network </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13</a:t>
            </a:fld>
            <a:endParaRPr>
              <a:solidFill>
                <a:schemeClr val="bg1"/>
              </a:solidFill>
            </a:endParaRPr>
          </a:p>
        </p:txBody>
      </p:sp>
      <p:sp>
        <p:nvSpPr>
          <p:cNvPr id="345" name="Google Shape;345;p13"/>
          <p:cNvSpPr txBox="1">
            <a:spLocks noGrp="1"/>
          </p:cNvSpPr>
          <p:nvPr>
            <p:ph type="body" idx="1"/>
          </p:nvPr>
        </p:nvSpPr>
        <p:spPr>
          <a:xfrm>
            <a:off x="457200" y="871021"/>
            <a:ext cx="8229600" cy="3765729"/>
          </a:xfrm>
          <a:prstGeom prst="rect">
            <a:avLst/>
          </a:prstGeom>
        </p:spPr>
        <p:txBody>
          <a:bodyPr spcFirstLastPara="1" wrap="square" lIns="0" tIns="0" rIns="0" bIns="0" anchor="t" anchorCtr="0">
            <a:noAutofit/>
          </a:bodyPr>
          <a:lstStyle/>
          <a:p>
            <a:pPr marL="514350" indent="-285750">
              <a:buFont typeface="Arial" panose="020B0604020202020204" pitchFamily="34" charset="0"/>
              <a:buChar char="•"/>
            </a:pPr>
            <a:r>
              <a:rPr lang="en-US" sz="1600" dirty="0">
                <a:solidFill>
                  <a:schemeClr val="tx2">
                    <a:lumMod val="10000"/>
                  </a:schemeClr>
                </a:solidFill>
              </a:rPr>
              <a:t>Large organizations are likely to have more than one server.</a:t>
            </a:r>
          </a:p>
          <a:p>
            <a:pPr marL="514350" indent="-285750">
              <a:buFont typeface="Arial" panose="020B0604020202020204" pitchFamily="34" charset="0"/>
              <a:buChar char="•"/>
            </a:pPr>
            <a:r>
              <a:rPr lang="en-US" sz="1600" dirty="0">
                <a:solidFill>
                  <a:schemeClr val="tx2">
                    <a:lumMod val="10000"/>
                  </a:schemeClr>
                </a:solidFill>
              </a:rPr>
              <a:t>Each server carries out a different role on the network:</a:t>
            </a:r>
          </a:p>
          <a:p>
            <a:pPr marL="971550" lvl="1" indent="-285750">
              <a:buFont typeface="Arial" panose="020B0604020202020204" pitchFamily="34" charset="0"/>
              <a:buChar char="•"/>
            </a:pPr>
            <a:r>
              <a:rPr lang="en-US" sz="1800" dirty="0">
                <a:solidFill>
                  <a:schemeClr val="tx2">
                    <a:lumMod val="10000"/>
                  </a:schemeClr>
                </a:solidFill>
              </a:rPr>
              <a:t>Manage printing </a:t>
            </a:r>
          </a:p>
          <a:p>
            <a:pPr marL="971550" lvl="1" indent="-285750">
              <a:buFont typeface="Arial" panose="020B0604020202020204" pitchFamily="34" charset="0"/>
              <a:buChar char="•"/>
            </a:pPr>
            <a:r>
              <a:rPr lang="en-US" sz="1800" dirty="0">
                <a:solidFill>
                  <a:schemeClr val="tx2">
                    <a:lumMod val="10000"/>
                  </a:schemeClr>
                </a:solidFill>
              </a:rPr>
              <a:t>Manage email</a:t>
            </a:r>
          </a:p>
          <a:p>
            <a:pPr marL="971550" lvl="1" indent="-285750">
              <a:buFont typeface="Arial" panose="020B0604020202020204" pitchFamily="34" charset="0"/>
              <a:buChar char="•"/>
            </a:pPr>
            <a:r>
              <a:rPr lang="en-US" sz="1800" dirty="0">
                <a:solidFill>
                  <a:schemeClr val="tx2">
                    <a:lumMod val="10000"/>
                  </a:schemeClr>
                </a:solidFill>
              </a:rPr>
              <a:t>Manage files </a:t>
            </a:r>
          </a:p>
          <a:p>
            <a:pPr marL="514350" indent="-285750">
              <a:buFont typeface="Arial" panose="020B0604020202020204" pitchFamily="34" charset="0"/>
              <a:buChar char="•"/>
            </a:pPr>
            <a:r>
              <a:rPr lang="en-US" sz="1600" dirty="0">
                <a:solidFill>
                  <a:schemeClr val="tx2">
                    <a:lumMod val="10000"/>
                  </a:schemeClr>
                </a:solidFill>
              </a:rPr>
              <a:t>Once connected to the servers clients will have access to features such as: </a:t>
            </a:r>
          </a:p>
          <a:p>
            <a:pPr marL="971550" lvl="1" indent="-285750">
              <a:buFont typeface="Arial" panose="020B0604020202020204" pitchFamily="34" charset="0"/>
              <a:buChar char="•"/>
            </a:pPr>
            <a:r>
              <a:rPr lang="en-US" sz="1800" dirty="0">
                <a:solidFill>
                  <a:schemeClr val="tx2">
                    <a:lumMod val="10000"/>
                  </a:schemeClr>
                </a:solidFill>
              </a:rPr>
              <a:t>Dedicated storage</a:t>
            </a:r>
          </a:p>
          <a:p>
            <a:pPr marL="971550" lvl="1" indent="-285750">
              <a:buFont typeface="Arial" panose="020B0604020202020204" pitchFamily="34" charset="0"/>
              <a:buChar char="•"/>
            </a:pPr>
            <a:r>
              <a:rPr lang="en-US" sz="1800" dirty="0">
                <a:solidFill>
                  <a:schemeClr val="tx2">
                    <a:lumMod val="10000"/>
                  </a:schemeClr>
                </a:solidFill>
              </a:rPr>
              <a:t>Files (if the user has the access rights) </a:t>
            </a:r>
          </a:p>
          <a:p>
            <a:pPr marL="971550" lvl="1" indent="-285750">
              <a:buFont typeface="Arial" panose="020B0604020202020204" pitchFamily="34" charset="0"/>
              <a:buChar char="•"/>
            </a:pPr>
            <a:r>
              <a:rPr lang="en-US" sz="1800" dirty="0">
                <a:solidFill>
                  <a:schemeClr val="tx2">
                    <a:lumMod val="10000"/>
                  </a:schemeClr>
                </a:solidFill>
              </a:rPr>
              <a:t>Software used within the company </a:t>
            </a:r>
          </a:p>
          <a:p>
            <a:pPr marL="971550" lvl="1" indent="-285750">
              <a:buFont typeface="Arial" panose="020B0604020202020204" pitchFamily="34" charset="0"/>
              <a:buChar char="•"/>
            </a:pPr>
            <a:r>
              <a:rPr lang="en-US" sz="1800" dirty="0">
                <a:solidFill>
                  <a:schemeClr val="tx2">
                    <a:lumMod val="10000"/>
                  </a:schemeClr>
                </a:solidFill>
              </a:rPr>
              <a:t>Peripheral devices such as printers and scanners (if connected)</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53064"/>
          <a:stretch/>
        </p:blipFill>
        <p:spPr>
          <a:xfrm>
            <a:off x="6869386" y="475109"/>
            <a:ext cx="2163097" cy="1944279"/>
          </a:xfrm>
          <a:prstGeom prst="rect">
            <a:avLst/>
          </a:prstGeom>
        </p:spPr>
      </p:pic>
    </p:spTree>
    <p:extLst>
      <p:ext uri="{BB962C8B-B14F-4D97-AF65-F5344CB8AC3E}">
        <p14:creationId xmlns:p14="http://schemas.microsoft.com/office/powerpoint/2010/main" val="33198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Peer-to-Peer (P2P)</a:t>
            </a:r>
          </a:p>
          <a:p>
            <a:pPr marL="0" lvl="0" indent="0"/>
            <a:endParaRPr lang="en-US" sz="2000" b="1" dirty="0">
              <a:solidFill>
                <a:schemeClr val="tx2">
                  <a:lumMod val="10000"/>
                </a:schemeClr>
              </a:solidFill>
            </a:endParaRP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14</a:t>
            </a:fld>
            <a:endParaRPr>
              <a:solidFill>
                <a:schemeClr val="bg1"/>
              </a:solidFill>
            </a:endParaRPr>
          </a:p>
        </p:txBody>
      </p:sp>
      <p:sp>
        <p:nvSpPr>
          <p:cNvPr id="345" name="Google Shape;345;p13"/>
          <p:cNvSpPr txBox="1">
            <a:spLocks noGrp="1"/>
          </p:cNvSpPr>
          <p:nvPr>
            <p:ph type="body" idx="1"/>
          </p:nvPr>
        </p:nvSpPr>
        <p:spPr>
          <a:xfrm>
            <a:off x="457200" y="871021"/>
            <a:ext cx="8229600" cy="3022547"/>
          </a:xfrm>
          <a:prstGeom prst="rect">
            <a:avLst/>
          </a:prstGeom>
        </p:spPr>
        <p:txBody>
          <a:bodyPr spcFirstLastPara="1" wrap="square" lIns="0" tIns="0" rIns="0" bIns="0" anchor="t" anchorCtr="0">
            <a:noAutofit/>
          </a:bodyPr>
          <a:lstStyle/>
          <a:p>
            <a:pPr lvl="0" indent="-330200">
              <a:lnSpc>
                <a:spcPct val="150000"/>
              </a:lnSpc>
              <a:buSzPts val="1600"/>
              <a:buChar char="●"/>
            </a:pPr>
            <a:r>
              <a:rPr lang="en-US" sz="1600" dirty="0">
                <a:solidFill>
                  <a:schemeClr val="tx2">
                    <a:lumMod val="10000"/>
                  </a:schemeClr>
                </a:solidFill>
              </a:rPr>
              <a:t>P2P networks require no server. </a:t>
            </a:r>
          </a:p>
          <a:p>
            <a:pPr lvl="0" indent="-330200">
              <a:lnSpc>
                <a:spcPct val="150000"/>
              </a:lnSpc>
              <a:buSzPts val="1600"/>
              <a:buChar char="●"/>
            </a:pPr>
            <a:r>
              <a:rPr lang="en-US" sz="1600" dirty="0">
                <a:solidFill>
                  <a:schemeClr val="tx2">
                    <a:lumMod val="10000"/>
                  </a:schemeClr>
                </a:solidFill>
              </a:rPr>
              <a:t>Each connected computer performs its own functions but can share files and resources.</a:t>
            </a:r>
          </a:p>
          <a:p>
            <a:pPr lvl="0" indent="-330200">
              <a:lnSpc>
                <a:spcPct val="150000"/>
              </a:lnSpc>
              <a:buSzPts val="1600"/>
              <a:buChar char="●"/>
            </a:pPr>
            <a:r>
              <a:rPr lang="en-US" sz="1600" dirty="0">
                <a:solidFill>
                  <a:schemeClr val="tx2">
                    <a:lumMod val="10000"/>
                  </a:schemeClr>
                </a:solidFill>
              </a:rPr>
              <a:t>Each computer is considered equal to it’s peers. </a:t>
            </a:r>
          </a:p>
          <a:p>
            <a:pPr lvl="0" indent="-330200">
              <a:lnSpc>
                <a:spcPct val="150000"/>
              </a:lnSpc>
              <a:buSzPts val="1600"/>
              <a:buChar char="●"/>
            </a:pPr>
            <a:r>
              <a:rPr lang="en-US" sz="1600" dirty="0">
                <a:solidFill>
                  <a:schemeClr val="tx2">
                    <a:lumMod val="10000"/>
                  </a:schemeClr>
                </a:solidFill>
              </a:rPr>
              <a:t>These types of networks are usually found in the home or in smaller organizations and are much easier to set up compared to Client-Server networks.</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7581"/>
          <a:stretch/>
        </p:blipFill>
        <p:spPr>
          <a:xfrm>
            <a:off x="6291591" y="2382294"/>
            <a:ext cx="2585884" cy="2571750"/>
          </a:xfrm>
          <a:prstGeom prst="rect">
            <a:avLst/>
          </a:prstGeom>
        </p:spPr>
      </p:pic>
    </p:spTree>
    <p:extLst>
      <p:ext uri="{BB962C8B-B14F-4D97-AF65-F5344CB8AC3E}">
        <p14:creationId xmlns:p14="http://schemas.microsoft.com/office/powerpoint/2010/main" val="136200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sp>
        <p:nvSpPr>
          <p:cNvPr id="345" name="Google Shape;345;p13"/>
          <p:cNvSpPr txBox="1">
            <a:spLocks noGrp="1"/>
          </p:cNvSpPr>
          <p:nvPr>
            <p:ph type="body" idx="1"/>
          </p:nvPr>
        </p:nvSpPr>
        <p:spPr>
          <a:xfrm>
            <a:off x="122903" y="566228"/>
            <a:ext cx="8893278"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Internet Protocol</a:t>
            </a:r>
          </a:p>
          <a:p>
            <a:pPr marL="412750" lvl="0" indent="-285750" algn="just">
              <a:lnSpc>
                <a:spcPct val="150000"/>
              </a:lnSpc>
              <a:buSzPts val="1600"/>
              <a:buFont typeface="Arial" panose="020B0604020202020204" pitchFamily="34" charset="0"/>
              <a:buChar char="•"/>
            </a:pPr>
            <a:r>
              <a:rPr lang="en-US" sz="1400" dirty="0">
                <a:solidFill>
                  <a:schemeClr val="tx2">
                    <a:lumMod val="10000"/>
                  </a:schemeClr>
                </a:solidFill>
              </a:rPr>
              <a:t>IP is short for the Internet Protocol. IP is the name of a protocol file with small content. It defines and describes the format of IP packets.</a:t>
            </a:r>
          </a:p>
          <a:p>
            <a:pPr marL="412750" lvl="0" indent="-285750" algn="just">
              <a:lnSpc>
                <a:spcPct val="150000"/>
              </a:lnSpc>
              <a:buSzPts val="1600"/>
              <a:buFont typeface="Arial" panose="020B0604020202020204" pitchFamily="34" charset="0"/>
              <a:buChar char="•"/>
            </a:pPr>
            <a:r>
              <a:rPr lang="en-US" sz="1400" dirty="0">
                <a:solidFill>
                  <a:schemeClr val="tx2">
                    <a:lumMod val="10000"/>
                  </a:schemeClr>
                </a:solidFill>
              </a:rPr>
              <a:t>The frequently mentioned IP refers to any content related directly or indirectly to the Internet Protocol, instead of the Internet Protocol itself.</a:t>
            </a:r>
          </a:p>
        </p:txBody>
      </p:sp>
      <p:sp>
        <p:nvSpPr>
          <p:cNvPr id="5" name="圆角矩形 75"/>
          <p:cNvSpPr/>
          <p:nvPr/>
        </p:nvSpPr>
        <p:spPr>
          <a:xfrm>
            <a:off x="1856151" y="2639496"/>
            <a:ext cx="2715850" cy="295515"/>
          </a:xfrm>
          <a:prstGeom prst="roundRect">
            <a:avLst>
              <a:gd name="adj" fmla="val 10604"/>
            </a:avLst>
          </a:prstGeom>
          <a:solidFill>
            <a:srgbClr val="00B0F0"/>
          </a:solidFill>
          <a:ln>
            <a:noFill/>
          </a:ln>
        </p:spPr>
        <p:txBody>
          <a:bodyPr wrap="square" rtlCol="0" anchor="ctr" anchorCtr="0">
            <a:noAutofit/>
          </a:bodyPr>
          <a:lstStyle/>
          <a:p>
            <a:pPr algn="ctr"/>
            <a:r>
              <a:rPr lang="en-US" altLang="zh-CN" sz="1050" b="1" dirty="0">
                <a:solidFill>
                  <a:schemeClr val="tx2">
                    <a:lumMod val="10000"/>
                  </a:schemeClr>
                </a:solidFill>
              </a:rPr>
              <a:t>Function</a:t>
            </a:r>
          </a:p>
        </p:txBody>
      </p:sp>
      <p:sp>
        <p:nvSpPr>
          <p:cNvPr id="6" name="圆角矩形 75"/>
          <p:cNvSpPr/>
          <p:nvPr/>
        </p:nvSpPr>
        <p:spPr>
          <a:xfrm>
            <a:off x="1856151" y="2963125"/>
            <a:ext cx="2715850" cy="126597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54000" tIns="27000" rIns="54000" bIns="27000" rtlCol="0" anchor="ctr" anchorCtr="0">
            <a:noAutofit/>
          </a:bodyPr>
          <a:lstStyle/>
          <a:p>
            <a:pPr marL="133350" indent="-133350" algn="just">
              <a:lnSpc>
                <a:spcPts val="1950"/>
              </a:lnSpc>
              <a:spcAft>
                <a:spcPts val="450"/>
              </a:spcAft>
              <a:buFont typeface="Arial" panose="020B0604020202020204" pitchFamily="34" charset="0"/>
              <a:buChar char="•"/>
            </a:pPr>
            <a:r>
              <a:rPr lang="en-US" altLang="zh-CN" sz="1200" dirty="0">
                <a:solidFill>
                  <a:schemeClr val="tx2">
                    <a:lumMod val="10000"/>
                  </a:schemeClr>
                </a:solidFill>
              </a:rPr>
              <a:t>Provides logical addresses for devices at the network layer.</a:t>
            </a:r>
          </a:p>
          <a:p>
            <a:pPr marL="133350" indent="-133350" algn="just">
              <a:lnSpc>
                <a:spcPts val="1950"/>
              </a:lnSpc>
              <a:spcAft>
                <a:spcPts val="450"/>
              </a:spcAft>
              <a:buFont typeface="Arial" panose="020B0604020202020204" pitchFamily="34" charset="0"/>
              <a:buChar char="•"/>
            </a:pPr>
            <a:r>
              <a:rPr lang="en-US" altLang="zh-CN" sz="1200" dirty="0">
                <a:solidFill>
                  <a:schemeClr val="tx2">
                    <a:lumMod val="10000"/>
                  </a:schemeClr>
                </a:solidFill>
              </a:rPr>
              <a:t>Is responsible for addressing and forwarding data packets.</a:t>
            </a:r>
          </a:p>
        </p:txBody>
      </p:sp>
      <p:sp>
        <p:nvSpPr>
          <p:cNvPr id="7" name="圆角矩形 75"/>
          <p:cNvSpPr/>
          <p:nvPr/>
        </p:nvSpPr>
        <p:spPr>
          <a:xfrm>
            <a:off x="4860148" y="2639496"/>
            <a:ext cx="2046148" cy="295515"/>
          </a:xfrm>
          <a:prstGeom prst="roundRect">
            <a:avLst>
              <a:gd name="adj" fmla="val 10604"/>
            </a:avLst>
          </a:prstGeom>
          <a:solidFill>
            <a:srgbClr val="00B0F0"/>
          </a:solidFill>
          <a:ln>
            <a:noFill/>
          </a:ln>
        </p:spPr>
        <p:txBody>
          <a:bodyPr wrap="square" rtlCol="0" anchor="ctr" anchorCtr="0">
            <a:noAutofit/>
          </a:bodyPr>
          <a:lstStyle/>
          <a:p>
            <a:pPr algn="ctr"/>
            <a:r>
              <a:rPr lang="en-US" altLang="zh-CN" sz="1050" b="1" dirty="0">
                <a:solidFill>
                  <a:schemeClr val="tx2">
                    <a:lumMod val="10000"/>
                  </a:schemeClr>
                </a:solidFill>
              </a:rPr>
              <a:t>Version</a:t>
            </a:r>
          </a:p>
        </p:txBody>
      </p:sp>
      <p:sp>
        <p:nvSpPr>
          <p:cNvPr id="8" name="圆角矩形 75"/>
          <p:cNvSpPr/>
          <p:nvPr/>
        </p:nvSpPr>
        <p:spPr>
          <a:xfrm>
            <a:off x="4860148" y="2963125"/>
            <a:ext cx="2046148" cy="126597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54000" tIns="27000" rIns="54000" bIns="27000" rtlCol="0" anchor="ctr" anchorCtr="0">
            <a:noAutofit/>
          </a:bodyPr>
          <a:lstStyle/>
          <a:p>
            <a:pPr marL="133350" indent="-133350" algn="just">
              <a:lnSpc>
                <a:spcPts val="1950"/>
              </a:lnSpc>
              <a:spcAft>
                <a:spcPts val="450"/>
              </a:spcAft>
              <a:buFont typeface="Arial" panose="020B0604020202020204" pitchFamily="34" charset="0"/>
              <a:buChar char="•"/>
            </a:pPr>
            <a:r>
              <a:rPr lang="it-IT" altLang="zh-CN" sz="1200" dirty="0">
                <a:solidFill>
                  <a:schemeClr val="tx2">
                    <a:lumMod val="10000"/>
                  </a:schemeClr>
                </a:solidFill>
              </a:rPr>
              <a:t>IP Version 4 (IPv4)</a:t>
            </a:r>
          </a:p>
          <a:p>
            <a:pPr marL="133350" indent="-133350" algn="just">
              <a:lnSpc>
                <a:spcPts val="1950"/>
              </a:lnSpc>
              <a:spcAft>
                <a:spcPts val="450"/>
              </a:spcAft>
              <a:buFont typeface="Arial" panose="020B0604020202020204" pitchFamily="34" charset="0"/>
              <a:buChar char="•"/>
            </a:pPr>
            <a:r>
              <a:rPr lang="it-IT" altLang="zh-CN" sz="1200" dirty="0">
                <a:solidFill>
                  <a:schemeClr val="tx2">
                    <a:lumMod val="10000"/>
                  </a:schemeClr>
                </a:solidFill>
              </a:rPr>
              <a:t>IP Version 6 (IPv6)</a:t>
            </a:r>
          </a:p>
        </p:txBody>
      </p:sp>
    </p:spTree>
    <p:extLst>
      <p:ext uri="{BB962C8B-B14F-4D97-AF65-F5344CB8AC3E}">
        <p14:creationId xmlns:p14="http://schemas.microsoft.com/office/powerpoint/2010/main" val="1661795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sp>
        <p:nvSpPr>
          <p:cNvPr id="345" name="Google Shape;345;p13"/>
          <p:cNvSpPr txBox="1">
            <a:spLocks noGrp="1"/>
          </p:cNvSpPr>
          <p:nvPr>
            <p:ph type="body" idx="1"/>
          </p:nvPr>
        </p:nvSpPr>
        <p:spPr>
          <a:xfrm>
            <a:off x="125361" y="297767"/>
            <a:ext cx="8893278" cy="4547966"/>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What Is an IP Address?</a:t>
            </a:r>
          </a:p>
          <a:p>
            <a:pPr marL="412750" lvl="0" indent="-285750" algn="just">
              <a:lnSpc>
                <a:spcPct val="250000"/>
              </a:lnSpc>
              <a:buSzPts val="1600"/>
              <a:buFont typeface="Arial" panose="020B0604020202020204" pitchFamily="34" charset="0"/>
              <a:buChar char="•"/>
            </a:pPr>
            <a:r>
              <a:rPr lang="en-US" sz="1400" dirty="0">
                <a:solidFill>
                  <a:schemeClr val="tx2">
                    <a:lumMod val="10000"/>
                  </a:schemeClr>
                </a:solidFill>
              </a:rPr>
              <a:t>An IP address identifies a node (or an interface on a network device) on a network.</a:t>
            </a:r>
          </a:p>
          <a:p>
            <a:pPr marL="412750" lvl="0" indent="-285750" algn="just">
              <a:lnSpc>
                <a:spcPct val="200000"/>
              </a:lnSpc>
              <a:buSzPts val="1600"/>
              <a:buFont typeface="Arial" panose="020B0604020202020204" pitchFamily="34" charset="0"/>
              <a:buChar char="•"/>
            </a:pPr>
            <a:r>
              <a:rPr lang="en-US" sz="1400" dirty="0">
                <a:solidFill>
                  <a:schemeClr val="tx2">
                    <a:lumMod val="10000"/>
                  </a:schemeClr>
                </a:solidFill>
              </a:rPr>
              <a:t>IP addresses are used to forward IP packets on the network.</a:t>
            </a:r>
          </a:p>
          <a:p>
            <a:pPr marL="127000" lvl="0" indent="0" algn="just">
              <a:lnSpc>
                <a:spcPct val="250000"/>
              </a:lnSpc>
              <a:buSzPts val="1600"/>
            </a:pPr>
            <a:r>
              <a:rPr lang="en-US" sz="1400" b="1" dirty="0">
                <a:solidFill>
                  <a:schemeClr val="tx2">
                    <a:lumMod val="10000"/>
                  </a:schemeClr>
                </a:solidFill>
              </a:rPr>
              <a:t>What is a Ping ?</a:t>
            </a:r>
          </a:p>
          <a:p>
            <a:pPr marL="412750" lvl="0" indent="-285750" algn="just">
              <a:lnSpc>
                <a:spcPct val="150000"/>
              </a:lnSpc>
              <a:buSzPts val="1600"/>
              <a:buFont typeface="Arial" panose="020B0604020202020204" pitchFamily="34" charset="0"/>
              <a:buChar char="•"/>
            </a:pPr>
            <a:r>
              <a:rPr lang="en-US" sz="1400" dirty="0">
                <a:solidFill>
                  <a:schemeClr val="tx2">
                    <a:lumMod val="10000"/>
                  </a:schemeClr>
                </a:solidFill>
              </a:rPr>
              <a:t>Ping stands for  Packet </a:t>
            </a:r>
            <a:r>
              <a:rPr lang="en-US" sz="1400" dirty="0" err="1">
                <a:solidFill>
                  <a:schemeClr val="tx2">
                    <a:lumMod val="10000"/>
                  </a:schemeClr>
                </a:solidFill>
              </a:rPr>
              <a:t>InterNet</a:t>
            </a:r>
            <a:r>
              <a:rPr lang="en-US" sz="1400" dirty="0">
                <a:solidFill>
                  <a:schemeClr val="tx2">
                    <a:lumMod val="10000"/>
                  </a:schemeClr>
                </a:solidFill>
              </a:rPr>
              <a:t> Groper . Ping is a computer network utility used to test the reachability of a host (typically a computer or server) on an Internet Protocol (IP) network. It also measures the round-trip time it takes for a data packet to travel from the source to the destination and back. </a:t>
            </a:r>
          </a:p>
          <a:p>
            <a:pPr marL="127000" lvl="0" indent="0" algn="just">
              <a:lnSpc>
                <a:spcPct val="200000"/>
              </a:lnSpc>
              <a:buSzPts val="1600"/>
            </a:pPr>
            <a:r>
              <a:rPr lang="en-US" sz="1400" b="1" dirty="0">
                <a:solidFill>
                  <a:schemeClr val="tx2">
                    <a:lumMod val="10000"/>
                  </a:schemeClr>
                </a:solidFill>
              </a:rPr>
              <a:t>What is DNS ?</a:t>
            </a:r>
          </a:p>
          <a:p>
            <a:pPr marL="412750" lvl="0" indent="-285750" algn="just">
              <a:lnSpc>
                <a:spcPct val="150000"/>
              </a:lnSpc>
              <a:buSzPts val="1600"/>
              <a:buFont typeface="Arial" panose="020B0604020202020204" pitchFamily="34" charset="0"/>
              <a:buChar char="•"/>
            </a:pPr>
            <a:r>
              <a:rPr lang="en-US" sz="1400" dirty="0">
                <a:solidFill>
                  <a:schemeClr val="tx2">
                    <a:lumMod val="10000"/>
                  </a:schemeClr>
                </a:solidFill>
              </a:rPr>
              <a:t>DNS stands for Domain Name System. It is a decentralized naming system that translates human-readable domain names into IP addresses, which are used by computers to identify each other on a network</a:t>
            </a:r>
          </a:p>
          <a:p>
            <a:pPr marL="412750" lvl="0" indent="-285750" algn="just">
              <a:lnSpc>
                <a:spcPct val="150000"/>
              </a:lnSpc>
              <a:buSzPts val="1600"/>
              <a:buFont typeface="Arial" panose="020B0604020202020204" pitchFamily="34" charset="0"/>
              <a:buChar char="•"/>
            </a:pPr>
            <a:r>
              <a:rPr lang="en-US" sz="1400" dirty="0">
                <a:solidFill>
                  <a:schemeClr val="tx2">
                    <a:lumMod val="10000"/>
                  </a:schemeClr>
                </a:solidFill>
              </a:rPr>
              <a:t>Example: -  </a:t>
            </a:r>
            <a:r>
              <a:rPr lang="en-US" sz="1400" dirty="0">
                <a:solidFill>
                  <a:schemeClr val="tx2">
                    <a:lumMod val="10000"/>
                  </a:schemeClr>
                </a:solidFill>
                <a:hlinkClick r:id="rId3"/>
              </a:rPr>
              <a:t>www.example.com</a:t>
            </a:r>
            <a:r>
              <a:rPr lang="en-US" sz="1400" dirty="0">
                <a:solidFill>
                  <a:schemeClr val="tx2">
                    <a:lumMod val="10000"/>
                  </a:schemeClr>
                </a:solidFill>
              </a:rPr>
              <a:t> instead of numerical IP addresses.</a:t>
            </a:r>
          </a:p>
          <a:p>
            <a:pPr marL="127000" lvl="0" indent="0" algn="just">
              <a:lnSpc>
                <a:spcPct val="200000"/>
              </a:lnSpc>
              <a:buSzPts val="1600"/>
            </a:pPr>
            <a:endParaRPr lang="en-US" sz="1400" b="1" dirty="0">
              <a:solidFill>
                <a:schemeClr val="tx2">
                  <a:lumMod val="10000"/>
                </a:schemeClr>
              </a:solidFill>
            </a:endParaRPr>
          </a:p>
        </p:txBody>
      </p:sp>
    </p:spTree>
    <p:extLst>
      <p:ext uri="{BB962C8B-B14F-4D97-AF65-F5344CB8AC3E}">
        <p14:creationId xmlns:p14="http://schemas.microsoft.com/office/powerpoint/2010/main" val="312353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IP Address Notation</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17</a:t>
            </a:fld>
            <a:endParaRPr>
              <a:solidFill>
                <a:schemeClr val="bg1"/>
              </a:solidFill>
            </a:endParaRPr>
          </a:p>
        </p:txBody>
      </p:sp>
      <p:sp>
        <p:nvSpPr>
          <p:cNvPr id="345" name="Google Shape;345;p13"/>
          <p:cNvSpPr txBox="1">
            <a:spLocks noGrp="1"/>
          </p:cNvSpPr>
          <p:nvPr>
            <p:ph type="body" idx="1"/>
          </p:nvPr>
        </p:nvSpPr>
        <p:spPr>
          <a:xfrm>
            <a:off x="457200" y="871021"/>
            <a:ext cx="8229600" cy="3022547"/>
          </a:xfrm>
          <a:prstGeom prst="rect">
            <a:avLst/>
          </a:prstGeom>
        </p:spPr>
        <p:txBody>
          <a:bodyPr spcFirstLastPara="1" wrap="square" lIns="0" tIns="0" rIns="0" bIns="0" anchor="t" anchorCtr="0">
            <a:noAutofit/>
          </a:bodyPr>
          <a:lstStyle/>
          <a:p>
            <a:pPr marL="514350" indent="-285750" fontAlgn="ctr">
              <a:buFont typeface="Arial" panose="020B0604020202020204" pitchFamily="34" charset="0"/>
              <a:buChar char="•"/>
            </a:pPr>
            <a:r>
              <a:rPr lang="en-US" sz="1600" dirty="0">
                <a:solidFill>
                  <a:schemeClr val="tx2">
                    <a:lumMod val="10000"/>
                  </a:schemeClr>
                </a:solidFill>
              </a:rPr>
              <a:t>An IPv4 address is 32 bits long.</a:t>
            </a:r>
          </a:p>
          <a:p>
            <a:pPr marL="514350" indent="-285750" fontAlgn="ctr">
              <a:buFont typeface="Arial" panose="020B0604020202020204" pitchFamily="34" charset="0"/>
              <a:buChar char="•"/>
            </a:pPr>
            <a:r>
              <a:rPr lang="en-US" sz="1600" dirty="0">
                <a:solidFill>
                  <a:schemeClr val="tx2">
                    <a:lumMod val="10000"/>
                  </a:schemeClr>
                </a:solidFill>
              </a:rPr>
              <a:t>It is in dotted decimal notation</a:t>
            </a:r>
            <a:endParaRPr lang="en-US" altLang="zh-CN" sz="1600" dirty="0">
              <a:solidFill>
                <a:schemeClr val="tx2">
                  <a:lumMod val="10000"/>
                </a:schemeClr>
              </a:solidFill>
            </a:endParaRPr>
          </a:p>
          <a:p>
            <a:pPr marL="514350" indent="-285750" fontAlgn="ctr">
              <a:buFont typeface="Arial" panose="020B0604020202020204" pitchFamily="34" charset="0"/>
              <a:buChar char="•"/>
            </a:pPr>
            <a:r>
              <a:rPr lang="en-US" sz="1400" dirty="0">
                <a:solidFill>
                  <a:schemeClr val="tx2">
                    <a:lumMod val="10000"/>
                  </a:schemeClr>
                </a:solidFill>
              </a:rPr>
              <a:t>IPv4 address range is 0.0.0.0–255.255.255.255.</a:t>
            </a:r>
          </a:p>
        </p:txBody>
      </p:sp>
      <p:graphicFrame>
        <p:nvGraphicFramePr>
          <p:cNvPr id="6" name="表格 3"/>
          <p:cNvGraphicFramePr>
            <a:graphicFrameLocks noGrp="1"/>
          </p:cNvGraphicFramePr>
          <p:nvPr/>
        </p:nvGraphicFramePr>
        <p:xfrm>
          <a:off x="3314263" y="2126006"/>
          <a:ext cx="4044564" cy="502920"/>
        </p:xfrm>
        <a:graphic>
          <a:graphicData uri="http://schemas.openxmlformats.org/drawingml/2006/table">
            <a:tbl>
              <a:tblPr firstRow="1" bandRow="1">
                <a:tableStyleId>{2A488322-F2BA-4B5B-9748-0D474271808F}</a:tableStyleId>
              </a:tblPr>
              <a:tblGrid>
                <a:gridCol w="1011141">
                  <a:extLst>
                    <a:ext uri="{9D8B030D-6E8A-4147-A177-3AD203B41FA5}">
                      <a16:colId xmlns:a16="http://schemas.microsoft.com/office/drawing/2014/main" val="20000"/>
                    </a:ext>
                  </a:extLst>
                </a:gridCol>
                <a:gridCol w="1011141">
                  <a:extLst>
                    <a:ext uri="{9D8B030D-6E8A-4147-A177-3AD203B41FA5}">
                      <a16:colId xmlns:a16="http://schemas.microsoft.com/office/drawing/2014/main" val="20001"/>
                    </a:ext>
                  </a:extLst>
                </a:gridCol>
                <a:gridCol w="1011141">
                  <a:extLst>
                    <a:ext uri="{9D8B030D-6E8A-4147-A177-3AD203B41FA5}">
                      <a16:colId xmlns:a16="http://schemas.microsoft.com/office/drawing/2014/main" val="20002"/>
                    </a:ext>
                  </a:extLst>
                </a:gridCol>
                <a:gridCol w="1011141">
                  <a:extLst>
                    <a:ext uri="{9D8B030D-6E8A-4147-A177-3AD203B41FA5}">
                      <a16:colId xmlns:a16="http://schemas.microsoft.com/office/drawing/2014/main" val="20003"/>
                    </a:ext>
                  </a:extLst>
                </a:gridCol>
              </a:tblGrid>
              <a:tr h="251460">
                <a:tc>
                  <a:txBody>
                    <a:bodyPr/>
                    <a:lstStyle/>
                    <a:p>
                      <a:pPr algn="ctr" fontAlgn="ctr"/>
                      <a:r>
                        <a:rPr lang="en-US" sz="1200" b="1"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192.</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fontAlgn="ctr"/>
                      <a:r>
                        <a:rPr lang="en-US" sz="1200" b="1"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168.</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fontAlgn="ctr"/>
                      <a:r>
                        <a:rPr lang="en-US" sz="1200" b="1"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10.</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fontAlgn="ctr"/>
                      <a:r>
                        <a:rPr lang="en-US" sz="1200" b="1"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51460">
                <a:tc>
                  <a:txBody>
                    <a:bodyPr/>
                    <a:lstStyle/>
                    <a:p>
                      <a:pPr algn="ctr" fontAlgn="ctr"/>
                      <a:r>
                        <a:rPr lang="en-US" sz="1200" b="1" dirty="0">
                          <a:ln>
                            <a:noFill/>
                          </a:ln>
                          <a:latin typeface="Barlow" panose="00000500000000000000" pitchFamily="2" charset="0"/>
                          <a:ea typeface="方正兰亭黑简体" panose="02000000000000000000" pitchFamily="2" charset="-122"/>
                          <a:cs typeface="Huawei Sans" panose="020C0503030203020204" pitchFamily="34" charset="0"/>
                        </a:rPr>
                        <a:t>11000000</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algn="ctr" fontAlgn="ctr"/>
                      <a:r>
                        <a:rPr lang="en-US" sz="1200" dirty="0">
                          <a:ln>
                            <a:noFill/>
                          </a:ln>
                          <a:latin typeface="Barlow" panose="00000500000000000000" pitchFamily="2" charset="0"/>
                          <a:ea typeface="方正兰亭黑简体" panose="02000000000000000000" pitchFamily="2" charset="-122"/>
                          <a:cs typeface="Huawei Sans" panose="020C0503030203020204" pitchFamily="34" charset="0"/>
                        </a:rPr>
                        <a:t>10101000</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200" dirty="0">
                          <a:ln>
                            <a:noFill/>
                          </a:ln>
                          <a:latin typeface="Barlow" panose="00000500000000000000" pitchFamily="2" charset="0"/>
                          <a:ea typeface="方正兰亭黑简体" panose="02000000000000000000" pitchFamily="2" charset="-122"/>
                          <a:cs typeface="Huawei Sans" panose="020C0503030203020204" pitchFamily="34" charset="0"/>
                        </a:rPr>
                        <a:t>00001010</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200" dirty="0">
                          <a:ln>
                            <a:noFill/>
                          </a:ln>
                          <a:latin typeface="Barlow" panose="00000500000000000000" pitchFamily="2" charset="0"/>
                          <a:ea typeface="方正兰亭黑简体" panose="02000000000000000000" pitchFamily="2" charset="-122"/>
                          <a:cs typeface="Huawei Sans" panose="020C0503030203020204" pitchFamily="34" charset="0"/>
                        </a:rPr>
                        <a:t>00000001</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TextBox 2"/>
          <p:cNvSpPr txBox="1"/>
          <p:nvPr/>
        </p:nvSpPr>
        <p:spPr>
          <a:xfrm>
            <a:off x="2585399" y="2135106"/>
            <a:ext cx="709570" cy="253916"/>
          </a:xfrm>
          <a:prstGeom prst="rect">
            <a:avLst/>
          </a:prstGeom>
          <a:noFill/>
        </p:spPr>
        <p:txBody>
          <a:bodyPr wrap="square" rtlCol="0">
            <a:noAutofit/>
          </a:bodyPr>
          <a:lstStyle/>
          <a:p>
            <a:pPr fontAlgn="ctr"/>
            <a:r>
              <a:rPr lang="en-US" sz="120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Decimal</a:t>
            </a:r>
          </a:p>
        </p:txBody>
      </p:sp>
      <p:sp>
        <p:nvSpPr>
          <p:cNvPr id="8" name="TextBox 7"/>
          <p:cNvSpPr txBox="1"/>
          <p:nvPr/>
        </p:nvSpPr>
        <p:spPr>
          <a:xfrm>
            <a:off x="2585400" y="2413839"/>
            <a:ext cx="600164" cy="253916"/>
          </a:xfrm>
          <a:prstGeom prst="rect">
            <a:avLst/>
          </a:prstGeom>
          <a:noFill/>
        </p:spPr>
        <p:txBody>
          <a:bodyPr wrap="square" rtlCol="0">
            <a:noAutofit/>
          </a:bodyPr>
          <a:lstStyle/>
          <a:p>
            <a:pPr fontAlgn="ctr"/>
            <a:r>
              <a:rPr lang="en-US" sz="120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Binary</a:t>
            </a:r>
          </a:p>
        </p:txBody>
      </p:sp>
      <p:graphicFrame>
        <p:nvGraphicFramePr>
          <p:cNvPr id="9" name="表格 7"/>
          <p:cNvGraphicFramePr>
            <a:graphicFrameLocks noGrp="1"/>
          </p:cNvGraphicFramePr>
          <p:nvPr/>
        </p:nvGraphicFramePr>
        <p:xfrm>
          <a:off x="3152245" y="3082301"/>
          <a:ext cx="3888432" cy="540060"/>
        </p:xfrm>
        <a:graphic>
          <a:graphicData uri="http://schemas.openxmlformats.org/drawingml/2006/table">
            <a:tbl>
              <a:tblPr/>
              <a:tblGrid>
                <a:gridCol w="486054">
                  <a:extLst>
                    <a:ext uri="{9D8B030D-6E8A-4147-A177-3AD203B41FA5}">
                      <a16:colId xmlns:a16="http://schemas.microsoft.com/office/drawing/2014/main" val="20000"/>
                    </a:ext>
                  </a:extLst>
                </a:gridCol>
                <a:gridCol w="486054">
                  <a:extLst>
                    <a:ext uri="{9D8B030D-6E8A-4147-A177-3AD203B41FA5}">
                      <a16:colId xmlns:a16="http://schemas.microsoft.com/office/drawing/2014/main" val="20001"/>
                    </a:ext>
                  </a:extLst>
                </a:gridCol>
                <a:gridCol w="486054">
                  <a:extLst>
                    <a:ext uri="{9D8B030D-6E8A-4147-A177-3AD203B41FA5}">
                      <a16:colId xmlns:a16="http://schemas.microsoft.com/office/drawing/2014/main" val="20002"/>
                    </a:ext>
                  </a:extLst>
                </a:gridCol>
                <a:gridCol w="486054">
                  <a:extLst>
                    <a:ext uri="{9D8B030D-6E8A-4147-A177-3AD203B41FA5}">
                      <a16:colId xmlns:a16="http://schemas.microsoft.com/office/drawing/2014/main" val="20003"/>
                    </a:ext>
                  </a:extLst>
                </a:gridCol>
                <a:gridCol w="486054">
                  <a:extLst>
                    <a:ext uri="{9D8B030D-6E8A-4147-A177-3AD203B41FA5}">
                      <a16:colId xmlns:a16="http://schemas.microsoft.com/office/drawing/2014/main" val="20004"/>
                    </a:ext>
                  </a:extLst>
                </a:gridCol>
                <a:gridCol w="486054">
                  <a:extLst>
                    <a:ext uri="{9D8B030D-6E8A-4147-A177-3AD203B41FA5}">
                      <a16:colId xmlns:a16="http://schemas.microsoft.com/office/drawing/2014/main" val="20005"/>
                    </a:ext>
                  </a:extLst>
                </a:gridCol>
                <a:gridCol w="486054">
                  <a:extLst>
                    <a:ext uri="{9D8B030D-6E8A-4147-A177-3AD203B41FA5}">
                      <a16:colId xmlns:a16="http://schemas.microsoft.com/office/drawing/2014/main" val="20006"/>
                    </a:ext>
                  </a:extLst>
                </a:gridCol>
                <a:gridCol w="486054">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2</a:t>
                      </a:r>
                      <a:r>
                        <a:rPr kumimoji="0" lang="en-US" sz="1200" b="0" i="0" u="none" strike="noStrike" cap="none" normalizeH="0" baseline="3000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7</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2</a:t>
                      </a:r>
                      <a:r>
                        <a:rPr kumimoji="0" lang="en-US" sz="1200" b="0" i="0" u="none" strike="noStrike" cap="none" normalizeH="0" baseline="3000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6</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2</a:t>
                      </a:r>
                      <a:r>
                        <a:rPr kumimoji="0" lang="en-US" sz="1200" b="0" i="0" u="none" strike="noStrike" cap="none" normalizeH="0" baseline="3000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5</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2</a:t>
                      </a:r>
                      <a:r>
                        <a:rPr kumimoji="0" lang="en-US" sz="1200" b="0" i="0" u="none" strike="noStrike" cap="none" normalizeH="0" baseline="3000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4</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2</a:t>
                      </a:r>
                      <a:r>
                        <a:rPr kumimoji="0" lang="en-US" sz="1200" b="0" i="0" u="none" strike="noStrike" cap="none" normalizeH="0" baseline="3000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3</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2</a:t>
                      </a:r>
                      <a:r>
                        <a:rPr kumimoji="0" lang="en-US" sz="1200" b="0" i="0" u="none" strike="noStrike" cap="none" normalizeH="0" baseline="3000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2</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2</a:t>
                      </a:r>
                      <a:r>
                        <a:rPr kumimoji="0" lang="en-US" sz="1200" b="0" i="0" u="none" strike="noStrike" cap="none" normalizeH="0" baseline="3000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2</a:t>
                      </a:r>
                      <a:r>
                        <a:rPr kumimoji="0" lang="en-US" sz="1200" b="0" i="0" u="none" strike="noStrike" cap="none" normalizeH="0" baseline="3000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128</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64</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32</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16</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8</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4</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2</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表格 8"/>
          <p:cNvGraphicFramePr>
            <a:graphicFrameLocks noGrp="1"/>
          </p:cNvGraphicFramePr>
          <p:nvPr/>
        </p:nvGraphicFramePr>
        <p:xfrm>
          <a:off x="3152245" y="3727582"/>
          <a:ext cx="3888432" cy="270030"/>
        </p:xfrm>
        <a:graphic>
          <a:graphicData uri="http://schemas.openxmlformats.org/drawingml/2006/table">
            <a:tbl>
              <a:tblPr/>
              <a:tblGrid>
                <a:gridCol w="486054">
                  <a:extLst>
                    <a:ext uri="{9D8B030D-6E8A-4147-A177-3AD203B41FA5}">
                      <a16:colId xmlns:a16="http://schemas.microsoft.com/office/drawing/2014/main" val="20000"/>
                    </a:ext>
                  </a:extLst>
                </a:gridCol>
                <a:gridCol w="486054">
                  <a:extLst>
                    <a:ext uri="{9D8B030D-6E8A-4147-A177-3AD203B41FA5}">
                      <a16:colId xmlns:a16="http://schemas.microsoft.com/office/drawing/2014/main" val="20001"/>
                    </a:ext>
                  </a:extLst>
                </a:gridCol>
                <a:gridCol w="486054">
                  <a:extLst>
                    <a:ext uri="{9D8B030D-6E8A-4147-A177-3AD203B41FA5}">
                      <a16:colId xmlns:a16="http://schemas.microsoft.com/office/drawing/2014/main" val="20002"/>
                    </a:ext>
                  </a:extLst>
                </a:gridCol>
                <a:gridCol w="486054">
                  <a:extLst>
                    <a:ext uri="{9D8B030D-6E8A-4147-A177-3AD203B41FA5}">
                      <a16:colId xmlns:a16="http://schemas.microsoft.com/office/drawing/2014/main" val="20003"/>
                    </a:ext>
                  </a:extLst>
                </a:gridCol>
                <a:gridCol w="486054">
                  <a:extLst>
                    <a:ext uri="{9D8B030D-6E8A-4147-A177-3AD203B41FA5}">
                      <a16:colId xmlns:a16="http://schemas.microsoft.com/office/drawing/2014/main" val="20004"/>
                    </a:ext>
                  </a:extLst>
                </a:gridCol>
                <a:gridCol w="486054">
                  <a:extLst>
                    <a:ext uri="{9D8B030D-6E8A-4147-A177-3AD203B41FA5}">
                      <a16:colId xmlns:a16="http://schemas.microsoft.com/office/drawing/2014/main" val="20005"/>
                    </a:ext>
                  </a:extLst>
                </a:gridCol>
                <a:gridCol w="486054">
                  <a:extLst>
                    <a:ext uri="{9D8B030D-6E8A-4147-A177-3AD203B41FA5}">
                      <a16:colId xmlns:a16="http://schemas.microsoft.com/office/drawing/2014/main" val="20006"/>
                    </a:ext>
                  </a:extLst>
                </a:gridCol>
                <a:gridCol w="486054">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2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1" name="矩形 9"/>
          <p:cNvSpPr/>
          <p:nvPr/>
        </p:nvSpPr>
        <p:spPr>
          <a:xfrm>
            <a:off x="3080110" y="4054646"/>
            <a:ext cx="1809201" cy="300083"/>
          </a:xfrm>
          <a:prstGeom prst="rect">
            <a:avLst/>
          </a:prstGeom>
        </p:spPr>
        <p:txBody>
          <a:bodyPr wrap="square">
            <a:noAutofit/>
          </a:bodyPr>
          <a:lstStyle/>
          <a:p>
            <a:pPr algn="l" fontAlgn="ctr"/>
            <a:r>
              <a:rPr lang="en-US" sz="1500" b="1"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 128 + 64 = 192</a:t>
            </a:r>
          </a:p>
        </p:txBody>
      </p:sp>
      <p:sp>
        <p:nvSpPr>
          <p:cNvPr id="12" name="矩形 10"/>
          <p:cNvSpPr/>
          <p:nvPr/>
        </p:nvSpPr>
        <p:spPr>
          <a:xfrm>
            <a:off x="2500440" y="3184004"/>
            <a:ext cx="614294" cy="253916"/>
          </a:xfrm>
          <a:prstGeom prst="rect">
            <a:avLst/>
          </a:prstGeom>
        </p:spPr>
        <p:txBody>
          <a:bodyPr wrap="square">
            <a:noAutofit/>
          </a:bodyPr>
          <a:lstStyle/>
          <a:p>
            <a:pPr algn="r" fontAlgn="ctr"/>
            <a:r>
              <a:rPr lang="en-US" sz="120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Power</a:t>
            </a:r>
          </a:p>
        </p:txBody>
      </p:sp>
      <p:sp>
        <p:nvSpPr>
          <p:cNvPr id="13" name="矩形 11"/>
          <p:cNvSpPr/>
          <p:nvPr/>
        </p:nvSpPr>
        <p:spPr>
          <a:xfrm>
            <a:off x="2772950" y="3721272"/>
            <a:ext cx="341784" cy="253916"/>
          </a:xfrm>
          <a:prstGeom prst="rect">
            <a:avLst/>
          </a:prstGeom>
        </p:spPr>
        <p:txBody>
          <a:bodyPr wrap="square">
            <a:noAutofit/>
          </a:bodyPr>
          <a:lstStyle/>
          <a:p>
            <a:pPr algn="r" fontAlgn="ctr"/>
            <a:r>
              <a:rPr lang="en-US" sz="120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Bit</a:t>
            </a:r>
          </a:p>
        </p:txBody>
      </p:sp>
      <p:sp>
        <p:nvSpPr>
          <p:cNvPr id="14" name="íṥliḑe">
            <a:extLst>
              <a:ext uri="{FF2B5EF4-FFF2-40B4-BE49-F238E27FC236}">
                <a16:creationId xmlns:a16="http://schemas.microsoft.com/office/drawing/2014/main" id="{03370132-C199-466C-9FF3-97790D081173}"/>
              </a:ext>
            </a:extLst>
          </p:cNvPr>
          <p:cNvSpPr txBox="1"/>
          <p:nvPr/>
        </p:nvSpPr>
        <p:spPr bwMode="gray">
          <a:xfrm>
            <a:off x="751564" y="2207015"/>
            <a:ext cx="1755000" cy="405000"/>
          </a:xfrm>
          <a:prstGeom prst="rect">
            <a:avLst/>
          </a:prstGeom>
          <a:solidFill>
            <a:srgbClr val="F4FBFE"/>
          </a:solidFill>
          <a:ln w="12700">
            <a:solidFill>
              <a:srgbClr val="99DFF9"/>
            </a:solidFill>
            <a:prstDash val="solid"/>
            <a:miter lim="800000"/>
            <a:headEnd/>
            <a:tailEnd/>
          </a:ln>
        </p:spPr>
        <p:txBody>
          <a:bodyPr wrap="square" lIns="68580" tIns="34290" rIns="68580" bIns="34290" anchor="ctr">
            <a:noAutofit/>
          </a:bodyPr>
          <a:lstStyle>
            <a:defPPr>
              <a:defRPr lang="en-US"/>
            </a:defPPr>
            <a:lvl1pPr algn="ctr" defTabSz="914400">
              <a:defRPr sz="1600" b="1">
                <a:latin typeface="Huawei Sans" panose="020C0503030203020204" pitchFamily="34" charset="0"/>
                <a:ea typeface="方正兰亭黑简体" panose="02000000000000000000" pitchFamily="2" charset="-122"/>
                <a:cs typeface="Huawei Sans" panose="020C0503030203020204" pitchFamily="34"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fontAlgn="ctr"/>
            <a:r>
              <a:rPr lang="en-US" sz="1200" dirty="0">
                <a:solidFill>
                  <a:schemeClr val="tx2">
                    <a:lumMod val="10000"/>
                  </a:schemeClr>
                </a:solidFill>
                <a:latin typeface="Barlow" panose="00000500000000000000" pitchFamily="2" charset="0"/>
              </a:rPr>
              <a:t>Dotted decimal notation</a:t>
            </a:r>
          </a:p>
        </p:txBody>
      </p:sp>
      <p:sp>
        <p:nvSpPr>
          <p:cNvPr id="15" name="íṥliḑe">
            <a:extLst>
              <a:ext uri="{FF2B5EF4-FFF2-40B4-BE49-F238E27FC236}">
                <a16:creationId xmlns:a16="http://schemas.microsoft.com/office/drawing/2014/main" id="{03370132-C199-466C-9FF3-97790D081173}"/>
              </a:ext>
            </a:extLst>
          </p:cNvPr>
          <p:cNvSpPr txBox="1"/>
          <p:nvPr/>
        </p:nvSpPr>
        <p:spPr bwMode="gray">
          <a:xfrm>
            <a:off x="751564" y="3382908"/>
            <a:ext cx="1755000" cy="596033"/>
          </a:xfrm>
          <a:prstGeom prst="rect">
            <a:avLst/>
          </a:prstGeom>
          <a:solidFill>
            <a:srgbClr val="F4FBFE"/>
          </a:solidFill>
          <a:ln w="12700">
            <a:solidFill>
              <a:srgbClr val="99DFF9"/>
            </a:solidFill>
            <a:prstDash val="solid"/>
            <a:miter lim="800000"/>
            <a:headEnd/>
            <a:tailEnd/>
          </a:ln>
        </p:spPr>
        <p:txBody>
          <a:bodyPr wrap="square" lIns="68580" tIns="34290" rIns="68580" bIns="34290" anchor="ctr">
            <a:noAutofit/>
          </a:bodyPr>
          <a:lstStyle>
            <a:defPPr>
              <a:defRPr lang="en-US"/>
            </a:defPPr>
            <a:lvl1pPr algn="ctr" defTabSz="914400">
              <a:defRPr sz="1600" b="1">
                <a:latin typeface="Huawei Sans" panose="020C0503030203020204" pitchFamily="34" charset="0"/>
                <a:ea typeface="方正兰亭黑简体" panose="02000000000000000000" pitchFamily="2" charset="-122"/>
                <a:cs typeface="Huawei Sans" panose="020C0503030203020204" pitchFamily="34"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fontAlgn="ctr"/>
            <a:r>
              <a:rPr lang="en-US" sz="1200" dirty="0">
                <a:solidFill>
                  <a:schemeClr val="tx2">
                    <a:lumMod val="10000"/>
                  </a:schemeClr>
                </a:solidFill>
                <a:latin typeface="Barlow" panose="00000500000000000000" pitchFamily="2" charset="0"/>
              </a:rPr>
              <a:t>Conversion between  decimal and binary systems</a:t>
            </a:r>
          </a:p>
        </p:txBody>
      </p:sp>
      <p:sp>
        <p:nvSpPr>
          <p:cNvPr id="16" name="矩形 14"/>
          <p:cNvSpPr/>
          <p:nvPr/>
        </p:nvSpPr>
        <p:spPr>
          <a:xfrm>
            <a:off x="7487721" y="2126006"/>
            <a:ext cx="882198" cy="253916"/>
          </a:xfrm>
          <a:prstGeom prst="rect">
            <a:avLst/>
          </a:prstGeom>
        </p:spPr>
        <p:txBody>
          <a:bodyPr wrap="square">
            <a:noAutofit/>
          </a:bodyPr>
          <a:lstStyle/>
          <a:p>
            <a:pPr algn="ctr" fontAlgn="ctr"/>
            <a:r>
              <a:rPr lang="en-US" sz="120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4 bytes</a:t>
            </a:r>
          </a:p>
        </p:txBody>
      </p:sp>
      <p:sp>
        <p:nvSpPr>
          <p:cNvPr id="17" name="矩形 15"/>
          <p:cNvSpPr/>
          <p:nvPr/>
        </p:nvSpPr>
        <p:spPr>
          <a:xfrm>
            <a:off x="7375619" y="2396036"/>
            <a:ext cx="1077024" cy="253916"/>
          </a:xfrm>
          <a:prstGeom prst="rect">
            <a:avLst/>
          </a:prstGeom>
        </p:spPr>
        <p:txBody>
          <a:bodyPr wrap="square">
            <a:noAutofit/>
          </a:bodyPr>
          <a:lstStyle/>
          <a:p>
            <a:pPr algn="ctr" fontAlgn="ctr"/>
            <a:r>
              <a:rPr lang="en-US" sz="120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32 bits</a:t>
            </a:r>
          </a:p>
        </p:txBody>
      </p:sp>
      <p:sp>
        <p:nvSpPr>
          <p:cNvPr id="18" name="梯形 4"/>
          <p:cNvSpPr/>
          <p:nvPr/>
        </p:nvSpPr>
        <p:spPr bwMode="auto">
          <a:xfrm>
            <a:off x="3152245" y="2649951"/>
            <a:ext cx="3876314" cy="41945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61325">
                <a:moveTo>
                  <a:pt x="0" y="837617"/>
                </a:moveTo>
                <a:lnTo>
                  <a:pt x="204869" y="0"/>
                </a:lnTo>
                <a:lnTo>
                  <a:pt x="1544047" y="0"/>
                </a:lnTo>
                <a:lnTo>
                  <a:pt x="5168418" y="861325"/>
                </a:lnTo>
                <a:lnTo>
                  <a:pt x="0" y="83761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050" dirty="0">
              <a:solidFill>
                <a:schemeClr val="tx2">
                  <a:lumMod val="10000"/>
                </a:schemeClr>
              </a:solidFill>
              <a:latin typeface="Barlow" panose="00000500000000000000" pitchFamily="2" charset="0"/>
            </a:endParaRPr>
          </a:p>
        </p:txBody>
      </p:sp>
    </p:spTree>
    <p:extLst>
      <p:ext uri="{BB962C8B-B14F-4D97-AF65-F5344CB8AC3E}">
        <p14:creationId xmlns:p14="http://schemas.microsoft.com/office/powerpoint/2010/main" val="2910023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IP Address Structure</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18</a:t>
            </a:fld>
            <a:endParaRPr>
              <a:solidFill>
                <a:schemeClr val="bg1"/>
              </a:solidFill>
            </a:endParaRPr>
          </a:p>
        </p:txBody>
      </p:sp>
      <p:sp>
        <p:nvSpPr>
          <p:cNvPr id="19" name="梯形 4"/>
          <p:cNvSpPr/>
          <p:nvPr/>
        </p:nvSpPr>
        <p:spPr bwMode="auto">
          <a:xfrm>
            <a:off x="1898703" y="2921083"/>
            <a:ext cx="5576526" cy="265835"/>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668372"/>
              <a:gd name="connsiteY0" fmla="*/ 837617 h 861325"/>
              <a:gd name="connsiteX1" fmla="*/ 204869 w 5668372"/>
              <a:gd name="connsiteY1" fmla="*/ 0 h 861325"/>
              <a:gd name="connsiteX2" fmla="*/ 5668372 w 5668372"/>
              <a:gd name="connsiteY2" fmla="*/ 22787 h 861325"/>
              <a:gd name="connsiteX3" fmla="*/ 5168418 w 5668372"/>
              <a:gd name="connsiteY3" fmla="*/ 861325 h 861325"/>
              <a:gd name="connsiteX4" fmla="*/ 0 w 5668372"/>
              <a:gd name="connsiteY4" fmla="*/ 837617 h 861325"/>
              <a:gd name="connsiteX0" fmla="*/ 0 w 7435368"/>
              <a:gd name="connsiteY0" fmla="*/ 837617 h 838538"/>
              <a:gd name="connsiteX1" fmla="*/ 204869 w 7435368"/>
              <a:gd name="connsiteY1" fmla="*/ 0 h 838538"/>
              <a:gd name="connsiteX2" fmla="*/ 5668372 w 7435368"/>
              <a:gd name="connsiteY2" fmla="*/ 22787 h 838538"/>
              <a:gd name="connsiteX3" fmla="*/ 7435368 w 7435368"/>
              <a:gd name="connsiteY3" fmla="*/ 838538 h 838538"/>
              <a:gd name="connsiteX4" fmla="*/ 0 w 7435368"/>
              <a:gd name="connsiteY4" fmla="*/ 837617 h 838538"/>
              <a:gd name="connsiteX0" fmla="*/ 0 w 7435368"/>
              <a:gd name="connsiteY0" fmla="*/ 860404 h 861325"/>
              <a:gd name="connsiteX1" fmla="*/ 33419 w 7435368"/>
              <a:gd name="connsiteY1" fmla="*/ 0 h 861325"/>
              <a:gd name="connsiteX2" fmla="*/ 5668372 w 7435368"/>
              <a:gd name="connsiteY2" fmla="*/ 45574 h 861325"/>
              <a:gd name="connsiteX3" fmla="*/ 7435368 w 7435368"/>
              <a:gd name="connsiteY3" fmla="*/ 861325 h 861325"/>
              <a:gd name="connsiteX4" fmla="*/ 0 w 7435368"/>
              <a:gd name="connsiteY4" fmla="*/ 860404 h 861325"/>
              <a:gd name="connsiteX0" fmla="*/ 0 w 7435368"/>
              <a:gd name="connsiteY0" fmla="*/ 860404 h 861325"/>
              <a:gd name="connsiteX1" fmla="*/ 33419 w 7435368"/>
              <a:gd name="connsiteY1" fmla="*/ 0 h 861325"/>
              <a:gd name="connsiteX2" fmla="*/ 5639797 w 7435368"/>
              <a:gd name="connsiteY2" fmla="*/ 9789 h 861325"/>
              <a:gd name="connsiteX3" fmla="*/ 7435368 w 7435368"/>
              <a:gd name="connsiteY3" fmla="*/ 861325 h 861325"/>
              <a:gd name="connsiteX4" fmla="*/ 0 w 7435368"/>
              <a:gd name="connsiteY4" fmla="*/ 860404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368" h="861325">
                <a:moveTo>
                  <a:pt x="0" y="860404"/>
                </a:moveTo>
                <a:lnTo>
                  <a:pt x="33419" y="0"/>
                </a:lnTo>
                <a:lnTo>
                  <a:pt x="5639797" y="9789"/>
                </a:lnTo>
                <a:lnTo>
                  <a:pt x="7435368" y="861325"/>
                </a:lnTo>
                <a:lnTo>
                  <a:pt x="0" y="860404"/>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050">
              <a:solidFill>
                <a:schemeClr val="tx2">
                  <a:lumMod val="10000"/>
                </a:schemeClr>
              </a:solidFill>
              <a:latin typeface="Arial" panose="020B0604020202020204" pitchFamily="34" charset="0"/>
              <a:cs typeface="Arial" panose="020B0604020202020204" pitchFamily="34" charset="0"/>
            </a:endParaRPr>
          </a:p>
        </p:txBody>
      </p:sp>
      <p:sp>
        <p:nvSpPr>
          <p:cNvPr id="20" name="文本占位符 2"/>
          <p:cNvSpPr txBox="1">
            <a:spLocks/>
          </p:cNvSpPr>
          <p:nvPr/>
        </p:nvSpPr>
        <p:spPr bwMode="auto">
          <a:xfrm>
            <a:off x="351238" y="2164470"/>
            <a:ext cx="8457137" cy="353842"/>
          </a:xfrm>
          <a:prstGeom prst="rect">
            <a:avLst/>
          </a:prstGeom>
          <a:noFill/>
          <a:ln w="9525">
            <a:noFill/>
            <a:miter lim="800000"/>
            <a:headEnd/>
            <a:tailEnd/>
          </a:ln>
        </p:spPr>
        <p:txBody>
          <a:bodyPr vert="horz" wrap="square" lIns="60106" tIns="30053" rIns="60106" bIns="30053"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r>
              <a:rPr lang="en-US" sz="1350" b="1" dirty="0">
                <a:solidFill>
                  <a:schemeClr val="tx2">
                    <a:lumMod val="10000"/>
                  </a:schemeClr>
                </a:solidFill>
                <a:latin typeface="Arial" panose="020B0604020202020204" pitchFamily="34" charset="0"/>
              </a:rPr>
              <a:t>Network mask:</a:t>
            </a:r>
            <a:r>
              <a:rPr lang="en-US" sz="1350" dirty="0">
                <a:solidFill>
                  <a:schemeClr val="tx2">
                    <a:lumMod val="10000"/>
                  </a:schemeClr>
                </a:solidFill>
                <a:latin typeface="Arial" panose="020B0604020202020204" pitchFamily="34" charset="0"/>
              </a:rPr>
              <a:t> is used to distinguish the network part from the host part in an IP address.</a:t>
            </a:r>
          </a:p>
        </p:txBody>
      </p:sp>
      <p:sp>
        <p:nvSpPr>
          <p:cNvPr id="21" name="文本占位符 2"/>
          <p:cNvSpPr txBox="1">
            <a:spLocks/>
          </p:cNvSpPr>
          <p:nvPr/>
        </p:nvSpPr>
        <p:spPr>
          <a:xfrm>
            <a:off x="338908" y="931840"/>
            <a:ext cx="8479631" cy="3510000"/>
          </a:xfrm>
          <a:prstGeom prst="rect">
            <a:avLst/>
          </a:prstGeom>
        </p:spPr>
        <p:txBody>
          <a:bodyPr wrap="square">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ctr"/>
            <a:r>
              <a:rPr lang="en-US" sz="1350" b="1">
                <a:solidFill>
                  <a:schemeClr val="tx2">
                    <a:lumMod val="10000"/>
                  </a:schemeClr>
                </a:solidFill>
              </a:rPr>
              <a:t>Network part:</a:t>
            </a:r>
            <a:r>
              <a:rPr lang="en-US" sz="1350">
                <a:solidFill>
                  <a:schemeClr val="tx2">
                    <a:lumMod val="10000"/>
                  </a:schemeClr>
                </a:solidFill>
              </a:rPr>
              <a:t> identifies a network.</a:t>
            </a:r>
          </a:p>
          <a:p>
            <a:pPr fontAlgn="ctr"/>
            <a:r>
              <a:rPr lang="en-US" sz="1350" b="1">
                <a:solidFill>
                  <a:schemeClr val="tx2">
                    <a:lumMod val="10000"/>
                  </a:schemeClr>
                </a:solidFill>
              </a:rPr>
              <a:t>Host part:</a:t>
            </a:r>
            <a:r>
              <a:rPr lang="en-US" sz="1350">
                <a:solidFill>
                  <a:schemeClr val="tx2">
                    <a:lumMod val="10000"/>
                  </a:schemeClr>
                </a:solidFill>
              </a:rPr>
              <a:t> identifies a host and is used to differentiate hosts on a network.</a:t>
            </a:r>
            <a:endParaRPr lang="en-US" sz="1350" dirty="0">
              <a:solidFill>
                <a:schemeClr val="tx2">
                  <a:lumMod val="10000"/>
                </a:schemeClr>
              </a:solidFill>
            </a:endParaRPr>
          </a:p>
        </p:txBody>
      </p:sp>
      <p:graphicFrame>
        <p:nvGraphicFramePr>
          <p:cNvPr id="22" name="表格 4"/>
          <p:cNvGraphicFramePr>
            <a:graphicFrameLocks noGrp="1"/>
          </p:cNvGraphicFramePr>
          <p:nvPr/>
        </p:nvGraphicFramePr>
        <p:xfrm>
          <a:off x="1925706" y="1707654"/>
          <a:ext cx="4221343" cy="236220"/>
        </p:xfrm>
        <a:graphic>
          <a:graphicData uri="http://schemas.openxmlformats.org/drawingml/2006/table">
            <a:tbl>
              <a:tblPr firstRow="1" bandRow="1">
                <a:tableStyleId>{2A488322-F2BA-4B5B-9748-0D474271808F}</a:tableStyleId>
              </a:tblPr>
              <a:tblGrid>
                <a:gridCol w="3166007">
                  <a:extLst>
                    <a:ext uri="{9D8B030D-6E8A-4147-A177-3AD203B41FA5}">
                      <a16:colId xmlns:a16="http://schemas.microsoft.com/office/drawing/2014/main" val="20000"/>
                    </a:ext>
                  </a:extLst>
                </a:gridCol>
                <a:gridCol w="1055336">
                  <a:extLst>
                    <a:ext uri="{9D8B030D-6E8A-4147-A177-3AD203B41FA5}">
                      <a16:colId xmlns:a16="http://schemas.microsoft.com/office/drawing/2014/main" val="20001"/>
                    </a:ext>
                  </a:extLst>
                </a:gridCol>
              </a:tblGrid>
              <a:tr h="228600">
                <a:tc>
                  <a:txBody>
                    <a:bodyPr/>
                    <a:lstStyle/>
                    <a:p>
                      <a:pPr algn="ctr" fontAlgn="ctr"/>
                      <a:r>
                        <a:rPr lang="en-US" sz="1100" b="0" dirty="0">
                          <a:ln>
                            <a:noFill/>
                          </a:ln>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Network part</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Host part</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graphicFrame>
        <p:nvGraphicFramePr>
          <p:cNvPr id="23" name="表格 6"/>
          <p:cNvGraphicFramePr>
            <a:graphicFrameLocks noGrp="1"/>
          </p:cNvGraphicFramePr>
          <p:nvPr/>
        </p:nvGraphicFramePr>
        <p:xfrm>
          <a:off x="1925706" y="2625756"/>
          <a:ext cx="4221344"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gridCol w="1055336">
                  <a:extLst>
                    <a:ext uri="{9D8B030D-6E8A-4147-A177-3AD203B41FA5}">
                      <a16:colId xmlns:a16="http://schemas.microsoft.com/office/drawing/2014/main" val="20001"/>
                    </a:ext>
                  </a:extLst>
                </a:gridCol>
                <a:gridCol w="1055336">
                  <a:extLst>
                    <a:ext uri="{9D8B030D-6E8A-4147-A177-3AD203B41FA5}">
                      <a16:colId xmlns:a16="http://schemas.microsoft.com/office/drawing/2014/main" val="20002"/>
                    </a:ext>
                  </a:extLst>
                </a:gridCol>
                <a:gridCol w="1055336">
                  <a:extLst>
                    <a:ext uri="{9D8B030D-6E8A-4147-A177-3AD203B41FA5}">
                      <a16:colId xmlns:a16="http://schemas.microsoft.com/office/drawing/2014/main" val="20003"/>
                    </a:ext>
                  </a:extLst>
                </a:gridCol>
              </a:tblGrid>
              <a:tr h="228600">
                <a:tc>
                  <a:txBody>
                    <a:bodyPr/>
                    <a:lstStyle/>
                    <a:p>
                      <a:pPr algn="ctr" fontAlgn="ctr"/>
                      <a:r>
                        <a:rPr lang="en-US" sz="1100" b="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192.</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100" b="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168.</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100" b="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10.</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graphicFrame>
        <p:nvGraphicFramePr>
          <p:cNvPr id="24" name="表格 7"/>
          <p:cNvGraphicFramePr>
            <a:graphicFrameLocks noGrp="1"/>
          </p:cNvGraphicFramePr>
          <p:nvPr/>
        </p:nvGraphicFramePr>
        <p:xfrm>
          <a:off x="1898703" y="3219822"/>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 name="表格 8"/>
          <p:cNvGraphicFramePr>
            <a:graphicFrameLocks noGrp="1"/>
          </p:cNvGraphicFramePr>
          <p:nvPr/>
        </p:nvGraphicFramePr>
        <p:xfrm>
          <a:off x="3311860" y="3219822"/>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 name="表格 9"/>
          <p:cNvGraphicFramePr>
            <a:graphicFrameLocks noGrp="1"/>
          </p:cNvGraphicFramePr>
          <p:nvPr/>
        </p:nvGraphicFramePr>
        <p:xfrm>
          <a:off x="4725017" y="3219822"/>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 name="表格 10"/>
          <p:cNvGraphicFramePr>
            <a:graphicFrameLocks noGrp="1"/>
          </p:cNvGraphicFramePr>
          <p:nvPr/>
        </p:nvGraphicFramePr>
        <p:xfrm>
          <a:off x="6238644" y="3219822"/>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8" name="表格 11"/>
          <p:cNvGraphicFramePr>
            <a:graphicFrameLocks noGrp="1"/>
          </p:cNvGraphicFramePr>
          <p:nvPr/>
        </p:nvGraphicFramePr>
        <p:xfrm>
          <a:off x="1898703" y="3678873"/>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 name="表格 12"/>
          <p:cNvGraphicFramePr>
            <a:graphicFrameLocks noGrp="1"/>
          </p:cNvGraphicFramePr>
          <p:nvPr/>
        </p:nvGraphicFramePr>
        <p:xfrm>
          <a:off x="3311860" y="3678873"/>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0" name="表格 13"/>
          <p:cNvGraphicFramePr>
            <a:graphicFrameLocks noGrp="1"/>
          </p:cNvGraphicFramePr>
          <p:nvPr/>
        </p:nvGraphicFramePr>
        <p:xfrm>
          <a:off x="4725017" y="3678873"/>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1" name="表格 14"/>
          <p:cNvGraphicFramePr>
            <a:graphicFrameLocks noGrp="1"/>
          </p:cNvGraphicFramePr>
          <p:nvPr/>
        </p:nvGraphicFramePr>
        <p:xfrm>
          <a:off x="6238644" y="3678873"/>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2" name="直接连接符 16"/>
          <p:cNvCxnSpPr/>
          <p:nvPr/>
        </p:nvCxnSpPr>
        <p:spPr bwMode="auto">
          <a:xfrm>
            <a:off x="6111171" y="3192939"/>
            <a:ext cx="0" cy="1080000"/>
          </a:xfrm>
          <a:prstGeom prst="line">
            <a:avLst/>
          </a:prstGeom>
          <a:solidFill>
            <a:schemeClr val="accent1"/>
          </a:solidFill>
          <a:ln w="19050" cap="flat" cmpd="sng" algn="ctr">
            <a:solidFill>
              <a:srgbClr val="EC7061"/>
            </a:solidFill>
            <a:prstDash val="sysDash"/>
            <a:round/>
            <a:headEnd type="none" w="med" len="med"/>
            <a:tailEnd type="none" w="med" len="med"/>
          </a:ln>
          <a:effectLst/>
        </p:spPr>
      </p:cxnSp>
      <p:sp>
        <p:nvSpPr>
          <p:cNvPr id="33" name="矩形 18"/>
          <p:cNvSpPr/>
          <p:nvPr/>
        </p:nvSpPr>
        <p:spPr>
          <a:xfrm>
            <a:off x="3346405" y="4002909"/>
            <a:ext cx="1180590" cy="253916"/>
          </a:xfrm>
          <a:prstGeom prst="rect">
            <a:avLst/>
          </a:prstGeom>
        </p:spPr>
        <p:txBody>
          <a:bodyPr wrap="square">
            <a:noAutofit/>
          </a:bodyPr>
          <a:lstStyle/>
          <a:p>
            <a:pPr algn="ctr" fontAlgn="ctr"/>
            <a:r>
              <a:rPr lang="en-US" sz="1200" b="1" dirty="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Network part</a:t>
            </a:r>
          </a:p>
        </p:txBody>
      </p:sp>
      <p:sp>
        <p:nvSpPr>
          <p:cNvPr id="34" name="矩形 19"/>
          <p:cNvSpPr/>
          <p:nvPr/>
        </p:nvSpPr>
        <p:spPr>
          <a:xfrm>
            <a:off x="6312560" y="4002909"/>
            <a:ext cx="1107123" cy="253916"/>
          </a:xfrm>
          <a:prstGeom prst="rect">
            <a:avLst/>
          </a:prstGeom>
        </p:spPr>
        <p:txBody>
          <a:bodyPr wrap="square">
            <a:noAutofit/>
          </a:bodyPr>
          <a:lstStyle/>
          <a:p>
            <a:pPr algn="ctr" fontAlgn="ctr"/>
            <a:r>
              <a:rPr lang="en-US" sz="1200" b="1" dirty="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Host part</a:t>
            </a:r>
          </a:p>
        </p:txBody>
      </p:sp>
      <p:sp>
        <p:nvSpPr>
          <p:cNvPr id="35" name="矩形 21"/>
          <p:cNvSpPr/>
          <p:nvPr/>
        </p:nvSpPr>
        <p:spPr>
          <a:xfrm>
            <a:off x="629562" y="3246825"/>
            <a:ext cx="1242138" cy="230833"/>
          </a:xfrm>
          <a:prstGeom prst="rect">
            <a:avLst/>
          </a:prstGeom>
        </p:spPr>
        <p:txBody>
          <a:bodyPr wrap="square">
            <a:noAutofit/>
          </a:bodyPr>
          <a:lstStyle/>
          <a:p>
            <a:pPr algn="r" fontAlgn="ctr"/>
            <a:r>
              <a:rPr lang="en-US" sz="105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192.168.10.1</a:t>
            </a:r>
          </a:p>
        </p:txBody>
      </p:sp>
      <p:sp>
        <p:nvSpPr>
          <p:cNvPr id="36" name="矩形 22"/>
          <p:cNvSpPr/>
          <p:nvPr/>
        </p:nvSpPr>
        <p:spPr>
          <a:xfrm>
            <a:off x="629562" y="3705876"/>
            <a:ext cx="1242138" cy="230833"/>
          </a:xfrm>
          <a:prstGeom prst="rect">
            <a:avLst/>
          </a:prstGeom>
        </p:spPr>
        <p:txBody>
          <a:bodyPr wrap="square">
            <a:noAutofit/>
          </a:bodyPr>
          <a:lstStyle/>
          <a:p>
            <a:pPr algn="r" fontAlgn="ctr"/>
            <a:r>
              <a:rPr lang="en-US" sz="105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255.255.255.0</a:t>
            </a:r>
          </a:p>
        </p:txBody>
      </p:sp>
      <p:sp>
        <p:nvSpPr>
          <p:cNvPr id="37" name="矩形 26"/>
          <p:cNvSpPr/>
          <p:nvPr/>
        </p:nvSpPr>
        <p:spPr>
          <a:xfrm>
            <a:off x="7569333" y="3246825"/>
            <a:ext cx="1242138" cy="230833"/>
          </a:xfrm>
          <a:prstGeom prst="rect">
            <a:avLst/>
          </a:prstGeom>
        </p:spPr>
        <p:txBody>
          <a:bodyPr wrap="square">
            <a:noAutofit/>
          </a:bodyPr>
          <a:lstStyle/>
          <a:p>
            <a:pPr fontAlgn="ctr"/>
            <a:r>
              <a:rPr lang="en-US" sz="1050" b="1">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IP address</a:t>
            </a:r>
          </a:p>
        </p:txBody>
      </p:sp>
      <p:sp>
        <p:nvSpPr>
          <p:cNvPr id="38" name="矩形 27"/>
          <p:cNvSpPr/>
          <p:nvPr/>
        </p:nvSpPr>
        <p:spPr>
          <a:xfrm>
            <a:off x="7569333" y="3705876"/>
            <a:ext cx="1242138" cy="230833"/>
          </a:xfrm>
          <a:prstGeom prst="rect">
            <a:avLst/>
          </a:prstGeom>
        </p:spPr>
        <p:txBody>
          <a:bodyPr wrap="square">
            <a:noAutofit/>
          </a:bodyPr>
          <a:lstStyle/>
          <a:p>
            <a:pPr fontAlgn="ctr"/>
            <a:r>
              <a:rPr lang="en-US" sz="1050" b="1">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Network mask</a:t>
            </a:r>
          </a:p>
        </p:txBody>
      </p:sp>
      <p:cxnSp>
        <p:nvCxnSpPr>
          <p:cNvPr id="39" name="肘形连接符 28"/>
          <p:cNvCxnSpPr/>
          <p:nvPr/>
        </p:nvCxnSpPr>
        <p:spPr bwMode="auto">
          <a:xfrm rot="16200000" flipH="1">
            <a:off x="1439652" y="4029596"/>
            <a:ext cx="405045" cy="405045"/>
          </a:xfrm>
          <a:prstGeom prst="bentConnector3">
            <a:avLst>
              <a:gd name="adj1" fmla="val 99383"/>
            </a:avLst>
          </a:prstGeom>
          <a:solidFill>
            <a:schemeClr val="accent1"/>
          </a:solidFill>
          <a:ln w="9525" cap="flat" cmpd="sng" algn="ctr">
            <a:solidFill>
              <a:schemeClr val="tx1"/>
            </a:solidFill>
            <a:prstDash val="solid"/>
            <a:round/>
            <a:headEnd type="none" w="med" len="med"/>
            <a:tailEnd type="triangle"/>
          </a:ln>
          <a:effectLst/>
        </p:spPr>
      </p:cxnSp>
      <p:sp>
        <p:nvSpPr>
          <p:cNvPr id="40" name="íṥliḑe">
            <a:extLst>
              <a:ext uri="{FF2B5EF4-FFF2-40B4-BE49-F238E27FC236}">
                <a16:creationId xmlns:a16="http://schemas.microsoft.com/office/drawing/2014/main" id="{03370132-C199-466C-9FF3-97790D081173}"/>
              </a:ext>
            </a:extLst>
          </p:cNvPr>
          <p:cNvSpPr txBox="1"/>
          <p:nvPr/>
        </p:nvSpPr>
        <p:spPr bwMode="gray">
          <a:xfrm>
            <a:off x="1898703" y="4357465"/>
            <a:ext cx="3429381" cy="266513"/>
          </a:xfrm>
          <a:prstGeom prst="rect">
            <a:avLst/>
          </a:prstGeom>
          <a:solidFill>
            <a:srgbClr val="F4FBFE"/>
          </a:solidFill>
          <a:ln w="12700">
            <a:solidFill>
              <a:srgbClr val="00B0F0"/>
            </a:solidFill>
            <a:prstDash val="dash"/>
            <a:miter lim="800000"/>
            <a:headEnd/>
            <a:tailEnd/>
          </a:ln>
        </p:spPr>
        <p:txBody>
          <a:bodyPr wrap="square" lIns="68580" tIns="34290" rIns="68580" bIns="3429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fontAlgn="ctr"/>
            <a:r>
              <a:rPr lang="en-US" sz="1050" b="1" dirty="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192.168.10.1 255.255.255.0 = 192.168.10.1/24</a:t>
            </a:r>
          </a:p>
        </p:txBody>
      </p:sp>
      <p:sp>
        <p:nvSpPr>
          <p:cNvPr id="41" name="矩形 30"/>
          <p:cNvSpPr/>
          <p:nvPr/>
        </p:nvSpPr>
        <p:spPr>
          <a:xfrm>
            <a:off x="629563" y="4122799"/>
            <a:ext cx="864096" cy="230833"/>
          </a:xfrm>
          <a:prstGeom prst="rect">
            <a:avLst/>
          </a:prstGeom>
        </p:spPr>
        <p:txBody>
          <a:bodyPr wrap="square">
            <a:noAutofit/>
          </a:bodyPr>
          <a:lstStyle/>
          <a:p>
            <a:pPr fontAlgn="ctr"/>
            <a:r>
              <a:rPr lang="en-US" sz="1050" b="1">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Written as</a:t>
            </a:r>
          </a:p>
        </p:txBody>
      </p:sp>
    </p:spTree>
    <p:extLst>
      <p:ext uri="{BB962C8B-B14F-4D97-AF65-F5344CB8AC3E}">
        <p14:creationId xmlns:p14="http://schemas.microsoft.com/office/powerpoint/2010/main" val="660897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IP Addressing</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19</a:t>
            </a:fld>
            <a:endParaRPr>
              <a:solidFill>
                <a:schemeClr val="bg1"/>
              </a:solidFill>
            </a:endParaRPr>
          </a:p>
        </p:txBody>
      </p:sp>
      <p:sp>
        <p:nvSpPr>
          <p:cNvPr id="21" name="文本占位符 2"/>
          <p:cNvSpPr txBox="1">
            <a:spLocks/>
          </p:cNvSpPr>
          <p:nvPr/>
        </p:nvSpPr>
        <p:spPr>
          <a:xfrm>
            <a:off x="338908" y="931840"/>
            <a:ext cx="8479631" cy="3510000"/>
          </a:xfrm>
          <a:prstGeom prst="rect">
            <a:avLst/>
          </a:prstGeom>
        </p:spPr>
        <p:txBody>
          <a:bodyPr wrap="square">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fontAlgn="ctr">
              <a:lnSpc>
                <a:spcPct val="200000"/>
              </a:lnSpc>
              <a:buFont typeface="Arial" panose="020B0604020202020204" pitchFamily="34" charset="0"/>
              <a:buChar char="•"/>
            </a:pPr>
            <a:r>
              <a:rPr lang="en-US" sz="1350" b="1" dirty="0">
                <a:solidFill>
                  <a:schemeClr val="tx2">
                    <a:lumMod val="10000"/>
                  </a:schemeClr>
                </a:solidFill>
              </a:rPr>
              <a:t>Network part (network ID):</a:t>
            </a:r>
            <a:r>
              <a:rPr lang="en-US" sz="1350" dirty="0">
                <a:solidFill>
                  <a:schemeClr val="tx2">
                    <a:lumMod val="10000"/>
                  </a:schemeClr>
                </a:solidFill>
              </a:rPr>
              <a:t> identifies a network.</a:t>
            </a:r>
          </a:p>
          <a:p>
            <a:pPr marL="285750" indent="-285750" fontAlgn="ctr">
              <a:lnSpc>
                <a:spcPct val="200000"/>
              </a:lnSpc>
              <a:buFont typeface="Arial" panose="020B0604020202020204" pitchFamily="34" charset="0"/>
              <a:buChar char="•"/>
            </a:pPr>
            <a:r>
              <a:rPr lang="en-US" sz="1350" b="1" dirty="0">
                <a:solidFill>
                  <a:schemeClr val="tx2">
                    <a:lumMod val="10000"/>
                  </a:schemeClr>
                </a:solidFill>
              </a:rPr>
              <a:t>Host part:</a:t>
            </a:r>
            <a:r>
              <a:rPr lang="en-US" sz="1350" dirty="0">
                <a:solidFill>
                  <a:schemeClr val="tx2">
                    <a:lumMod val="10000"/>
                  </a:schemeClr>
                </a:solidFill>
              </a:rPr>
              <a:t> identifies a host and is used to differentiate hosts on a network.</a:t>
            </a:r>
          </a:p>
        </p:txBody>
      </p:sp>
      <p:sp>
        <p:nvSpPr>
          <p:cNvPr id="2" name="TextBox 1">
            <a:extLst>
              <a:ext uri="{FF2B5EF4-FFF2-40B4-BE49-F238E27FC236}">
                <a16:creationId xmlns:a16="http://schemas.microsoft.com/office/drawing/2014/main" id="{270E1DAF-FEBE-6852-99A6-32D937DF4BF0}"/>
              </a:ext>
            </a:extLst>
          </p:cNvPr>
          <p:cNvSpPr txBox="1"/>
          <p:nvPr/>
        </p:nvSpPr>
        <p:spPr>
          <a:xfrm>
            <a:off x="338908" y="1896256"/>
            <a:ext cx="8163219" cy="2740494"/>
          </a:xfrm>
          <a:prstGeom prst="rect">
            <a:avLst/>
          </a:prstGeom>
          <a:noFill/>
        </p:spPr>
        <p:txBody>
          <a:bodyPr wrap="square" rtlCol="0">
            <a:spAutoFit/>
          </a:bodyPr>
          <a:lstStyle/>
          <a:p>
            <a:r>
              <a:rPr lang="en-US" b="1" dirty="0">
                <a:latin typeface="Barlow" panose="00000500000000000000" pitchFamily="2" charset="0"/>
              </a:rPr>
              <a:t>MAC Address ?</a:t>
            </a:r>
          </a:p>
          <a:p>
            <a:pPr marL="285750" indent="-285750">
              <a:buFont typeface="Arial" panose="020B0604020202020204" pitchFamily="34" charset="0"/>
              <a:buChar char="•"/>
            </a:pPr>
            <a:endParaRPr lang="en-US" b="1" dirty="0">
              <a:latin typeface="Barlow" panose="00000500000000000000" pitchFamily="2" charset="0"/>
            </a:endParaRPr>
          </a:p>
          <a:p>
            <a:pPr marL="285750" indent="-285750">
              <a:lnSpc>
                <a:spcPct val="150000"/>
              </a:lnSpc>
              <a:buFont typeface="Arial" panose="020B0604020202020204" pitchFamily="34" charset="0"/>
              <a:buChar char="•"/>
            </a:pPr>
            <a:r>
              <a:rPr lang="en-US" dirty="0">
                <a:latin typeface="Barlow" panose="00000500000000000000" pitchFamily="2" charset="0"/>
              </a:rPr>
              <a:t> A MAC address, or Media Access Control address, is a unique identifier assigned to a network interface controller (NIC) for communication on a network.</a:t>
            </a:r>
          </a:p>
          <a:p>
            <a:pPr marL="285750" indent="-285750">
              <a:lnSpc>
                <a:spcPct val="150000"/>
              </a:lnSpc>
              <a:buFont typeface="Arial" panose="020B0604020202020204" pitchFamily="34" charset="0"/>
              <a:buChar char="•"/>
            </a:pPr>
            <a:r>
              <a:rPr lang="en-US" dirty="0">
                <a:latin typeface="Barlow" panose="00000500000000000000" pitchFamily="2" charset="0"/>
              </a:rPr>
              <a:t>A MAC address is typically a 48-bit (6-byte) identifier, often represented as a series of six pairs of hexadecimal digits separated by colons (e.g., 01:23:45:67:89:ab).</a:t>
            </a:r>
          </a:p>
          <a:p>
            <a:pPr marL="285750" indent="-285750">
              <a:lnSpc>
                <a:spcPct val="150000"/>
              </a:lnSpc>
              <a:buFont typeface="Arial" panose="020B0604020202020204" pitchFamily="34" charset="0"/>
              <a:buChar char="•"/>
            </a:pPr>
            <a:r>
              <a:rPr lang="en-US" dirty="0">
                <a:latin typeface="Barlow" panose="00000500000000000000" pitchFamily="2" charset="0"/>
              </a:rPr>
              <a:t>The first 24 bits of a MAC address represent the OUI, which is assigned to the device manufacturer or organization. The remaining 24 bits are assigned by the manufacturer to uniquely identify the specific device.</a:t>
            </a:r>
          </a:p>
        </p:txBody>
      </p:sp>
    </p:spTree>
    <p:extLst>
      <p:ext uri="{BB962C8B-B14F-4D97-AF65-F5344CB8AC3E}">
        <p14:creationId xmlns:p14="http://schemas.microsoft.com/office/powerpoint/2010/main" val="394987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b="1" dirty="0">
                <a:solidFill>
                  <a:schemeClr val="tx2">
                    <a:lumMod val="10000"/>
                  </a:schemeClr>
                </a:solidFill>
              </a:rPr>
              <a:t>Network</a:t>
            </a:r>
            <a:endParaRPr b="1" dirty="0">
              <a:solidFill>
                <a:schemeClr val="tx2">
                  <a:lumMod val="10000"/>
                </a:schemeClr>
              </a:solidFill>
              <a:latin typeface="Barlow"/>
              <a:ea typeface="Barlow"/>
              <a:cs typeface="Barlow"/>
              <a:sym typeface="Barlow"/>
            </a:endParaRP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2</a:t>
            </a:fld>
            <a:endParaRPr>
              <a:solidFill>
                <a:schemeClr val="bg1"/>
              </a:solidFill>
            </a:endParaRPr>
          </a:p>
        </p:txBody>
      </p:sp>
      <p:sp>
        <p:nvSpPr>
          <p:cNvPr id="345" name="Google Shape;345;p13"/>
          <p:cNvSpPr txBox="1">
            <a:spLocks noGrp="1"/>
          </p:cNvSpPr>
          <p:nvPr>
            <p:ph type="body" idx="1"/>
          </p:nvPr>
        </p:nvSpPr>
        <p:spPr>
          <a:xfrm>
            <a:off x="457200" y="635053"/>
            <a:ext cx="8229600" cy="4212250"/>
          </a:xfrm>
          <a:prstGeom prst="rect">
            <a:avLst/>
          </a:prstGeom>
        </p:spPr>
        <p:txBody>
          <a:bodyPr spcFirstLastPara="1" wrap="square" lIns="0" tIns="0" rIns="0" bIns="0" anchor="t" anchorCtr="0">
            <a:noAutofit/>
          </a:bodyPr>
          <a:lstStyle/>
          <a:p>
            <a:pPr lvl="0" indent="-330200">
              <a:lnSpc>
                <a:spcPct val="150000"/>
              </a:lnSpc>
              <a:buSzPts val="1600"/>
              <a:buChar char="●"/>
            </a:pPr>
            <a:r>
              <a:rPr lang="en-US" sz="1600" dirty="0">
                <a:solidFill>
                  <a:schemeClr val="tx2">
                    <a:lumMod val="10000"/>
                  </a:schemeClr>
                </a:solidFill>
              </a:rPr>
              <a:t>A network is a collection of computers and devices connected together via communications devices and transmission media.</a:t>
            </a:r>
          </a:p>
          <a:p>
            <a:pPr lvl="0" indent="-330200">
              <a:lnSpc>
                <a:spcPct val="150000"/>
              </a:lnSpc>
              <a:buSzPts val="1600"/>
              <a:buChar char="●"/>
            </a:pPr>
            <a:r>
              <a:rPr lang="en-US" sz="1600" dirty="0">
                <a:solidFill>
                  <a:schemeClr val="tx2">
                    <a:lumMod val="10000"/>
                  </a:schemeClr>
                </a:solidFill>
              </a:rPr>
              <a:t>A network consist of two or more entities for the purpose of sharing resources and information.</a:t>
            </a:r>
          </a:p>
          <a:p>
            <a:pPr marL="127000" lvl="0" indent="0">
              <a:lnSpc>
                <a:spcPct val="150000"/>
              </a:lnSpc>
              <a:buSzPts val="1600"/>
            </a:pPr>
            <a:r>
              <a:rPr lang="en-US" b="1" dirty="0">
                <a:solidFill>
                  <a:schemeClr val="tx2">
                    <a:lumMod val="10000"/>
                  </a:schemeClr>
                </a:solidFill>
              </a:rPr>
              <a:t>Advantages of using a network include: </a:t>
            </a:r>
          </a:p>
          <a:p>
            <a:pPr indent="-330200">
              <a:lnSpc>
                <a:spcPct val="150000"/>
              </a:lnSpc>
              <a:buSzPts val="1600"/>
              <a:buFont typeface="Barlow Light"/>
              <a:buChar char="●"/>
            </a:pPr>
            <a:r>
              <a:rPr lang="en-US" sz="1600" dirty="0">
                <a:solidFill>
                  <a:schemeClr val="tx2">
                    <a:lumMod val="10000"/>
                  </a:schemeClr>
                </a:solidFill>
              </a:rPr>
              <a:t>Facilitating Communications </a:t>
            </a:r>
          </a:p>
          <a:p>
            <a:pPr indent="-330200">
              <a:lnSpc>
                <a:spcPct val="150000"/>
              </a:lnSpc>
              <a:buSzPts val="1600"/>
              <a:buFont typeface="Barlow Light"/>
              <a:buChar char="●"/>
            </a:pPr>
            <a:r>
              <a:rPr lang="en-US" sz="1600" dirty="0">
                <a:solidFill>
                  <a:schemeClr val="tx2">
                    <a:lumMod val="10000"/>
                  </a:schemeClr>
                </a:solidFill>
              </a:rPr>
              <a:t>Sharing Hardware </a:t>
            </a:r>
          </a:p>
          <a:p>
            <a:pPr indent="-330200">
              <a:lnSpc>
                <a:spcPct val="150000"/>
              </a:lnSpc>
              <a:buSzPts val="1600"/>
              <a:buFont typeface="Barlow Light"/>
              <a:buChar char="●"/>
            </a:pPr>
            <a:r>
              <a:rPr lang="en-US" sz="1600" dirty="0">
                <a:solidFill>
                  <a:schemeClr val="tx2">
                    <a:lumMod val="10000"/>
                  </a:schemeClr>
                </a:solidFill>
              </a:rPr>
              <a:t>Sharing Data and Information </a:t>
            </a:r>
          </a:p>
          <a:p>
            <a:pPr indent="-330200">
              <a:lnSpc>
                <a:spcPct val="150000"/>
              </a:lnSpc>
              <a:buSzPts val="1600"/>
              <a:buFont typeface="Barlow Light"/>
              <a:buChar char="●"/>
            </a:pPr>
            <a:r>
              <a:rPr lang="en-US" sz="1600" dirty="0">
                <a:solidFill>
                  <a:schemeClr val="tx2">
                    <a:lumMod val="10000"/>
                  </a:schemeClr>
                </a:solidFill>
              </a:rPr>
              <a:t>Sharing Software </a:t>
            </a:r>
          </a:p>
          <a:p>
            <a:pPr indent="-330200">
              <a:lnSpc>
                <a:spcPct val="150000"/>
              </a:lnSpc>
              <a:buSzPts val="1600"/>
              <a:buFont typeface="Barlow Light"/>
              <a:buChar char="●"/>
            </a:pPr>
            <a:r>
              <a:rPr lang="en-US" sz="1600" dirty="0">
                <a:solidFill>
                  <a:schemeClr val="tx2">
                    <a:lumMod val="10000"/>
                  </a:schemeClr>
                </a:solidFill>
              </a:rPr>
              <a:t>Transferring Funds etc.</a:t>
            </a:r>
            <a:endParaRPr sz="1600" dirty="0">
              <a:solidFill>
                <a:schemeClr val="tx2">
                  <a:lumMod val="10000"/>
                </a:schemeClr>
              </a:solidFill>
            </a:endParaRPr>
          </a:p>
        </p:txBody>
      </p:sp>
    </p:spTree>
    <p:extLst>
      <p:ext uri="{BB962C8B-B14F-4D97-AF65-F5344CB8AC3E}">
        <p14:creationId xmlns:p14="http://schemas.microsoft.com/office/powerpoint/2010/main" val="1666649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IP Address Types</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20</a:t>
            </a:fld>
            <a:endParaRPr>
              <a:solidFill>
                <a:schemeClr val="bg1"/>
              </a:solidFill>
            </a:endParaRPr>
          </a:p>
        </p:txBody>
      </p:sp>
      <p:sp>
        <p:nvSpPr>
          <p:cNvPr id="5" name="文本占位符 2"/>
          <p:cNvSpPr txBox="1">
            <a:spLocks/>
          </p:cNvSpPr>
          <p:nvPr/>
        </p:nvSpPr>
        <p:spPr>
          <a:xfrm>
            <a:off x="338908" y="931840"/>
            <a:ext cx="8479631" cy="3510000"/>
          </a:xfrm>
          <a:prstGeom prst="rect">
            <a:avLst/>
          </a:prstGeom>
        </p:spPr>
        <p:txBody>
          <a:bodyPr wrap="square">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ctr"/>
            <a:r>
              <a:rPr lang="en-US" sz="1350" dirty="0">
                <a:solidFill>
                  <a:schemeClr val="tx2">
                    <a:lumMod val="10000"/>
                  </a:schemeClr>
                </a:solidFill>
              </a:rPr>
              <a:t>A network range defined by a network ID is called a network segment.</a:t>
            </a:r>
          </a:p>
          <a:p>
            <a:pPr fontAlgn="ctr"/>
            <a:r>
              <a:rPr lang="en-US" sz="1350" b="1" dirty="0">
                <a:solidFill>
                  <a:schemeClr val="tx2">
                    <a:lumMod val="10000"/>
                  </a:schemeClr>
                </a:solidFill>
              </a:rPr>
              <a:t>Network address</a:t>
            </a:r>
            <a:r>
              <a:rPr lang="en-US" sz="1350" dirty="0">
                <a:solidFill>
                  <a:schemeClr val="tx2">
                    <a:lumMod val="10000"/>
                  </a:schemeClr>
                </a:solidFill>
              </a:rPr>
              <a:t>: identifies a network.</a:t>
            </a:r>
          </a:p>
        </p:txBody>
      </p:sp>
      <p:graphicFrame>
        <p:nvGraphicFramePr>
          <p:cNvPr id="6" name="表格 3"/>
          <p:cNvGraphicFramePr>
            <a:graphicFrameLocks noGrp="1"/>
          </p:cNvGraphicFramePr>
          <p:nvPr/>
        </p:nvGraphicFramePr>
        <p:xfrm>
          <a:off x="627029" y="1915245"/>
          <a:ext cx="3618404" cy="274320"/>
        </p:xfrm>
        <a:graphic>
          <a:graphicData uri="http://schemas.openxmlformats.org/drawingml/2006/table">
            <a:tbl>
              <a:tblPr firstRow="1" bandRow="1">
                <a:tableStyleId>{2A488322-F2BA-4B5B-9748-0D474271808F}</a:tableStyleId>
              </a:tblPr>
              <a:tblGrid>
                <a:gridCol w="904601">
                  <a:extLst>
                    <a:ext uri="{9D8B030D-6E8A-4147-A177-3AD203B41FA5}">
                      <a16:colId xmlns:a16="http://schemas.microsoft.com/office/drawing/2014/main" val="20000"/>
                    </a:ext>
                  </a:extLst>
                </a:gridCol>
                <a:gridCol w="904601">
                  <a:extLst>
                    <a:ext uri="{9D8B030D-6E8A-4147-A177-3AD203B41FA5}">
                      <a16:colId xmlns:a16="http://schemas.microsoft.com/office/drawing/2014/main" val="20001"/>
                    </a:ext>
                  </a:extLst>
                </a:gridCol>
                <a:gridCol w="904601">
                  <a:extLst>
                    <a:ext uri="{9D8B030D-6E8A-4147-A177-3AD203B41FA5}">
                      <a16:colId xmlns:a16="http://schemas.microsoft.com/office/drawing/2014/main" val="20002"/>
                    </a:ext>
                  </a:extLst>
                </a:gridCol>
                <a:gridCol w="904601">
                  <a:extLst>
                    <a:ext uri="{9D8B030D-6E8A-4147-A177-3AD203B41FA5}">
                      <a16:colId xmlns:a16="http://schemas.microsoft.com/office/drawing/2014/main" val="20003"/>
                    </a:ext>
                  </a:extLst>
                </a:gridCol>
              </a:tblGrid>
              <a:tr h="228600">
                <a:tc>
                  <a:txBody>
                    <a:bodyPr/>
                    <a:lstStyle/>
                    <a:p>
                      <a:pPr algn="ctr" fontAlgn="ctr"/>
                      <a:r>
                        <a:rPr lang="en-US" sz="1350" b="0" i="0" u="none" strike="noStrike" cap="none" dirty="0">
                          <a:solidFill>
                            <a:schemeClr val="tx2">
                              <a:lumMod val="10000"/>
                            </a:schemeClr>
                          </a:solidFill>
                          <a:latin typeface="Arial"/>
                          <a:ea typeface="Arial"/>
                          <a:cs typeface="Arial"/>
                          <a:sym typeface="Arial"/>
                        </a:rPr>
                        <a:t>192.</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350" b="0" i="0" u="none" strike="noStrike" cap="none">
                          <a:solidFill>
                            <a:schemeClr val="tx2">
                              <a:lumMod val="10000"/>
                            </a:schemeClr>
                          </a:solidFill>
                          <a:latin typeface="Arial"/>
                          <a:ea typeface="Arial"/>
                          <a:cs typeface="Arial"/>
                          <a:sym typeface="Arial"/>
                        </a:rPr>
                        <a:t>168.</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350" b="0" i="0" u="none" strike="noStrike" cap="none" dirty="0">
                          <a:solidFill>
                            <a:schemeClr val="tx2">
                              <a:lumMod val="10000"/>
                            </a:schemeClr>
                          </a:solidFill>
                          <a:latin typeface="Arial"/>
                          <a:ea typeface="Arial"/>
                          <a:cs typeface="Arial"/>
                          <a:sym typeface="Arial"/>
                        </a:rPr>
                        <a:t>10.</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350" b="0" i="0" u="none" strike="noStrike" cap="none" dirty="0">
                          <a:solidFill>
                            <a:schemeClr val="tx2">
                              <a:lumMod val="10000"/>
                            </a:schemeClr>
                          </a:solidFill>
                          <a:latin typeface="Arial"/>
                          <a:ea typeface="Arial"/>
                          <a:cs typeface="Arial"/>
                          <a:sym typeface="Arial"/>
                        </a:rPr>
                        <a:t>00000000</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sp>
        <p:nvSpPr>
          <p:cNvPr id="7" name="文本占位符 2"/>
          <p:cNvSpPr txBox="1">
            <a:spLocks/>
          </p:cNvSpPr>
          <p:nvPr/>
        </p:nvSpPr>
        <p:spPr bwMode="auto">
          <a:xfrm>
            <a:off x="357646" y="2203358"/>
            <a:ext cx="4832891" cy="404496"/>
          </a:xfrm>
          <a:prstGeom prst="rect">
            <a:avLst/>
          </a:prstGeom>
          <a:noFill/>
          <a:ln w="9525">
            <a:noFill/>
            <a:miter lim="800000"/>
            <a:headEnd/>
            <a:tailEnd/>
          </a:ln>
        </p:spPr>
        <p:txBody>
          <a:bodyPr vert="horz" wrap="square" lIns="60106" tIns="30053" rIns="60106" bIns="30053" numCol="1" anchor="t" anchorCtr="0" compatLnSpc="1">
            <a:prstTxWarp prst="textNoShape">
              <a:avLst/>
            </a:prstTxWarp>
            <a:noAutofit/>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fontAlgn="ctr"/>
            <a:r>
              <a:rPr lang="en-US" sz="1350" b="1" dirty="0">
                <a:solidFill>
                  <a:schemeClr val="tx2">
                    <a:lumMod val="10000"/>
                  </a:schemeClr>
                </a:solidFill>
                <a:latin typeface="Arial"/>
                <a:ea typeface="Arial"/>
                <a:cs typeface="Arial"/>
              </a:rPr>
              <a:t>Broadcast address: </a:t>
            </a:r>
            <a:r>
              <a:rPr lang="en-US" sz="1350" dirty="0">
                <a:solidFill>
                  <a:schemeClr val="tx2">
                    <a:lumMod val="10000"/>
                  </a:schemeClr>
                </a:solidFill>
                <a:latin typeface="Arial"/>
                <a:ea typeface="Arial"/>
                <a:cs typeface="Arial"/>
              </a:rPr>
              <a:t>a special address used to send data to all hosts on a network.</a:t>
            </a:r>
          </a:p>
        </p:txBody>
      </p:sp>
      <p:sp>
        <p:nvSpPr>
          <p:cNvPr id="8" name="矩形 5"/>
          <p:cNvSpPr/>
          <p:nvPr/>
        </p:nvSpPr>
        <p:spPr>
          <a:xfrm>
            <a:off x="573023" y="1630477"/>
            <a:ext cx="2442938" cy="241443"/>
          </a:xfrm>
          <a:prstGeom prst="rect">
            <a:avLst/>
          </a:prstGeom>
        </p:spPr>
        <p:txBody>
          <a:bodyPr wrap="square">
            <a:noAutofit/>
          </a:bodyPr>
          <a:lstStyle/>
          <a:p>
            <a:pPr fontAlgn="ctr"/>
            <a:r>
              <a:rPr lang="en-US" sz="1350" dirty="0">
                <a:solidFill>
                  <a:schemeClr val="tx2">
                    <a:lumMod val="10000"/>
                  </a:schemeClr>
                </a:solidFill>
              </a:rPr>
              <a:t>Example: 192.168.10.0/24</a:t>
            </a:r>
          </a:p>
        </p:txBody>
      </p:sp>
      <p:graphicFrame>
        <p:nvGraphicFramePr>
          <p:cNvPr id="9" name="表格 6"/>
          <p:cNvGraphicFramePr>
            <a:graphicFrameLocks noGrp="1"/>
          </p:cNvGraphicFramePr>
          <p:nvPr/>
        </p:nvGraphicFramePr>
        <p:xfrm>
          <a:off x="627029" y="3126658"/>
          <a:ext cx="3618404" cy="274320"/>
        </p:xfrm>
        <a:graphic>
          <a:graphicData uri="http://schemas.openxmlformats.org/drawingml/2006/table">
            <a:tbl>
              <a:tblPr firstRow="1" bandRow="1">
                <a:tableStyleId>{2A488322-F2BA-4B5B-9748-0D474271808F}</a:tableStyleId>
              </a:tblPr>
              <a:tblGrid>
                <a:gridCol w="904601">
                  <a:extLst>
                    <a:ext uri="{9D8B030D-6E8A-4147-A177-3AD203B41FA5}">
                      <a16:colId xmlns:a16="http://schemas.microsoft.com/office/drawing/2014/main" val="20000"/>
                    </a:ext>
                  </a:extLst>
                </a:gridCol>
                <a:gridCol w="904601">
                  <a:extLst>
                    <a:ext uri="{9D8B030D-6E8A-4147-A177-3AD203B41FA5}">
                      <a16:colId xmlns:a16="http://schemas.microsoft.com/office/drawing/2014/main" val="20001"/>
                    </a:ext>
                  </a:extLst>
                </a:gridCol>
                <a:gridCol w="904601">
                  <a:extLst>
                    <a:ext uri="{9D8B030D-6E8A-4147-A177-3AD203B41FA5}">
                      <a16:colId xmlns:a16="http://schemas.microsoft.com/office/drawing/2014/main" val="20002"/>
                    </a:ext>
                  </a:extLst>
                </a:gridCol>
                <a:gridCol w="904601">
                  <a:extLst>
                    <a:ext uri="{9D8B030D-6E8A-4147-A177-3AD203B41FA5}">
                      <a16:colId xmlns:a16="http://schemas.microsoft.com/office/drawing/2014/main" val="20003"/>
                    </a:ext>
                  </a:extLst>
                </a:gridCol>
              </a:tblGrid>
              <a:tr h="218749">
                <a:tc>
                  <a:txBody>
                    <a:bodyPr/>
                    <a:lstStyle/>
                    <a:p>
                      <a:pPr algn="ctr" fontAlgn="ctr"/>
                      <a:r>
                        <a:rPr lang="en-US" sz="1350" b="0" i="0" u="none" strike="noStrike" cap="none" dirty="0">
                          <a:solidFill>
                            <a:schemeClr val="tx2">
                              <a:lumMod val="10000"/>
                            </a:schemeClr>
                          </a:solidFill>
                          <a:latin typeface="Arial"/>
                          <a:ea typeface="Arial"/>
                          <a:cs typeface="Arial"/>
                          <a:sym typeface="Arial"/>
                        </a:rPr>
                        <a:t>192.</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350" b="0" i="0" u="none" strike="noStrike" cap="none" dirty="0">
                          <a:solidFill>
                            <a:schemeClr val="tx2">
                              <a:lumMod val="10000"/>
                            </a:schemeClr>
                          </a:solidFill>
                          <a:latin typeface="Arial"/>
                          <a:ea typeface="Arial"/>
                          <a:cs typeface="Arial"/>
                          <a:sym typeface="Arial"/>
                        </a:rPr>
                        <a:t>168.</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350" b="0" i="0" u="none" strike="noStrike" cap="none" dirty="0">
                          <a:solidFill>
                            <a:schemeClr val="tx2">
                              <a:lumMod val="10000"/>
                            </a:schemeClr>
                          </a:solidFill>
                          <a:latin typeface="Arial"/>
                          <a:ea typeface="Arial"/>
                          <a:cs typeface="Arial"/>
                          <a:sym typeface="Arial"/>
                        </a:rPr>
                        <a:t>10.</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350" b="0" i="0" u="none" strike="noStrike" cap="none" dirty="0">
                          <a:solidFill>
                            <a:schemeClr val="tx2">
                              <a:lumMod val="10000"/>
                            </a:schemeClr>
                          </a:solidFill>
                          <a:latin typeface="Arial"/>
                          <a:ea typeface="Arial"/>
                          <a:cs typeface="Arial"/>
                          <a:sym typeface="Arial"/>
                        </a:rPr>
                        <a:t>11111111</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sp>
        <p:nvSpPr>
          <p:cNvPr id="10" name="矩形 7"/>
          <p:cNvSpPr/>
          <p:nvPr/>
        </p:nvSpPr>
        <p:spPr>
          <a:xfrm>
            <a:off x="573023" y="2824549"/>
            <a:ext cx="2442938" cy="230833"/>
          </a:xfrm>
          <a:prstGeom prst="rect">
            <a:avLst/>
          </a:prstGeom>
        </p:spPr>
        <p:txBody>
          <a:bodyPr wrap="square">
            <a:noAutofit/>
          </a:bodyPr>
          <a:lstStyle/>
          <a:p>
            <a:pPr fontAlgn="ctr"/>
            <a:r>
              <a:rPr lang="en-US" sz="1350" dirty="0">
                <a:solidFill>
                  <a:schemeClr val="tx2">
                    <a:lumMod val="10000"/>
                  </a:schemeClr>
                </a:solidFill>
              </a:rPr>
              <a:t>Example: 192.168.10.255/24</a:t>
            </a:r>
          </a:p>
        </p:txBody>
      </p:sp>
      <p:sp>
        <p:nvSpPr>
          <p:cNvPr id="11" name="文本占位符 2"/>
          <p:cNvSpPr txBox="1">
            <a:spLocks/>
          </p:cNvSpPr>
          <p:nvPr/>
        </p:nvSpPr>
        <p:spPr bwMode="auto">
          <a:xfrm>
            <a:off x="357646" y="3363819"/>
            <a:ext cx="4940903" cy="404496"/>
          </a:xfrm>
          <a:prstGeom prst="rect">
            <a:avLst/>
          </a:prstGeom>
          <a:noFill/>
          <a:ln w="9525">
            <a:noFill/>
            <a:miter lim="800000"/>
            <a:headEnd/>
            <a:tailEnd/>
          </a:ln>
        </p:spPr>
        <p:txBody>
          <a:bodyPr vert="horz" wrap="square" lIns="60106" tIns="30053" rIns="60106" bIns="30053" numCol="1" anchor="t" anchorCtr="0" compatLnSpc="1">
            <a:prstTxWarp prst="textNoShape">
              <a:avLst/>
            </a:prstTxWarp>
            <a:noAutofit/>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Arial" panose="020B0604020202020204" pitchFamily="34" charset="0"/>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fontAlgn="ctr"/>
            <a:r>
              <a:rPr lang="en-US" sz="1350" b="1" dirty="0">
                <a:solidFill>
                  <a:schemeClr val="tx2">
                    <a:lumMod val="10000"/>
                  </a:schemeClr>
                </a:solidFill>
                <a:latin typeface="Arial"/>
                <a:ea typeface="Arial"/>
                <a:cs typeface="Arial"/>
              </a:rPr>
              <a:t>Available addresses: </a:t>
            </a:r>
            <a:r>
              <a:rPr lang="en-US" sz="1350" dirty="0">
                <a:solidFill>
                  <a:schemeClr val="tx2">
                    <a:lumMod val="10000"/>
                  </a:schemeClr>
                </a:solidFill>
                <a:latin typeface="Arial"/>
                <a:ea typeface="Arial"/>
                <a:cs typeface="Arial"/>
              </a:rPr>
              <a:t>IP addresses that can be allocated to device interfaces on a network.</a:t>
            </a:r>
          </a:p>
        </p:txBody>
      </p:sp>
      <p:graphicFrame>
        <p:nvGraphicFramePr>
          <p:cNvPr id="12" name="表格 9"/>
          <p:cNvGraphicFramePr>
            <a:graphicFrameLocks noGrp="1"/>
          </p:cNvGraphicFramePr>
          <p:nvPr/>
        </p:nvGraphicFramePr>
        <p:xfrm>
          <a:off x="627029" y="4278643"/>
          <a:ext cx="3618404" cy="274320"/>
        </p:xfrm>
        <a:graphic>
          <a:graphicData uri="http://schemas.openxmlformats.org/drawingml/2006/table">
            <a:tbl>
              <a:tblPr firstRow="1" bandRow="1">
                <a:tableStyleId>{2A488322-F2BA-4B5B-9748-0D474271808F}</a:tableStyleId>
              </a:tblPr>
              <a:tblGrid>
                <a:gridCol w="904601">
                  <a:extLst>
                    <a:ext uri="{9D8B030D-6E8A-4147-A177-3AD203B41FA5}">
                      <a16:colId xmlns:a16="http://schemas.microsoft.com/office/drawing/2014/main" val="20000"/>
                    </a:ext>
                  </a:extLst>
                </a:gridCol>
                <a:gridCol w="904601">
                  <a:extLst>
                    <a:ext uri="{9D8B030D-6E8A-4147-A177-3AD203B41FA5}">
                      <a16:colId xmlns:a16="http://schemas.microsoft.com/office/drawing/2014/main" val="20001"/>
                    </a:ext>
                  </a:extLst>
                </a:gridCol>
                <a:gridCol w="904601">
                  <a:extLst>
                    <a:ext uri="{9D8B030D-6E8A-4147-A177-3AD203B41FA5}">
                      <a16:colId xmlns:a16="http://schemas.microsoft.com/office/drawing/2014/main" val="20002"/>
                    </a:ext>
                  </a:extLst>
                </a:gridCol>
                <a:gridCol w="904601">
                  <a:extLst>
                    <a:ext uri="{9D8B030D-6E8A-4147-A177-3AD203B41FA5}">
                      <a16:colId xmlns:a16="http://schemas.microsoft.com/office/drawing/2014/main" val="20003"/>
                    </a:ext>
                  </a:extLst>
                </a:gridCol>
              </a:tblGrid>
              <a:tr h="228600">
                <a:tc>
                  <a:txBody>
                    <a:bodyPr/>
                    <a:lstStyle/>
                    <a:p>
                      <a:pPr algn="ctr" fontAlgn="ctr"/>
                      <a:r>
                        <a:rPr lang="en-US" sz="1350" b="0" i="0" u="none" strike="noStrike" cap="none" dirty="0">
                          <a:solidFill>
                            <a:schemeClr val="tx2">
                              <a:lumMod val="10000"/>
                            </a:schemeClr>
                          </a:solidFill>
                          <a:latin typeface="Arial"/>
                          <a:ea typeface="Arial"/>
                          <a:cs typeface="Arial"/>
                          <a:sym typeface="Arial"/>
                        </a:rPr>
                        <a:t>192.</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350" b="0" i="0" u="none" strike="noStrike" cap="none" dirty="0">
                          <a:solidFill>
                            <a:schemeClr val="tx2">
                              <a:lumMod val="10000"/>
                            </a:schemeClr>
                          </a:solidFill>
                          <a:latin typeface="Arial"/>
                          <a:ea typeface="Arial"/>
                          <a:cs typeface="Arial"/>
                          <a:sym typeface="Arial"/>
                        </a:rPr>
                        <a:t>168.</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350" b="0" i="0" u="none" strike="noStrike" cap="none" dirty="0">
                          <a:solidFill>
                            <a:schemeClr val="tx2">
                              <a:lumMod val="10000"/>
                            </a:schemeClr>
                          </a:solidFill>
                          <a:latin typeface="Arial"/>
                          <a:ea typeface="Arial"/>
                          <a:cs typeface="Arial"/>
                          <a:sym typeface="Arial"/>
                        </a:rPr>
                        <a:t>10.</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noFill/>
                  </a:tcPr>
                </a:tc>
                <a:tc>
                  <a:txBody>
                    <a:bodyPr/>
                    <a:lstStyle/>
                    <a:p>
                      <a:pPr algn="ctr" fontAlgn="ctr"/>
                      <a:r>
                        <a:rPr lang="en-US" sz="1350" b="0" i="0" u="none" strike="noStrike" cap="none" dirty="0">
                          <a:solidFill>
                            <a:schemeClr val="tx2">
                              <a:lumMod val="10000"/>
                            </a:schemeClr>
                          </a:solidFill>
                          <a:latin typeface="Arial"/>
                          <a:ea typeface="Arial"/>
                          <a:cs typeface="Arial"/>
                          <a:sym typeface="Arial"/>
                        </a:rPr>
                        <a:t>00000001</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bl>
          </a:graphicData>
        </a:graphic>
      </p:graphicFrame>
      <p:sp>
        <p:nvSpPr>
          <p:cNvPr id="13" name="矩形 10"/>
          <p:cNvSpPr/>
          <p:nvPr/>
        </p:nvSpPr>
        <p:spPr>
          <a:xfrm>
            <a:off x="573023" y="4005476"/>
            <a:ext cx="2442938" cy="165159"/>
          </a:xfrm>
          <a:prstGeom prst="rect">
            <a:avLst/>
          </a:prstGeom>
        </p:spPr>
        <p:txBody>
          <a:bodyPr wrap="square">
            <a:noAutofit/>
          </a:bodyPr>
          <a:lstStyle/>
          <a:p>
            <a:pPr fontAlgn="ctr"/>
            <a:r>
              <a:rPr lang="en-US" sz="1350" dirty="0">
                <a:solidFill>
                  <a:schemeClr val="tx2">
                    <a:lumMod val="10000"/>
                  </a:schemeClr>
                </a:solidFill>
              </a:rPr>
              <a:t>Example: 192.168.10.1/24</a:t>
            </a:r>
          </a:p>
        </p:txBody>
      </p:sp>
      <p:sp>
        <p:nvSpPr>
          <p:cNvPr id="14" name="圆角矩形 75"/>
          <p:cNvSpPr/>
          <p:nvPr/>
        </p:nvSpPr>
        <p:spPr>
          <a:xfrm>
            <a:off x="5860895" y="1843438"/>
            <a:ext cx="2790736" cy="295515"/>
          </a:xfrm>
          <a:prstGeom prst="roundRect">
            <a:avLst>
              <a:gd name="adj" fmla="val 10604"/>
            </a:avLst>
          </a:prstGeom>
          <a:solidFill>
            <a:srgbClr val="00B0F0"/>
          </a:solidFill>
          <a:ln>
            <a:noFill/>
          </a:ln>
        </p:spPr>
        <p:txBody>
          <a:bodyPr wrap="square" rtlCol="0" anchor="ctr" anchorCtr="0">
            <a:noAutofit/>
          </a:bodyPr>
          <a:lstStyle/>
          <a:p>
            <a:pPr algn="ctr"/>
            <a:r>
              <a:rPr lang="en-US" altLang="zh-CN" sz="1350" b="1" dirty="0">
                <a:solidFill>
                  <a:schemeClr val="tx2">
                    <a:lumMod val="10000"/>
                  </a:schemeClr>
                </a:solidFill>
              </a:rPr>
              <a:t>Note</a:t>
            </a:r>
            <a:endParaRPr lang="zh-CN" altLang="en-US" sz="1350" b="1" dirty="0">
              <a:solidFill>
                <a:schemeClr val="tx2">
                  <a:lumMod val="10000"/>
                </a:schemeClr>
              </a:solidFill>
            </a:endParaRPr>
          </a:p>
        </p:txBody>
      </p:sp>
      <p:sp>
        <p:nvSpPr>
          <p:cNvPr id="15" name="圆角矩形 75"/>
          <p:cNvSpPr/>
          <p:nvPr/>
        </p:nvSpPr>
        <p:spPr>
          <a:xfrm>
            <a:off x="5860895" y="2167067"/>
            <a:ext cx="2790736" cy="160124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54000" tIns="27000" rIns="54000" bIns="27000" rtlCol="0" anchor="t" anchorCtr="0">
            <a:noAutofit/>
          </a:bodyPr>
          <a:lstStyle/>
          <a:p>
            <a:pPr marL="133350" indent="-133350" algn="just">
              <a:lnSpc>
                <a:spcPts val="1950"/>
              </a:lnSpc>
              <a:spcAft>
                <a:spcPts val="450"/>
              </a:spcAft>
              <a:buFont typeface="Arial" panose="020B0604020202020204" pitchFamily="34" charset="0"/>
              <a:buChar char="•"/>
            </a:pPr>
            <a:r>
              <a:rPr lang="en-US" altLang="zh-CN" sz="1200" dirty="0">
                <a:solidFill>
                  <a:schemeClr val="tx2">
                    <a:lumMod val="10000"/>
                  </a:schemeClr>
                </a:solidFill>
              </a:rPr>
              <a:t>Network and broadcast addresses cannot be directly used by devices or their interfaces.</a:t>
            </a:r>
          </a:p>
          <a:p>
            <a:pPr marL="133350" indent="-133350" algn="just">
              <a:lnSpc>
                <a:spcPts val="1950"/>
              </a:lnSpc>
              <a:spcAft>
                <a:spcPts val="450"/>
              </a:spcAft>
              <a:buFont typeface="Arial" panose="020B0604020202020204" pitchFamily="34" charset="0"/>
              <a:buChar char="•"/>
            </a:pPr>
            <a:r>
              <a:rPr lang="en-US" altLang="zh-CN" sz="1200" dirty="0">
                <a:solidFill>
                  <a:schemeClr val="tx2">
                    <a:lumMod val="10000"/>
                  </a:schemeClr>
                </a:solidFill>
              </a:rPr>
              <a:t>Number of available addresses on a network segment is 2</a:t>
            </a:r>
            <a:r>
              <a:rPr lang="en-US" altLang="zh-CN" sz="1200" baseline="30000" dirty="0">
                <a:solidFill>
                  <a:schemeClr val="tx2">
                    <a:lumMod val="10000"/>
                  </a:schemeClr>
                </a:solidFill>
              </a:rPr>
              <a:t>n</a:t>
            </a:r>
            <a:r>
              <a:rPr lang="en-US" altLang="zh-CN" sz="1200" dirty="0">
                <a:solidFill>
                  <a:schemeClr val="tx2">
                    <a:lumMod val="10000"/>
                  </a:schemeClr>
                </a:solidFill>
              </a:rPr>
              <a:t> – 2 (n is the number of bits in the host part).</a:t>
            </a:r>
          </a:p>
        </p:txBody>
      </p:sp>
    </p:spTree>
    <p:extLst>
      <p:ext uri="{BB962C8B-B14F-4D97-AF65-F5344CB8AC3E}">
        <p14:creationId xmlns:p14="http://schemas.microsoft.com/office/powerpoint/2010/main" val="3628319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IP Address Classification (Classful Addressing)</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21</a:t>
            </a:fld>
            <a:endParaRPr>
              <a:solidFill>
                <a:schemeClr val="bg1"/>
              </a:solidFill>
            </a:endParaRPr>
          </a:p>
        </p:txBody>
      </p:sp>
      <p:sp>
        <p:nvSpPr>
          <p:cNvPr id="5" name="文本占位符 2"/>
          <p:cNvSpPr txBox="1">
            <a:spLocks/>
          </p:cNvSpPr>
          <p:nvPr/>
        </p:nvSpPr>
        <p:spPr>
          <a:xfrm>
            <a:off x="338908" y="931840"/>
            <a:ext cx="8479631" cy="3510000"/>
          </a:xfrm>
          <a:prstGeom prst="rect">
            <a:avLst/>
          </a:prstGeom>
        </p:spPr>
        <p:txBody>
          <a:bodyPr wrap="square">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ctr"/>
            <a:r>
              <a:rPr lang="en-US" sz="1350" dirty="0">
                <a:solidFill>
                  <a:schemeClr val="tx2">
                    <a:lumMod val="10000"/>
                  </a:schemeClr>
                </a:solidFill>
              </a:rPr>
              <a:t>To facilitate IP address management and networking, IP addresses are classified into the following classes:</a:t>
            </a:r>
          </a:p>
        </p:txBody>
      </p:sp>
      <p:graphicFrame>
        <p:nvGraphicFramePr>
          <p:cNvPr id="16" name="表格 5"/>
          <p:cNvGraphicFramePr>
            <a:graphicFrameLocks noGrp="1"/>
          </p:cNvGraphicFramePr>
          <p:nvPr/>
        </p:nvGraphicFramePr>
        <p:xfrm>
          <a:off x="1251967" y="1665638"/>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algn="ctr" fontAlgn="ctr"/>
                      <a:r>
                        <a:rPr lang="en-US" sz="1100" b="1" dirty="0">
                          <a:ln>
                            <a:noFill/>
                          </a:ln>
                          <a:solidFill>
                            <a:srgbClr val="EC7061"/>
                          </a:solidFill>
                          <a:latin typeface="Barlow" panose="00000500000000000000" pitchFamily="2" charset="0"/>
                          <a:ea typeface="方正兰亭黑简体" panose="02000000000000000000" pitchFamily="2" charset="-122"/>
                          <a:cs typeface="Huawei Sans" panose="020C0503030203020204" pitchFamily="34" charset="0"/>
                        </a:rPr>
                        <a:t>0</a:t>
                      </a:r>
                      <a:r>
                        <a:rPr lang="en-US" sz="1100" b="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NNNNNNN</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7" name="表格 6"/>
          <p:cNvGraphicFramePr>
            <a:graphicFrameLocks noGrp="1"/>
          </p:cNvGraphicFramePr>
          <p:nvPr/>
        </p:nvGraphicFramePr>
        <p:xfrm>
          <a:off x="2377093" y="1665638"/>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algn="ctr" fontAlgn="ctr"/>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NNNNNNNN</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18" name="表格 7"/>
          <p:cNvGraphicFramePr>
            <a:graphicFrameLocks noGrp="1"/>
          </p:cNvGraphicFramePr>
          <p:nvPr/>
        </p:nvGraphicFramePr>
        <p:xfrm>
          <a:off x="3502218" y="1665638"/>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algn="ctr" fontAlgn="ctr"/>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NNNNNNNN</a:t>
                      </a: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19" name="表格 8"/>
          <p:cNvGraphicFramePr>
            <a:graphicFrameLocks noGrp="1"/>
          </p:cNvGraphicFramePr>
          <p:nvPr/>
        </p:nvGraphicFramePr>
        <p:xfrm>
          <a:off x="4627342" y="1665638"/>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algn="ctr" fontAlgn="ctr"/>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NNNNNNNN</a:t>
                      </a: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20" name="表格 9"/>
          <p:cNvGraphicFramePr>
            <a:graphicFrameLocks noGrp="1"/>
          </p:cNvGraphicFramePr>
          <p:nvPr/>
        </p:nvGraphicFramePr>
        <p:xfrm>
          <a:off x="1251967" y="2035227"/>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algn="ctr" fontAlgn="ctr"/>
                      <a:r>
                        <a:rPr lang="en-US" sz="1100" b="1" dirty="0">
                          <a:ln>
                            <a:noFill/>
                          </a:ln>
                          <a:solidFill>
                            <a:srgbClr val="EC7061"/>
                          </a:solidFill>
                          <a:latin typeface="Barlow" panose="00000500000000000000" pitchFamily="2" charset="0"/>
                          <a:ea typeface="方正兰亭黑简体" panose="02000000000000000000" pitchFamily="2" charset="-122"/>
                          <a:cs typeface="Huawei Sans" panose="020C0503030203020204" pitchFamily="34" charset="0"/>
                        </a:rPr>
                        <a:t>10</a:t>
                      </a:r>
                      <a:r>
                        <a:rPr lang="en-US" sz="1100" b="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NNNNNN</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21" name="表格 10"/>
          <p:cNvGraphicFramePr>
            <a:graphicFrameLocks noGrp="1"/>
          </p:cNvGraphicFramePr>
          <p:nvPr/>
        </p:nvGraphicFramePr>
        <p:xfrm>
          <a:off x="2377093" y="2035227"/>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marL="0" algn="ctr" defTabSz="914400" rtl="0" eaLnBrk="1" fontAlgn="ctr" latinLnBrk="0" hangingPunct="1"/>
                      <a:r>
                        <a:rPr lang="en-US" sz="1100" b="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NNNNNNNN</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22" name="表格 11"/>
          <p:cNvGraphicFramePr>
            <a:graphicFrameLocks noGrp="1"/>
          </p:cNvGraphicFramePr>
          <p:nvPr/>
        </p:nvGraphicFramePr>
        <p:xfrm>
          <a:off x="3502218" y="2035227"/>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algn="ctr" fontAlgn="ctr"/>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NNNNNNNN</a:t>
                      </a: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23" name="表格 12"/>
          <p:cNvGraphicFramePr>
            <a:graphicFrameLocks noGrp="1"/>
          </p:cNvGraphicFramePr>
          <p:nvPr/>
        </p:nvGraphicFramePr>
        <p:xfrm>
          <a:off x="4627342" y="2035227"/>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algn="ctr" fontAlgn="ctr"/>
                      <a:r>
                        <a:rPr lang="en-US" sz="1100" b="0" dirty="0">
                          <a:ln>
                            <a:noFill/>
                          </a:ln>
                          <a:solidFill>
                            <a:schemeClr val="bg1"/>
                          </a:solidFill>
                          <a:latin typeface="Barlow" panose="00000500000000000000" pitchFamily="2" charset="0"/>
                        </a:rPr>
                        <a:t>NNNNNNNN</a:t>
                      </a: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24" name="表格 13"/>
          <p:cNvGraphicFramePr>
            <a:graphicFrameLocks noGrp="1"/>
          </p:cNvGraphicFramePr>
          <p:nvPr/>
        </p:nvGraphicFramePr>
        <p:xfrm>
          <a:off x="1251967" y="2404816"/>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algn="ctr" fontAlgn="ctr"/>
                      <a:r>
                        <a:rPr lang="en-US" sz="1100" b="1" dirty="0">
                          <a:ln>
                            <a:noFill/>
                          </a:ln>
                          <a:solidFill>
                            <a:srgbClr val="EC7061"/>
                          </a:solidFill>
                          <a:latin typeface="Barlow" panose="00000500000000000000" pitchFamily="2" charset="0"/>
                          <a:ea typeface="方正兰亭黑简体" panose="02000000000000000000" pitchFamily="2" charset="-122"/>
                          <a:cs typeface="Huawei Sans" panose="020C0503030203020204" pitchFamily="34" charset="0"/>
                        </a:rPr>
                        <a:t>110</a:t>
                      </a:r>
                      <a:r>
                        <a:rPr lang="en-US" sz="1100" b="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NNNNN</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25" name="表格 14"/>
          <p:cNvGraphicFramePr>
            <a:graphicFrameLocks noGrp="1"/>
          </p:cNvGraphicFramePr>
          <p:nvPr/>
        </p:nvGraphicFramePr>
        <p:xfrm>
          <a:off x="2377093" y="2404816"/>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marL="0" algn="ctr" defTabSz="914400" rtl="0" eaLnBrk="1" fontAlgn="ctr" latinLnBrk="0" hangingPunct="1"/>
                      <a:r>
                        <a:rPr lang="en-US" sz="1100" b="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NNNNNNNN</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26" name="表格 15"/>
          <p:cNvGraphicFramePr>
            <a:graphicFrameLocks noGrp="1"/>
          </p:cNvGraphicFramePr>
          <p:nvPr/>
        </p:nvGraphicFramePr>
        <p:xfrm>
          <a:off x="3502218" y="2404816"/>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marL="0" algn="ctr" defTabSz="914400" rtl="0" eaLnBrk="1" fontAlgn="ctr" latinLnBrk="0" hangingPunct="1"/>
                      <a:r>
                        <a:rPr lang="en-US" sz="1100" b="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NNNNNNNN</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27" name="表格 16"/>
          <p:cNvGraphicFramePr>
            <a:graphicFrameLocks noGrp="1"/>
          </p:cNvGraphicFramePr>
          <p:nvPr/>
        </p:nvGraphicFramePr>
        <p:xfrm>
          <a:off x="4627342" y="2404816"/>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algn="ctr" fontAlgn="ctr"/>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NNNNNNNN</a:t>
                      </a: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28" name="表格 17"/>
          <p:cNvGraphicFramePr>
            <a:graphicFrameLocks noGrp="1"/>
          </p:cNvGraphicFramePr>
          <p:nvPr/>
        </p:nvGraphicFramePr>
        <p:xfrm>
          <a:off x="1251967" y="2774405"/>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marL="0" algn="ctr" defTabSz="914400" rtl="0" eaLnBrk="1" fontAlgn="ctr" latinLnBrk="0" hangingPunct="1"/>
                      <a:r>
                        <a:rPr lang="en-US" sz="1100" b="1"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1110</a:t>
                      </a:r>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NNNN</a:t>
                      </a: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graphicFrame>
        <p:nvGraphicFramePr>
          <p:cNvPr id="29" name="表格 18"/>
          <p:cNvGraphicFramePr>
            <a:graphicFrameLocks noGrp="1"/>
          </p:cNvGraphicFramePr>
          <p:nvPr/>
        </p:nvGraphicFramePr>
        <p:xfrm>
          <a:off x="2377093" y="2774405"/>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marL="0" algn="ctr" defTabSz="914400" rtl="0" eaLnBrk="1" fontAlgn="ctr" latinLnBrk="0" hangingPunct="1"/>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NNNNNNNN</a:t>
                      </a: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graphicFrame>
        <p:nvGraphicFramePr>
          <p:cNvPr id="30" name="表格 19"/>
          <p:cNvGraphicFramePr>
            <a:graphicFrameLocks noGrp="1"/>
          </p:cNvGraphicFramePr>
          <p:nvPr/>
        </p:nvGraphicFramePr>
        <p:xfrm>
          <a:off x="3502218" y="2774405"/>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marL="0" algn="ctr" defTabSz="914400" rtl="0" eaLnBrk="1" fontAlgn="ctr" latinLnBrk="0" hangingPunct="1"/>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NNNNNNNN</a:t>
                      </a: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graphicFrame>
        <p:nvGraphicFramePr>
          <p:cNvPr id="31" name="表格 20"/>
          <p:cNvGraphicFramePr>
            <a:graphicFrameLocks noGrp="1"/>
          </p:cNvGraphicFramePr>
          <p:nvPr/>
        </p:nvGraphicFramePr>
        <p:xfrm>
          <a:off x="4627342" y="2774405"/>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algn="ctr" fontAlgn="ctr"/>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NNNNNNNN</a:t>
                      </a: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graphicFrame>
        <p:nvGraphicFramePr>
          <p:cNvPr id="32" name="表格 21"/>
          <p:cNvGraphicFramePr>
            <a:graphicFrameLocks noGrp="1"/>
          </p:cNvGraphicFramePr>
          <p:nvPr/>
        </p:nvGraphicFramePr>
        <p:xfrm>
          <a:off x="1251967" y="3143995"/>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marL="0" algn="ctr" defTabSz="914400" rtl="0" eaLnBrk="1" fontAlgn="ctr" latinLnBrk="0" hangingPunct="1"/>
                      <a:r>
                        <a:rPr lang="en-US" sz="1100" b="1"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1111</a:t>
                      </a:r>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NNNN</a:t>
                      </a: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graphicFrame>
        <p:nvGraphicFramePr>
          <p:cNvPr id="33" name="表格 22"/>
          <p:cNvGraphicFramePr>
            <a:graphicFrameLocks noGrp="1"/>
          </p:cNvGraphicFramePr>
          <p:nvPr/>
        </p:nvGraphicFramePr>
        <p:xfrm>
          <a:off x="2377093" y="3143995"/>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marL="0" algn="ctr" defTabSz="914400" rtl="0" eaLnBrk="1" fontAlgn="ctr" latinLnBrk="0" hangingPunct="1"/>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NNNNNNNN</a:t>
                      </a: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graphicFrame>
        <p:nvGraphicFramePr>
          <p:cNvPr id="34" name="表格 23"/>
          <p:cNvGraphicFramePr>
            <a:graphicFrameLocks noGrp="1"/>
          </p:cNvGraphicFramePr>
          <p:nvPr/>
        </p:nvGraphicFramePr>
        <p:xfrm>
          <a:off x="3502218" y="3143995"/>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marL="0" algn="ctr" defTabSz="914400" rtl="0" eaLnBrk="1" fontAlgn="ctr" latinLnBrk="0" hangingPunct="1"/>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NNNNNNNN</a:t>
                      </a: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graphicFrame>
        <p:nvGraphicFramePr>
          <p:cNvPr id="35" name="表格 24"/>
          <p:cNvGraphicFramePr>
            <a:graphicFrameLocks noGrp="1"/>
          </p:cNvGraphicFramePr>
          <p:nvPr/>
        </p:nvGraphicFramePr>
        <p:xfrm>
          <a:off x="4627342" y="3143995"/>
          <a:ext cx="1055336"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tblGrid>
              <a:tr h="228600">
                <a:tc>
                  <a:txBody>
                    <a:bodyPr/>
                    <a:lstStyle/>
                    <a:p>
                      <a:pPr algn="ctr" fontAlgn="ctr"/>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NNNNNNNN</a:t>
                      </a: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sp>
        <p:nvSpPr>
          <p:cNvPr id="36" name="矩形 25"/>
          <p:cNvSpPr/>
          <p:nvPr/>
        </p:nvSpPr>
        <p:spPr>
          <a:xfrm>
            <a:off x="351239" y="1648462"/>
            <a:ext cx="891729" cy="253916"/>
          </a:xfrm>
          <a:prstGeom prst="rect">
            <a:avLst/>
          </a:prstGeom>
        </p:spPr>
        <p:txBody>
          <a:bodyPr wrap="square">
            <a:noAutofit/>
          </a:bodyPr>
          <a:lstStyle/>
          <a:p>
            <a:pPr algn="ctr" fontAlgn="ctr"/>
            <a:r>
              <a:rPr lang="en-US" sz="1200" b="1" dirty="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Class A</a:t>
            </a:r>
          </a:p>
        </p:txBody>
      </p:sp>
      <p:sp>
        <p:nvSpPr>
          <p:cNvPr id="37" name="矩形 26"/>
          <p:cNvSpPr/>
          <p:nvPr/>
        </p:nvSpPr>
        <p:spPr>
          <a:xfrm>
            <a:off x="351239" y="2019753"/>
            <a:ext cx="891729" cy="253916"/>
          </a:xfrm>
          <a:prstGeom prst="rect">
            <a:avLst/>
          </a:prstGeom>
        </p:spPr>
        <p:txBody>
          <a:bodyPr wrap="square">
            <a:noAutofit/>
          </a:bodyPr>
          <a:lstStyle/>
          <a:p>
            <a:pPr algn="ctr" fontAlgn="ctr"/>
            <a:r>
              <a:rPr lang="en-US" sz="1200" b="1">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Class B</a:t>
            </a:r>
          </a:p>
        </p:txBody>
      </p:sp>
      <p:sp>
        <p:nvSpPr>
          <p:cNvPr id="38" name="矩形 27"/>
          <p:cNvSpPr/>
          <p:nvPr/>
        </p:nvSpPr>
        <p:spPr>
          <a:xfrm>
            <a:off x="351239" y="2391044"/>
            <a:ext cx="891729" cy="253916"/>
          </a:xfrm>
          <a:prstGeom prst="rect">
            <a:avLst/>
          </a:prstGeom>
        </p:spPr>
        <p:txBody>
          <a:bodyPr wrap="square">
            <a:noAutofit/>
          </a:bodyPr>
          <a:lstStyle/>
          <a:p>
            <a:pPr algn="ctr" fontAlgn="ctr"/>
            <a:r>
              <a:rPr lang="en-US" sz="1200" b="1">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Class C</a:t>
            </a:r>
          </a:p>
        </p:txBody>
      </p:sp>
      <p:sp>
        <p:nvSpPr>
          <p:cNvPr id="39" name="矩形 28"/>
          <p:cNvSpPr/>
          <p:nvPr/>
        </p:nvSpPr>
        <p:spPr>
          <a:xfrm>
            <a:off x="351239" y="2762335"/>
            <a:ext cx="891729" cy="253916"/>
          </a:xfrm>
          <a:prstGeom prst="rect">
            <a:avLst/>
          </a:prstGeom>
        </p:spPr>
        <p:txBody>
          <a:bodyPr wrap="square">
            <a:noAutofit/>
          </a:bodyPr>
          <a:lstStyle/>
          <a:p>
            <a:pPr algn="ctr" fontAlgn="ctr"/>
            <a:r>
              <a:rPr lang="en-US" sz="1200" b="1">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Class D</a:t>
            </a:r>
          </a:p>
        </p:txBody>
      </p:sp>
      <p:sp>
        <p:nvSpPr>
          <p:cNvPr id="40" name="矩形 29"/>
          <p:cNvSpPr/>
          <p:nvPr/>
        </p:nvSpPr>
        <p:spPr>
          <a:xfrm>
            <a:off x="351239" y="3133627"/>
            <a:ext cx="891729" cy="253916"/>
          </a:xfrm>
          <a:prstGeom prst="rect">
            <a:avLst/>
          </a:prstGeom>
        </p:spPr>
        <p:txBody>
          <a:bodyPr wrap="square">
            <a:noAutofit/>
          </a:bodyPr>
          <a:lstStyle/>
          <a:p>
            <a:pPr algn="ctr" fontAlgn="ctr"/>
            <a:r>
              <a:rPr lang="en-US" sz="1200" b="1">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Class E</a:t>
            </a:r>
          </a:p>
        </p:txBody>
      </p:sp>
      <p:sp>
        <p:nvSpPr>
          <p:cNvPr id="41" name="íṥliḑe">
            <a:extLst>
              <a:ext uri="{FF2B5EF4-FFF2-40B4-BE49-F238E27FC236}">
                <a16:creationId xmlns:a16="http://schemas.microsoft.com/office/drawing/2014/main" id="{03370132-C199-466C-9FF3-97790D081173}"/>
              </a:ext>
            </a:extLst>
          </p:cNvPr>
          <p:cNvSpPr txBox="1"/>
          <p:nvPr/>
        </p:nvSpPr>
        <p:spPr bwMode="gray">
          <a:xfrm>
            <a:off x="5815475" y="1626023"/>
            <a:ext cx="1836204" cy="266513"/>
          </a:xfrm>
          <a:prstGeom prst="roundRect">
            <a:avLst/>
          </a:prstGeom>
          <a:solidFill>
            <a:schemeClr val="bg1"/>
          </a:solidFill>
          <a:ln w="9525">
            <a:noFill/>
            <a:prstDash val="solid"/>
            <a:miter lim="800000"/>
            <a:headEnd/>
            <a:tailEnd/>
          </a:ln>
        </p:spPr>
        <p:txBody>
          <a:bodyPr wrap="square" lIns="68580" tIns="34290" rIns="68580" bIns="3429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ctr"/>
            <a:r>
              <a:rPr lang="en-US" sz="105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0.0.0.0</a:t>
            </a:r>
            <a:r>
              <a:rPr lang="en-US" sz="1050">
                <a:solidFill>
                  <a:schemeClr val="tx2">
                    <a:lumMod val="10000"/>
                  </a:schemeClr>
                </a:solidFill>
                <a:latin typeface="Arial" panose="020B0604020202020204" pitchFamily="34" charset="0"/>
                <a:cs typeface="Arial" panose="020B0604020202020204" pitchFamily="34" charset="0"/>
              </a:rPr>
              <a:t>–</a:t>
            </a:r>
            <a:r>
              <a:rPr lang="en-US" sz="105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127.255.255.255</a:t>
            </a:r>
          </a:p>
        </p:txBody>
      </p:sp>
      <p:sp>
        <p:nvSpPr>
          <p:cNvPr id="42" name="íṥliḑe">
            <a:extLst>
              <a:ext uri="{FF2B5EF4-FFF2-40B4-BE49-F238E27FC236}">
                <a16:creationId xmlns:a16="http://schemas.microsoft.com/office/drawing/2014/main" id="{03370132-C199-466C-9FF3-97790D081173}"/>
              </a:ext>
            </a:extLst>
          </p:cNvPr>
          <p:cNvSpPr txBox="1"/>
          <p:nvPr/>
        </p:nvSpPr>
        <p:spPr bwMode="gray">
          <a:xfrm>
            <a:off x="5815475" y="1997314"/>
            <a:ext cx="1836204" cy="266513"/>
          </a:xfrm>
          <a:prstGeom prst="roundRect">
            <a:avLst/>
          </a:prstGeom>
          <a:solidFill>
            <a:schemeClr val="bg1"/>
          </a:solidFill>
          <a:ln w="9525">
            <a:noFill/>
            <a:prstDash val="solid"/>
            <a:miter lim="800000"/>
            <a:headEnd/>
            <a:tailEnd/>
          </a:ln>
        </p:spPr>
        <p:txBody>
          <a:bodyPr wrap="square" lIns="68580" tIns="34290" rIns="68580" bIns="3429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ctr"/>
            <a:r>
              <a:rPr lang="en-US" sz="105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128.0.0.0</a:t>
            </a:r>
            <a:r>
              <a:rPr lang="en-US" sz="1050">
                <a:solidFill>
                  <a:schemeClr val="tx2">
                    <a:lumMod val="10000"/>
                  </a:schemeClr>
                </a:solidFill>
                <a:latin typeface="Arial" panose="020B0604020202020204" pitchFamily="34" charset="0"/>
                <a:cs typeface="Arial" panose="020B0604020202020204" pitchFamily="34" charset="0"/>
              </a:rPr>
              <a:t>–</a:t>
            </a:r>
            <a:r>
              <a:rPr lang="en-US" sz="105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191.255.255.255</a:t>
            </a:r>
          </a:p>
        </p:txBody>
      </p:sp>
      <p:sp>
        <p:nvSpPr>
          <p:cNvPr id="43" name="íṥliḑe">
            <a:extLst>
              <a:ext uri="{FF2B5EF4-FFF2-40B4-BE49-F238E27FC236}">
                <a16:creationId xmlns:a16="http://schemas.microsoft.com/office/drawing/2014/main" id="{03370132-C199-466C-9FF3-97790D081173}"/>
              </a:ext>
            </a:extLst>
          </p:cNvPr>
          <p:cNvSpPr txBox="1"/>
          <p:nvPr/>
        </p:nvSpPr>
        <p:spPr bwMode="gray">
          <a:xfrm>
            <a:off x="5815475" y="2374930"/>
            <a:ext cx="1836204" cy="266513"/>
          </a:xfrm>
          <a:prstGeom prst="roundRect">
            <a:avLst/>
          </a:prstGeom>
          <a:solidFill>
            <a:schemeClr val="bg1"/>
          </a:solidFill>
          <a:ln w="9525">
            <a:noFill/>
            <a:prstDash val="solid"/>
            <a:miter lim="800000"/>
            <a:headEnd/>
            <a:tailEnd/>
          </a:ln>
        </p:spPr>
        <p:txBody>
          <a:bodyPr wrap="square" lIns="68580" tIns="34290" rIns="68580" bIns="3429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ctr"/>
            <a:r>
              <a:rPr lang="en-US" sz="1050" dirty="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192.0.0.0</a:t>
            </a:r>
            <a:r>
              <a:rPr lang="en-US" sz="1050" dirty="0">
                <a:solidFill>
                  <a:schemeClr val="tx2">
                    <a:lumMod val="10000"/>
                  </a:schemeClr>
                </a:solidFill>
                <a:latin typeface="Arial" panose="020B0604020202020204" pitchFamily="34" charset="0"/>
                <a:cs typeface="Arial" panose="020B0604020202020204" pitchFamily="34" charset="0"/>
              </a:rPr>
              <a:t>–</a:t>
            </a:r>
            <a:r>
              <a:rPr lang="en-US" sz="1050" dirty="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223.255.255.255</a:t>
            </a:r>
          </a:p>
        </p:txBody>
      </p:sp>
      <p:sp>
        <p:nvSpPr>
          <p:cNvPr id="44" name="íṥliḑe">
            <a:extLst>
              <a:ext uri="{FF2B5EF4-FFF2-40B4-BE49-F238E27FC236}">
                <a16:creationId xmlns:a16="http://schemas.microsoft.com/office/drawing/2014/main" id="{03370132-C199-466C-9FF3-97790D081173}"/>
              </a:ext>
            </a:extLst>
          </p:cNvPr>
          <p:cNvSpPr txBox="1"/>
          <p:nvPr/>
        </p:nvSpPr>
        <p:spPr bwMode="gray">
          <a:xfrm>
            <a:off x="5815475" y="2746221"/>
            <a:ext cx="1836204" cy="266513"/>
          </a:xfrm>
          <a:prstGeom prst="roundRect">
            <a:avLst/>
          </a:prstGeom>
          <a:solidFill>
            <a:schemeClr val="bg1"/>
          </a:solidFill>
          <a:ln w="9525">
            <a:noFill/>
            <a:prstDash val="solid"/>
            <a:miter lim="800000"/>
            <a:headEnd/>
            <a:tailEnd/>
          </a:ln>
        </p:spPr>
        <p:txBody>
          <a:bodyPr wrap="square" lIns="68580" tIns="34290" rIns="68580" bIns="3429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ctr"/>
            <a:r>
              <a:rPr lang="en-US" sz="105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224.0.0.0</a:t>
            </a:r>
            <a:r>
              <a:rPr lang="en-US" sz="1050">
                <a:solidFill>
                  <a:schemeClr val="tx2">
                    <a:lumMod val="10000"/>
                  </a:schemeClr>
                </a:solidFill>
                <a:latin typeface="Arial" panose="020B0604020202020204" pitchFamily="34" charset="0"/>
                <a:cs typeface="Arial" panose="020B0604020202020204" pitchFamily="34" charset="0"/>
              </a:rPr>
              <a:t>–</a:t>
            </a:r>
            <a:r>
              <a:rPr lang="en-US" sz="105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239.255.255.255</a:t>
            </a:r>
          </a:p>
        </p:txBody>
      </p:sp>
      <p:sp>
        <p:nvSpPr>
          <p:cNvPr id="45" name="íṥliḑe">
            <a:extLst>
              <a:ext uri="{FF2B5EF4-FFF2-40B4-BE49-F238E27FC236}">
                <a16:creationId xmlns:a16="http://schemas.microsoft.com/office/drawing/2014/main" id="{03370132-C199-466C-9FF3-97790D081173}"/>
              </a:ext>
            </a:extLst>
          </p:cNvPr>
          <p:cNvSpPr txBox="1"/>
          <p:nvPr/>
        </p:nvSpPr>
        <p:spPr bwMode="gray">
          <a:xfrm>
            <a:off x="5815475" y="3117512"/>
            <a:ext cx="1836204" cy="266513"/>
          </a:xfrm>
          <a:prstGeom prst="roundRect">
            <a:avLst/>
          </a:prstGeom>
          <a:solidFill>
            <a:schemeClr val="bg1"/>
          </a:solidFill>
          <a:ln w="9525">
            <a:noFill/>
            <a:prstDash val="solid"/>
            <a:miter lim="800000"/>
            <a:headEnd/>
            <a:tailEnd/>
          </a:ln>
        </p:spPr>
        <p:txBody>
          <a:bodyPr wrap="square" lIns="68580" tIns="34290" rIns="68580" bIns="3429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ctr"/>
            <a:r>
              <a:rPr lang="en-US" sz="105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240.0.0.0</a:t>
            </a:r>
            <a:r>
              <a:rPr lang="en-US" sz="1050">
                <a:solidFill>
                  <a:schemeClr val="tx2">
                    <a:lumMod val="10000"/>
                  </a:schemeClr>
                </a:solidFill>
                <a:latin typeface="Arial" panose="020B0604020202020204" pitchFamily="34" charset="0"/>
                <a:cs typeface="Arial" panose="020B0604020202020204" pitchFamily="34" charset="0"/>
              </a:rPr>
              <a:t>–</a:t>
            </a:r>
            <a:r>
              <a:rPr lang="en-US" sz="105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255.255.255.255</a:t>
            </a:r>
          </a:p>
        </p:txBody>
      </p:sp>
      <p:sp>
        <p:nvSpPr>
          <p:cNvPr id="46" name="右大括号 36"/>
          <p:cNvSpPr/>
          <p:nvPr/>
        </p:nvSpPr>
        <p:spPr bwMode="auto">
          <a:xfrm>
            <a:off x="7704348" y="1686353"/>
            <a:ext cx="135015" cy="891099"/>
          </a:xfrm>
          <a:prstGeom prst="rightBrace">
            <a:avLst>
              <a:gd name="adj1" fmla="val 63889"/>
              <a:gd name="adj2" fmla="val 50000"/>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noAutofit/>
          </a:bodyPr>
          <a:lstStyle/>
          <a:p>
            <a:pPr defTabSz="685800" fontAlgn="ctr">
              <a:spcBef>
                <a:spcPct val="0"/>
              </a:spcBef>
              <a:spcAft>
                <a:spcPct val="0"/>
              </a:spcAft>
              <a:buClrTx/>
            </a:pPr>
            <a:endParaRPr lang="zh-CN" altLang="en-US" sz="75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endParaRPr>
          </a:p>
        </p:txBody>
      </p:sp>
      <p:sp>
        <p:nvSpPr>
          <p:cNvPr id="47" name="íṥliḑe">
            <a:extLst>
              <a:ext uri="{FF2B5EF4-FFF2-40B4-BE49-F238E27FC236}">
                <a16:creationId xmlns:a16="http://schemas.microsoft.com/office/drawing/2014/main" id="{03370132-C199-466C-9FF3-97790D081173}"/>
              </a:ext>
            </a:extLst>
          </p:cNvPr>
          <p:cNvSpPr txBox="1"/>
          <p:nvPr/>
        </p:nvSpPr>
        <p:spPr bwMode="gray">
          <a:xfrm>
            <a:off x="7812360" y="1956383"/>
            <a:ext cx="972108" cy="351039"/>
          </a:xfrm>
          <a:prstGeom prst="roundRect">
            <a:avLst/>
          </a:prstGeom>
          <a:noFill/>
          <a:ln w="9525">
            <a:noFill/>
            <a:prstDash val="dash"/>
            <a:miter lim="800000"/>
            <a:headEnd/>
            <a:tailEnd/>
          </a:ln>
        </p:spPr>
        <p:txBody>
          <a:bodyPr wrap="square" lIns="68580" tIns="34290" rIns="68580" bIns="34290" anchor="ctr">
            <a:noAutofit/>
          </a:bodyPr>
          <a:lstStyle>
            <a:defPPr>
              <a:defRPr lang="zh-CN"/>
            </a:defPPr>
            <a:lvl1pPr marL="0" algn="ctr" defTabSz="914400" eaLnBrk="1" latinLnBrk="0" hangingPunct="1">
              <a:defRPr sz="1400" b="1">
                <a:latin typeface="+mn-ea"/>
                <a:ea typeface="+mn-ea"/>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lgn="l" fontAlgn="ctr"/>
            <a:r>
              <a:rPr lang="en-US" sz="1050" b="0" dirty="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Assigned to hosts</a:t>
            </a:r>
          </a:p>
        </p:txBody>
      </p:sp>
      <p:sp>
        <p:nvSpPr>
          <p:cNvPr id="48" name="íṥliḑe">
            <a:extLst>
              <a:ext uri="{FF2B5EF4-FFF2-40B4-BE49-F238E27FC236}">
                <a16:creationId xmlns:a16="http://schemas.microsoft.com/office/drawing/2014/main" id="{03370132-C199-466C-9FF3-97790D081173}"/>
              </a:ext>
            </a:extLst>
          </p:cNvPr>
          <p:cNvSpPr txBox="1"/>
          <p:nvPr/>
        </p:nvSpPr>
        <p:spPr bwMode="gray">
          <a:xfrm>
            <a:off x="7623339" y="2685464"/>
            <a:ext cx="1299854" cy="351039"/>
          </a:xfrm>
          <a:prstGeom prst="roundRect">
            <a:avLst/>
          </a:prstGeom>
          <a:noFill/>
          <a:ln w="9525">
            <a:noFill/>
            <a:prstDash val="dash"/>
            <a:miter lim="800000"/>
            <a:headEnd/>
            <a:tailEnd/>
          </a:ln>
        </p:spPr>
        <p:txBody>
          <a:bodyPr wrap="square" lIns="68580" tIns="34290" rIns="68580" bIns="34290" anchor="ctr">
            <a:noAutofit/>
          </a:bodyPr>
          <a:lstStyle>
            <a:defPPr>
              <a:defRPr lang="zh-CN"/>
            </a:defPPr>
            <a:lvl1pPr marL="0" algn="ctr" defTabSz="914400" eaLnBrk="1" latinLnBrk="0" hangingPunct="1">
              <a:defRPr sz="1400" b="1">
                <a:latin typeface="+mn-ea"/>
                <a:ea typeface="+mn-ea"/>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lgn="l" fontAlgn="ctr"/>
            <a:r>
              <a:rPr lang="en-US" sz="1050" b="0" dirty="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Used for multicast</a:t>
            </a:r>
          </a:p>
        </p:txBody>
      </p:sp>
      <p:sp>
        <p:nvSpPr>
          <p:cNvPr id="49" name="íṥliḑe">
            <a:extLst>
              <a:ext uri="{FF2B5EF4-FFF2-40B4-BE49-F238E27FC236}">
                <a16:creationId xmlns:a16="http://schemas.microsoft.com/office/drawing/2014/main" id="{03370132-C199-466C-9FF3-97790D081173}"/>
              </a:ext>
            </a:extLst>
          </p:cNvPr>
          <p:cNvSpPr txBox="1"/>
          <p:nvPr/>
        </p:nvSpPr>
        <p:spPr bwMode="gray">
          <a:xfrm>
            <a:off x="7623339" y="3063506"/>
            <a:ext cx="1299854" cy="351039"/>
          </a:xfrm>
          <a:prstGeom prst="roundRect">
            <a:avLst/>
          </a:prstGeom>
          <a:noFill/>
          <a:ln w="9525">
            <a:noFill/>
            <a:prstDash val="dash"/>
            <a:miter lim="800000"/>
            <a:headEnd/>
            <a:tailEnd/>
          </a:ln>
        </p:spPr>
        <p:txBody>
          <a:bodyPr wrap="square" lIns="68580" tIns="34290" rIns="68580" bIns="34290" anchor="ctr">
            <a:noAutofit/>
          </a:bodyPr>
          <a:lstStyle>
            <a:defPPr>
              <a:defRPr lang="zh-CN"/>
            </a:defPPr>
            <a:lvl1pPr marL="0" algn="ctr" defTabSz="914400" eaLnBrk="1" latinLnBrk="0" hangingPunct="1">
              <a:defRPr sz="1400" b="1">
                <a:latin typeface="+mn-ea"/>
                <a:ea typeface="+mn-ea"/>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pPr algn="l" fontAlgn="ctr"/>
            <a:r>
              <a:rPr lang="en-US" sz="1050" b="0">
                <a:solidFill>
                  <a:schemeClr val="tx2">
                    <a:lumMod val="10000"/>
                  </a:schemeClr>
                </a:solidFill>
                <a:latin typeface="Arial" panose="020B0604020202020204" pitchFamily="34" charset="0"/>
                <a:ea typeface="方正兰亭黑简体" panose="02000000000000000000" pitchFamily="2" charset="-122"/>
                <a:cs typeface="Arial" panose="020B0604020202020204" pitchFamily="34" charset="0"/>
              </a:rPr>
              <a:t>Used for research</a:t>
            </a:r>
          </a:p>
        </p:txBody>
      </p:sp>
      <p:sp>
        <p:nvSpPr>
          <p:cNvPr id="50" name="文本占位符 2"/>
          <p:cNvSpPr txBox="1">
            <a:spLocks/>
          </p:cNvSpPr>
          <p:nvPr/>
        </p:nvSpPr>
        <p:spPr bwMode="auto">
          <a:xfrm>
            <a:off x="351238" y="3410953"/>
            <a:ext cx="8457137" cy="1366220"/>
          </a:xfrm>
          <a:prstGeom prst="rect">
            <a:avLst/>
          </a:prstGeom>
          <a:noFill/>
          <a:ln w="9525">
            <a:noFill/>
            <a:miter lim="800000"/>
            <a:headEnd/>
            <a:tailEnd/>
          </a:ln>
        </p:spPr>
        <p:txBody>
          <a:bodyPr vert="horz" wrap="square" lIns="60106" tIns="30053" rIns="60106" bIns="30053"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r>
              <a:rPr lang="en-US" sz="1350" dirty="0">
                <a:solidFill>
                  <a:schemeClr val="tx2">
                    <a:lumMod val="10000"/>
                  </a:schemeClr>
                </a:solidFill>
                <a:latin typeface="Arial" panose="020B0604020202020204" pitchFamily="34" charset="0"/>
              </a:rPr>
              <a:t>Default subnet masks of classes A, B, and C</a:t>
            </a:r>
          </a:p>
          <a:p>
            <a:pPr marL="490538" lvl="1" indent="-240506" fontAlgn="ctr"/>
            <a:r>
              <a:rPr lang="en-US" sz="1200" dirty="0">
                <a:solidFill>
                  <a:schemeClr val="tx2">
                    <a:lumMod val="10000"/>
                  </a:schemeClr>
                </a:solidFill>
                <a:latin typeface="Arial" panose="020B0604020202020204" pitchFamily="34" charset="0"/>
                <a:cs typeface="Arial" panose="020B0604020202020204" pitchFamily="34" charset="0"/>
              </a:rPr>
              <a:t>Class A: 8 bits, 0.0.0.0–127.255.255.255/8</a:t>
            </a:r>
          </a:p>
          <a:p>
            <a:pPr marL="490538" lvl="1" indent="-240506" fontAlgn="ctr"/>
            <a:r>
              <a:rPr lang="en-US" sz="1200" dirty="0">
                <a:solidFill>
                  <a:schemeClr val="tx2">
                    <a:lumMod val="10000"/>
                  </a:schemeClr>
                </a:solidFill>
                <a:latin typeface="Arial" panose="020B0604020202020204" pitchFamily="34" charset="0"/>
                <a:cs typeface="Arial" panose="020B0604020202020204" pitchFamily="34" charset="0"/>
              </a:rPr>
              <a:t>Class B: 16 bits, 128.0.0.0–191.255.255.255/16</a:t>
            </a:r>
          </a:p>
          <a:p>
            <a:pPr marL="490538" lvl="1" indent="-240506" fontAlgn="ctr"/>
            <a:r>
              <a:rPr lang="en-US" sz="1200" dirty="0">
                <a:solidFill>
                  <a:schemeClr val="tx2">
                    <a:lumMod val="10000"/>
                  </a:schemeClr>
                </a:solidFill>
                <a:latin typeface="Arial" panose="020B0604020202020204" pitchFamily="34" charset="0"/>
                <a:cs typeface="Arial" panose="020B0604020202020204" pitchFamily="34" charset="0"/>
              </a:rPr>
              <a:t>Class C: 24 bits, 192.0.0.0-223.255.255.255/24</a:t>
            </a:r>
          </a:p>
        </p:txBody>
      </p:sp>
      <p:graphicFrame>
        <p:nvGraphicFramePr>
          <p:cNvPr id="51" name="表格 41"/>
          <p:cNvGraphicFramePr>
            <a:graphicFrameLocks noGrp="1"/>
          </p:cNvGraphicFramePr>
          <p:nvPr/>
        </p:nvGraphicFramePr>
        <p:xfrm>
          <a:off x="7411317" y="3987215"/>
          <a:ext cx="968107" cy="236220"/>
        </p:xfrm>
        <a:graphic>
          <a:graphicData uri="http://schemas.openxmlformats.org/drawingml/2006/table">
            <a:tbl>
              <a:tblPr firstRow="1" bandRow="1">
                <a:tableStyleId>{2A488322-F2BA-4B5B-9748-0D474271808F}</a:tableStyleId>
              </a:tblPr>
              <a:tblGrid>
                <a:gridCol w="968107">
                  <a:extLst>
                    <a:ext uri="{9D8B030D-6E8A-4147-A177-3AD203B41FA5}">
                      <a16:colId xmlns:a16="http://schemas.microsoft.com/office/drawing/2014/main" val="20000"/>
                    </a:ext>
                  </a:extLst>
                </a:gridCol>
              </a:tblGrid>
              <a:tr h="228600">
                <a:tc>
                  <a:txBody>
                    <a:bodyPr/>
                    <a:lstStyle/>
                    <a:p>
                      <a:pPr marL="0" algn="ctr" defTabSz="914400" rtl="0" eaLnBrk="1" fontAlgn="ctr" latinLnBrk="0" hangingPunct="1"/>
                      <a:r>
                        <a:rPr lang="en-US" sz="1100" b="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Network part</a:t>
                      </a:r>
                    </a:p>
                  </a:txBody>
                  <a:tcPr marL="68580" marR="68580" marT="34290" marB="34290">
                    <a:lnL w="19050" cap="flat" cmpd="sng" algn="ctr">
                      <a:solidFill>
                        <a:srgbClr val="99DFF9"/>
                      </a:solidFill>
                      <a:prstDash val="solid"/>
                      <a:round/>
                      <a:headEnd type="none" w="med" len="med"/>
                      <a:tailEnd type="none" w="med" len="med"/>
                    </a:lnL>
                    <a:lnR w="19050" cap="flat" cmpd="sng" algn="ctr">
                      <a:solidFill>
                        <a:srgbClr val="99DFF9"/>
                      </a:solidFill>
                      <a:prstDash val="solid"/>
                      <a:round/>
                      <a:headEnd type="none" w="med" len="med"/>
                      <a:tailEnd type="none" w="med" len="med"/>
                    </a:lnR>
                    <a:lnT w="19050" cap="flat" cmpd="sng" algn="ctr">
                      <a:solidFill>
                        <a:srgbClr val="99DFF9"/>
                      </a:solidFill>
                      <a:prstDash val="solid"/>
                      <a:round/>
                      <a:headEnd type="none" w="med" len="med"/>
                      <a:tailEnd type="none" w="med" len="med"/>
                    </a:lnT>
                    <a:lnB w="19050" cap="flat" cmpd="sng" algn="ctr">
                      <a:solidFill>
                        <a:srgbClr val="99DFF9"/>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52" name="表格 42"/>
          <p:cNvGraphicFramePr>
            <a:graphicFrameLocks noGrp="1"/>
          </p:cNvGraphicFramePr>
          <p:nvPr/>
        </p:nvGraphicFramePr>
        <p:xfrm>
          <a:off x="7411317" y="4284248"/>
          <a:ext cx="968107" cy="236220"/>
        </p:xfrm>
        <a:graphic>
          <a:graphicData uri="http://schemas.openxmlformats.org/drawingml/2006/table">
            <a:tbl>
              <a:tblPr firstRow="1" bandRow="1">
                <a:tableStyleId>{2A488322-F2BA-4B5B-9748-0D474271808F}</a:tableStyleId>
              </a:tblPr>
              <a:tblGrid>
                <a:gridCol w="968107">
                  <a:extLst>
                    <a:ext uri="{9D8B030D-6E8A-4147-A177-3AD203B41FA5}">
                      <a16:colId xmlns:a16="http://schemas.microsoft.com/office/drawing/2014/main" val="20000"/>
                    </a:ext>
                  </a:extLst>
                </a:gridCol>
              </a:tblGrid>
              <a:tr h="228600">
                <a:tc>
                  <a:txBody>
                    <a:bodyPr/>
                    <a:lstStyle/>
                    <a:p>
                      <a:pPr marL="0" algn="ctr" defTabSz="914400" rtl="0" eaLnBrk="1" fontAlgn="ctr" latinLnBrk="0" hangingPunct="1"/>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Host part</a:t>
                      </a:r>
                    </a:p>
                  </a:txBody>
                  <a:tcPr marL="68580" marR="68580" marT="3429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14348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IP Address Calculation</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22</a:t>
            </a:fld>
            <a:endParaRPr>
              <a:solidFill>
                <a:schemeClr val="bg1"/>
              </a:solidFill>
            </a:endParaRPr>
          </a:p>
        </p:txBody>
      </p:sp>
      <p:sp>
        <p:nvSpPr>
          <p:cNvPr id="53" name="梯形 4"/>
          <p:cNvSpPr/>
          <p:nvPr/>
        </p:nvSpPr>
        <p:spPr bwMode="auto">
          <a:xfrm>
            <a:off x="1767654" y="1797519"/>
            <a:ext cx="5292588" cy="319841"/>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668372"/>
              <a:gd name="connsiteY0" fmla="*/ 837617 h 861325"/>
              <a:gd name="connsiteX1" fmla="*/ 204869 w 5668372"/>
              <a:gd name="connsiteY1" fmla="*/ 0 h 861325"/>
              <a:gd name="connsiteX2" fmla="*/ 5668372 w 5668372"/>
              <a:gd name="connsiteY2" fmla="*/ 22787 h 861325"/>
              <a:gd name="connsiteX3" fmla="*/ 5168418 w 5668372"/>
              <a:gd name="connsiteY3" fmla="*/ 861325 h 861325"/>
              <a:gd name="connsiteX4" fmla="*/ 0 w 5668372"/>
              <a:gd name="connsiteY4" fmla="*/ 837617 h 861325"/>
              <a:gd name="connsiteX0" fmla="*/ 0 w 7435368"/>
              <a:gd name="connsiteY0" fmla="*/ 837617 h 838538"/>
              <a:gd name="connsiteX1" fmla="*/ 204869 w 7435368"/>
              <a:gd name="connsiteY1" fmla="*/ 0 h 838538"/>
              <a:gd name="connsiteX2" fmla="*/ 5668372 w 7435368"/>
              <a:gd name="connsiteY2" fmla="*/ 22787 h 838538"/>
              <a:gd name="connsiteX3" fmla="*/ 7435368 w 7435368"/>
              <a:gd name="connsiteY3" fmla="*/ 838538 h 838538"/>
              <a:gd name="connsiteX4" fmla="*/ 0 w 7435368"/>
              <a:gd name="connsiteY4" fmla="*/ 837617 h 838538"/>
              <a:gd name="connsiteX0" fmla="*/ 0 w 7435368"/>
              <a:gd name="connsiteY0" fmla="*/ 860404 h 861325"/>
              <a:gd name="connsiteX1" fmla="*/ 33419 w 7435368"/>
              <a:gd name="connsiteY1" fmla="*/ 0 h 861325"/>
              <a:gd name="connsiteX2" fmla="*/ 5668372 w 7435368"/>
              <a:gd name="connsiteY2" fmla="*/ 45574 h 861325"/>
              <a:gd name="connsiteX3" fmla="*/ 7435368 w 7435368"/>
              <a:gd name="connsiteY3" fmla="*/ 861325 h 861325"/>
              <a:gd name="connsiteX4" fmla="*/ 0 w 7435368"/>
              <a:gd name="connsiteY4" fmla="*/ 860404 h 861325"/>
              <a:gd name="connsiteX0" fmla="*/ 0 w 7435368"/>
              <a:gd name="connsiteY0" fmla="*/ 860404 h 861325"/>
              <a:gd name="connsiteX1" fmla="*/ 33419 w 7435368"/>
              <a:gd name="connsiteY1" fmla="*/ 0 h 861325"/>
              <a:gd name="connsiteX2" fmla="*/ 5639797 w 7435368"/>
              <a:gd name="connsiteY2" fmla="*/ 9789 h 861325"/>
              <a:gd name="connsiteX3" fmla="*/ 7435368 w 7435368"/>
              <a:gd name="connsiteY3" fmla="*/ 861325 h 861325"/>
              <a:gd name="connsiteX4" fmla="*/ 0 w 7435368"/>
              <a:gd name="connsiteY4" fmla="*/ 860404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368" h="861325">
                <a:moveTo>
                  <a:pt x="0" y="860404"/>
                </a:moveTo>
                <a:lnTo>
                  <a:pt x="33419" y="0"/>
                </a:lnTo>
                <a:lnTo>
                  <a:pt x="5639797" y="9789"/>
                </a:lnTo>
                <a:lnTo>
                  <a:pt x="7435368" y="861325"/>
                </a:lnTo>
                <a:lnTo>
                  <a:pt x="0" y="860404"/>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050" dirty="0">
              <a:solidFill>
                <a:schemeClr val="tx2">
                  <a:lumMod val="10000"/>
                </a:schemeClr>
              </a:solidFill>
              <a:latin typeface="Barlow" panose="00000500000000000000" pitchFamily="2" charset="0"/>
            </a:endParaRPr>
          </a:p>
        </p:txBody>
      </p:sp>
      <p:sp>
        <p:nvSpPr>
          <p:cNvPr id="54" name="文本占位符 28"/>
          <p:cNvSpPr txBox="1">
            <a:spLocks/>
          </p:cNvSpPr>
          <p:nvPr/>
        </p:nvSpPr>
        <p:spPr>
          <a:xfrm>
            <a:off x="351238" y="925117"/>
            <a:ext cx="8457137" cy="679187"/>
          </a:xfrm>
          <a:prstGeom prst="rect">
            <a:avLst/>
          </a:prstGeom>
        </p:spPr>
        <p:txBody>
          <a:bodyPr wrap="square">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ctr"/>
            <a:r>
              <a:rPr lang="en-US" sz="1500" dirty="0">
                <a:solidFill>
                  <a:schemeClr val="tx2">
                    <a:lumMod val="10000"/>
                  </a:schemeClr>
                </a:solidFill>
              </a:rPr>
              <a:t>Example: What are the network address, broadcast address, and number of available addresses of class B address 172.16.10.1/16?</a:t>
            </a:r>
          </a:p>
        </p:txBody>
      </p:sp>
      <p:graphicFrame>
        <p:nvGraphicFramePr>
          <p:cNvPr id="55" name="表格 3"/>
          <p:cNvGraphicFramePr>
            <a:graphicFrameLocks noGrp="1"/>
          </p:cNvGraphicFramePr>
          <p:nvPr/>
        </p:nvGraphicFramePr>
        <p:xfrm>
          <a:off x="1794657" y="1640193"/>
          <a:ext cx="4221344" cy="236220"/>
        </p:xfrm>
        <a:graphic>
          <a:graphicData uri="http://schemas.openxmlformats.org/drawingml/2006/table">
            <a:tbl>
              <a:tblPr firstRow="1" bandRow="1">
                <a:tableStyleId>{2A488322-F2BA-4B5B-9748-0D474271808F}</a:tableStyleId>
              </a:tblPr>
              <a:tblGrid>
                <a:gridCol w="1055336">
                  <a:extLst>
                    <a:ext uri="{9D8B030D-6E8A-4147-A177-3AD203B41FA5}">
                      <a16:colId xmlns:a16="http://schemas.microsoft.com/office/drawing/2014/main" val="20000"/>
                    </a:ext>
                  </a:extLst>
                </a:gridCol>
                <a:gridCol w="1055336">
                  <a:extLst>
                    <a:ext uri="{9D8B030D-6E8A-4147-A177-3AD203B41FA5}">
                      <a16:colId xmlns:a16="http://schemas.microsoft.com/office/drawing/2014/main" val="20001"/>
                    </a:ext>
                  </a:extLst>
                </a:gridCol>
                <a:gridCol w="1055336">
                  <a:extLst>
                    <a:ext uri="{9D8B030D-6E8A-4147-A177-3AD203B41FA5}">
                      <a16:colId xmlns:a16="http://schemas.microsoft.com/office/drawing/2014/main" val="20002"/>
                    </a:ext>
                  </a:extLst>
                </a:gridCol>
                <a:gridCol w="1055336">
                  <a:extLst>
                    <a:ext uri="{9D8B030D-6E8A-4147-A177-3AD203B41FA5}">
                      <a16:colId xmlns:a16="http://schemas.microsoft.com/office/drawing/2014/main" val="20003"/>
                    </a:ext>
                  </a:extLst>
                </a:gridCol>
              </a:tblGrid>
              <a:tr h="228600">
                <a:tc>
                  <a:txBody>
                    <a:bodyPr/>
                    <a:lstStyle/>
                    <a:p>
                      <a:pPr algn="ctr" fontAlgn="ctr"/>
                      <a:r>
                        <a:rPr lang="en-US" sz="1100" b="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172.</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16.</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00001010.</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en-US" sz="1100" b="0" dirty="0">
                          <a:ln>
                            <a:noFill/>
                          </a:ln>
                          <a:solidFill>
                            <a:schemeClr val="bg1"/>
                          </a:solidFill>
                          <a:latin typeface="Barlow" panose="00000500000000000000" pitchFamily="2" charset="0"/>
                          <a:ea typeface="方正兰亭黑简体" panose="02000000000000000000" pitchFamily="2" charset="-122"/>
                          <a:cs typeface="Huawei Sans" panose="020C0503030203020204" pitchFamily="34" charset="0"/>
                        </a:rPr>
                        <a:t>00000001</a:t>
                      </a:r>
                    </a:p>
                  </a:txBody>
                  <a:tcPr marL="68580" marR="68580" marT="34290" marB="34290">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56" name="表格 4"/>
          <p:cNvGraphicFramePr>
            <a:graphicFrameLocks noGrp="1"/>
          </p:cNvGraphicFramePr>
          <p:nvPr/>
        </p:nvGraphicFramePr>
        <p:xfrm>
          <a:off x="1767654" y="2117360"/>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7" name="表格 5"/>
          <p:cNvGraphicFramePr>
            <a:graphicFrameLocks noGrp="1"/>
          </p:cNvGraphicFramePr>
          <p:nvPr/>
        </p:nvGraphicFramePr>
        <p:xfrm>
          <a:off x="3090801" y="2117360"/>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8" name="表格 6"/>
          <p:cNvGraphicFramePr>
            <a:graphicFrameLocks noGrp="1"/>
          </p:cNvGraphicFramePr>
          <p:nvPr/>
        </p:nvGraphicFramePr>
        <p:xfrm>
          <a:off x="4487415" y="2117360"/>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59" name="表格 7"/>
          <p:cNvGraphicFramePr>
            <a:graphicFrameLocks noGrp="1"/>
          </p:cNvGraphicFramePr>
          <p:nvPr/>
        </p:nvGraphicFramePr>
        <p:xfrm>
          <a:off x="5810562" y="2117360"/>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cxnSp>
        <p:nvCxnSpPr>
          <p:cNvPr id="60" name="直接连接符 8"/>
          <p:cNvCxnSpPr/>
          <p:nvPr/>
        </p:nvCxnSpPr>
        <p:spPr bwMode="auto">
          <a:xfrm>
            <a:off x="4413948" y="2105304"/>
            <a:ext cx="0" cy="1620000"/>
          </a:xfrm>
          <a:prstGeom prst="line">
            <a:avLst/>
          </a:prstGeom>
          <a:solidFill>
            <a:schemeClr val="accent1"/>
          </a:solidFill>
          <a:ln w="19050" cap="flat" cmpd="sng" algn="ctr">
            <a:solidFill>
              <a:srgbClr val="EC7061"/>
            </a:solidFill>
            <a:prstDash val="sysDash"/>
            <a:round/>
            <a:headEnd type="none" w="med" len="med"/>
            <a:tailEnd type="none" w="med" len="med"/>
          </a:ln>
          <a:effectLst/>
        </p:spPr>
      </p:cxnSp>
      <p:sp>
        <p:nvSpPr>
          <p:cNvPr id="61" name="矩形 10"/>
          <p:cNvSpPr/>
          <p:nvPr/>
        </p:nvSpPr>
        <p:spPr>
          <a:xfrm>
            <a:off x="570993" y="3007939"/>
            <a:ext cx="1311209" cy="207749"/>
          </a:xfrm>
          <a:prstGeom prst="rect">
            <a:avLst/>
          </a:prstGeom>
        </p:spPr>
        <p:txBody>
          <a:bodyPr wrap="square">
            <a:noAutofit/>
          </a:bodyPr>
          <a:lstStyle/>
          <a:p>
            <a:pPr fontAlgn="ctr"/>
            <a:r>
              <a:rPr lang="en-US" sz="900" b="1"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Network address</a:t>
            </a:r>
          </a:p>
        </p:txBody>
      </p:sp>
      <p:graphicFrame>
        <p:nvGraphicFramePr>
          <p:cNvPr id="62" name="表格 11"/>
          <p:cNvGraphicFramePr>
            <a:graphicFrameLocks noGrp="1"/>
          </p:cNvGraphicFramePr>
          <p:nvPr/>
        </p:nvGraphicFramePr>
        <p:xfrm>
          <a:off x="1767654" y="3002669"/>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3" name="表格 12"/>
          <p:cNvGraphicFramePr>
            <a:graphicFrameLocks noGrp="1"/>
          </p:cNvGraphicFramePr>
          <p:nvPr/>
        </p:nvGraphicFramePr>
        <p:xfrm>
          <a:off x="3090801" y="3002669"/>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4" name="表格 13"/>
          <p:cNvGraphicFramePr>
            <a:graphicFrameLocks noGrp="1"/>
          </p:cNvGraphicFramePr>
          <p:nvPr/>
        </p:nvGraphicFramePr>
        <p:xfrm>
          <a:off x="4487415" y="3002669"/>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5" name="表格 14"/>
          <p:cNvGraphicFramePr>
            <a:graphicFrameLocks noGrp="1"/>
          </p:cNvGraphicFramePr>
          <p:nvPr/>
        </p:nvGraphicFramePr>
        <p:xfrm>
          <a:off x="5810562" y="3002669"/>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66" name="矩形 15"/>
          <p:cNvSpPr/>
          <p:nvPr/>
        </p:nvSpPr>
        <p:spPr>
          <a:xfrm>
            <a:off x="7033240" y="3007939"/>
            <a:ext cx="1269141" cy="207749"/>
          </a:xfrm>
          <a:prstGeom prst="rect">
            <a:avLst/>
          </a:prstGeom>
        </p:spPr>
        <p:txBody>
          <a:bodyPr wrap="square">
            <a:noAutofit/>
          </a:bodyPr>
          <a:lstStyle/>
          <a:p>
            <a:pPr fontAlgn="ctr"/>
            <a:r>
              <a:rPr lang="en-US" sz="90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172.16.0.0/16</a:t>
            </a:r>
          </a:p>
        </p:txBody>
      </p:sp>
      <p:sp>
        <p:nvSpPr>
          <p:cNvPr id="67" name="矩形 16"/>
          <p:cNvSpPr/>
          <p:nvPr/>
        </p:nvSpPr>
        <p:spPr>
          <a:xfrm>
            <a:off x="570993" y="3418775"/>
            <a:ext cx="1311209" cy="207749"/>
          </a:xfrm>
          <a:prstGeom prst="rect">
            <a:avLst/>
          </a:prstGeom>
        </p:spPr>
        <p:txBody>
          <a:bodyPr wrap="square">
            <a:noAutofit/>
          </a:bodyPr>
          <a:lstStyle/>
          <a:p>
            <a:pPr fontAlgn="ctr"/>
            <a:r>
              <a:rPr lang="en-US" sz="900" b="1"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Broadcast address</a:t>
            </a:r>
          </a:p>
        </p:txBody>
      </p:sp>
      <p:graphicFrame>
        <p:nvGraphicFramePr>
          <p:cNvPr id="68" name="表格 17"/>
          <p:cNvGraphicFramePr>
            <a:graphicFrameLocks noGrp="1"/>
          </p:cNvGraphicFramePr>
          <p:nvPr/>
        </p:nvGraphicFramePr>
        <p:xfrm>
          <a:off x="1767654" y="3413504"/>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9" name="表格 18"/>
          <p:cNvGraphicFramePr>
            <a:graphicFrameLocks noGrp="1"/>
          </p:cNvGraphicFramePr>
          <p:nvPr/>
        </p:nvGraphicFramePr>
        <p:xfrm>
          <a:off x="3090801" y="3413504"/>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70" name="表格 19"/>
          <p:cNvGraphicFramePr>
            <a:graphicFrameLocks noGrp="1"/>
          </p:cNvGraphicFramePr>
          <p:nvPr/>
        </p:nvGraphicFramePr>
        <p:xfrm>
          <a:off x="4487415" y="3413504"/>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71" name="表格 20"/>
          <p:cNvGraphicFramePr>
            <a:graphicFrameLocks noGrp="1"/>
          </p:cNvGraphicFramePr>
          <p:nvPr/>
        </p:nvGraphicFramePr>
        <p:xfrm>
          <a:off x="5810562" y="3413504"/>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72" name="矩形 21"/>
          <p:cNvSpPr/>
          <p:nvPr/>
        </p:nvSpPr>
        <p:spPr>
          <a:xfrm>
            <a:off x="7033240" y="3518440"/>
            <a:ext cx="1431159" cy="207749"/>
          </a:xfrm>
          <a:prstGeom prst="rect">
            <a:avLst/>
          </a:prstGeom>
        </p:spPr>
        <p:txBody>
          <a:bodyPr wrap="square">
            <a:noAutofit/>
          </a:bodyPr>
          <a:lstStyle/>
          <a:p>
            <a:pPr fontAlgn="ctr"/>
            <a:r>
              <a:rPr lang="en-US" sz="90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172.16.255.255/16</a:t>
            </a:r>
          </a:p>
        </p:txBody>
      </p:sp>
      <p:sp>
        <p:nvSpPr>
          <p:cNvPr id="73" name="矩形 22"/>
          <p:cNvSpPr/>
          <p:nvPr/>
        </p:nvSpPr>
        <p:spPr>
          <a:xfrm>
            <a:off x="570993" y="3818550"/>
            <a:ext cx="1311209" cy="346249"/>
          </a:xfrm>
          <a:prstGeom prst="rect">
            <a:avLst/>
          </a:prstGeom>
        </p:spPr>
        <p:txBody>
          <a:bodyPr wrap="square">
            <a:noAutofit/>
          </a:bodyPr>
          <a:lstStyle/>
          <a:p>
            <a:pPr fontAlgn="ctr"/>
            <a:r>
              <a:rPr lang="en-US" sz="900" b="1"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Number of IP </a:t>
            </a:r>
            <a:r>
              <a:rPr lang="en-US" altLang="zh-CN" sz="900" b="1"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a</a:t>
            </a:r>
            <a:r>
              <a:rPr lang="en-US" sz="900" b="1"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ddresses</a:t>
            </a:r>
          </a:p>
        </p:txBody>
      </p:sp>
      <p:sp>
        <p:nvSpPr>
          <p:cNvPr id="74" name="矩形 23"/>
          <p:cNvSpPr/>
          <p:nvPr/>
        </p:nvSpPr>
        <p:spPr>
          <a:xfrm>
            <a:off x="1826376" y="3845553"/>
            <a:ext cx="872626" cy="230833"/>
          </a:xfrm>
          <a:prstGeom prst="rect">
            <a:avLst/>
          </a:prstGeom>
        </p:spPr>
        <p:txBody>
          <a:bodyPr wrap="square">
            <a:noAutofit/>
          </a:bodyPr>
          <a:lstStyle/>
          <a:p>
            <a:pPr fontAlgn="ctr"/>
            <a:r>
              <a:rPr lang="en-US" sz="105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2</a:t>
            </a:r>
            <a:r>
              <a:rPr lang="en-US" sz="1050" baseline="3000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16 </a:t>
            </a:r>
            <a:r>
              <a:rPr lang="en-US" sz="105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 65536</a:t>
            </a:r>
          </a:p>
        </p:txBody>
      </p:sp>
      <p:sp>
        <p:nvSpPr>
          <p:cNvPr id="75" name="矩形 24"/>
          <p:cNvSpPr/>
          <p:nvPr/>
        </p:nvSpPr>
        <p:spPr>
          <a:xfrm>
            <a:off x="570993" y="4169589"/>
            <a:ext cx="1676383" cy="346249"/>
          </a:xfrm>
          <a:prstGeom prst="rect">
            <a:avLst/>
          </a:prstGeom>
        </p:spPr>
        <p:txBody>
          <a:bodyPr wrap="square">
            <a:noAutofit/>
          </a:bodyPr>
          <a:lstStyle/>
          <a:p>
            <a:pPr fontAlgn="ctr"/>
            <a:r>
              <a:rPr lang="en-US" sz="900" b="1"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Number of available addresses</a:t>
            </a:r>
          </a:p>
        </p:txBody>
      </p:sp>
      <p:sp>
        <p:nvSpPr>
          <p:cNvPr id="76" name="矩形 25"/>
          <p:cNvSpPr/>
          <p:nvPr/>
        </p:nvSpPr>
        <p:spPr>
          <a:xfrm>
            <a:off x="1826376" y="4196592"/>
            <a:ext cx="1188132" cy="230833"/>
          </a:xfrm>
          <a:prstGeom prst="rect">
            <a:avLst/>
          </a:prstGeom>
        </p:spPr>
        <p:txBody>
          <a:bodyPr wrap="square">
            <a:noAutofit/>
          </a:bodyPr>
          <a:lstStyle/>
          <a:p>
            <a:pPr fontAlgn="ctr"/>
            <a:r>
              <a:rPr lang="en-US" sz="105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2</a:t>
            </a:r>
            <a:r>
              <a:rPr lang="en-US" sz="1050" baseline="3000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16</a:t>
            </a:r>
            <a:r>
              <a:rPr lang="en-US" sz="105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 </a:t>
            </a:r>
            <a:r>
              <a:rPr lang="en-US" sz="1050" dirty="0">
                <a:solidFill>
                  <a:schemeClr val="tx2">
                    <a:lumMod val="10000"/>
                  </a:schemeClr>
                </a:solidFill>
                <a:latin typeface="Barlow" panose="00000500000000000000" pitchFamily="2" charset="0"/>
              </a:rPr>
              <a:t>– </a:t>
            </a:r>
            <a:r>
              <a:rPr lang="en-US" sz="105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2 = 65534</a:t>
            </a:r>
          </a:p>
        </p:txBody>
      </p:sp>
      <p:sp>
        <p:nvSpPr>
          <p:cNvPr id="77" name="矩形 26"/>
          <p:cNvSpPr/>
          <p:nvPr/>
        </p:nvSpPr>
        <p:spPr>
          <a:xfrm>
            <a:off x="570993" y="4493625"/>
            <a:ext cx="1311209" cy="346249"/>
          </a:xfrm>
          <a:prstGeom prst="rect">
            <a:avLst/>
          </a:prstGeom>
        </p:spPr>
        <p:txBody>
          <a:bodyPr wrap="square">
            <a:noAutofit/>
          </a:bodyPr>
          <a:lstStyle/>
          <a:p>
            <a:pPr fontAlgn="ctr"/>
            <a:r>
              <a:rPr lang="en-US" sz="900" b="1"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Range of available addresses</a:t>
            </a:r>
          </a:p>
        </p:txBody>
      </p:sp>
      <p:sp>
        <p:nvSpPr>
          <p:cNvPr id="78" name="矩形 27"/>
          <p:cNvSpPr/>
          <p:nvPr/>
        </p:nvSpPr>
        <p:spPr>
          <a:xfrm>
            <a:off x="1826376" y="4520628"/>
            <a:ext cx="2646294" cy="230833"/>
          </a:xfrm>
          <a:prstGeom prst="rect">
            <a:avLst/>
          </a:prstGeom>
        </p:spPr>
        <p:txBody>
          <a:bodyPr wrap="square">
            <a:noAutofit/>
          </a:bodyPr>
          <a:lstStyle/>
          <a:p>
            <a:pPr fontAlgn="ctr"/>
            <a:r>
              <a:rPr lang="en-US" sz="105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172.16.0.1/16–172.16.255.254/16</a:t>
            </a:r>
          </a:p>
        </p:txBody>
      </p:sp>
      <p:graphicFrame>
        <p:nvGraphicFramePr>
          <p:cNvPr id="79" name="表格 32"/>
          <p:cNvGraphicFramePr>
            <a:graphicFrameLocks noGrp="1"/>
          </p:cNvGraphicFramePr>
          <p:nvPr/>
        </p:nvGraphicFramePr>
        <p:xfrm>
          <a:off x="1767654" y="2456205"/>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80" name="表格 33"/>
          <p:cNvGraphicFramePr>
            <a:graphicFrameLocks noGrp="1"/>
          </p:cNvGraphicFramePr>
          <p:nvPr/>
        </p:nvGraphicFramePr>
        <p:xfrm>
          <a:off x="3090801" y="2456205"/>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1</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81" name="表格 34"/>
          <p:cNvGraphicFramePr>
            <a:graphicFrameLocks noGrp="1"/>
          </p:cNvGraphicFramePr>
          <p:nvPr/>
        </p:nvGraphicFramePr>
        <p:xfrm>
          <a:off x="4487415" y="2456205"/>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82" name="表格 35"/>
          <p:cNvGraphicFramePr>
            <a:graphicFrameLocks noGrp="1"/>
          </p:cNvGraphicFramePr>
          <p:nvPr/>
        </p:nvGraphicFramePr>
        <p:xfrm>
          <a:off x="5810562" y="2456205"/>
          <a:ext cx="1300480" cy="270030"/>
        </p:xfrm>
        <a:graphic>
          <a:graphicData uri="http://schemas.openxmlformats.org/drawingml/2006/table">
            <a:tbl>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tblGrid>
              <a:tr h="27003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kumimoji="0" lang="en-US" sz="1100" b="0" i="0" u="none" strike="noStrike" cap="none" normalizeH="0" baseline="0" dirty="0">
                          <a:ln>
                            <a:noFill/>
                          </a:ln>
                          <a:solidFill>
                            <a:schemeClr val="tx1"/>
                          </a:solidFill>
                          <a:latin typeface="Barlow" panose="00000500000000000000" pitchFamily="2" charset="0"/>
                          <a:ea typeface="方正兰亭黑简体" panose="02000000000000000000" pitchFamily="2" charset="-122"/>
                          <a:cs typeface="Huawei Sans" panose="020C0503030203020204" pitchFamily="34" charset="0"/>
                        </a:rPr>
                        <a:t>0</a:t>
                      </a:r>
                    </a:p>
                  </a:txBody>
                  <a:tcPr marL="68580" marR="68580" marT="34330" marB="34330"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83" name="矩形 36"/>
          <p:cNvSpPr/>
          <p:nvPr/>
        </p:nvSpPr>
        <p:spPr>
          <a:xfrm>
            <a:off x="570993" y="2099376"/>
            <a:ext cx="1311209" cy="207749"/>
          </a:xfrm>
          <a:prstGeom prst="rect">
            <a:avLst/>
          </a:prstGeom>
        </p:spPr>
        <p:txBody>
          <a:bodyPr wrap="square">
            <a:noAutofit/>
          </a:bodyPr>
          <a:lstStyle/>
          <a:p>
            <a:pPr fontAlgn="ctr"/>
            <a:r>
              <a:rPr lang="en-US" sz="90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IP address</a:t>
            </a:r>
          </a:p>
        </p:txBody>
      </p:sp>
      <p:sp>
        <p:nvSpPr>
          <p:cNvPr id="84" name="矩形 37"/>
          <p:cNvSpPr/>
          <p:nvPr/>
        </p:nvSpPr>
        <p:spPr>
          <a:xfrm>
            <a:off x="570993" y="2429203"/>
            <a:ext cx="1311209" cy="207749"/>
          </a:xfrm>
          <a:prstGeom prst="rect">
            <a:avLst/>
          </a:prstGeom>
        </p:spPr>
        <p:txBody>
          <a:bodyPr wrap="square">
            <a:noAutofit/>
          </a:bodyPr>
          <a:lstStyle/>
          <a:p>
            <a:pPr fontAlgn="ctr"/>
            <a:r>
              <a:rPr lang="en-US" sz="90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Network mask</a:t>
            </a:r>
          </a:p>
        </p:txBody>
      </p:sp>
      <p:sp>
        <p:nvSpPr>
          <p:cNvPr id="85" name="矩形 39"/>
          <p:cNvSpPr/>
          <p:nvPr/>
        </p:nvSpPr>
        <p:spPr>
          <a:xfrm>
            <a:off x="7033239" y="2691123"/>
            <a:ext cx="1994891" cy="346249"/>
          </a:xfrm>
          <a:prstGeom prst="rect">
            <a:avLst/>
          </a:prstGeom>
        </p:spPr>
        <p:txBody>
          <a:bodyPr wrap="square">
            <a:noAutofit/>
          </a:bodyPr>
          <a:lstStyle/>
          <a:p>
            <a:pPr fontAlgn="ctr"/>
            <a:r>
              <a:rPr lang="en-US" sz="825" b="1"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The network address is obtained, with all host bits set to 0s.</a:t>
            </a:r>
          </a:p>
        </p:txBody>
      </p:sp>
      <p:sp>
        <p:nvSpPr>
          <p:cNvPr id="86" name="矩形 40"/>
          <p:cNvSpPr/>
          <p:nvPr/>
        </p:nvSpPr>
        <p:spPr>
          <a:xfrm>
            <a:off x="7014084" y="3228075"/>
            <a:ext cx="1901318" cy="346249"/>
          </a:xfrm>
          <a:prstGeom prst="rect">
            <a:avLst/>
          </a:prstGeom>
        </p:spPr>
        <p:txBody>
          <a:bodyPr wrap="square">
            <a:noAutofit/>
          </a:bodyPr>
          <a:lstStyle/>
          <a:p>
            <a:pPr fontAlgn="ctr"/>
            <a:r>
              <a:rPr lang="en-US" sz="825" b="1"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The </a:t>
            </a:r>
            <a:r>
              <a:rPr lang="en-US" altLang="zh-CN" sz="825" b="1"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broadcast </a:t>
            </a:r>
            <a:r>
              <a:rPr lang="en-US" sz="825" b="1"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address is obtained, with all host bits set to 1s.</a:t>
            </a:r>
          </a:p>
        </p:txBody>
      </p:sp>
      <p:sp>
        <p:nvSpPr>
          <p:cNvPr id="87" name="圆角矩形 75"/>
          <p:cNvSpPr/>
          <p:nvPr/>
        </p:nvSpPr>
        <p:spPr>
          <a:xfrm>
            <a:off x="4490010" y="4096450"/>
            <a:ext cx="2641103" cy="629030"/>
          </a:xfrm>
          <a:prstGeom prst="roundRect">
            <a:avLst>
              <a:gd name="adj" fmla="val 874"/>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54000" tIns="27000" rIns="54000" bIns="27000" rtlCol="0" anchor="ctr" anchorCtr="0">
            <a:noAutofit/>
          </a:bodyPr>
          <a:lstStyle/>
          <a:p>
            <a:pPr lvl="0" fontAlgn="ctr">
              <a:lnSpc>
                <a:spcPct val="125000"/>
              </a:lnSpc>
            </a:pPr>
            <a:r>
              <a:rPr lang="en-US" sz="90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Example: What are the network address, broadcast address, and number of available addresses of class A address </a:t>
            </a:r>
            <a:r>
              <a:rPr lang="en-US" altLang="zh-CN" sz="90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10.128.20.10/8</a:t>
            </a:r>
            <a:r>
              <a:rPr lang="en-US" sz="900" dirty="0">
                <a:solidFill>
                  <a:schemeClr val="tx2">
                    <a:lumMod val="10000"/>
                  </a:schemeClr>
                </a:solidFill>
                <a:latin typeface="Barlow" panose="00000500000000000000" pitchFamily="2" charset="0"/>
                <a:ea typeface="方正兰亭黑简体" panose="02000000000000000000" pitchFamily="2" charset="-122"/>
                <a:cs typeface="Huawei Sans" panose="020C0503030203020204" pitchFamily="34" charset="0"/>
              </a:rPr>
              <a:t>?</a:t>
            </a:r>
          </a:p>
        </p:txBody>
      </p:sp>
      <p:sp>
        <p:nvSpPr>
          <p:cNvPr id="88" name="同侧圆角矩形 52"/>
          <p:cNvSpPr/>
          <p:nvPr/>
        </p:nvSpPr>
        <p:spPr>
          <a:xfrm>
            <a:off x="4490011" y="3826449"/>
            <a:ext cx="2641103" cy="270000"/>
          </a:xfrm>
          <a:prstGeom prst="round2Same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ctr"/>
            <a:r>
              <a:rPr lang="en-US" sz="1050" b="1" dirty="0">
                <a:solidFill>
                  <a:schemeClr val="tx2">
                    <a:lumMod val="10000"/>
                  </a:schemeClr>
                </a:solidFill>
                <a:latin typeface="Barlow" panose="00000500000000000000" pitchFamily="2" charset="0"/>
              </a:rPr>
              <a:t>Qui</a:t>
            </a:r>
            <a:r>
              <a:rPr lang="en-US" altLang="zh-CN" sz="1050" b="1" dirty="0">
                <a:solidFill>
                  <a:schemeClr val="tx2">
                    <a:lumMod val="10000"/>
                  </a:schemeClr>
                </a:solidFill>
                <a:latin typeface="Barlow" panose="00000500000000000000" pitchFamily="2" charset="0"/>
              </a:rPr>
              <a:t>z</a:t>
            </a:r>
            <a:endParaRPr lang="en-US" sz="1050" b="1" dirty="0">
              <a:solidFill>
                <a:schemeClr val="tx2">
                  <a:lumMod val="10000"/>
                </a:schemeClr>
              </a:solidFill>
              <a:latin typeface="Barlow" panose="00000500000000000000" pitchFamily="2" charset="0"/>
            </a:endParaRPr>
          </a:p>
        </p:txBody>
      </p:sp>
    </p:spTree>
    <p:extLst>
      <p:ext uri="{BB962C8B-B14F-4D97-AF65-F5344CB8AC3E}">
        <p14:creationId xmlns:p14="http://schemas.microsoft.com/office/powerpoint/2010/main" val="83509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23</a:t>
            </a:fld>
            <a:endParaRPr>
              <a:solidFill>
                <a:schemeClr val="bg1"/>
              </a:solidFill>
            </a:endParaRPr>
          </a:p>
        </p:txBody>
      </p:sp>
      <p:sp>
        <p:nvSpPr>
          <p:cNvPr id="54" name="文本占位符 28"/>
          <p:cNvSpPr txBox="1">
            <a:spLocks/>
          </p:cNvSpPr>
          <p:nvPr/>
        </p:nvSpPr>
        <p:spPr>
          <a:xfrm>
            <a:off x="420338" y="512161"/>
            <a:ext cx="8457137" cy="2811141"/>
          </a:xfrm>
          <a:prstGeom prst="rect">
            <a:avLst/>
          </a:prstGeom>
        </p:spPr>
        <p:txBody>
          <a:bodyPr wrap="square">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350" b="1" dirty="0">
                <a:solidFill>
                  <a:schemeClr val="tx2">
                    <a:lumMod val="10000"/>
                  </a:schemeClr>
                </a:solidFill>
              </a:rPr>
              <a:t>Public IP address:</a:t>
            </a:r>
            <a:r>
              <a:rPr lang="en-US" sz="1350" dirty="0">
                <a:solidFill>
                  <a:schemeClr val="tx2">
                    <a:lumMod val="10000"/>
                  </a:schemeClr>
                </a:solidFill>
              </a:rPr>
              <a:t> An IP address is assigned by the Internet Assigned Numbers Authority (IANA), and this address allocation mode ensures that each IP address is unique on the Internet. Such an IP address is a public IP address.</a:t>
            </a:r>
          </a:p>
          <a:p>
            <a:pPr fontAlgn="ctr"/>
            <a:endParaRPr lang="en-US" sz="1350" b="1" dirty="0">
              <a:solidFill>
                <a:schemeClr val="tx2">
                  <a:lumMod val="10000"/>
                </a:schemeClr>
              </a:solidFill>
            </a:endParaRPr>
          </a:p>
          <a:p>
            <a:pPr fontAlgn="ctr"/>
            <a:r>
              <a:rPr lang="en-US" sz="1350" b="1" dirty="0">
                <a:solidFill>
                  <a:schemeClr val="tx2">
                    <a:lumMod val="10000"/>
                  </a:schemeClr>
                </a:solidFill>
              </a:rPr>
              <a:t>Private IP address:</a:t>
            </a:r>
            <a:r>
              <a:rPr lang="en-US" sz="1350" dirty="0">
                <a:solidFill>
                  <a:schemeClr val="tx2">
                    <a:lumMod val="10000"/>
                  </a:schemeClr>
                </a:solidFill>
              </a:rPr>
              <a:t> In practice, some networks do not need to connect to the Internet. For example, on a network of a lab in a college, IP addresses of devices need to avoid conflicting with each other only within the same network. In the IP address space, some IP addresses of class A, B, and C addresses are reserved for the preceding situations. These IP addresses are called private IP addresses.</a:t>
            </a:r>
          </a:p>
          <a:p>
            <a:pPr fontAlgn="ctr"/>
            <a:endParaRPr lang="en-US" sz="1350" dirty="0">
              <a:solidFill>
                <a:schemeClr val="tx2">
                  <a:lumMod val="10000"/>
                </a:schemeClr>
              </a:solidFill>
            </a:endParaRPr>
          </a:p>
          <a:p>
            <a:pPr marL="490538" lvl="1" indent="-246460" fontAlgn="ctr"/>
            <a:r>
              <a:rPr lang="en-US" sz="1350" dirty="0">
                <a:solidFill>
                  <a:schemeClr val="tx2">
                    <a:lumMod val="10000"/>
                  </a:schemeClr>
                </a:solidFill>
              </a:rPr>
              <a:t>Class A: 10.0.0.0–10.255.255.255</a:t>
            </a:r>
          </a:p>
          <a:p>
            <a:pPr marL="490538" lvl="1" indent="-246460" fontAlgn="ctr"/>
            <a:r>
              <a:rPr lang="en-US" sz="1350" dirty="0">
                <a:solidFill>
                  <a:schemeClr val="tx2">
                    <a:lumMod val="10000"/>
                  </a:schemeClr>
                </a:solidFill>
              </a:rPr>
              <a:t>Class B: 172.16.0.0–172.31.255.255</a:t>
            </a:r>
          </a:p>
          <a:p>
            <a:pPr marL="490538" lvl="1" indent="-246460" fontAlgn="ctr"/>
            <a:r>
              <a:rPr lang="en-US" sz="1350" dirty="0">
                <a:solidFill>
                  <a:schemeClr val="tx2">
                    <a:lumMod val="10000"/>
                  </a:schemeClr>
                </a:solidFill>
              </a:rPr>
              <a:t>Class C: 192.168.0.0–192.168.255.255</a:t>
            </a:r>
          </a:p>
          <a:p>
            <a:pPr fontAlgn="ctr"/>
            <a:endParaRPr lang="zh-CN" altLang="en-US" sz="1350" dirty="0">
              <a:solidFill>
                <a:schemeClr val="tx2">
                  <a:lumMod val="10000"/>
                </a:schemeClr>
              </a:solidFill>
            </a:endParaRPr>
          </a:p>
        </p:txBody>
      </p:sp>
      <p:sp>
        <p:nvSpPr>
          <p:cNvPr id="2" name="TextBox 1">
            <a:extLst>
              <a:ext uri="{FF2B5EF4-FFF2-40B4-BE49-F238E27FC236}">
                <a16:creationId xmlns:a16="http://schemas.microsoft.com/office/drawing/2014/main" id="{52101F6C-F54F-8500-C0EE-5B1BE83CA78D}"/>
              </a:ext>
            </a:extLst>
          </p:cNvPr>
          <p:cNvSpPr txBox="1"/>
          <p:nvPr/>
        </p:nvSpPr>
        <p:spPr>
          <a:xfrm>
            <a:off x="420338" y="3390900"/>
            <a:ext cx="8312182" cy="1169551"/>
          </a:xfrm>
          <a:prstGeom prst="rect">
            <a:avLst/>
          </a:prstGeom>
          <a:noFill/>
        </p:spPr>
        <p:txBody>
          <a:bodyPr wrap="square" rtlCol="0">
            <a:spAutoFit/>
          </a:bodyPr>
          <a:lstStyle/>
          <a:p>
            <a:r>
              <a:rPr lang="en-US" b="1" dirty="0"/>
              <a:t>DHCP: </a:t>
            </a:r>
            <a:r>
              <a:rPr lang="en-US" dirty="0">
                <a:latin typeface="Barlow" panose="00000500000000000000" pitchFamily="2" charset="0"/>
              </a:rPr>
              <a:t> stands for Dynamic Host Configuration Protocol. It is a network protocol used to automatically assign and manage IP addresses and other network configuration information to devices on a TCP/IP network. The primary purpose of DHCP is to simplify the process of configuring devices on a network by automatically providing them with the necessary network settings.</a:t>
            </a:r>
            <a:endParaRPr lang="en-US" b="1" dirty="0"/>
          </a:p>
          <a:p>
            <a:r>
              <a:rPr lang="en-US" dirty="0">
                <a:latin typeface="Barlow" panose="00000500000000000000" pitchFamily="2" charset="0"/>
              </a:rPr>
              <a:t> </a:t>
            </a:r>
          </a:p>
        </p:txBody>
      </p:sp>
    </p:spTree>
    <p:extLst>
      <p:ext uri="{BB962C8B-B14F-4D97-AF65-F5344CB8AC3E}">
        <p14:creationId xmlns:p14="http://schemas.microsoft.com/office/powerpoint/2010/main" val="2968921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Special IP Addresses</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24</a:t>
            </a:fld>
            <a:endParaRPr>
              <a:solidFill>
                <a:schemeClr val="bg1"/>
              </a:solidFill>
            </a:endParaRPr>
          </a:p>
        </p:txBody>
      </p:sp>
      <p:sp>
        <p:nvSpPr>
          <p:cNvPr id="54" name="文本占位符 28"/>
          <p:cNvSpPr txBox="1">
            <a:spLocks/>
          </p:cNvSpPr>
          <p:nvPr/>
        </p:nvSpPr>
        <p:spPr>
          <a:xfrm>
            <a:off x="351238" y="925117"/>
            <a:ext cx="8457137" cy="679187"/>
          </a:xfrm>
          <a:prstGeom prst="rect">
            <a:avLst/>
          </a:prstGeom>
        </p:spPr>
        <p:txBody>
          <a:bodyPr wrap="square">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500" dirty="0">
                <a:solidFill>
                  <a:schemeClr val="tx2">
                    <a:lumMod val="10000"/>
                  </a:schemeClr>
                </a:solidFill>
              </a:rPr>
              <a:t>Some IP addresses in the IP address space are of special meanings and functions. </a:t>
            </a:r>
          </a:p>
          <a:p>
            <a:endParaRPr lang="en-US" sz="1500" dirty="0">
              <a:solidFill>
                <a:schemeClr val="tx2">
                  <a:lumMod val="10000"/>
                </a:schemeClr>
              </a:solidFill>
            </a:endParaRPr>
          </a:p>
          <a:p>
            <a:r>
              <a:rPr lang="en-US" sz="1500" dirty="0">
                <a:solidFill>
                  <a:schemeClr val="tx2">
                    <a:lumMod val="10000"/>
                  </a:schemeClr>
                </a:solidFill>
              </a:rPr>
              <a:t>For example:</a:t>
            </a:r>
          </a:p>
        </p:txBody>
      </p:sp>
      <p:graphicFrame>
        <p:nvGraphicFramePr>
          <p:cNvPr id="44" name="表格 5"/>
          <p:cNvGraphicFramePr>
            <a:graphicFrameLocks noGrp="1"/>
          </p:cNvGraphicFramePr>
          <p:nvPr>
            <p:extLst>
              <p:ext uri="{D42A27DB-BD31-4B8C-83A1-F6EECF244321}">
                <p14:modId xmlns:p14="http://schemas.microsoft.com/office/powerpoint/2010/main" val="2459960575"/>
              </p:ext>
            </p:extLst>
          </p:nvPr>
        </p:nvGraphicFramePr>
        <p:xfrm>
          <a:off x="664500" y="1975224"/>
          <a:ext cx="8143875" cy="2386607"/>
        </p:xfrm>
        <a:graphic>
          <a:graphicData uri="http://schemas.openxmlformats.org/drawingml/2006/table">
            <a:tbl>
              <a:tblPr>
                <a:tableStyleId>{2D5ABB26-0587-4C30-8999-92F81FD0307C}</a:tableStyleId>
              </a:tblPr>
              <a:tblGrid>
                <a:gridCol w="2158712">
                  <a:extLst>
                    <a:ext uri="{9D8B030D-6E8A-4147-A177-3AD203B41FA5}">
                      <a16:colId xmlns:a16="http://schemas.microsoft.com/office/drawing/2014/main" val="20000"/>
                    </a:ext>
                  </a:extLst>
                </a:gridCol>
                <a:gridCol w="1579418">
                  <a:extLst>
                    <a:ext uri="{9D8B030D-6E8A-4147-A177-3AD203B41FA5}">
                      <a16:colId xmlns:a16="http://schemas.microsoft.com/office/drawing/2014/main" val="20001"/>
                    </a:ext>
                  </a:extLst>
                </a:gridCol>
                <a:gridCol w="4405745">
                  <a:extLst>
                    <a:ext uri="{9D8B030D-6E8A-4147-A177-3AD203B41FA5}">
                      <a16:colId xmlns:a16="http://schemas.microsoft.com/office/drawing/2014/main" val="20002"/>
                    </a:ext>
                  </a:extLst>
                </a:gridCol>
              </a:tblGrid>
              <a:tr h="329191">
                <a:tc>
                  <a:txBody>
                    <a:bodyPr/>
                    <a:lstStyle/>
                    <a:p>
                      <a:pPr algn="ctr" fontAlgn="ctr"/>
                      <a:r>
                        <a:rPr lang="en-US" sz="1400" b="1" dirty="0">
                          <a:solidFill>
                            <a:schemeClr val="tx2">
                              <a:lumMod val="10000"/>
                            </a:schemeClr>
                          </a:solidFill>
                          <a:latin typeface="Arial" panose="020B0604020202020204" pitchFamily="34" charset="0"/>
                          <a:ea typeface="+mn-ea"/>
                          <a:cs typeface="Arial" panose="020B0604020202020204" pitchFamily="34" charset="0"/>
                        </a:rPr>
                        <a:t>Special</a:t>
                      </a:r>
                      <a:r>
                        <a:rPr lang="en-US" sz="1400" b="1" baseline="0" dirty="0">
                          <a:solidFill>
                            <a:schemeClr val="tx2">
                              <a:lumMod val="10000"/>
                            </a:schemeClr>
                          </a:solidFill>
                          <a:latin typeface="Arial" panose="020B0604020202020204" pitchFamily="34" charset="0"/>
                          <a:ea typeface="+mn-ea"/>
                          <a:cs typeface="Arial" panose="020B0604020202020204" pitchFamily="34" charset="0"/>
                        </a:rPr>
                        <a:t> IP Address</a:t>
                      </a:r>
                    </a:p>
                  </a:txBody>
                  <a:tcPr marL="68580" marR="68580" marT="34290" marB="3429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fontAlgn="ctr"/>
                      <a:r>
                        <a:rPr lang="en-US" sz="1400" b="1">
                          <a:solidFill>
                            <a:schemeClr val="tx2">
                              <a:lumMod val="10000"/>
                            </a:schemeClr>
                          </a:solidFill>
                          <a:latin typeface="Arial" panose="020B0604020202020204" pitchFamily="34" charset="0"/>
                          <a:ea typeface="+mn-ea"/>
                          <a:cs typeface="Arial" panose="020B0604020202020204" pitchFamily="34" charset="0"/>
                        </a:rPr>
                        <a:t>Address Scope</a:t>
                      </a:r>
                    </a:p>
                  </a:txBody>
                  <a:tcPr marL="68580" marR="68580" marT="34290" marB="3429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tc>
                  <a:txBody>
                    <a:bodyPr/>
                    <a:lstStyle/>
                    <a:p>
                      <a:pPr algn="ctr" fontAlgn="ctr"/>
                      <a:r>
                        <a:rPr lang="en-US" sz="1400" b="1" dirty="0">
                          <a:solidFill>
                            <a:schemeClr val="tx2">
                              <a:lumMod val="10000"/>
                            </a:schemeClr>
                          </a:solidFill>
                          <a:latin typeface="Arial" panose="020B0604020202020204" pitchFamily="34" charset="0"/>
                          <a:ea typeface="+mn-ea"/>
                          <a:cs typeface="Arial" panose="020B0604020202020204" pitchFamily="34" charset="0"/>
                        </a:rPr>
                        <a:t>Function</a:t>
                      </a:r>
                    </a:p>
                  </a:txBody>
                  <a:tcPr marL="68580" marR="68580" marT="34290" marB="3429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617220">
                <a:tc>
                  <a:txBody>
                    <a:bodyPr/>
                    <a:lstStyle/>
                    <a:p>
                      <a:pPr algn="l" fontAlgn="ctr"/>
                      <a:r>
                        <a:rPr lang="en-US" sz="1200" b="1" dirty="0">
                          <a:solidFill>
                            <a:schemeClr val="tx2">
                              <a:lumMod val="10000"/>
                            </a:schemeClr>
                          </a:solidFill>
                          <a:latin typeface="Arial" panose="020B0604020202020204" pitchFamily="34" charset="0"/>
                          <a:ea typeface="+mn-ea"/>
                          <a:cs typeface="Arial" panose="020B0604020202020204" pitchFamily="34" charset="0"/>
                        </a:rPr>
                        <a:t>Limited broadcast address</a:t>
                      </a:r>
                    </a:p>
                  </a:txBody>
                  <a:tcPr marL="68580" marR="68580" marT="34290" marB="3429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200" dirty="0">
                          <a:solidFill>
                            <a:schemeClr val="tx2">
                              <a:lumMod val="10000"/>
                            </a:schemeClr>
                          </a:solidFill>
                          <a:latin typeface="Arial" panose="020B0604020202020204" pitchFamily="34" charset="0"/>
                          <a:ea typeface="+mn-ea"/>
                          <a:cs typeface="Arial" panose="020B0604020202020204" pitchFamily="34" charset="0"/>
                        </a:rPr>
                        <a:t>255.255.255.255</a:t>
                      </a:r>
                    </a:p>
                  </a:txBody>
                  <a:tcPr marL="68580" marR="68580" marT="34290" marB="3429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200" dirty="0">
                          <a:solidFill>
                            <a:schemeClr val="tx2">
                              <a:lumMod val="10000"/>
                            </a:schemeClr>
                          </a:solidFill>
                          <a:latin typeface="Arial" panose="020B0604020202020204" pitchFamily="34" charset="0"/>
                          <a:ea typeface="+mn-ea"/>
                          <a:cs typeface="Arial" panose="020B0604020202020204" pitchFamily="34" charset="0"/>
                        </a:rPr>
                        <a:t>It can be used as a destination address and traffic destined for it is sent to all hosts on the network segment to which the address belongs.</a:t>
                      </a:r>
                      <a:r>
                        <a:rPr lang="en-US" sz="1200" baseline="0" dirty="0">
                          <a:solidFill>
                            <a:schemeClr val="tx2">
                              <a:lumMod val="10000"/>
                            </a:schemeClr>
                          </a:solidFill>
                          <a:latin typeface="Arial" panose="020B0604020202020204" pitchFamily="34" charset="0"/>
                          <a:ea typeface="+mn-ea"/>
                          <a:cs typeface="Arial" panose="020B0604020202020204" pitchFamily="34" charset="0"/>
                        </a:rPr>
                        <a:t> </a:t>
                      </a:r>
                      <a:r>
                        <a:rPr lang="en-US" sz="1200" dirty="0">
                          <a:solidFill>
                            <a:schemeClr val="tx2">
                              <a:lumMod val="10000"/>
                            </a:schemeClr>
                          </a:solidFill>
                          <a:latin typeface="Arial" panose="020B0604020202020204" pitchFamily="34" charset="0"/>
                          <a:ea typeface="+mn-ea"/>
                          <a:cs typeface="Arial" panose="020B0604020202020204" pitchFamily="34" charset="0"/>
                        </a:rPr>
                        <a:t>(Its usage is restricted by a gateway).</a:t>
                      </a:r>
                    </a:p>
                  </a:txBody>
                  <a:tcPr marL="68580" marR="68580" marT="34290" marB="3429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1"/>
                  </a:ext>
                </a:extLst>
              </a:tr>
              <a:tr h="521219">
                <a:tc>
                  <a:txBody>
                    <a:bodyPr/>
                    <a:lstStyle/>
                    <a:p>
                      <a:pPr algn="l" fontAlgn="ctr"/>
                      <a:r>
                        <a:rPr lang="en-US" sz="1200" b="1" dirty="0">
                          <a:solidFill>
                            <a:schemeClr val="tx2">
                              <a:lumMod val="10000"/>
                            </a:schemeClr>
                          </a:solidFill>
                          <a:latin typeface="Arial" panose="020B0604020202020204" pitchFamily="34" charset="0"/>
                          <a:ea typeface="+mn-ea"/>
                          <a:cs typeface="Arial" panose="020B0604020202020204" pitchFamily="34" charset="0"/>
                        </a:rPr>
                        <a:t>Any IP address</a:t>
                      </a:r>
                    </a:p>
                  </a:txBody>
                  <a:tcPr marL="68580" marR="68580" marT="34290" marB="3429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200" dirty="0">
                          <a:solidFill>
                            <a:schemeClr val="tx2">
                              <a:lumMod val="10000"/>
                            </a:schemeClr>
                          </a:solidFill>
                          <a:latin typeface="Arial" panose="020B0604020202020204" pitchFamily="34" charset="0"/>
                          <a:ea typeface="+mn-ea"/>
                          <a:cs typeface="Arial" panose="020B0604020202020204" pitchFamily="34" charset="0"/>
                        </a:rPr>
                        <a:t>0.0.0.0</a:t>
                      </a:r>
                    </a:p>
                  </a:txBody>
                  <a:tcPr marL="68580" marR="68580" marT="34290" marB="3429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200" dirty="0">
                          <a:solidFill>
                            <a:schemeClr val="tx2">
                              <a:lumMod val="10000"/>
                            </a:schemeClr>
                          </a:solidFill>
                          <a:latin typeface="Arial" panose="020B0604020202020204" pitchFamily="34" charset="0"/>
                          <a:ea typeface="+mn-ea"/>
                          <a:cs typeface="Arial" panose="020B0604020202020204" pitchFamily="34" charset="0"/>
                        </a:rPr>
                        <a:t>It is an address of any network.</a:t>
                      </a:r>
                    </a:p>
                    <a:p>
                      <a:pPr algn="l" fontAlgn="ctr"/>
                      <a:r>
                        <a:rPr lang="en-US" sz="1200" dirty="0">
                          <a:solidFill>
                            <a:schemeClr val="tx2">
                              <a:lumMod val="10000"/>
                            </a:schemeClr>
                          </a:solidFill>
                          <a:latin typeface="Arial" panose="020B0604020202020204" pitchFamily="34" charset="0"/>
                          <a:ea typeface="+mn-ea"/>
                          <a:cs typeface="Arial" panose="020B0604020202020204" pitchFamily="34" charset="0"/>
                        </a:rPr>
                        <a:t>Addresses in this block refer to source hosts on "this" network.</a:t>
                      </a:r>
                    </a:p>
                  </a:txBody>
                  <a:tcPr marL="68580" marR="68580" marT="34290" marB="3429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2"/>
                  </a:ext>
                </a:extLst>
              </a:tr>
              <a:tr h="301757">
                <a:tc>
                  <a:txBody>
                    <a:bodyPr/>
                    <a:lstStyle/>
                    <a:p>
                      <a:pPr algn="l" fontAlgn="ctr"/>
                      <a:r>
                        <a:rPr lang="en-US" sz="1200" b="1" dirty="0">
                          <a:solidFill>
                            <a:schemeClr val="tx2">
                              <a:lumMod val="10000"/>
                            </a:schemeClr>
                          </a:solidFill>
                          <a:latin typeface="Arial" panose="020B0604020202020204" pitchFamily="34" charset="0"/>
                          <a:ea typeface="+mn-ea"/>
                          <a:cs typeface="Arial" panose="020B0604020202020204" pitchFamily="34" charset="0"/>
                        </a:rPr>
                        <a:t>Loopback address</a:t>
                      </a:r>
                    </a:p>
                  </a:txBody>
                  <a:tcPr marL="68580" marR="68580" marT="34290" marB="3429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200" dirty="0">
                          <a:solidFill>
                            <a:schemeClr val="tx2">
                              <a:lumMod val="10000"/>
                            </a:schemeClr>
                          </a:solidFill>
                          <a:latin typeface="Arial" panose="020B0604020202020204" pitchFamily="34" charset="0"/>
                          <a:ea typeface="+mn-ea"/>
                          <a:cs typeface="Arial" panose="020B0604020202020204" pitchFamily="34" charset="0"/>
                        </a:rPr>
                        <a:t>127.0.0.0/8</a:t>
                      </a:r>
                    </a:p>
                  </a:txBody>
                  <a:tcPr marL="68580" marR="68580" marT="34290" marB="3429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200" dirty="0">
                          <a:solidFill>
                            <a:schemeClr val="tx2">
                              <a:lumMod val="10000"/>
                            </a:schemeClr>
                          </a:solidFill>
                          <a:latin typeface="Arial" panose="020B0604020202020204" pitchFamily="34" charset="0"/>
                          <a:ea typeface="+mn-ea"/>
                          <a:cs typeface="Arial" panose="020B0604020202020204" pitchFamily="34" charset="0"/>
                        </a:rPr>
                        <a:t>It is used to test the software system of a test device.</a:t>
                      </a:r>
                    </a:p>
                  </a:txBody>
                  <a:tcPr marL="68580" marR="68580" marT="34290" marB="3429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3"/>
                  </a:ext>
                </a:extLst>
              </a:tr>
              <a:tr h="521219">
                <a:tc>
                  <a:txBody>
                    <a:bodyPr/>
                    <a:lstStyle/>
                    <a:p>
                      <a:pPr algn="l" fontAlgn="ctr"/>
                      <a:r>
                        <a:rPr lang="en-US" sz="1200" b="1" dirty="0">
                          <a:solidFill>
                            <a:schemeClr val="tx2">
                              <a:lumMod val="10000"/>
                            </a:schemeClr>
                          </a:solidFill>
                          <a:latin typeface="Arial" panose="020B0604020202020204" pitchFamily="34" charset="0"/>
                          <a:ea typeface="+mn-ea"/>
                          <a:cs typeface="Arial" panose="020B0604020202020204" pitchFamily="34" charset="0"/>
                        </a:rPr>
                        <a:t>Link-local address / APIPA</a:t>
                      </a:r>
                    </a:p>
                    <a:p>
                      <a:pPr algn="l" fontAlgn="ctr"/>
                      <a:r>
                        <a:rPr lang="en-US" sz="1000" b="1" dirty="0">
                          <a:solidFill>
                            <a:schemeClr val="tx2">
                              <a:lumMod val="10000"/>
                            </a:schemeClr>
                          </a:solidFill>
                          <a:latin typeface="Arial" panose="020B0604020202020204" pitchFamily="34" charset="0"/>
                          <a:ea typeface="+mn-ea"/>
                          <a:cs typeface="Arial" panose="020B0604020202020204" pitchFamily="34" charset="0"/>
                        </a:rPr>
                        <a:t>Automatic Private IP Addressing</a:t>
                      </a:r>
                    </a:p>
                  </a:txBody>
                  <a:tcPr marL="68580" marR="68580" marT="34290" marB="3429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200" dirty="0">
                          <a:solidFill>
                            <a:schemeClr val="tx2">
                              <a:lumMod val="10000"/>
                            </a:schemeClr>
                          </a:solidFill>
                          <a:latin typeface="Arial" panose="020B0604020202020204" pitchFamily="34" charset="0"/>
                          <a:ea typeface="+mn-ea"/>
                          <a:cs typeface="Arial" panose="020B0604020202020204" pitchFamily="34" charset="0"/>
                        </a:rPr>
                        <a:t>169.254.0.0/24</a:t>
                      </a:r>
                    </a:p>
                  </a:txBody>
                  <a:tcPr marL="68580" marR="68580" marT="34290" marB="3429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algn="l" fontAlgn="ctr"/>
                      <a:r>
                        <a:rPr lang="en-US" sz="1200" dirty="0">
                          <a:solidFill>
                            <a:schemeClr val="tx2">
                              <a:lumMod val="10000"/>
                            </a:schemeClr>
                          </a:solidFill>
                          <a:latin typeface="Arial" panose="020B0604020202020204" pitchFamily="34" charset="0"/>
                          <a:ea typeface="+mn-ea"/>
                          <a:cs typeface="Arial" panose="020B0604020202020204" pitchFamily="34" charset="0"/>
                        </a:rPr>
                        <a:t>If a host fails to automatically obtain an IP address, the host can use an IP address in this address block for temporary communication.</a:t>
                      </a:r>
                    </a:p>
                  </a:txBody>
                  <a:tcPr marL="68580" marR="68580" marT="34290" marB="34290"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29839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IPv4 vs. IPv6</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25</a:t>
            </a:fld>
            <a:endParaRPr>
              <a:solidFill>
                <a:schemeClr val="bg1"/>
              </a:solidFill>
            </a:endParaRPr>
          </a:p>
        </p:txBody>
      </p:sp>
      <p:sp>
        <p:nvSpPr>
          <p:cNvPr id="54" name="文本占位符 28"/>
          <p:cNvSpPr txBox="1">
            <a:spLocks/>
          </p:cNvSpPr>
          <p:nvPr/>
        </p:nvSpPr>
        <p:spPr>
          <a:xfrm>
            <a:off x="351238" y="925117"/>
            <a:ext cx="8457137" cy="679187"/>
          </a:xfrm>
          <a:prstGeom prst="rect">
            <a:avLst/>
          </a:prstGeom>
        </p:spPr>
        <p:txBody>
          <a:bodyPr wrap="square">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sz="1500" dirty="0">
                <a:solidFill>
                  <a:schemeClr val="tx2">
                    <a:lumMod val="10000"/>
                  </a:schemeClr>
                </a:solidFill>
              </a:rPr>
              <a:t>IPv4 addresses managed by the IANA were exhausted in 2011. As the last public IPv4 address was allocated and more and more users and devices access the public network, IPv4 addresses were exhausted. This is the biggest driving force for IPv6 to replace IPv4.</a:t>
            </a:r>
          </a:p>
        </p:txBody>
      </p:sp>
      <p:sp>
        <p:nvSpPr>
          <p:cNvPr id="40" name="圆角矩形 75"/>
          <p:cNvSpPr/>
          <p:nvPr/>
        </p:nvSpPr>
        <p:spPr>
          <a:xfrm>
            <a:off x="1327952" y="2585803"/>
            <a:ext cx="3189625" cy="1917449"/>
          </a:xfrm>
          <a:prstGeom prst="roundRect">
            <a:avLst>
              <a:gd name="adj" fmla="val 0"/>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54000" tIns="27000" rIns="54000" bIns="27000" rtlCol="0" anchor="t" anchorCtr="0">
            <a:noAutofit/>
          </a:bodyPr>
          <a:lstStyle/>
          <a:p>
            <a:pPr marL="457200" indent="-342900" algn="just" fontAlgn="ctr">
              <a:lnSpc>
                <a:spcPct val="110000"/>
              </a:lnSpc>
              <a:spcBef>
                <a:spcPts val="600"/>
              </a:spcBef>
              <a:buClr>
                <a:schemeClr val="accent1"/>
              </a:buClr>
              <a:buSzPts val="1800"/>
              <a:buFont typeface="Barlow Light"/>
              <a:buChar char="▸"/>
            </a:pPr>
            <a:r>
              <a:rPr lang="en-US" sz="1100" dirty="0">
                <a:solidFill>
                  <a:schemeClr val="tx2">
                    <a:lumMod val="10000"/>
                  </a:schemeClr>
                </a:solidFill>
                <a:latin typeface="Arial"/>
                <a:ea typeface="Arial"/>
                <a:cs typeface="Arial"/>
                <a:sym typeface="Barlow Light"/>
              </a:rPr>
              <a:t>Address length: 32 bits</a:t>
            </a:r>
          </a:p>
          <a:p>
            <a:pPr marL="457200" indent="-342900" algn="just" fontAlgn="ctr">
              <a:lnSpc>
                <a:spcPct val="110000"/>
              </a:lnSpc>
              <a:spcBef>
                <a:spcPts val="600"/>
              </a:spcBef>
              <a:buClr>
                <a:schemeClr val="accent1"/>
              </a:buClr>
              <a:buSzPts val="1800"/>
              <a:buFont typeface="Barlow Light"/>
              <a:buChar char="▸"/>
            </a:pPr>
            <a:r>
              <a:rPr lang="en-US" sz="1100" dirty="0">
                <a:solidFill>
                  <a:schemeClr val="tx2">
                    <a:lumMod val="10000"/>
                  </a:schemeClr>
                </a:solidFill>
                <a:latin typeface="Arial"/>
                <a:ea typeface="Arial"/>
                <a:cs typeface="Arial"/>
                <a:sym typeface="Barlow Light"/>
              </a:rPr>
              <a:t>Address types: unicast address, broadcast address, and multicast address</a:t>
            </a:r>
          </a:p>
          <a:p>
            <a:pPr marL="457200" indent="-342900" algn="just" fontAlgn="ctr">
              <a:lnSpc>
                <a:spcPct val="110000"/>
              </a:lnSpc>
              <a:spcBef>
                <a:spcPts val="600"/>
              </a:spcBef>
              <a:buClr>
                <a:schemeClr val="accent1"/>
              </a:buClr>
              <a:buSzPts val="1800"/>
              <a:buFont typeface="Barlow Light"/>
              <a:buChar char="▸"/>
            </a:pPr>
            <a:r>
              <a:rPr lang="en-US" sz="1100" dirty="0">
                <a:solidFill>
                  <a:schemeClr val="tx2">
                    <a:lumMod val="10000"/>
                  </a:schemeClr>
                </a:solidFill>
                <a:latin typeface="Arial"/>
                <a:ea typeface="Arial"/>
                <a:cs typeface="Arial"/>
                <a:sym typeface="Barlow Light"/>
              </a:rPr>
              <a:t>Characteristics:</a:t>
            </a:r>
          </a:p>
          <a:p>
            <a:pPr marL="457200" lvl="1" indent="-342900" algn="just" fontAlgn="ctr">
              <a:lnSpc>
                <a:spcPct val="110000"/>
              </a:lnSpc>
              <a:spcBef>
                <a:spcPts val="600"/>
              </a:spcBef>
              <a:buClr>
                <a:schemeClr val="accent1"/>
              </a:buClr>
              <a:buSzPts val="1800"/>
              <a:buFont typeface="Barlow Light"/>
              <a:buChar char="▸"/>
            </a:pPr>
            <a:r>
              <a:rPr lang="en-US" sz="1100" dirty="0">
                <a:solidFill>
                  <a:schemeClr val="tx2">
                    <a:lumMod val="10000"/>
                  </a:schemeClr>
                </a:solidFill>
                <a:latin typeface="Arial"/>
                <a:ea typeface="Arial"/>
                <a:cs typeface="Arial"/>
                <a:sym typeface="Barlow Light"/>
              </a:rPr>
              <a:t>IPv4 address depletion</a:t>
            </a:r>
          </a:p>
          <a:p>
            <a:pPr marL="457200" lvl="1" indent="-342900" algn="just" fontAlgn="ctr">
              <a:lnSpc>
                <a:spcPct val="110000"/>
              </a:lnSpc>
              <a:spcBef>
                <a:spcPts val="600"/>
              </a:spcBef>
              <a:buClr>
                <a:schemeClr val="accent1"/>
              </a:buClr>
              <a:buSzPts val="1800"/>
              <a:buFont typeface="Barlow Light"/>
              <a:buChar char="▸"/>
            </a:pPr>
            <a:r>
              <a:rPr lang="en-US" sz="1100" dirty="0">
                <a:solidFill>
                  <a:schemeClr val="tx2">
                    <a:lumMod val="10000"/>
                  </a:schemeClr>
                </a:solidFill>
                <a:latin typeface="Arial"/>
                <a:ea typeface="Arial"/>
                <a:cs typeface="Arial"/>
                <a:sym typeface="Barlow Light"/>
              </a:rPr>
              <a:t>Inappropriate packet header design</a:t>
            </a:r>
          </a:p>
          <a:p>
            <a:pPr marL="457200" lvl="1" indent="-342900" algn="just" fontAlgn="ctr">
              <a:lnSpc>
                <a:spcPct val="110000"/>
              </a:lnSpc>
              <a:spcBef>
                <a:spcPts val="600"/>
              </a:spcBef>
              <a:buClr>
                <a:schemeClr val="accent1"/>
              </a:buClr>
              <a:buSzPts val="1800"/>
              <a:buFont typeface="Barlow Light"/>
              <a:buChar char="▸"/>
            </a:pPr>
            <a:r>
              <a:rPr lang="en-US" sz="1100" dirty="0">
                <a:solidFill>
                  <a:schemeClr val="tx2">
                    <a:lumMod val="10000"/>
                  </a:schemeClr>
                </a:solidFill>
                <a:latin typeface="Arial"/>
                <a:ea typeface="Arial"/>
                <a:cs typeface="Arial"/>
                <a:sym typeface="Barlow Light"/>
              </a:rPr>
              <a:t>ARP dependency-induced flooding </a:t>
            </a:r>
            <a:r>
              <a:rPr lang="en-US" sz="1100" dirty="0">
                <a:solidFill>
                  <a:schemeClr val="tx2">
                    <a:lumMod val="10000"/>
                  </a:schemeClr>
                </a:solidFill>
                <a:latin typeface="Arial"/>
                <a:ea typeface="Arial"/>
                <a:cs typeface="Arial"/>
              </a:rPr>
              <a:t>...</a:t>
            </a:r>
          </a:p>
        </p:txBody>
      </p:sp>
      <p:sp>
        <p:nvSpPr>
          <p:cNvPr id="41" name="圆角矩形 75"/>
          <p:cNvSpPr/>
          <p:nvPr/>
        </p:nvSpPr>
        <p:spPr>
          <a:xfrm>
            <a:off x="4955458" y="2585803"/>
            <a:ext cx="3189625" cy="1917449"/>
          </a:xfrm>
          <a:prstGeom prst="roundRect">
            <a:avLst>
              <a:gd name="adj" fmla="val 874"/>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54000" tIns="27000" rIns="54000" bIns="27000" rtlCol="0" anchor="t" anchorCtr="0">
            <a:noAutofit/>
          </a:bodyPr>
          <a:lstStyle/>
          <a:p>
            <a:pPr marL="457200" indent="-342900" algn="just" fontAlgn="ctr">
              <a:lnSpc>
                <a:spcPct val="110000"/>
              </a:lnSpc>
              <a:spcBef>
                <a:spcPts val="600"/>
              </a:spcBef>
              <a:buClr>
                <a:schemeClr val="accent1"/>
              </a:buClr>
              <a:buSzPts val="1800"/>
              <a:buFont typeface="Barlow Light"/>
              <a:buChar char="▸"/>
            </a:pPr>
            <a:r>
              <a:rPr lang="en-US" sz="1100" dirty="0">
                <a:solidFill>
                  <a:schemeClr val="tx2">
                    <a:lumMod val="10000"/>
                  </a:schemeClr>
                </a:solidFill>
                <a:latin typeface="Arial"/>
                <a:ea typeface="Arial"/>
                <a:cs typeface="Arial"/>
              </a:rPr>
              <a:t>Address length: 128 bits</a:t>
            </a:r>
          </a:p>
          <a:p>
            <a:pPr marL="457200" indent="-342900" algn="just" fontAlgn="ctr">
              <a:lnSpc>
                <a:spcPct val="110000"/>
              </a:lnSpc>
              <a:spcBef>
                <a:spcPts val="600"/>
              </a:spcBef>
              <a:buClr>
                <a:schemeClr val="accent1"/>
              </a:buClr>
              <a:buSzPts val="1800"/>
              <a:buFont typeface="Barlow Light"/>
              <a:buChar char="▸"/>
            </a:pPr>
            <a:r>
              <a:rPr lang="en-US" sz="1100" dirty="0">
                <a:solidFill>
                  <a:schemeClr val="tx2">
                    <a:lumMod val="10000"/>
                  </a:schemeClr>
                </a:solidFill>
                <a:latin typeface="Arial"/>
                <a:ea typeface="Arial"/>
                <a:cs typeface="Arial"/>
              </a:rPr>
              <a:t>Address types: unicast address, multicast address, and </a:t>
            </a:r>
            <a:r>
              <a:rPr lang="en-US" sz="1100" dirty="0" err="1">
                <a:solidFill>
                  <a:schemeClr val="tx2">
                    <a:lumMod val="10000"/>
                  </a:schemeClr>
                </a:solidFill>
                <a:latin typeface="Arial"/>
                <a:ea typeface="Arial"/>
                <a:cs typeface="Arial"/>
              </a:rPr>
              <a:t>anycast</a:t>
            </a:r>
            <a:r>
              <a:rPr lang="en-US" sz="1100" dirty="0">
                <a:solidFill>
                  <a:schemeClr val="tx2">
                    <a:lumMod val="10000"/>
                  </a:schemeClr>
                </a:solidFill>
                <a:latin typeface="Arial"/>
                <a:ea typeface="Arial"/>
                <a:cs typeface="Arial"/>
              </a:rPr>
              <a:t> address</a:t>
            </a:r>
          </a:p>
          <a:p>
            <a:pPr marL="457200" indent="-342900" algn="just" fontAlgn="ctr">
              <a:lnSpc>
                <a:spcPct val="110000"/>
              </a:lnSpc>
              <a:spcBef>
                <a:spcPts val="600"/>
              </a:spcBef>
              <a:buClr>
                <a:schemeClr val="accent1"/>
              </a:buClr>
              <a:buSzPts val="1800"/>
              <a:buFont typeface="Barlow Light"/>
              <a:buChar char="▸"/>
            </a:pPr>
            <a:r>
              <a:rPr lang="en-US" sz="1100" dirty="0">
                <a:solidFill>
                  <a:schemeClr val="tx2">
                    <a:lumMod val="10000"/>
                  </a:schemeClr>
                </a:solidFill>
                <a:latin typeface="Arial"/>
                <a:ea typeface="Arial"/>
                <a:cs typeface="Arial"/>
              </a:rPr>
              <a:t>Characteristics:</a:t>
            </a:r>
          </a:p>
          <a:p>
            <a:pPr marL="457200" lvl="1" indent="-342900" algn="just" fontAlgn="ctr">
              <a:lnSpc>
                <a:spcPct val="110000"/>
              </a:lnSpc>
              <a:spcBef>
                <a:spcPts val="600"/>
              </a:spcBef>
              <a:buClr>
                <a:schemeClr val="accent1"/>
              </a:buClr>
              <a:buSzPts val="1800"/>
              <a:buFont typeface="Barlow Light"/>
              <a:buChar char="▸"/>
            </a:pPr>
            <a:r>
              <a:rPr lang="en-US" sz="1100" dirty="0">
                <a:solidFill>
                  <a:schemeClr val="tx2">
                    <a:lumMod val="10000"/>
                  </a:schemeClr>
                </a:solidFill>
                <a:latin typeface="Arial"/>
                <a:ea typeface="Arial"/>
                <a:cs typeface="Arial"/>
              </a:rPr>
              <a:t>Unlimited number of addresses</a:t>
            </a:r>
          </a:p>
          <a:p>
            <a:pPr marL="457200" lvl="1" indent="-342900" algn="just" fontAlgn="ctr">
              <a:lnSpc>
                <a:spcPct val="110000"/>
              </a:lnSpc>
              <a:spcBef>
                <a:spcPts val="600"/>
              </a:spcBef>
              <a:buClr>
                <a:schemeClr val="accent1"/>
              </a:buClr>
              <a:buSzPts val="1800"/>
              <a:buFont typeface="Barlow Light"/>
              <a:buChar char="▸"/>
            </a:pPr>
            <a:r>
              <a:rPr lang="en-US" sz="1100" dirty="0">
                <a:solidFill>
                  <a:schemeClr val="tx2">
                    <a:lumMod val="10000"/>
                  </a:schemeClr>
                </a:solidFill>
                <a:latin typeface="Arial"/>
                <a:ea typeface="Arial"/>
                <a:cs typeface="Arial"/>
              </a:rPr>
              <a:t>Simplified packet header</a:t>
            </a:r>
          </a:p>
          <a:p>
            <a:pPr marL="457200" lvl="1" indent="-342900" algn="just" fontAlgn="ctr">
              <a:lnSpc>
                <a:spcPct val="110000"/>
              </a:lnSpc>
              <a:spcBef>
                <a:spcPts val="600"/>
              </a:spcBef>
              <a:buClr>
                <a:schemeClr val="accent1"/>
              </a:buClr>
              <a:buSzPts val="1800"/>
              <a:buFont typeface="Barlow Light"/>
              <a:buChar char="▸"/>
            </a:pPr>
            <a:r>
              <a:rPr lang="en-US" sz="1100" dirty="0">
                <a:solidFill>
                  <a:schemeClr val="tx2">
                    <a:lumMod val="10000"/>
                  </a:schemeClr>
                </a:solidFill>
                <a:latin typeface="Arial"/>
                <a:ea typeface="Arial"/>
                <a:cs typeface="Arial"/>
              </a:rPr>
              <a:t>Automatic IPv6 address allocation ...</a:t>
            </a:r>
          </a:p>
        </p:txBody>
      </p:sp>
      <p:sp>
        <p:nvSpPr>
          <p:cNvPr id="42" name="同侧圆角矩形 14"/>
          <p:cNvSpPr/>
          <p:nvPr/>
        </p:nvSpPr>
        <p:spPr>
          <a:xfrm>
            <a:off x="1327951" y="2315803"/>
            <a:ext cx="3189625" cy="270000"/>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500" b="1" dirty="0">
                <a:solidFill>
                  <a:schemeClr val="tx2">
                    <a:lumMod val="10000"/>
                  </a:schemeClr>
                </a:solidFill>
                <a:latin typeface="Arial"/>
                <a:ea typeface="Arial"/>
                <a:cs typeface="Arial"/>
              </a:rPr>
              <a:t>IPv4</a:t>
            </a:r>
          </a:p>
        </p:txBody>
      </p:sp>
      <p:sp>
        <p:nvSpPr>
          <p:cNvPr id="43" name="同侧圆角矩形 15"/>
          <p:cNvSpPr/>
          <p:nvPr/>
        </p:nvSpPr>
        <p:spPr>
          <a:xfrm>
            <a:off x="4955458" y="2315803"/>
            <a:ext cx="3189625" cy="270000"/>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050" b="1" dirty="0">
                <a:solidFill>
                  <a:schemeClr val="tx2">
                    <a:lumMod val="10000"/>
                  </a:schemeClr>
                </a:solidFill>
                <a:latin typeface="Barlow" panose="00000500000000000000" pitchFamily="2" charset="0"/>
              </a:rPr>
              <a:t>IPv6</a:t>
            </a:r>
          </a:p>
        </p:txBody>
      </p:sp>
    </p:spTree>
    <p:extLst>
      <p:ext uri="{BB962C8B-B14F-4D97-AF65-F5344CB8AC3E}">
        <p14:creationId xmlns:p14="http://schemas.microsoft.com/office/powerpoint/2010/main" val="1947855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920900" y="1863600"/>
            <a:ext cx="52884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b="1" dirty="0">
                <a:solidFill>
                  <a:schemeClr val="tx2">
                    <a:lumMod val="10000"/>
                  </a:schemeClr>
                </a:solidFill>
              </a:rPr>
              <a:t>Introduction to </a:t>
            </a:r>
            <a:endParaRPr sz="3000" b="1" dirty="0">
              <a:solidFill>
                <a:schemeClr val="tx2">
                  <a:lumMod val="10000"/>
                </a:schemeClr>
              </a:solidFill>
            </a:endParaRPr>
          </a:p>
          <a:p>
            <a:pPr marL="0" lvl="0" indent="0" algn="l" rtl="0">
              <a:spcBef>
                <a:spcPts val="0"/>
              </a:spcBef>
              <a:spcAft>
                <a:spcPts val="0"/>
              </a:spcAft>
              <a:buNone/>
            </a:pPr>
            <a:r>
              <a:rPr lang="en" sz="3000" b="1" dirty="0">
                <a:solidFill>
                  <a:schemeClr val="tx2">
                    <a:lumMod val="10000"/>
                  </a:schemeClr>
                </a:solidFill>
              </a:rPr>
              <a:t>Data Communication</a:t>
            </a:r>
            <a:endParaRPr sz="3000" b="1" dirty="0">
              <a:solidFill>
                <a:schemeClr val="tx2">
                  <a:lumMod val="10000"/>
                </a:schemeClr>
              </a:solidFill>
            </a:endParaRPr>
          </a:p>
        </p:txBody>
      </p:sp>
      <p:sp>
        <p:nvSpPr>
          <p:cNvPr id="2" name="Rectangle 1"/>
          <p:cNvSpPr/>
          <p:nvPr/>
        </p:nvSpPr>
        <p:spPr>
          <a:xfrm>
            <a:off x="-181454" y="4767948"/>
            <a:ext cx="9325454" cy="314894"/>
          </a:xfrm>
          <a:prstGeom prst="rect">
            <a:avLst/>
          </a:prstGeom>
        </p:spPr>
        <p:txBody>
          <a:bodyPr wrap="square">
            <a:spAutoFit/>
          </a:bodyPr>
          <a:lstStyle/>
          <a:p>
            <a:pPr marL="127000" lvl="0">
              <a:lnSpc>
                <a:spcPct val="150000"/>
              </a:lnSpc>
              <a:spcBef>
                <a:spcPts val="360"/>
              </a:spcBef>
              <a:buSzPts val="1600"/>
            </a:pPr>
            <a:r>
              <a:rPr lang="en-US" sz="1100" dirty="0">
                <a:solidFill>
                  <a:schemeClr val="bg1"/>
                </a:solidFill>
              </a:rPr>
              <a:t>Course: Introduction to Information Technology (CT-158) Prepared by: </a:t>
            </a:r>
            <a:r>
              <a:rPr lang="en-US" sz="1100" dirty="0" err="1">
                <a:solidFill>
                  <a:schemeClr val="bg1"/>
                </a:solidFill>
              </a:rPr>
              <a:t>Saadia</a:t>
            </a:r>
            <a:r>
              <a:rPr lang="en-US" sz="1100" dirty="0">
                <a:solidFill>
                  <a:schemeClr val="bg1"/>
                </a:solidFill>
              </a:rPr>
              <a:t> Arshad</a:t>
            </a:r>
          </a:p>
        </p:txBody>
      </p:sp>
    </p:spTree>
    <p:extLst>
      <p:ext uri="{BB962C8B-B14F-4D97-AF65-F5344CB8AC3E}">
        <p14:creationId xmlns:p14="http://schemas.microsoft.com/office/powerpoint/2010/main" val="2026144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27</a:t>
            </a:fld>
            <a:endParaRPr>
              <a:solidFill>
                <a:schemeClr val="bg1"/>
              </a:solidFill>
            </a:endParaRPr>
          </a:p>
        </p:txBody>
      </p:sp>
      <p:sp>
        <p:nvSpPr>
          <p:cNvPr id="7" name="Google Shape;343;p13"/>
          <p:cNvSpPr txBox="1">
            <a:spLocks/>
          </p:cNvSpPr>
          <p:nvPr/>
        </p:nvSpPr>
        <p:spPr>
          <a:xfrm>
            <a:off x="419425" y="320975"/>
            <a:ext cx="8229600" cy="519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r>
              <a:rPr lang="en-US" b="1" dirty="0">
                <a:solidFill>
                  <a:schemeClr val="tx2">
                    <a:lumMod val="10000"/>
                  </a:schemeClr>
                </a:solidFill>
              </a:rPr>
              <a:t>Data Communication</a:t>
            </a:r>
            <a:endParaRPr lang="en-US" b="1" dirty="0">
              <a:solidFill>
                <a:schemeClr val="tx2">
                  <a:lumMod val="10000"/>
                </a:schemeClr>
              </a:solidFill>
              <a:latin typeface="Barlow"/>
              <a:ea typeface="Barlow"/>
              <a:cs typeface="Barlow"/>
              <a:sym typeface="Barlow"/>
            </a:endParaRPr>
          </a:p>
        </p:txBody>
      </p:sp>
      <p:sp>
        <p:nvSpPr>
          <p:cNvPr id="8" name="Google Shape;345;p13"/>
          <p:cNvSpPr txBox="1">
            <a:spLocks/>
          </p:cNvSpPr>
          <p:nvPr/>
        </p:nvSpPr>
        <p:spPr>
          <a:xfrm>
            <a:off x="419425" y="679298"/>
            <a:ext cx="8229600" cy="126648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360"/>
              </a:spcBef>
              <a:spcAft>
                <a:spcPts val="0"/>
              </a:spcAft>
              <a:buClr>
                <a:schemeClr val="accent1"/>
              </a:buClr>
              <a:buSzPts val="1800"/>
              <a:buFont typeface="Barlow Light"/>
              <a:buNone/>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indent="-330200">
              <a:lnSpc>
                <a:spcPct val="150000"/>
              </a:lnSpc>
              <a:buSzPts val="1600"/>
              <a:buFont typeface="Barlow Light"/>
              <a:buChar char="●"/>
            </a:pPr>
            <a:r>
              <a:rPr lang="en-US" sz="1600" dirty="0">
                <a:solidFill>
                  <a:schemeClr val="tx2">
                    <a:lumMod val="10000"/>
                  </a:schemeClr>
                </a:solidFill>
              </a:rPr>
              <a:t>Communication devices (Telephone, Radio, Phones etc.)</a:t>
            </a:r>
          </a:p>
          <a:p>
            <a:pPr indent="-330200">
              <a:lnSpc>
                <a:spcPct val="150000"/>
              </a:lnSpc>
              <a:buSzPts val="1600"/>
              <a:buFont typeface="Barlow Light"/>
              <a:buChar char="●"/>
            </a:pPr>
            <a:r>
              <a:rPr lang="en-US" sz="1600" dirty="0">
                <a:solidFill>
                  <a:schemeClr val="tx2">
                    <a:lumMod val="10000"/>
                  </a:schemeClr>
                </a:solidFill>
              </a:rPr>
              <a:t>Communication involves transmission of information from one point to another.</a:t>
            </a:r>
          </a:p>
          <a:p>
            <a:pPr indent="-330200">
              <a:lnSpc>
                <a:spcPct val="150000"/>
              </a:lnSpc>
              <a:buSzPts val="1600"/>
              <a:buFont typeface="Barlow Light"/>
              <a:buChar char="●"/>
            </a:pPr>
            <a:r>
              <a:rPr lang="en-US" sz="1600" dirty="0">
                <a:solidFill>
                  <a:schemeClr val="tx2">
                    <a:lumMod val="10000"/>
                  </a:schemeClr>
                </a:solidFill>
              </a:rPr>
              <a:t>Information being sent is referred to as data.</a:t>
            </a:r>
          </a:p>
          <a:p>
            <a:pPr indent="-330200">
              <a:lnSpc>
                <a:spcPct val="150000"/>
              </a:lnSpc>
              <a:buSzPts val="1600"/>
              <a:buFont typeface="Barlow Light"/>
              <a:buChar char="●"/>
            </a:pPr>
            <a:r>
              <a:rPr lang="en-US" sz="1600" dirty="0">
                <a:solidFill>
                  <a:schemeClr val="tx2">
                    <a:lumMod val="10000"/>
                  </a:schemeClr>
                </a:solidFill>
              </a:rPr>
              <a:t>Data can be in form of analog signals or digital bit stream.</a:t>
            </a:r>
          </a:p>
          <a:p>
            <a:pPr indent="-330200">
              <a:lnSpc>
                <a:spcPct val="150000"/>
              </a:lnSpc>
              <a:buSzPts val="1600"/>
              <a:buFont typeface="Barlow Light"/>
              <a:buChar char="●"/>
            </a:pPr>
            <a:endParaRPr lang="en-US" sz="1600" dirty="0">
              <a:solidFill>
                <a:schemeClr val="tx2">
                  <a:lumMod val="10000"/>
                </a:schemeClr>
              </a:solidFill>
            </a:endParaRPr>
          </a:p>
        </p:txBody>
      </p:sp>
    </p:spTree>
    <p:extLst>
      <p:ext uri="{BB962C8B-B14F-4D97-AF65-F5344CB8AC3E}">
        <p14:creationId xmlns:p14="http://schemas.microsoft.com/office/powerpoint/2010/main" val="783530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Concept of Network Communication</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28</a:t>
            </a:fld>
            <a:endParaRPr>
              <a:solidFill>
                <a:schemeClr val="bg1"/>
              </a:solidFill>
            </a:endParaRPr>
          </a:p>
        </p:txBody>
      </p:sp>
      <p:sp>
        <p:nvSpPr>
          <p:cNvPr id="345" name="Google Shape;345;p13"/>
          <p:cNvSpPr txBox="1">
            <a:spLocks noGrp="1"/>
          </p:cNvSpPr>
          <p:nvPr>
            <p:ph type="body" idx="1"/>
          </p:nvPr>
        </p:nvSpPr>
        <p:spPr>
          <a:xfrm>
            <a:off x="457200" y="871021"/>
            <a:ext cx="8229600" cy="3022547"/>
          </a:xfrm>
          <a:prstGeom prst="rect">
            <a:avLst/>
          </a:prstGeom>
        </p:spPr>
        <p:txBody>
          <a:bodyPr spcFirstLastPara="1" wrap="square" lIns="0" tIns="0" rIns="0" bIns="0" anchor="t" anchorCtr="0">
            <a:noAutofit/>
          </a:bodyPr>
          <a:lstStyle/>
          <a:p>
            <a:pPr marL="514350" indent="-285750" algn="just">
              <a:lnSpc>
                <a:spcPct val="120000"/>
              </a:lnSpc>
              <a:spcBef>
                <a:spcPts val="0"/>
              </a:spcBef>
              <a:buFont typeface="Arial" panose="020B0604020202020204" pitchFamily="34" charset="0"/>
              <a:buChar char="•"/>
            </a:pPr>
            <a:r>
              <a:rPr lang="en-US" sz="1400" dirty="0">
                <a:solidFill>
                  <a:schemeClr val="tx2">
                    <a:lumMod val="10000"/>
                  </a:schemeClr>
                </a:solidFill>
              </a:rPr>
              <a:t>Communication refers to the information transfer and exchange between people, between people and things, and between things through a certain medium and behavior.</a:t>
            </a:r>
          </a:p>
          <a:p>
            <a:pPr marL="514350" indent="-285750" algn="just">
              <a:lnSpc>
                <a:spcPct val="120000"/>
              </a:lnSpc>
              <a:spcBef>
                <a:spcPts val="0"/>
              </a:spcBef>
              <a:buFont typeface="Arial" panose="020B0604020202020204" pitchFamily="34" charset="0"/>
              <a:buChar char="•"/>
            </a:pPr>
            <a:r>
              <a:rPr lang="en-US" sz="1400" dirty="0">
                <a:solidFill>
                  <a:schemeClr val="tx2">
                    <a:lumMod val="10000"/>
                  </a:schemeClr>
                </a:solidFill>
              </a:rPr>
              <a:t>Network communication refers to communication between terminal devices through a computer network.</a:t>
            </a:r>
          </a:p>
          <a:p>
            <a:pPr marL="514350" indent="-285750" algn="just">
              <a:lnSpc>
                <a:spcPct val="120000"/>
              </a:lnSpc>
              <a:spcBef>
                <a:spcPts val="0"/>
              </a:spcBef>
              <a:buFont typeface="Arial" panose="020B0604020202020204" pitchFamily="34" charset="0"/>
              <a:buChar char="•"/>
            </a:pPr>
            <a:r>
              <a:rPr lang="en-US" sz="1400" dirty="0">
                <a:solidFill>
                  <a:schemeClr val="tx2">
                    <a:lumMod val="10000"/>
                  </a:schemeClr>
                </a:solidFill>
              </a:rPr>
              <a:t>Examples of network communication:</a:t>
            </a:r>
          </a:p>
          <a:p>
            <a:pPr marL="514350" indent="-285750" algn="just">
              <a:lnSpc>
                <a:spcPct val="120000"/>
              </a:lnSpc>
              <a:spcBef>
                <a:spcPts val="0"/>
              </a:spcBef>
              <a:buFont typeface="Arial" panose="020B0604020202020204" pitchFamily="34" charset="0"/>
              <a:buChar char="•"/>
            </a:pPr>
            <a:endParaRPr lang="zh-CN" altLang="en-US" sz="1400" dirty="0">
              <a:solidFill>
                <a:schemeClr val="tx2">
                  <a:lumMod val="10000"/>
                </a:schemeClr>
              </a:solidFill>
            </a:endParaRPr>
          </a:p>
        </p:txBody>
      </p:sp>
      <p:pic>
        <p:nvPicPr>
          <p:cNvPr id="6" name="图片 6" descr="PC.png"/>
          <p:cNvPicPr>
            <a:picLocks noChangeAspect="1"/>
          </p:cNvPicPr>
          <p:nvPr/>
        </p:nvPicPr>
        <p:blipFill>
          <a:blip r:embed="rId3" cstate="print"/>
          <a:stretch>
            <a:fillRect/>
          </a:stretch>
        </p:blipFill>
        <p:spPr>
          <a:xfrm>
            <a:off x="1216289" y="2539636"/>
            <a:ext cx="540000" cy="414720"/>
          </a:xfrm>
          <a:prstGeom prst="rect">
            <a:avLst/>
          </a:prstGeom>
        </p:spPr>
      </p:pic>
      <p:cxnSp>
        <p:nvCxnSpPr>
          <p:cNvPr id="7" name="直接连接符 7"/>
          <p:cNvCxnSpPr>
            <a:stCxn id="6" idx="3"/>
            <a:endCxn id="8" idx="1"/>
          </p:cNvCxnSpPr>
          <p:nvPr/>
        </p:nvCxnSpPr>
        <p:spPr bwMode="auto">
          <a:xfrm>
            <a:off x="1756290" y="2746996"/>
            <a:ext cx="156628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 name="图片 8" descr="PC.png"/>
          <p:cNvPicPr>
            <a:picLocks noChangeAspect="1"/>
          </p:cNvPicPr>
          <p:nvPr/>
        </p:nvPicPr>
        <p:blipFill>
          <a:blip r:embed="rId3" cstate="print"/>
          <a:stretch>
            <a:fillRect/>
          </a:stretch>
        </p:blipFill>
        <p:spPr>
          <a:xfrm>
            <a:off x="3322578" y="2539636"/>
            <a:ext cx="540000" cy="414720"/>
          </a:xfrm>
          <a:prstGeom prst="rect">
            <a:avLst/>
          </a:prstGeom>
        </p:spPr>
      </p:pic>
      <p:sp>
        <p:nvSpPr>
          <p:cNvPr id="9" name="文本框 9"/>
          <p:cNvSpPr txBox="1"/>
          <p:nvPr/>
        </p:nvSpPr>
        <p:spPr bwMode="auto">
          <a:xfrm>
            <a:off x="968447" y="3068540"/>
            <a:ext cx="3206972" cy="415345"/>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100" dirty="0">
                <a:solidFill>
                  <a:schemeClr val="tx2">
                    <a:lumMod val="10000"/>
                  </a:schemeClr>
                </a:solidFill>
                <a:latin typeface="Barlow Light"/>
                <a:ea typeface="Barlow Light"/>
                <a:cs typeface="Barlow Light"/>
                <a:sym typeface="Barlow Light"/>
              </a:rPr>
              <a:t>A. Files are transferred between two computers (terminals) through a network cable.</a:t>
            </a:r>
          </a:p>
        </p:txBody>
      </p:sp>
      <p:pic>
        <p:nvPicPr>
          <p:cNvPr id="10" name="图片 10" descr="PC.png"/>
          <p:cNvPicPr>
            <a:picLocks noChangeAspect="1"/>
          </p:cNvPicPr>
          <p:nvPr/>
        </p:nvPicPr>
        <p:blipFill>
          <a:blip r:embed="rId3" cstate="print"/>
          <a:stretch>
            <a:fillRect/>
          </a:stretch>
        </p:blipFill>
        <p:spPr>
          <a:xfrm>
            <a:off x="4915671" y="3483886"/>
            <a:ext cx="540000" cy="414720"/>
          </a:xfrm>
          <a:prstGeom prst="rect">
            <a:avLst/>
          </a:prstGeom>
        </p:spPr>
      </p:pic>
      <p:cxnSp>
        <p:nvCxnSpPr>
          <p:cNvPr id="11" name="直接连接符 11"/>
          <p:cNvCxnSpPr>
            <a:stCxn id="10" idx="0"/>
            <a:endCxn id="13" idx="2"/>
          </p:cNvCxnSpPr>
          <p:nvPr/>
        </p:nvCxnSpPr>
        <p:spPr bwMode="auto">
          <a:xfrm flipV="1">
            <a:off x="5185671" y="2792560"/>
            <a:ext cx="1471694" cy="69132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2" name="图片 12" descr="PC.png"/>
          <p:cNvPicPr>
            <a:picLocks noChangeAspect="1"/>
          </p:cNvPicPr>
          <p:nvPr/>
        </p:nvPicPr>
        <p:blipFill>
          <a:blip r:embed="rId3" cstate="print"/>
          <a:stretch>
            <a:fillRect/>
          </a:stretch>
        </p:blipFill>
        <p:spPr>
          <a:xfrm>
            <a:off x="7859058" y="3483886"/>
            <a:ext cx="540000" cy="414720"/>
          </a:xfrm>
          <a:prstGeom prst="rect">
            <a:avLst/>
          </a:prstGeom>
        </p:spPr>
      </p:pic>
      <p:pic>
        <p:nvPicPr>
          <p:cNvPr id="13"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7365" y="2349760"/>
            <a:ext cx="540000" cy="442800"/>
          </a:xfrm>
          <a:prstGeom prst="rect">
            <a:avLst/>
          </a:prstGeom>
        </p:spPr>
      </p:pic>
      <p:pic>
        <p:nvPicPr>
          <p:cNvPr id="14" name="图片 14" descr="PC.png"/>
          <p:cNvPicPr>
            <a:picLocks noChangeAspect="1"/>
          </p:cNvPicPr>
          <p:nvPr/>
        </p:nvPicPr>
        <p:blipFill>
          <a:blip r:embed="rId3" cstate="print"/>
          <a:stretch>
            <a:fillRect/>
          </a:stretch>
        </p:blipFill>
        <p:spPr>
          <a:xfrm>
            <a:off x="5887779" y="3483886"/>
            <a:ext cx="540000" cy="414720"/>
          </a:xfrm>
          <a:prstGeom prst="rect">
            <a:avLst/>
          </a:prstGeom>
        </p:spPr>
      </p:pic>
      <p:cxnSp>
        <p:nvCxnSpPr>
          <p:cNvPr id="15" name="直接连接符 15"/>
          <p:cNvCxnSpPr>
            <a:stCxn id="14" idx="0"/>
            <a:endCxn id="13" idx="2"/>
          </p:cNvCxnSpPr>
          <p:nvPr/>
        </p:nvCxnSpPr>
        <p:spPr bwMode="auto">
          <a:xfrm flipV="1">
            <a:off x="6157779" y="2792560"/>
            <a:ext cx="499586" cy="69132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直接连接符 16"/>
          <p:cNvCxnSpPr>
            <a:stCxn id="12" idx="0"/>
            <a:endCxn id="13" idx="2"/>
          </p:cNvCxnSpPr>
          <p:nvPr/>
        </p:nvCxnSpPr>
        <p:spPr bwMode="auto">
          <a:xfrm flipH="1" flipV="1">
            <a:off x="6657364" y="2792560"/>
            <a:ext cx="1471694" cy="69132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7" name="图片 17" descr="PC.png"/>
          <p:cNvPicPr>
            <a:picLocks noChangeAspect="1"/>
          </p:cNvPicPr>
          <p:nvPr/>
        </p:nvPicPr>
        <p:blipFill>
          <a:blip r:embed="rId3" cstate="print"/>
          <a:stretch>
            <a:fillRect/>
          </a:stretch>
        </p:blipFill>
        <p:spPr>
          <a:xfrm>
            <a:off x="1216289" y="4013706"/>
            <a:ext cx="540000" cy="414720"/>
          </a:xfrm>
          <a:prstGeom prst="rect">
            <a:avLst/>
          </a:prstGeom>
        </p:spPr>
      </p:pic>
      <p:cxnSp>
        <p:nvCxnSpPr>
          <p:cNvPr id="18" name="直接连接符 18"/>
          <p:cNvCxnSpPr>
            <a:stCxn id="17" idx="3"/>
            <a:endCxn id="23" idx="1"/>
          </p:cNvCxnSpPr>
          <p:nvPr/>
        </p:nvCxnSpPr>
        <p:spPr bwMode="auto">
          <a:xfrm>
            <a:off x="1756290" y="4221066"/>
            <a:ext cx="156623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文本框 19"/>
          <p:cNvSpPr txBox="1"/>
          <p:nvPr/>
        </p:nvSpPr>
        <p:spPr bwMode="auto">
          <a:xfrm>
            <a:off x="1377593" y="4553228"/>
            <a:ext cx="2388678" cy="283460"/>
          </a:xfrm>
          <a:prstGeom prst="rect">
            <a:avLst/>
          </a:prstGeom>
          <a:noFill/>
          <a:ln w="9525">
            <a:noFill/>
            <a:miter lim="800000"/>
            <a:headEnd/>
            <a:tailEnd/>
          </a:ln>
        </p:spPr>
        <p:txBody>
          <a:bodyPr wrap="square" lIns="74985" tIns="37490" rIns="74985" bIns="37490" rtlCol="0">
            <a:noAutofit/>
          </a:bodyPr>
          <a:lstStyle>
            <a:defPPr marR="0" lvl="0" algn="l" rtl="0">
              <a:lnSpc>
                <a:spcPct val="100000"/>
              </a:lnSpc>
              <a:spcBef>
                <a:spcPts val="0"/>
              </a:spcBef>
              <a:spcAft>
                <a:spcPts val="0"/>
              </a:spcAft>
            </a:defPPr>
            <a:lvl1pPr algn="ctr" defTabSz="751237" eaLnBrk="0" fontAlgn="ctr" hangingPunct="0">
              <a:defRPr sz="1100">
                <a:solidFill>
                  <a:schemeClr val="tx2">
                    <a:lumMod val="10000"/>
                  </a:schemeClr>
                </a:solidFill>
                <a:latin typeface="Barlow Light"/>
                <a:ea typeface="Barlow Light"/>
                <a:cs typeface="Barlow Light"/>
              </a:defRPr>
            </a:lvl1pPr>
          </a:lstStyle>
          <a:p>
            <a:r>
              <a:rPr lang="en-US" dirty="0"/>
              <a:t>C. A computer (terminal) downloads files through the Internet.</a:t>
            </a:r>
          </a:p>
        </p:txBody>
      </p:sp>
      <p:pic>
        <p:nvPicPr>
          <p:cNvPr id="20"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80387" y="4023408"/>
            <a:ext cx="847940" cy="427158"/>
          </a:xfrm>
          <a:prstGeom prst="rect">
            <a:avLst/>
          </a:prstGeom>
        </p:spPr>
      </p:pic>
      <p:sp>
        <p:nvSpPr>
          <p:cNvPr id="21" name="文本框 21"/>
          <p:cNvSpPr txBox="1"/>
          <p:nvPr/>
        </p:nvSpPr>
        <p:spPr bwMode="auto">
          <a:xfrm>
            <a:off x="5167938" y="4029680"/>
            <a:ext cx="3016841" cy="283460"/>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100" dirty="0">
                <a:solidFill>
                  <a:schemeClr val="tx2">
                    <a:lumMod val="10000"/>
                  </a:schemeClr>
                </a:solidFill>
                <a:latin typeface="Barlow Light"/>
                <a:ea typeface="Barlow Light"/>
                <a:cs typeface="Barlow Light"/>
              </a:rPr>
              <a:t>B. Files are transferred among multiple computers (terminals) through a router.</a:t>
            </a:r>
          </a:p>
        </p:txBody>
      </p:sp>
      <p:cxnSp>
        <p:nvCxnSpPr>
          <p:cNvPr id="22" name="直接连接符 26"/>
          <p:cNvCxnSpPr/>
          <p:nvPr/>
        </p:nvCxnSpPr>
        <p:spPr bwMode="auto">
          <a:xfrm>
            <a:off x="1891365" y="3999666"/>
            <a:ext cx="1215000"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pic>
        <p:nvPicPr>
          <p:cNvPr id="23" name="图片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22524" y="3999666"/>
            <a:ext cx="540000" cy="442800"/>
          </a:xfrm>
          <a:prstGeom prst="rect">
            <a:avLst/>
          </a:prstGeom>
        </p:spPr>
      </p:pic>
      <p:cxnSp>
        <p:nvCxnSpPr>
          <p:cNvPr id="24" name="直接连接符 32"/>
          <p:cNvCxnSpPr/>
          <p:nvPr/>
        </p:nvCxnSpPr>
        <p:spPr bwMode="auto">
          <a:xfrm>
            <a:off x="1891365" y="2620645"/>
            <a:ext cx="1215000"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sp>
        <p:nvSpPr>
          <p:cNvPr id="25" name="文本框 33"/>
          <p:cNvSpPr txBox="1"/>
          <p:nvPr/>
        </p:nvSpPr>
        <p:spPr bwMode="auto">
          <a:xfrm>
            <a:off x="7003414" y="3537892"/>
            <a:ext cx="245210" cy="237294"/>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dirty="0">
                <a:solidFill>
                  <a:schemeClr val="tx2">
                    <a:lumMod val="10000"/>
                  </a:schemeClr>
                </a:solidFill>
                <a:latin typeface="Barlow" panose="00000500000000000000" pitchFamily="2" charset="0"/>
                <a:ea typeface="+mn-ea"/>
                <a:cs typeface="Arial" pitchFamily="34" charset="0"/>
              </a:rPr>
              <a:t>...</a:t>
            </a:r>
          </a:p>
        </p:txBody>
      </p:sp>
      <p:sp>
        <p:nvSpPr>
          <p:cNvPr id="26" name="任意多边形 34"/>
          <p:cNvSpPr/>
          <p:nvPr/>
        </p:nvSpPr>
        <p:spPr bwMode="auto">
          <a:xfrm>
            <a:off x="5558895" y="2907103"/>
            <a:ext cx="958269" cy="512215"/>
          </a:xfrm>
          <a:custGeom>
            <a:avLst/>
            <a:gdLst>
              <a:gd name="connsiteX0" fmla="*/ 754380 w 1277692"/>
              <a:gd name="connsiteY0" fmla="*/ 682953 h 682953"/>
              <a:gd name="connsiteX1" fmla="*/ 1112520 w 1277692"/>
              <a:gd name="connsiteY1" fmla="*/ 233373 h 682953"/>
              <a:gd name="connsiteX2" fmla="*/ 1249680 w 1277692"/>
              <a:gd name="connsiteY2" fmla="*/ 50493 h 682953"/>
              <a:gd name="connsiteX3" fmla="*/ 1249680 w 1277692"/>
              <a:gd name="connsiteY3" fmla="*/ 4773 h 682953"/>
              <a:gd name="connsiteX4" fmla="*/ 952500 w 1277692"/>
              <a:gd name="connsiteY4" fmla="*/ 141933 h 682953"/>
              <a:gd name="connsiteX5" fmla="*/ 0 w 1277692"/>
              <a:gd name="connsiteY5" fmla="*/ 599133 h 68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7692" h="682953">
                <a:moveTo>
                  <a:pt x="754380" y="682953"/>
                </a:moveTo>
                <a:lnTo>
                  <a:pt x="1112520" y="233373"/>
                </a:lnTo>
                <a:cubicBezTo>
                  <a:pt x="1195070" y="127963"/>
                  <a:pt x="1226820" y="88593"/>
                  <a:pt x="1249680" y="50493"/>
                </a:cubicBezTo>
                <a:cubicBezTo>
                  <a:pt x="1272540" y="12393"/>
                  <a:pt x="1299210" y="-10467"/>
                  <a:pt x="1249680" y="4773"/>
                </a:cubicBezTo>
                <a:cubicBezTo>
                  <a:pt x="1200150" y="20013"/>
                  <a:pt x="952500" y="141933"/>
                  <a:pt x="952500" y="141933"/>
                </a:cubicBezTo>
                <a:lnTo>
                  <a:pt x="0" y="599133"/>
                </a:lnTo>
              </a:path>
            </a:pathLst>
          </a:custGeom>
          <a:noFill/>
          <a:ln w="25400" cap="flat" cmpd="sng" algn="ctr">
            <a:solidFill>
              <a:srgbClr val="00B0F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noAutofit/>
          </a:bodyPr>
          <a:lstStyle/>
          <a:p>
            <a:pPr defTabSz="685800" fontAlgn="ctr">
              <a:spcBef>
                <a:spcPct val="0"/>
              </a:spcBef>
              <a:spcAft>
                <a:spcPct val="0"/>
              </a:spcAft>
            </a:pPr>
            <a:endParaRPr lang="zh-CN" altLang="en-US" sz="750" dirty="0">
              <a:solidFill>
                <a:schemeClr val="tx2">
                  <a:lumMod val="10000"/>
                </a:schemeClr>
              </a:solidFill>
              <a:latin typeface="Barlow" panose="00000500000000000000" pitchFamily="2" charset="0"/>
              <a:ea typeface="宋体" pitchFamily="2" charset="-122"/>
            </a:endParaRPr>
          </a:p>
        </p:txBody>
      </p:sp>
      <p:sp>
        <p:nvSpPr>
          <p:cNvPr id="27" name="矩形 33"/>
          <p:cNvSpPr/>
          <p:nvPr/>
        </p:nvSpPr>
        <p:spPr bwMode="auto">
          <a:xfrm>
            <a:off x="2928326" y="2373477"/>
            <a:ext cx="405045" cy="20162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050" dirty="0">
                <a:solidFill>
                  <a:schemeClr val="tx2">
                    <a:lumMod val="10000"/>
                  </a:schemeClr>
                </a:solidFill>
                <a:latin typeface="Barlow" panose="00000500000000000000" pitchFamily="2" charset="0"/>
                <a:ea typeface="方正兰亭黑简体" panose="02000000000000000000" pitchFamily="2" charset="-122"/>
              </a:rPr>
              <a:t>Data</a:t>
            </a:r>
          </a:p>
        </p:txBody>
      </p:sp>
      <p:sp>
        <p:nvSpPr>
          <p:cNvPr id="28" name="矩形 33"/>
          <p:cNvSpPr/>
          <p:nvPr/>
        </p:nvSpPr>
        <p:spPr bwMode="auto">
          <a:xfrm>
            <a:off x="2928326" y="3746597"/>
            <a:ext cx="405045" cy="20162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050" dirty="0">
                <a:solidFill>
                  <a:schemeClr val="tx2">
                    <a:lumMod val="10000"/>
                  </a:schemeClr>
                </a:solidFill>
                <a:latin typeface="Barlow" panose="00000500000000000000" pitchFamily="2" charset="0"/>
                <a:ea typeface="方正兰亭黑简体" panose="02000000000000000000" pitchFamily="2" charset="-122"/>
              </a:rPr>
              <a:t>Data</a:t>
            </a:r>
          </a:p>
        </p:txBody>
      </p:sp>
      <p:sp>
        <p:nvSpPr>
          <p:cNvPr id="29" name="矩形 33"/>
          <p:cNvSpPr/>
          <p:nvPr/>
        </p:nvSpPr>
        <p:spPr bwMode="auto">
          <a:xfrm>
            <a:off x="5807550" y="3297402"/>
            <a:ext cx="405045" cy="20162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050" dirty="0">
                <a:solidFill>
                  <a:schemeClr val="tx2">
                    <a:lumMod val="10000"/>
                  </a:schemeClr>
                </a:solidFill>
                <a:latin typeface="Barlow" panose="00000500000000000000" pitchFamily="2" charset="0"/>
                <a:ea typeface="方正兰亭黑简体" panose="02000000000000000000" pitchFamily="2" charset="-122"/>
              </a:rPr>
              <a:t>Data</a:t>
            </a:r>
          </a:p>
        </p:txBody>
      </p:sp>
      <p:sp>
        <p:nvSpPr>
          <p:cNvPr id="30" name="文本框 29"/>
          <p:cNvSpPr txBox="1"/>
          <p:nvPr/>
        </p:nvSpPr>
        <p:spPr bwMode="auto">
          <a:xfrm>
            <a:off x="6916572" y="2443564"/>
            <a:ext cx="670808" cy="283460"/>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dirty="0">
                <a:solidFill>
                  <a:schemeClr val="tx2">
                    <a:lumMod val="10000"/>
                  </a:schemeClr>
                </a:solidFill>
                <a:latin typeface="Barlow" panose="00000500000000000000" pitchFamily="2" charset="0"/>
                <a:ea typeface="+mn-ea"/>
                <a:cs typeface="Arial" pitchFamily="34" charset="0"/>
              </a:rPr>
              <a:t>Router</a:t>
            </a:r>
          </a:p>
        </p:txBody>
      </p:sp>
    </p:spTree>
    <p:extLst>
      <p:ext uri="{BB962C8B-B14F-4D97-AF65-F5344CB8AC3E}">
        <p14:creationId xmlns:p14="http://schemas.microsoft.com/office/powerpoint/2010/main" val="3622151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Information Transfer Process</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29</a:t>
            </a:fld>
            <a:endParaRPr>
              <a:solidFill>
                <a:schemeClr val="bg1"/>
              </a:solidFill>
            </a:endParaRPr>
          </a:p>
        </p:txBody>
      </p:sp>
      <p:sp>
        <p:nvSpPr>
          <p:cNvPr id="345" name="Google Shape;345;p13"/>
          <p:cNvSpPr txBox="1">
            <a:spLocks noGrp="1"/>
          </p:cNvSpPr>
          <p:nvPr>
            <p:ph type="body" idx="1"/>
          </p:nvPr>
        </p:nvSpPr>
        <p:spPr>
          <a:xfrm>
            <a:off x="457200" y="871021"/>
            <a:ext cx="8229600" cy="3022547"/>
          </a:xfrm>
          <a:prstGeom prst="rect">
            <a:avLst/>
          </a:prstGeom>
        </p:spPr>
        <p:txBody>
          <a:bodyPr spcFirstLastPara="1" wrap="square" lIns="0" tIns="0" rIns="0" bIns="0" anchor="t" anchorCtr="0">
            <a:noAutofit/>
          </a:bodyPr>
          <a:lstStyle/>
          <a:p>
            <a:pPr marL="514350" indent="-285750" algn="just">
              <a:lnSpc>
                <a:spcPct val="120000"/>
              </a:lnSpc>
              <a:spcBef>
                <a:spcPts val="0"/>
              </a:spcBef>
              <a:buFont typeface="Arial" panose="020B0604020202020204" pitchFamily="34" charset="0"/>
              <a:buChar char="•"/>
            </a:pPr>
            <a:r>
              <a:rPr lang="en-US" dirty="0">
                <a:solidFill>
                  <a:schemeClr val="tx2">
                    <a:lumMod val="10000"/>
                  </a:schemeClr>
                </a:solidFill>
              </a:rPr>
              <a:t>Virtual information transfer is similar to real object transfer.</a:t>
            </a:r>
          </a:p>
        </p:txBody>
      </p:sp>
      <p:sp>
        <p:nvSpPr>
          <p:cNvPr id="31" name="圆角矩形 3"/>
          <p:cNvSpPr/>
          <p:nvPr/>
        </p:nvSpPr>
        <p:spPr bwMode="auto">
          <a:xfrm>
            <a:off x="1034607" y="3088864"/>
            <a:ext cx="7074786" cy="1187612"/>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32" name="圆角矩形 4"/>
          <p:cNvSpPr/>
          <p:nvPr/>
        </p:nvSpPr>
        <p:spPr bwMode="auto">
          <a:xfrm>
            <a:off x="1034607" y="1522690"/>
            <a:ext cx="7074786" cy="1187612"/>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a:solidFill>
                <a:schemeClr val="tx2">
                  <a:lumMod val="10000"/>
                </a:schemeClr>
              </a:solidFill>
              <a:latin typeface="+mn-lt"/>
              <a:ea typeface="方正兰亭黑简体" panose="02000000000000000000" pitchFamily="2" charset="-122"/>
            </a:endParaRPr>
          </a:p>
        </p:txBody>
      </p:sp>
      <p:pic>
        <p:nvPicPr>
          <p:cNvPr id="33" name="图片 5" descr="SAN网络-蓝.png"/>
          <p:cNvPicPr>
            <a:picLocks noChangeAspect="1"/>
          </p:cNvPicPr>
          <p:nvPr/>
        </p:nvPicPr>
        <p:blipFill>
          <a:blip r:embed="rId3" cstate="print"/>
          <a:stretch>
            <a:fillRect/>
          </a:stretch>
        </p:blipFill>
        <p:spPr>
          <a:xfrm>
            <a:off x="1277616" y="1962574"/>
            <a:ext cx="216000" cy="353873"/>
          </a:xfrm>
          <a:prstGeom prst="rect">
            <a:avLst/>
          </a:prstGeom>
        </p:spPr>
      </p:pic>
      <p:sp>
        <p:nvSpPr>
          <p:cNvPr id="34" name="立方体 6"/>
          <p:cNvSpPr/>
          <p:nvPr/>
        </p:nvSpPr>
        <p:spPr bwMode="auto">
          <a:xfrm>
            <a:off x="2078715" y="1963991"/>
            <a:ext cx="432048" cy="351039"/>
          </a:xfrm>
          <a:prstGeom prst="cub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noAutofit/>
          </a:bodyPr>
          <a:lstStyle/>
          <a:p>
            <a:pPr defTabSz="685800" fontAlgn="ctr">
              <a:spcBef>
                <a:spcPct val="0"/>
              </a:spcBef>
              <a:spcAft>
                <a:spcPct val="0"/>
              </a:spcAft>
              <a:buClrTx/>
            </a:pPr>
            <a:endParaRPr lang="zh-CN" altLang="en-US" sz="750">
              <a:solidFill>
                <a:schemeClr val="tx2">
                  <a:lumMod val="10000"/>
                </a:schemeClr>
              </a:solidFill>
              <a:latin typeface="+mn-lt"/>
            </a:endParaRPr>
          </a:p>
        </p:txBody>
      </p:sp>
      <p:pic>
        <p:nvPicPr>
          <p:cNvPr id="35" name="图片 7" descr="酒店-蓝.png"/>
          <p:cNvPicPr>
            <a:picLocks noChangeAspect="1"/>
          </p:cNvPicPr>
          <p:nvPr/>
        </p:nvPicPr>
        <p:blipFill>
          <a:blip r:embed="rId4" cstate="print">
            <a:duotone>
              <a:schemeClr val="bg2">
                <a:shade val="45000"/>
                <a:satMod val="135000"/>
              </a:schemeClr>
              <a:prstClr val="white"/>
            </a:duotone>
          </a:blip>
          <a:stretch>
            <a:fillRect/>
          </a:stretch>
        </p:blipFill>
        <p:spPr>
          <a:xfrm>
            <a:off x="3095862" y="1918441"/>
            <a:ext cx="540000" cy="442139"/>
          </a:xfrm>
          <a:prstGeom prst="rect">
            <a:avLst/>
          </a:prstGeom>
        </p:spPr>
      </p:pic>
      <p:pic>
        <p:nvPicPr>
          <p:cNvPr id="36"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0961" y="1873729"/>
            <a:ext cx="540000" cy="531563"/>
          </a:xfrm>
          <a:prstGeom prst="rect">
            <a:avLst/>
          </a:prstGeom>
        </p:spPr>
      </p:pic>
      <p:pic>
        <p:nvPicPr>
          <p:cNvPr id="37" name="图片 9" descr="酒店-蓝.png"/>
          <p:cNvPicPr>
            <a:picLocks noChangeAspect="1"/>
          </p:cNvPicPr>
          <p:nvPr/>
        </p:nvPicPr>
        <p:blipFill>
          <a:blip r:embed="rId4" cstate="print">
            <a:duotone>
              <a:schemeClr val="bg2">
                <a:shade val="45000"/>
                <a:satMod val="135000"/>
              </a:schemeClr>
              <a:prstClr val="white"/>
            </a:duotone>
          </a:blip>
          <a:stretch>
            <a:fillRect/>
          </a:stretch>
        </p:blipFill>
        <p:spPr>
          <a:xfrm>
            <a:off x="5346060" y="1918441"/>
            <a:ext cx="540000" cy="442139"/>
          </a:xfrm>
          <a:prstGeom prst="rect">
            <a:avLst/>
          </a:prstGeom>
        </p:spPr>
      </p:pic>
      <p:sp>
        <p:nvSpPr>
          <p:cNvPr id="38" name="立方体 10"/>
          <p:cNvSpPr/>
          <p:nvPr/>
        </p:nvSpPr>
        <p:spPr bwMode="auto">
          <a:xfrm>
            <a:off x="6471159" y="1963991"/>
            <a:ext cx="432048" cy="351039"/>
          </a:xfrm>
          <a:prstGeom prst="cub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noAutofit/>
          </a:bodyPr>
          <a:lstStyle/>
          <a:p>
            <a:pPr defTabSz="685800" fontAlgn="ctr">
              <a:spcBef>
                <a:spcPct val="0"/>
              </a:spcBef>
              <a:spcAft>
                <a:spcPct val="0"/>
              </a:spcAft>
              <a:buClrTx/>
            </a:pPr>
            <a:endParaRPr lang="zh-CN" altLang="en-US" sz="750">
              <a:solidFill>
                <a:schemeClr val="tx2">
                  <a:lumMod val="10000"/>
                </a:schemeClr>
              </a:solidFill>
              <a:latin typeface="+mn-lt"/>
            </a:endParaRPr>
          </a:p>
        </p:txBody>
      </p:sp>
      <p:pic>
        <p:nvPicPr>
          <p:cNvPr id="39" name="图片 11" descr="SAN网络-蓝.png"/>
          <p:cNvPicPr>
            <a:picLocks noChangeAspect="1"/>
          </p:cNvPicPr>
          <p:nvPr/>
        </p:nvPicPr>
        <p:blipFill>
          <a:blip r:embed="rId3" cstate="print"/>
          <a:stretch>
            <a:fillRect/>
          </a:stretch>
        </p:blipFill>
        <p:spPr>
          <a:xfrm>
            <a:off x="7488306" y="1962574"/>
            <a:ext cx="216000" cy="353873"/>
          </a:xfrm>
          <a:prstGeom prst="rect">
            <a:avLst/>
          </a:prstGeom>
        </p:spPr>
      </p:pic>
      <p:cxnSp>
        <p:nvCxnSpPr>
          <p:cNvPr id="40" name="直接箭头连接符 12"/>
          <p:cNvCxnSpPr/>
          <p:nvPr/>
        </p:nvCxnSpPr>
        <p:spPr bwMode="auto">
          <a:xfrm flipV="1">
            <a:off x="1493658" y="2183390"/>
            <a:ext cx="5184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41" name="直接箭头连接符 13"/>
          <p:cNvCxnSpPr/>
          <p:nvPr/>
        </p:nvCxnSpPr>
        <p:spPr bwMode="auto">
          <a:xfrm flipV="1">
            <a:off x="2546775" y="2183390"/>
            <a:ext cx="5184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42" name="直接箭头连接符 14"/>
          <p:cNvCxnSpPr/>
          <p:nvPr/>
        </p:nvCxnSpPr>
        <p:spPr bwMode="auto">
          <a:xfrm flipV="1">
            <a:off x="3680901" y="2183390"/>
            <a:ext cx="5184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43" name="直接箭头连接符 15"/>
          <p:cNvCxnSpPr/>
          <p:nvPr/>
        </p:nvCxnSpPr>
        <p:spPr bwMode="auto">
          <a:xfrm flipV="1">
            <a:off x="4761021" y="2183390"/>
            <a:ext cx="5184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44" name="直接箭头连接符 16"/>
          <p:cNvCxnSpPr/>
          <p:nvPr/>
        </p:nvCxnSpPr>
        <p:spPr bwMode="auto">
          <a:xfrm flipV="1">
            <a:off x="5922150" y="2183390"/>
            <a:ext cx="5184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45" name="直接箭头连接符 17"/>
          <p:cNvCxnSpPr/>
          <p:nvPr/>
        </p:nvCxnSpPr>
        <p:spPr bwMode="auto">
          <a:xfrm flipV="1">
            <a:off x="6948264" y="2183390"/>
            <a:ext cx="5184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pic>
        <p:nvPicPr>
          <p:cNvPr id="46" name="图片 18" descr="PC.png"/>
          <p:cNvPicPr>
            <a:picLocks noChangeAspect="1"/>
          </p:cNvPicPr>
          <p:nvPr/>
        </p:nvPicPr>
        <p:blipFill>
          <a:blip r:embed="rId6" cstate="print"/>
          <a:stretch>
            <a:fillRect/>
          </a:stretch>
        </p:blipFill>
        <p:spPr>
          <a:xfrm>
            <a:off x="1628673" y="3493909"/>
            <a:ext cx="540000" cy="414720"/>
          </a:xfrm>
          <a:prstGeom prst="rect">
            <a:avLst/>
          </a:prstGeom>
        </p:spPr>
      </p:pic>
      <p:pic>
        <p:nvPicPr>
          <p:cNvPr id="47" name="图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13778" y="3479869"/>
            <a:ext cx="540000" cy="442800"/>
          </a:xfrm>
          <a:prstGeom prst="rect">
            <a:avLst/>
          </a:prstGeom>
        </p:spPr>
      </p:pic>
      <p:pic>
        <p:nvPicPr>
          <p:cNvPr id="48" name="图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65835" y="3471769"/>
            <a:ext cx="911150" cy="459000"/>
          </a:xfrm>
          <a:prstGeom prst="rect">
            <a:avLst/>
          </a:prstGeom>
        </p:spPr>
      </p:pic>
      <p:pic>
        <p:nvPicPr>
          <p:cNvPr id="49" name="图片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09033" y="3479869"/>
            <a:ext cx="540000" cy="442800"/>
          </a:xfrm>
          <a:prstGeom prst="rect">
            <a:avLst/>
          </a:prstGeom>
        </p:spPr>
      </p:pic>
      <p:pic>
        <p:nvPicPr>
          <p:cNvPr id="50" name="图片 22" descr="PC.png"/>
          <p:cNvPicPr>
            <a:picLocks noChangeAspect="1"/>
          </p:cNvPicPr>
          <p:nvPr/>
        </p:nvPicPr>
        <p:blipFill>
          <a:blip r:embed="rId6" cstate="print"/>
          <a:stretch>
            <a:fillRect/>
          </a:stretch>
        </p:blipFill>
        <p:spPr>
          <a:xfrm>
            <a:off x="6867195" y="3493909"/>
            <a:ext cx="540000" cy="414720"/>
          </a:xfrm>
          <a:prstGeom prst="rect">
            <a:avLst/>
          </a:prstGeom>
        </p:spPr>
      </p:pic>
      <p:cxnSp>
        <p:nvCxnSpPr>
          <p:cNvPr id="51" name="直接连接符 23"/>
          <p:cNvCxnSpPr>
            <a:stCxn id="46" idx="3"/>
            <a:endCxn id="47" idx="1"/>
          </p:cNvCxnSpPr>
          <p:nvPr/>
        </p:nvCxnSpPr>
        <p:spPr bwMode="auto">
          <a:xfrm>
            <a:off x="2168673" y="3701269"/>
            <a:ext cx="94510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24"/>
          <p:cNvCxnSpPr>
            <a:stCxn id="47" idx="3"/>
            <a:endCxn id="48" idx="1"/>
          </p:cNvCxnSpPr>
          <p:nvPr/>
        </p:nvCxnSpPr>
        <p:spPr bwMode="auto">
          <a:xfrm>
            <a:off x="3653778" y="3701269"/>
            <a:ext cx="41205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25"/>
          <p:cNvCxnSpPr>
            <a:stCxn id="48" idx="3"/>
            <a:endCxn id="49" idx="1"/>
          </p:cNvCxnSpPr>
          <p:nvPr/>
        </p:nvCxnSpPr>
        <p:spPr bwMode="auto">
          <a:xfrm>
            <a:off x="4976985" y="3701269"/>
            <a:ext cx="4320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4" name="直接连接符 26"/>
          <p:cNvCxnSpPr>
            <a:stCxn id="49" idx="3"/>
            <a:endCxn id="50" idx="1"/>
          </p:cNvCxnSpPr>
          <p:nvPr/>
        </p:nvCxnSpPr>
        <p:spPr bwMode="auto">
          <a:xfrm>
            <a:off x="5949033" y="3701269"/>
            <a:ext cx="91816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5" name="文本框 28"/>
          <p:cNvSpPr txBox="1"/>
          <p:nvPr/>
        </p:nvSpPr>
        <p:spPr bwMode="auto">
          <a:xfrm>
            <a:off x="1049446" y="2386786"/>
            <a:ext cx="607088" cy="237294"/>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a:solidFill>
                  <a:schemeClr val="tx2">
                    <a:lumMod val="10000"/>
                  </a:schemeClr>
                </a:solidFill>
                <a:latin typeface="+mn-lt"/>
                <a:cs typeface="Arial" pitchFamily="34" charset="0"/>
              </a:rPr>
              <a:t>Objects</a:t>
            </a:r>
          </a:p>
        </p:txBody>
      </p:sp>
      <p:sp>
        <p:nvSpPr>
          <p:cNvPr id="56" name="文本框 29"/>
          <p:cNvSpPr txBox="1"/>
          <p:nvPr/>
        </p:nvSpPr>
        <p:spPr bwMode="auto">
          <a:xfrm>
            <a:off x="1915296" y="2386786"/>
            <a:ext cx="749840" cy="237294"/>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dirty="0">
                <a:solidFill>
                  <a:schemeClr val="tx2">
                    <a:lumMod val="10000"/>
                  </a:schemeClr>
                </a:solidFill>
                <a:latin typeface="+mn-lt"/>
                <a:cs typeface="Arial" pitchFamily="34" charset="0"/>
              </a:rPr>
              <a:t>Package</a:t>
            </a:r>
          </a:p>
        </p:txBody>
      </p:sp>
      <p:sp>
        <p:nvSpPr>
          <p:cNvPr id="57" name="文本框 30"/>
          <p:cNvSpPr txBox="1"/>
          <p:nvPr/>
        </p:nvSpPr>
        <p:spPr bwMode="auto">
          <a:xfrm>
            <a:off x="2730463" y="2386786"/>
            <a:ext cx="1294777" cy="237294"/>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a:solidFill>
                  <a:schemeClr val="tx2">
                    <a:lumMod val="10000"/>
                  </a:schemeClr>
                </a:solidFill>
                <a:latin typeface="+mn-lt"/>
                <a:cs typeface="Arial" pitchFamily="34" charset="0"/>
              </a:rPr>
              <a:t>Distribution center</a:t>
            </a:r>
          </a:p>
        </p:txBody>
      </p:sp>
      <p:sp>
        <p:nvSpPr>
          <p:cNvPr id="58" name="文本框 31"/>
          <p:cNvSpPr txBox="1"/>
          <p:nvPr/>
        </p:nvSpPr>
        <p:spPr bwMode="auto">
          <a:xfrm>
            <a:off x="4304661" y="2386786"/>
            <a:ext cx="456299" cy="237294"/>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dirty="0">
                <a:solidFill>
                  <a:schemeClr val="tx2">
                    <a:lumMod val="10000"/>
                  </a:schemeClr>
                </a:solidFill>
                <a:latin typeface="+mn-lt"/>
                <a:cs typeface="Arial" pitchFamily="34" charset="0"/>
              </a:rPr>
              <a:t>Sky</a:t>
            </a:r>
          </a:p>
        </p:txBody>
      </p:sp>
      <p:sp>
        <p:nvSpPr>
          <p:cNvPr id="59" name="文本框 32"/>
          <p:cNvSpPr txBox="1"/>
          <p:nvPr/>
        </p:nvSpPr>
        <p:spPr bwMode="auto">
          <a:xfrm>
            <a:off x="4956743" y="2386786"/>
            <a:ext cx="1294777" cy="237294"/>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a:solidFill>
                  <a:schemeClr val="tx2">
                    <a:lumMod val="10000"/>
                  </a:schemeClr>
                </a:solidFill>
                <a:latin typeface="+mn-lt"/>
                <a:cs typeface="Arial" pitchFamily="34" charset="0"/>
              </a:rPr>
              <a:t>Distribution center</a:t>
            </a:r>
          </a:p>
        </p:txBody>
      </p:sp>
      <p:sp>
        <p:nvSpPr>
          <p:cNvPr id="60" name="文本框 33"/>
          <p:cNvSpPr txBox="1"/>
          <p:nvPr/>
        </p:nvSpPr>
        <p:spPr bwMode="auto">
          <a:xfrm>
            <a:off x="6316786" y="2386786"/>
            <a:ext cx="701181" cy="237294"/>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dirty="0">
                <a:solidFill>
                  <a:schemeClr val="tx2">
                    <a:lumMod val="10000"/>
                  </a:schemeClr>
                </a:solidFill>
                <a:latin typeface="+mn-lt"/>
                <a:cs typeface="Arial" pitchFamily="34" charset="0"/>
              </a:rPr>
              <a:t>Package</a:t>
            </a:r>
          </a:p>
        </p:txBody>
      </p:sp>
      <p:sp>
        <p:nvSpPr>
          <p:cNvPr id="61" name="文本框 34"/>
          <p:cNvSpPr txBox="1"/>
          <p:nvPr/>
        </p:nvSpPr>
        <p:spPr bwMode="auto">
          <a:xfrm>
            <a:off x="7260136" y="2386786"/>
            <a:ext cx="607088" cy="237294"/>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a:solidFill>
                  <a:schemeClr val="tx2">
                    <a:lumMod val="10000"/>
                  </a:schemeClr>
                </a:solidFill>
                <a:latin typeface="+mn-lt"/>
                <a:cs typeface="Arial" pitchFamily="34" charset="0"/>
              </a:rPr>
              <a:t>Objects</a:t>
            </a:r>
          </a:p>
        </p:txBody>
      </p:sp>
      <p:sp>
        <p:nvSpPr>
          <p:cNvPr id="62" name="文本框 35"/>
          <p:cNvSpPr txBox="1"/>
          <p:nvPr/>
        </p:nvSpPr>
        <p:spPr bwMode="auto">
          <a:xfrm>
            <a:off x="1513161" y="3952960"/>
            <a:ext cx="759775" cy="237294"/>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a:solidFill>
                  <a:schemeClr val="tx2">
                    <a:lumMod val="10000"/>
                  </a:schemeClr>
                </a:solidFill>
                <a:latin typeface="+mn-lt"/>
                <a:cs typeface="Arial" pitchFamily="34" charset="0"/>
              </a:rPr>
              <a:t>Computer</a:t>
            </a:r>
          </a:p>
        </p:txBody>
      </p:sp>
      <p:sp>
        <p:nvSpPr>
          <p:cNvPr id="63" name="文本框 36"/>
          <p:cNvSpPr txBox="1"/>
          <p:nvPr/>
        </p:nvSpPr>
        <p:spPr bwMode="auto">
          <a:xfrm>
            <a:off x="2823399" y="3952960"/>
            <a:ext cx="1109630" cy="237294"/>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dirty="0">
                <a:solidFill>
                  <a:schemeClr val="tx2">
                    <a:lumMod val="10000"/>
                  </a:schemeClr>
                </a:solidFill>
                <a:latin typeface="+mn-lt"/>
                <a:cs typeface="Arial" pitchFamily="34" charset="0"/>
              </a:rPr>
              <a:t>Gateway router</a:t>
            </a:r>
          </a:p>
        </p:txBody>
      </p:sp>
      <p:sp>
        <p:nvSpPr>
          <p:cNvPr id="64" name="文本框 37"/>
          <p:cNvSpPr txBox="1"/>
          <p:nvPr/>
        </p:nvSpPr>
        <p:spPr bwMode="auto">
          <a:xfrm>
            <a:off x="4253428" y="3952960"/>
            <a:ext cx="637145" cy="237294"/>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a:solidFill>
                  <a:schemeClr val="tx2">
                    <a:lumMod val="10000"/>
                  </a:schemeClr>
                </a:solidFill>
                <a:latin typeface="+mn-lt"/>
                <a:cs typeface="Arial" pitchFamily="34" charset="0"/>
              </a:rPr>
              <a:t>Internet</a:t>
            </a:r>
          </a:p>
        </p:txBody>
      </p:sp>
      <p:sp>
        <p:nvSpPr>
          <p:cNvPr id="65" name="文本框 38"/>
          <p:cNvSpPr txBox="1"/>
          <p:nvPr/>
        </p:nvSpPr>
        <p:spPr bwMode="auto">
          <a:xfrm>
            <a:off x="5131612" y="3952960"/>
            <a:ext cx="1109630" cy="237294"/>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dirty="0">
                <a:solidFill>
                  <a:schemeClr val="tx2">
                    <a:lumMod val="10000"/>
                  </a:schemeClr>
                </a:solidFill>
                <a:latin typeface="+mn-lt"/>
                <a:cs typeface="Arial" pitchFamily="34" charset="0"/>
              </a:rPr>
              <a:t>Gateway router</a:t>
            </a:r>
          </a:p>
        </p:txBody>
      </p:sp>
      <p:sp>
        <p:nvSpPr>
          <p:cNvPr id="66" name="文本框 39"/>
          <p:cNvSpPr txBox="1"/>
          <p:nvPr/>
        </p:nvSpPr>
        <p:spPr bwMode="auto">
          <a:xfrm>
            <a:off x="6778746" y="3952960"/>
            <a:ext cx="759775" cy="237294"/>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dirty="0">
                <a:solidFill>
                  <a:schemeClr val="tx2">
                    <a:lumMod val="10000"/>
                  </a:schemeClr>
                </a:solidFill>
                <a:latin typeface="+mn-lt"/>
                <a:cs typeface="Arial" pitchFamily="34" charset="0"/>
              </a:rPr>
              <a:t>Computer</a:t>
            </a:r>
          </a:p>
        </p:txBody>
      </p:sp>
      <p:sp>
        <p:nvSpPr>
          <p:cNvPr id="67" name="矩形 33"/>
          <p:cNvSpPr/>
          <p:nvPr/>
        </p:nvSpPr>
        <p:spPr bwMode="auto">
          <a:xfrm>
            <a:off x="1156001" y="3371002"/>
            <a:ext cx="405045" cy="201626"/>
          </a:xfrm>
          <a:prstGeom prst="rect">
            <a:avLst/>
          </a:prstGeom>
          <a:solidFill>
            <a:srgbClr val="00B0F0"/>
          </a:solid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050">
                <a:solidFill>
                  <a:schemeClr val="tx2">
                    <a:lumMod val="10000"/>
                  </a:schemeClr>
                </a:solidFill>
                <a:latin typeface="+mn-lt"/>
                <a:ea typeface="方正兰亭黑简体" panose="02000000000000000000" pitchFamily="2" charset="-122"/>
              </a:rPr>
              <a:t>Data</a:t>
            </a:r>
          </a:p>
        </p:txBody>
      </p:sp>
      <p:sp>
        <p:nvSpPr>
          <p:cNvPr id="68" name="矩形 33"/>
          <p:cNvSpPr/>
          <p:nvPr/>
        </p:nvSpPr>
        <p:spPr bwMode="auto">
          <a:xfrm>
            <a:off x="7484927" y="3371002"/>
            <a:ext cx="405045" cy="201626"/>
          </a:xfrm>
          <a:prstGeom prst="rect">
            <a:avLst/>
          </a:prstGeom>
          <a:solidFill>
            <a:srgbClr val="00B0F0"/>
          </a:solid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050">
                <a:solidFill>
                  <a:schemeClr val="tx2">
                    <a:lumMod val="10000"/>
                  </a:schemeClr>
                </a:solidFill>
                <a:latin typeface="+mn-lt"/>
                <a:ea typeface="方正兰亭黑简体" panose="02000000000000000000" pitchFamily="2" charset="-122"/>
              </a:rPr>
              <a:t>Data</a:t>
            </a:r>
          </a:p>
        </p:txBody>
      </p:sp>
      <p:grpSp>
        <p:nvGrpSpPr>
          <p:cNvPr id="69" name="组合 52"/>
          <p:cNvGrpSpPr/>
          <p:nvPr/>
        </p:nvGrpSpPr>
        <p:grpSpPr>
          <a:xfrm>
            <a:off x="2346386" y="3111286"/>
            <a:ext cx="718789" cy="461342"/>
            <a:chOff x="3242723" y="4250984"/>
            <a:chExt cx="958385" cy="615122"/>
          </a:xfrm>
        </p:grpSpPr>
        <p:sp>
          <p:nvSpPr>
            <p:cNvPr id="70" name="文本框 45"/>
            <p:cNvSpPr txBox="1"/>
            <p:nvPr/>
          </p:nvSpPr>
          <p:spPr bwMode="auto">
            <a:xfrm>
              <a:off x="3242723" y="4250984"/>
              <a:ext cx="958385" cy="316392"/>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dirty="0">
                  <a:solidFill>
                    <a:schemeClr val="tx2">
                      <a:lumMod val="10000"/>
                    </a:schemeClr>
                  </a:solidFill>
                  <a:latin typeface="+mn-lt"/>
                  <a:cs typeface="Arial" pitchFamily="34" charset="0"/>
                </a:rPr>
                <a:t>Packet</a:t>
              </a:r>
            </a:p>
          </p:txBody>
        </p:sp>
        <p:sp>
          <p:nvSpPr>
            <p:cNvPr id="71" name="矩形 33"/>
            <p:cNvSpPr/>
            <p:nvPr/>
          </p:nvSpPr>
          <p:spPr bwMode="auto">
            <a:xfrm>
              <a:off x="3467628" y="4597272"/>
              <a:ext cx="540060" cy="268834"/>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050">
                  <a:solidFill>
                    <a:schemeClr val="tx2">
                      <a:lumMod val="10000"/>
                    </a:schemeClr>
                  </a:solidFill>
                  <a:latin typeface="+mn-lt"/>
                  <a:ea typeface="方正兰亭黑简体" panose="02000000000000000000" pitchFamily="2" charset="-122"/>
                </a:rPr>
                <a:t>Data</a:t>
              </a:r>
            </a:p>
          </p:txBody>
        </p:sp>
        <p:sp>
          <p:nvSpPr>
            <p:cNvPr id="72" name="矩形 33"/>
            <p:cNvSpPr/>
            <p:nvPr/>
          </p:nvSpPr>
          <p:spPr bwMode="auto">
            <a:xfrm>
              <a:off x="3272608" y="4597272"/>
              <a:ext cx="195020" cy="268834"/>
            </a:xfrm>
            <a:prstGeom prst="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050" dirty="0">
                <a:solidFill>
                  <a:schemeClr val="tx2">
                    <a:lumMod val="10000"/>
                  </a:schemeClr>
                </a:solidFill>
                <a:latin typeface="+mn-lt"/>
                <a:ea typeface="方正兰亭黑简体" panose="02000000000000000000" pitchFamily="2" charset="-122"/>
              </a:endParaRPr>
            </a:p>
          </p:txBody>
        </p:sp>
      </p:grpSp>
      <p:sp>
        <p:nvSpPr>
          <p:cNvPr id="73" name="文本框 60"/>
          <p:cNvSpPr txBox="1"/>
          <p:nvPr/>
        </p:nvSpPr>
        <p:spPr bwMode="auto">
          <a:xfrm>
            <a:off x="6144435" y="3111286"/>
            <a:ext cx="722759" cy="237294"/>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050" dirty="0">
                <a:solidFill>
                  <a:schemeClr val="tx2">
                    <a:lumMod val="10000"/>
                  </a:schemeClr>
                </a:solidFill>
                <a:latin typeface="+mn-lt"/>
                <a:cs typeface="Arial" pitchFamily="34" charset="0"/>
              </a:rPr>
              <a:t>Packet</a:t>
            </a:r>
          </a:p>
        </p:txBody>
      </p:sp>
      <p:sp>
        <p:nvSpPr>
          <p:cNvPr id="74" name="矩形 33"/>
          <p:cNvSpPr/>
          <p:nvPr/>
        </p:nvSpPr>
        <p:spPr bwMode="auto">
          <a:xfrm>
            <a:off x="6313115" y="3371002"/>
            <a:ext cx="405045" cy="201626"/>
          </a:xfrm>
          <a:prstGeom prst="rect">
            <a:avLst/>
          </a:prstGeom>
          <a:solidFill>
            <a:srgbClr val="00B0F0"/>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050">
                <a:solidFill>
                  <a:schemeClr val="tx2">
                    <a:lumMod val="10000"/>
                  </a:schemeClr>
                </a:solidFill>
                <a:latin typeface="+mn-lt"/>
                <a:ea typeface="方正兰亭黑简体" panose="02000000000000000000" pitchFamily="2" charset="-122"/>
              </a:rPr>
              <a:t>Data</a:t>
            </a:r>
          </a:p>
        </p:txBody>
      </p:sp>
      <p:sp>
        <p:nvSpPr>
          <p:cNvPr id="75" name="矩形 33"/>
          <p:cNvSpPr/>
          <p:nvPr/>
        </p:nvSpPr>
        <p:spPr bwMode="auto">
          <a:xfrm>
            <a:off x="6166850" y="3371002"/>
            <a:ext cx="146265" cy="201626"/>
          </a:xfrm>
          <a:prstGeom prst="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050" dirty="0">
              <a:solidFill>
                <a:schemeClr val="tx2">
                  <a:lumMod val="10000"/>
                </a:schemeClr>
              </a:solidFill>
              <a:latin typeface="+mn-lt"/>
              <a:ea typeface="方正兰亭黑简体" panose="02000000000000000000" pitchFamily="2" charset="-122"/>
            </a:endParaRPr>
          </a:p>
        </p:txBody>
      </p:sp>
    </p:spTree>
    <p:extLst>
      <p:ext uri="{BB962C8B-B14F-4D97-AF65-F5344CB8AC3E}">
        <p14:creationId xmlns:p14="http://schemas.microsoft.com/office/powerpoint/2010/main" val="409447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4"/>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127000" lvl="0">
              <a:lnSpc>
                <a:spcPct val="150000"/>
              </a:lnSpc>
              <a:spcBef>
                <a:spcPts val="360"/>
              </a:spcBef>
              <a:buSzPts val="1600"/>
            </a:pPr>
            <a:r>
              <a:rPr lang="en-US" sz="2400" b="1" dirty="0">
                <a:solidFill>
                  <a:schemeClr val="tx2">
                    <a:lumMod val="10000"/>
                  </a:schemeClr>
                </a:solidFill>
              </a:rPr>
              <a:t>Classification of a Computer Network based on Geographical Location</a:t>
            </a:r>
          </a:p>
        </p:txBody>
      </p:sp>
      <p:sp>
        <p:nvSpPr>
          <p:cNvPr id="352" name="Google Shape;352;p14"/>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353" name="Google Shape;353;p14"/>
          <p:cNvGrpSpPr/>
          <p:nvPr/>
        </p:nvGrpSpPr>
        <p:grpSpPr>
          <a:xfrm>
            <a:off x="5435079" y="912423"/>
            <a:ext cx="3239723" cy="3318665"/>
            <a:chOff x="2270525" y="117216"/>
            <a:chExt cx="4650765" cy="4762722"/>
          </a:xfrm>
        </p:grpSpPr>
        <p:sp>
          <p:nvSpPr>
            <p:cNvPr id="354" name="Google Shape;354;p14"/>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4"/>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4"/>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4"/>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4"/>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4"/>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4"/>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4"/>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4"/>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4"/>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4"/>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4"/>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4"/>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4"/>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4"/>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4"/>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4"/>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4"/>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4"/>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4"/>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4"/>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5" name="Google Shape;375;p14"/>
            <p:cNvGrpSpPr/>
            <p:nvPr/>
          </p:nvGrpSpPr>
          <p:grpSpPr>
            <a:xfrm>
              <a:off x="4031993" y="117216"/>
              <a:ext cx="2889297" cy="3901793"/>
              <a:chOff x="5533368" y="1047716"/>
              <a:chExt cx="2889297" cy="3901793"/>
            </a:xfrm>
          </p:grpSpPr>
          <p:sp>
            <p:nvSpPr>
              <p:cNvPr id="376" name="Google Shape;376;p14"/>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4"/>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4"/>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4"/>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4"/>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4"/>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4"/>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4"/>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4"/>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4"/>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4"/>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4"/>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4"/>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4"/>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4"/>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4"/>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4"/>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4"/>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4"/>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4"/>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4"/>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14"/>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14"/>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14"/>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4"/>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14"/>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14"/>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14"/>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4"/>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14"/>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14"/>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4"/>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4"/>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4"/>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4"/>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4"/>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4"/>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4"/>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4"/>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4"/>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6" name="Google Shape;416;p14"/>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4"/>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4"/>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4"/>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4"/>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4"/>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4"/>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4"/>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4"/>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4"/>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4"/>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4"/>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4"/>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4"/>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14"/>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14"/>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4"/>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4"/>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4"/>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4"/>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4"/>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4"/>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4"/>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4"/>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4"/>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4"/>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4"/>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4"/>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4"/>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5" name="Google Shape;445;p14"/>
            <p:cNvGrpSpPr/>
            <p:nvPr/>
          </p:nvGrpSpPr>
          <p:grpSpPr>
            <a:xfrm flipH="1">
              <a:off x="2865273" y="3434801"/>
              <a:ext cx="598186" cy="1340314"/>
              <a:chOff x="4210728" y="4525714"/>
              <a:chExt cx="546438" cy="1224366"/>
            </a:xfrm>
          </p:grpSpPr>
          <p:sp>
            <p:nvSpPr>
              <p:cNvPr id="446" name="Google Shape;446;p14"/>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4"/>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4"/>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4"/>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4"/>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4"/>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4"/>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4"/>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4"/>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4"/>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4"/>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4"/>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4"/>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131071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Common Terms</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30</a:t>
            </a:fld>
            <a:endParaRPr>
              <a:solidFill>
                <a:schemeClr val="bg1"/>
              </a:solidFill>
            </a:endParaRPr>
          </a:p>
        </p:txBody>
      </p:sp>
      <p:graphicFrame>
        <p:nvGraphicFramePr>
          <p:cNvPr id="76" name="表格 3"/>
          <p:cNvGraphicFramePr>
            <a:graphicFrameLocks noGrp="1"/>
          </p:cNvGraphicFramePr>
          <p:nvPr>
            <p:extLst>
              <p:ext uri="{D42A27DB-BD31-4B8C-83A1-F6EECF244321}">
                <p14:modId xmlns:p14="http://schemas.microsoft.com/office/powerpoint/2010/main" val="3829342582"/>
              </p:ext>
            </p:extLst>
          </p:nvPr>
        </p:nvGraphicFramePr>
        <p:xfrm>
          <a:off x="918892" y="967316"/>
          <a:ext cx="7596554" cy="2937510"/>
        </p:xfrm>
        <a:graphic>
          <a:graphicData uri="http://schemas.openxmlformats.org/drawingml/2006/table">
            <a:tbl>
              <a:tblPr firstRow="1" bandRow="1">
                <a:tableStyleId>{2D5ABB26-0587-4C30-8999-92F81FD0307C}</a:tableStyleId>
              </a:tblPr>
              <a:tblGrid>
                <a:gridCol w="1774895">
                  <a:extLst>
                    <a:ext uri="{9D8B030D-6E8A-4147-A177-3AD203B41FA5}">
                      <a16:colId xmlns:a16="http://schemas.microsoft.com/office/drawing/2014/main" val="20000"/>
                    </a:ext>
                  </a:extLst>
                </a:gridCol>
                <a:gridCol w="5821659">
                  <a:extLst>
                    <a:ext uri="{9D8B030D-6E8A-4147-A177-3AD203B41FA5}">
                      <a16:colId xmlns:a16="http://schemas.microsoft.com/office/drawing/2014/main" val="20001"/>
                    </a:ext>
                  </a:extLst>
                </a:gridCol>
              </a:tblGrid>
              <a:tr h="278130">
                <a:tc>
                  <a:txBody>
                    <a:bodyPr/>
                    <a:lstStyle/>
                    <a:p>
                      <a:pPr algn="ctr" fontAlgn="ctr"/>
                      <a:r>
                        <a:rPr lang="en-US" sz="1200" b="1" dirty="0">
                          <a:solidFill>
                            <a:schemeClr val="tx2">
                              <a:lumMod val="10000"/>
                            </a:schemeClr>
                          </a:solidFill>
                          <a:latin typeface="Arial" panose="020B0604020202020204" pitchFamily="34" charset="0"/>
                          <a:ea typeface="+mn-ea"/>
                          <a:cs typeface="Arial" panose="020B0604020202020204" pitchFamily="34" charset="0"/>
                        </a:rPr>
                        <a:t>Term</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en-US" sz="1200" b="1" dirty="0">
                          <a:solidFill>
                            <a:schemeClr val="tx2">
                              <a:lumMod val="10000"/>
                            </a:schemeClr>
                          </a:solidFill>
                          <a:latin typeface="Arial" panose="020B0604020202020204" pitchFamily="34" charset="0"/>
                          <a:ea typeface="+mn-ea"/>
                          <a:cs typeface="Arial" panose="020B0604020202020204" pitchFamily="34" charset="0"/>
                        </a:rPr>
                        <a:t>Description</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278130">
                <a:tc>
                  <a:txBody>
                    <a:bodyPr/>
                    <a:lstStyle/>
                    <a:p>
                      <a:pPr algn="ctr" fontAlgn="ctr"/>
                      <a:r>
                        <a:rPr lang="en-US" sz="1200" dirty="0">
                          <a:solidFill>
                            <a:schemeClr val="tx2">
                              <a:lumMod val="10000"/>
                            </a:schemeClr>
                          </a:solidFill>
                          <a:latin typeface="Arial" panose="020B0604020202020204" pitchFamily="34" charset="0"/>
                          <a:ea typeface="+mn-ea"/>
                          <a:cs typeface="Arial" panose="020B0604020202020204" pitchFamily="34" charset="0"/>
                        </a:rPr>
                        <a:t>Data payload</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dirty="0">
                          <a:solidFill>
                            <a:schemeClr val="tx2">
                              <a:lumMod val="10000"/>
                            </a:schemeClr>
                          </a:solidFill>
                          <a:latin typeface="Arial" panose="020B0604020202020204" pitchFamily="34" charset="0"/>
                          <a:ea typeface="+mn-ea"/>
                          <a:cs typeface="Arial" panose="020B0604020202020204" pitchFamily="34" charset="0"/>
                        </a:rPr>
                        <a:t>Information conveyed</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8130">
                <a:tc>
                  <a:txBody>
                    <a:bodyPr/>
                    <a:lstStyle/>
                    <a:p>
                      <a:pPr algn="ctr" fontAlgn="ctr"/>
                      <a:r>
                        <a:rPr lang="en-US" sz="1200">
                          <a:solidFill>
                            <a:schemeClr val="tx2">
                              <a:lumMod val="10000"/>
                            </a:schemeClr>
                          </a:solidFill>
                          <a:latin typeface="Arial" panose="020B0604020202020204" pitchFamily="34" charset="0"/>
                          <a:ea typeface="+mn-ea"/>
                          <a:cs typeface="Arial" panose="020B0604020202020204" pitchFamily="34" charset="0"/>
                        </a:rPr>
                        <a:t>Packet</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US" sz="1200" dirty="0">
                          <a:solidFill>
                            <a:schemeClr val="tx2">
                              <a:lumMod val="10000"/>
                            </a:schemeClr>
                          </a:solidFill>
                          <a:latin typeface="Arial" panose="020B0604020202020204" pitchFamily="34" charset="0"/>
                          <a:ea typeface="+mn-ea"/>
                          <a:cs typeface="Arial" panose="020B0604020202020204" pitchFamily="34" charset="0"/>
                        </a:rPr>
                        <a:t>Data unit switched and transmitted on the network</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78130">
                <a:tc>
                  <a:txBody>
                    <a:bodyPr/>
                    <a:lstStyle/>
                    <a:p>
                      <a:pPr algn="ctr" fontAlgn="ctr"/>
                      <a:r>
                        <a:rPr lang="en-US" sz="1200">
                          <a:solidFill>
                            <a:schemeClr val="tx2">
                              <a:lumMod val="10000"/>
                            </a:schemeClr>
                          </a:solidFill>
                          <a:latin typeface="Arial" panose="020B0604020202020204" pitchFamily="34" charset="0"/>
                          <a:ea typeface="+mn-ea"/>
                          <a:cs typeface="Arial" panose="020B0604020202020204" pitchFamily="34" charset="0"/>
                        </a:rPr>
                        <a:t>Header</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US" sz="1200" dirty="0">
                          <a:solidFill>
                            <a:schemeClr val="tx2">
                              <a:lumMod val="10000"/>
                            </a:schemeClr>
                          </a:solidFill>
                          <a:latin typeface="Arial" panose="020B0604020202020204" pitchFamily="34" charset="0"/>
                          <a:ea typeface="+mn-ea"/>
                          <a:cs typeface="Arial" panose="020B0604020202020204" pitchFamily="34" charset="0"/>
                        </a:rPr>
                        <a:t>Information segment added before the data payload</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8130">
                <a:tc>
                  <a:txBody>
                    <a:bodyPr/>
                    <a:lstStyle/>
                    <a:p>
                      <a:pPr algn="ctr" fontAlgn="ctr"/>
                      <a:r>
                        <a:rPr lang="en-US" sz="1200">
                          <a:solidFill>
                            <a:schemeClr val="tx2">
                              <a:lumMod val="10000"/>
                            </a:schemeClr>
                          </a:solidFill>
                          <a:latin typeface="Arial" panose="020B0604020202020204" pitchFamily="34" charset="0"/>
                          <a:ea typeface="+mn-ea"/>
                          <a:cs typeface="Arial" panose="020B0604020202020204" pitchFamily="34" charset="0"/>
                        </a:rPr>
                        <a:t>Tail</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dirty="0">
                          <a:solidFill>
                            <a:schemeClr val="tx2">
                              <a:lumMod val="10000"/>
                            </a:schemeClr>
                          </a:solidFill>
                          <a:latin typeface="Arial" panose="020B0604020202020204" pitchFamily="34" charset="0"/>
                          <a:ea typeface="+mn-ea"/>
                          <a:cs typeface="Arial" panose="020B0604020202020204" pitchFamily="34" charset="0"/>
                        </a:rPr>
                        <a:t>Information segment added after the data payload</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78130">
                <a:tc>
                  <a:txBody>
                    <a:bodyPr/>
                    <a:lstStyle/>
                    <a:p>
                      <a:pPr algn="ctr" fontAlgn="ctr"/>
                      <a:r>
                        <a:rPr lang="en-US" sz="1200">
                          <a:solidFill>
                            <a:schemeClr val="tx2">
                              <a:lumMod val="10000"/>
                            </a:schemeClr>
                          </a:solidFill>
                          <a:latin typeface="Arial" panose="020B0604020202020204" pitchFamily="34" charset="0"/>
                          <a:ea typeface="+mn-ea"/>
                          <a:cs typeface="Arial" panose="020B0604020202020204" pitchFamily="34" charset="0"/>
                        </a:rPr>
                        <a:t>Encapsulation</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dirty="0">
                          <a:solidFill>
                            <a:schemeClr val="tx2">
                              <a:lumMod val="10000"/>
                            </a:schemeClr>
                          </a:solidFill>
                          <a:latin typeface="Arial" panose="020B0604020202020204" pitchFamily="34" charset="0"/>
                          <a:ea typeface="+mn-ea"/>
                          <a:cs typeface="Arial" panose="020B0604020202020204" pitchFamily="34" charset="0"/>
                        </a:rPr>
                        <a:t>Process of adding a header and a tail to a data payload to form a new packet</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78130">
                <a:tc>
                  <a:txBody>
                    <a:bodyPr/>
                    <a:lstStyle/>
                    <a:p>
                      <a:pPr algn="ctr" fontAlgn="ctr"/>
                      <a:r>
                        <a:rPr lang="en-US" sz="1200">
                          <a:solidFill>
                            <a:schemeClr val="tx2">
                              <a:lumMod val="10000"/>
                            </a:schemeClr>
                          </a:solidFill>
                          <a:latin typeface="Arial" panose="020B0604020202020204" pitchFamily="34" charset="0"/>
                          <a:ea typeface="+mn-ea"/>
                          <a:cs typeface="Arial" panose="020B0604020202020204" pitchFamily="34" charset="0"/>
                        </a:rPr>
                        <a:t>Decapsulation</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dirty="0">
                          <a:solidFill>
                            <a:schemeClr val="tx2">
                              <a:lumMod val="10000"/>
                            </a:schemeClr>
                          </a:solidFill>
                          <a:latin typeface="Arial" panose="020B0604020202020204" pitchFamily="34" charset="0"/>
                          <a:ea typeface="+mn-ea"/>
                          <a:cs typeface="Arial" panose="020B0604020202020204" pitchFamily="34" charset="0"/>
                        </a:rPr>
                        <a:t>Process of removing the header and tail from a packet to obtain the data payload</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78130">
                <a:tc>
                  <a:txBody>
                    <a:bodyPr/>
                    <a:lstStyle/>
                    <a:p>
                      <a:pPr algn="ctr" fontAlgn="ctr"/>
                      <a:r>
                        <a:rPr lang="en-US" sz="1200">
                          <a:solidFill>
                            <a:schemeClr val="tx2">
                              <a:lumMod val="10000"/>
                            </a:schemeClr>
                          </a:solidFill>
                          <a:latin typeface="Arial" panose="020B0604020202020204" pitchFamily="34" charset="0"/>
                          <a:ea typeface="+mn-ea"/>
                          <a:cs typeface="Arial" panose="020B0604020202020204" pitchFamily="34" charset="0"/>
                        </a:rPr>
                        <a:t>Gateway</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US" sz="1200" dirty="0">
                          <a:solidFill>
                            <a:schemeClr val="tx2">
                              <a:lumMod val="10000"/>
                            </a:schemeClr>
                          </a:solidFill>
                          <a:latin typeface="Arial" panose="020B0604020202020204" pitchFamily="34" charset="0"/>
                          <a:ea typeface="+mn-ea"/>
                          <a:cs typeface="Arial" panose="020B0604020202020204" pitchFamily="34" charset="0"/>
                        </a:rPr>
                        <a:t>Network device that provides functions such as protocol conversion, route selection, and data exchange</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8130">
                <a:tc>
                  <a:txBody>
                    <a:bodyPr/>
                    <a:lstStyle/>
                    <a:p>
                      <a:pPr algn="ctr" fontAlgn="ctr"/>
                      <a:r>
                        <a:rPr lang="en-US" sz="1200">
                          <a:solidFill>
                            <a:schemeClr val="tx2">
                              <a:lumMod val="10000"/>
                            </a:schemeClr>
                          </a:solidFill>
                          <a:latin typeface="Arial" panose="020B0604020202020204" pitchFamily="34" charset="0"/>
                          <a:ea typeface="+mn-ea"/>
                          <a:cs typeface="Arial" panose="020B0604020202020204" pitchFamily="34" charset="0"/>
                        </a:rPr>
                        <a:t>Router</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US" sz="1200" dirty="0">
                          <a:solidFill>
                            <a:schemeClr val="tx2">
                              <a:lumMod val="10000"/>
                            </a:schemeClr>
                          </a:solidFill>
                          <a:latin typeface="Arial" panose="020B0604020202020204" pitchFamily="34" charset="0"/>
                          <a:ea typeface="+mn-ea"/>
                          <a:cs typeface="Arial" panose="020B0604020202020204" pitchFamily="34" charset="0"/>
                        </a:rPr>
                        <a:t>Network device that selects a forwarding path for packets</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78130">
                <a:tc>
                  <a:txBody>
                    <a:bodyPr/>
                    <a:lstStyle/>
                    <a:p>
                      <a:pPr algn="ctr" fontAlgn="ctr"/>
                      <a:r>
                        <a:rPr lang="en-US" sz="1200" dirty="0">
                          <a:solidFill>
                            <a:schemeClr val="tx2">
                              <a:lumMod val="10000"/>
                            </a:schemeClr>
                          </a:solidFill>
                          <a:latin typeface="Arial" panose="020B0604020202020204" pitchFamily="34" charset="0"/>
                          <a:ea typeface="+mn-ea"/>
                          <a:cs typeface="Arial" panose="020B0604020202020204" pitchFamily="34" charset="0"/>
                        </a:rPr>
                        <a:t>Terminal device</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US" sz="1200" dirty="0">
                          <a:solidFill>
                            <a:schemeClr val="tx2">
                              <a:lumMod val="10000"/>
                            </a:schemeClr>
                          </a:solidFill>
                          <a:latin typeface="Arial" panose="020B0604020202020204" pitchFamily="34" charset="0"/>
                          <a:ea typeface="+mn-ea"/>
                          <a:cs typeface="Arial" panose="020B0604020202020204" pitchFamily="34" charset="0"/>
                        </a:rPr>
                        <a:t>End device of a data communication system, used as a sender or receiver of data</a:t>
                      </a:r>
                    </a:p>
                  </a:txBody>
                  <a:tcPr marL="68580" marR="68580" marT="34290" marB="34290"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61176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Concept of the Data Communication Network</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31</a:t>
            </a:fld>
            <a:endParaRPr>
              <a:solidFill>
                <a:schemeClr val="bg1"/>
              </a:solidFill>
            </a:endParaRPr>
          </a:p>
        </p:txBody>
      </p:sp>
      <p:sp>
        <p:nvSpPr>
          <p:cNvPr id="345" name="Google Shape;345;p13"/>
          <p:cNvSpPr txBox="1">
            <a:spLocks noGrp="1"/>
          </p:cNvSpPr>
          <p:nvPr>
            <p:ph type="body" idx="1"/>
          </p:nvPr>
        </p:nvSpPr>
        <p:spPr>
          <a:xfrm>
            <a:off x="457200" y="871021"/>
            <a:ext cx="8229600" cy="3022547"/>
          </a:xfrm>
          <a:prstGeom prst="rect">
            <a:avLst/>
          </a:prstGeom>
        </p:spPr>
        <p:txBody>
          <a:bodyPr spcFirstLastPara="1" wrap="square" lIns="0" tIns="0" rIns="0" bIns="0" anchor="t" anchorCtr="0">
            <a:noAutofit/>
          </a:bodyPr>
          <a:lstStyle/>
          <a:p>
            <a:pPr marL="228600" indent="0" algn="just">
              <a:lnSpc>
                <a:spcPct val="150000"/>
              </a:lnSpc>
              <a:spcBef>
                <a:spcPts val="0"/>
              </a:spcBef>
            </a:pPr>
            <a:r>
              <a:rPr lang="en-US" b="1" dirty="0">
                <a:solidFill>
                  <a:schemeClr val="tx2">
                    <a:lumMod val="10000"/>
                  </a:schemeClr>
                </a:solidFill>
              </a:rPr>
              <a:t>Data communication network:</a:t>
            </a:r>
          </a:p>
          <a:p>
            <a:pPr marL="514350" indent="-285750" algn="just">
              <a:lnSpc>
                <a:spcPct val="150000"/>
              </a:lnSpc>
              <a:spcBef>
                <a:spcPts val="0"/>
              </a:spcBef>
              <a:buFont typeface="Arial" panose="020B0604020202020204" pitchFamily="34" charset="0"/>
              <a:buChar char="•"/>
            </a:pPr>
            <a:r>
              <a:rPr lang="en-US" dirty="0">
                <a:solidFill>
                  <a:schemeClr val="tx2">
                    <a:lumMod val="10000"/>
                  </a:schemeClr>
                </a:solidFill>
              </a:rPr>
              <a:t>Communication network that consists of routers, switches, firewalls, access controllers (ACs), access points (APs), PCs, network printers, and servers.</a:t>
            </a:r>
          </a:p>
        </p:txBody>
      </p:sp>
    </p:spTree>
    <p:extLst>
      <p:ext uri="{BB962C8B-B14F-4D97-AF65-F5344CB8AC3E}">
        <p14:creationId xmlns:p14="http://schemas.microsoft.com/office/powerpoint/2010/main" val="363255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Switches</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32</a:t>
            </a:fld>
            <a:endParaRPr>
              <a:solidFill>
                <a:schemeClr val="bg1"/>
              </a:solidFill>
            </a:endParaRPr>
          </a:p>
        </p:txBody>
      </p:sp>
      <p:sp>
        <p:nvSpPr>
          <p:cNvPr id="345" name="Google Shape;345;p13"/>
          <p:cNvSpPr txBox="1">
            <a:spLocks noGrp="1"/>
          </p:cNvSpPr>
          <p:nvPr>
            <p:ph type="body" idx="1"/>
          </p:nvPr>
        </p:nvSpPr>
        <p:spPr>
          <a:xfrm>
            <a:off x="457200" y="871021"/>
            <a:ext cx="8229600" cy="3022547"/>
          </a:xfrm>
          <a:prstGeom prst="rect">
            <a:avLst/>
          </a:prstGeom>
        </p:spPr>
        <p:txBody>
          <a:bodyPr spcFirstLastPara="1" wrap="square" lIns="0" tIns="0" rIns="0" bIns="0" anchor="t" anchorCtr="0">
            <a:noAutofit/>
          </a:bodyPr>
          <a:lstStyle/>
          <a:p>
            <a:pPr>
              <a:lnSpc>
                <a:spcPct val="150000"/>
              </a:lnSpc>
            </a:pPr>
            <a:r>
              <a:rPr lang="en-US" dirty="0">
                <a:solidFill>
                  <a:schemeClr val="tx2">
                    <a:lumMod val="10000"/>
                  </a:schemeClr>
                </a:solidFill>
              </a:rPr>
              <a:t>Switch: a device closest to end users, used to access the network and switch data frames</a:t>
            </a:r>
          </a:p>
          <a:p>
            <a:pPr lvl="1">
              <a:lnSpc>
                <a:spcPct val="150000"/>
              </a:lnSpc>
            </a:pPr>
            <a:r>
              <a:rPr lang="en-US" sz="1800" dirty="0">
                <a:solidFill>
                  <a:schemeClr val="tx2">
                    <a:lumMod val="10000"/>
                  </a:schemeClr>
                </a:solidFill>
              </a:rPr>
              <a:t>Network access of terminals (such as PCs and servers)</a:t>
            </a:r>
          </a:p>
        </p:txBody>
      </p:sp>
    </p:spTree>
    <p:extLst>
      <p:ext uri="{BB962C8B-B14F-4D97-AF65-F5344CB8AC3E}">
        <p14:creationId xmlns:p14="http://schemas.microsoft.com/office/powerpoint/2010/main" val="1412872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Routers</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33</a:t>
            </a:fld>
            <a:endParaRPr>
              <a:solidFill>
                <a:schemeClr val="bg1"/>
              </a:solidFill>
            </a:endParaRPr>
          </a:p>
        </p:txBody>
      </p:sp>
      <p:sp>
        <p:nvSpPr>
          <p:cNvPr id="345" name="Google Shape;345;p13"/>
          <p:cNvSpPr txBox="1">
            <a:spLocks noGrp="1"/>
          </p:cNvSpPr>
          <p:nvPr>
            <p:ph type="body" idx="1"/>
          </p:nvPr>
        </p:nvSpPr>
        <p:spPr>
          <a:xfrm>
            <a:off x="457200" y="871021"/>
            <a:ext cx="8229600" cy="3868127"/>
          </a:xfrm>
          <a:prstGeom prst="rect">
            <a:avLst/>
          </a:prstGeom>
        </p:spPr>
        <p:txBody>
          <a:bodyPr spcFirstLastPara="1" wrap="square" lIns="0" tIns="0" rIns="0" bIns="0" anchor="t" anchorCtr="0">
            <a:noAutofit/>
          </a:bodyPr>
          <a:lstStyle/>
          <a:p>
            <a:pPr algn="just"/>
            <a:r>
              <a:rPr lang="en-US" sz="1600" dirty="0">
                <a:solidFill>
                  <a:schemeClr val="tx2">
                    <a:lumMod val="10000"/>
                  </a:schemeClr>
                </a:solidFill>
              </a:rPr>
              <a:t>A network-layer device that forwards data packets on the Internet. Based on the destination address in a received packet, a router selects a path to send the packet to the next router or destination. The last router on the path is responsible for sending the packet to the destination host.</a:t>
            </a:r>
          </a:p>
          <a:p>
            <a:pPr lvl="1"/>
            <a:r>
              <a:rPr lang="en-US" sz="1600" dirty="0">
                <a:solidFill>
                  <a:schemeClr val="tx2">
                    <a:lumMod val="10000"/>
                  </a:schemeClr>
                </a:solidFill>
              </a:rPr>
              <a:t>Implementing communication between networks of </a:t>
            </a:r>
            <a:br>
              <a:rPr lang="en-US" sz="1600" dirty="0">
                <a:solidFill>
                  <a:schemeClr val="tx2">
                    <a:lumMod val="10000"/>
                  </a:schemeClr>
                </a:solidFill>
              </a:rPr>
            </a:br>
            <a:r>
              <a:rPr lang="en-US" sz="1600" dirty="0">
                <a:solidFill>
                  <a:schemeClr val="tx2">
                    <a:lumMod val="10000"/>
                  </a:schemeClr>
                </a:solidFill>
              </a:rPr>
              <a:t>the same type or different types</a:t>
            </a:r>
          </a:p>
          <a:p>
            <a:pPr lvl="1"/>
            <a:r>
              <a:rPr lang="en-US" sz="1600" dirty="0">
                <a:solidFill>
                  <a:schemeClr val="tx2">
                    <a:lumMod val="10000"/>
                  </a:schemeClr>
                </a:solidFill>
              </a:rPr>
              <a:t>Isolating broadcast domains</a:t>
            </a:r>
          </a:p>
          <a:p>
            <a:pPr lvl="1"/>
            <a:r>
              <a:rPr lang="en-US" sz="1600" dirty="0">
                <a:solidFill>
                  <a:schemeClr val="tx2">
                    <a:lumMod val="10000"/>
                  </a:schemeClr>
                </a:solidFill>
              </a:rPr>
              <a:t>Maintaining the routing table and running </a:t>
            </a:r>
            <a:br>
              <a:rPr lang="en-US" sz="1600" dirty="0">
                <a:solidFill>
                  <a:schemeClr val="tx2">
                    <a:lumMod val="10000"/>
                  </a:schemeClr>
                </a:solidFill>
              </a:rPr>
            </a:br>
            <a:r>
              <a:rPr lang="en-US" sz="1600" dirty="0">
                <a:solidFill>
                  <a:schemeClr val="tx2">
                    <a:lumMod val="10000"/>
                  </a:schemeClr>
                </a:solidFill>
              </a:rPr>
              <a:t>routing protocols</a:t>
            </a:r>
          </a:p>
          <a:p>
            <a:pPr lvl="1"/>
            <a:r>
              <a:rPr lang="en-US" sz="1600" dirty="0">
                <a:solidFill>
                  <a:schemeClr val="tx2">
                    <a:lumMod val="10000"/>
                  </a:schemeClr>
                </a:solidFill>
              </a:rPr>
              <a:t>Implementing WAN access and network </a:t>
            </a:r>
            <a:br>
              <a:rPr lang="en-US" sz="1600" dirty="0">
                <a:solidFill>
                  <a:schemeClr val="tx2">
                    <a:lumMod val="10000"/>
                  </a:schemeClr>
                </a:solidFill>
              </a:rPr>
            </a:br>
            <a:r>
              <a:rPr lang="en-US" sz="1600" dirty="0">
                <a:solidFill>
                  <a:schemeClr val="tx2">
                    <a:lumMod val="10000"/>
                  </a:schemeClr>
                </a:solidFill>
              </a:rPr>
              <a:t>address translation</a:t>
            </a:r>
          </a:p>
        </p:txBody>
      </p:sp>
    </p:spTree>
    <p:extLst>
      <p:ext uri="{BB962C8B-B14F-4D97-AF65-F5344CB8AC3E}">
        <p14:creationId xmlns:p14="http://schemas.microsoft.com/office/powerpoint/2010/main" val="1582556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Firewalls</a:t>
            </a: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34</a:t>
            </a:fld>
            <a:endParaRPr>
              <a:solidFill>
                <a:schemeClr val="bg1"/>
              </a:solidFill>
            </a:endParaRPr>
          </a:p>
        </p:txBody>
      </p:sp>
      <p:sp>
        <p:nvSpPr>
          <p:cNvPr id="345" name="Google Shape;345;p13"/>
          <p:cNvSpPr txBox="1">
            <a:spLocks noGrp="1"/>
          </p:cNvSpPr>
          <p:nvPr>
            <p:ph type="body" idx="1"/>
          </p:nvPr>
        </p:nvSpPr>
        <p:spPr>
          <a:xfrm>
            <a:off x="457200" y="871021"/>
            <a:ext cx="8229600" cy="3868127"/>
          </a:xfrm>
          <a:prstGeom prst="rect">
            <a:avLst/>
          </a:prstGeom>
        </p:spPr>
        <p:txBody>
          <a:bodyPr spcFirstLastPara="1" wrap="square" lIns="0" tIns="0" rIns="0" bIns="0" anchor="t" anchorCtr="0">
            <a:noAutofit/>
          </a:bodyPr>
          <a:lstStyle/>
          <a:p>
            <a:r>
              <a:rPr lang="en-US" sz="1600" dirty="0">
                <a:solidFill>
                  <a:schemeClr val="tx2">
                    <a:lumMod val="10000"/>
                  </a:schemeClr>
                </a:solidFill>
              </a:rPr>
              <a:t>Firewall: a network security device used to ensure secure communication between two networks. It monitors, restricts, and modifies data flows passing through it to shield information, structure, and running status of internal networks from the public network.</a:t>
            </a:r>
          </a:p>
          <a:p>
            <a:pPr lvl="1"/>
            <a:r>
              <a:rPr lang="en-US" sz="1600" dirty="0">
                <a:solidFill>
                  <a:schemeClr val="tx2">
                    <a:lumMod val="10000"/>
                  </a:schemeClr>
                </a:solidFill>
              </a:rPr>
              <a:t>Isolating networks of different security levels</a:t>
            </a:r>
          </a:p>
          <a:p>
            <a:pPr lvl="1"/>
            <a:r>
              <a:rPr lang="en-US" sz="1600" dirty="0">
                <a:solidFill>
                  <a:schemeClr val="tx2">
                    <a:lumMod val="10000"/>
                  </a:schemeClr>
                </a:solidFill>
              </a:rPr>
              <a:t>Implementing access control (using security policies) </a:t>
            </a:r>
            <a:br>
              <a:rPr lang="en-US" sz="1600" dirty="0">
                <a:solidFill>
                  <a:schemeClr val="tx2">
                    <a:lumMod val="10000"/>
                  </a:schemeClr>
                </a:solidFill>
              </a:rPr>
            </a:br>
            <a:r>
              <a:rPr lang="en-US" sz="1600" dirty="0">
                <a:solidFill>
                  <a:schemeClr val="tx2">
                    <a:lumMod val="10000"/>
                  </a:schemeClr>
                </a:solidFill>
              </a:rPr>
              <a:t>between networks of different security levels</a:t>
            </a:r>
          </a:p>
          <a:p>
            <a:pPr lvl="1"/>
            <a:r>
              <a:rPr lang="en-US" sz="1600" dirty="0">
                <a:solidFill>
                  <a:schemeClr val="tx2">
                    <a:lumMod val="10000"/>
                  </a:schemeClr>
                </a:solidFill>
              </a:rPr>
              <a:t>Implementing user identity authentication</a:t>
            </a:r>
          </a:p>
          <a:p>
            <a:pPr lvl="1"/>
            <a:r>
              <a:rPr lang="en-US" sz="1600" dirty="0">
                <a:solidFill>
                  <a:schemeClr val="tx2">
                    <a:lumMod val="10000"/>
                  </a:schemeClr>
                </a:solidFill>
              </a:rPr>
              <a:t>Implementing remote access</a:t>
            </a:r>
          </a:p>
          <a:p>
            <a:pPr lvl="1"/>
            <a:r>
              <a:rPr lang="en-US" sz="1600" dirty="0">
                <a:solidFill>
                  <a:schemeClr val="tx2">
                    <a:lumMod val="10000"/>
                  </a:schemeClr>
                </a:solidFill>
              </a:rPr>
              <a:t>Supporting data encryption and VPN services</a:t>
            </a:r>
          </a:p>
          <a:p>
            <a:pPr lvl="1"/>
            <a:r>
              <a:rPr lang="en-US" sz="1600" dirty="0">
                <a:solidFill>
                  <a:schemeClr val="tx2">
                    <a:lumMod val="10000"/>
                  </a:schemeClr>
                </a:solidFill>
              </a:rPr>
              <a:t>Implementing network address translation</a:t>
            </a:r>
          </a:p>
          <a:p>
            <a:pPr lvl="1"/>
            <a:r>
              <a:rPr lang="en-US" sz="1600" dirty="0">
                <a:solidFill>
                  <a:schemeClr val="tx2">
                    <a:lumMod val="10000"/>
                  </a:schemeClr>
                </a:solidFill>
              </a:rPr>
              <a:t>Implementing other security functions</a:t>
            </a:r>
          </a:p>
        </p:txBody>
      </p:sp>
    </p:spTree>
    <p:extLst>
      <p:ext uri="{BB962C8B-B14F-4D97-AF65-F5344CB8AC3E}">
        <p14:creationId xmlns:p14="http://schemas.microsoft.com/office/powerpoint/2010/main" val="1025354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4"/>
          <p:cNvSpPr txBox="1">
            <a:spLocks noGrp="1"/>
          </p:cNvSpPr>
          <p:nvPr>
            <p:ph type="ctrTitle"/>
          </p:nvPr>
        </p:nvSpPr>
        <p:spPr>
          <a:xfrm>
            <a:off x="1085850" y="2031025"/>
            <a:ext cx="4676700" cy="1159800"/>
          </a:xfrm>
          <a:prstGeom prst="rect">
            <a:avLst/>
          </a:prstGeom>
        </p:spPr>
        <p:txBody>
          <a:bodyPr spcFirstLastPara="1" wrap="square" lIns="0" tIns="0" rIns="0" bIns="0" anchor="t" anchorCtr="0">
            <a:noAutofit/>
          </a:bodyPr>
          <a:lstStyle/>
          <a:p>
            <a:pPr marL="127000" lvl="0">
              <a:lnSpc>
                <a:spcPct val="150000"/>
              </a:lnSpc>
              <a:spcBef>
                <a:spcPts val="360"/>
              </a:spcBef>
              <a:buSzPts val="1600"/>
            </a:pPr>
            <a:r>
              <a:rPr lang="en-US" sz="2800" b="1" dirty="0">
                <a:solidFill>
                  <a:schemeClr val="tx2">
                    <a:lumMod val="10000"/>
                  </a:schemeClr>
                </a:solidFill>
              </a:rPr>
              <a:t>Transmission Media</a:t>
            </a:r>
          </a:p>
        </p:txBody>
      </p:sp>
      <p:sp>
        <p:nvSpPr>
          <p:cNvPr id="352" name="Google Shape;352;p14"/>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5</a:t>
            </a:r>
            <a:endParaRPr sz="3600" b="1" dirty="0">
              <a:solidFill>
                <a:schemeClr val="lt1"/>
              </a:solidFill>
              <a:latin typeface="Barlow"/>
              <a:ea typeface="Barlow"/>
              <a:cs typeface="Barlow"/>
              <a:sym typeface="Barlow"/>
            </a:endParaRPr>
          </a:p>
        </p:txBody>
      </p:sp>
      <p:grpSp>
        <p:nvGrpSpPr>
          <p:cNvPr id="353" name="Google Shape;353;p14"/>
          <p:cNvGrpSpPr/>
          <p:nvPr/>
        </p:nvGrpSpPr>
        <p:grpSpPr>
          <a:xfrm>
            <a:off x="5435079" y="912423"/>
            <a:ext cx="3239723" cy="3318665"/>
            <a:chOff x="2270525" y="117216"/>
            <a:chExt cx="4650765" cy="4762722"/>
          </a:xfrm>
        </p:grpSpPr>
        <p:sp>
          <p:nvSpPr>
            <p:cNvPr id="354" name="Google Shape;354;p14"/>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4"/>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4"/>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4"/>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4"/>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4"/>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4"/>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4"/>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4"/>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4"/>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4"/>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4"/>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4"/>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4"/>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4"/>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4"/>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4"/>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4"/>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4"/>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4"/>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4"/>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5" name="Google Shape;375;p14"/>
            <p:cNvGrpSpPr/>
            <p:nvPr/>
          </p:nvGrpSpPr>
          <p:grpSpPr>
            <a:xfrm>
              <a:off x="4031993" y="117216"/>
              <a:ext cx="2889297" cy="3901793"/>
              <a:chOff x="5533368" y="1047716"/>
              <a:chExt cx="2889297" cy="3901793"/>
            </a:xfrm>
          </p:grpSpPr>
          <p:sp>
            <p:nvSpPr>
              <p:cNvPr id="376" name="Google Shape;376;p14"/>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4"/>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4"/>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4"/>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4"/>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4"/>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4"/>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4"/>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4"/>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4"/>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4"/>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4"/>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4"/>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4"/>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4"/>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4"/>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4"/>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4"/>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4"/>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4"/>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4"/>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14"/>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14"/>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14"/>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4"/>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14"/>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14"/>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14"/>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4"/>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14"/>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14"/>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4"/>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4"/>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4"/>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4"/>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4"/>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4"/>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4"/>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4"/>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4"/>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6" name="Google Shape;416;p14"/>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4"/>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4"/>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4"/>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4"/>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4"/>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4"/>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4"/>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4"/>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4"/>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4"/>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4"/>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4"/>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4"/>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14"/>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14"/>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4"/>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4"/>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4"/>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4"/>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4"/>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4"/>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4"/>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4"/>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4"/>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4"/>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4"/>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4"/>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4"/>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5" name="Google Shape;445;p14"/>
            <p:cNvGrpSpPr/>
            <p:nvPr/>
          </p:nvGrpSpPr>
          <p:grpSpPr>
            <a:xfrm flipH="1">
              <a:off x="2865273" y="3434801"/>
              <a:ext cx="598186" cy="1340314"/>
              <a:chOff x="4210728" y="4525714"/>
              <a:chExt cx="546438" cy="1224366"/>
            </a:xfrm>
          </p:grpSpPr>
          <p:sp>
            <p:nvSpPr>
              <p:cNvPr id="446" name="Google Shape;446;p14"/>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4"/>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4"/>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4"/>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4"/>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4"/>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4"/>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4"/>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4"/>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4"/>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4"/>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4"/>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4"/>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170147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36</a:t>
            </a:fld>
            <a:endParaRPr/>
          </a:p>
        </p:txBody>
      </p:sp>
      <p:sp>
        <p:nvSpPr>
          <p:cNvPr id="345" name="Google Shape;345;p13"/>
          <p:cNvSpPr txBox="1">
            <a:spLocks noGrp="1"/>
          </p:cNvSpPr>
          <p:nvPr>
            <p:ph type="body" idx="1"/>
          </p:nvPr>
        </p:nvSpPr>
        <p:spPr>
          <a:xfrm>
            <a:off x="270383" y="566228"/>
            <a:ext cx="8627807"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sz="1600" dirty="0">
                <a:solidFill>
                  <a:schemeClr val="tx2">
                    <a:lumMod val="10000"/>
                  </a:schemeClr>
                </a:solidFill>
              </a:rPr>
              <a:t>Two types of media </a:t>
            </a:r>
          </a:p>
          <a:p>
            <a:pPr marL="127000" lvl="0" indent="0" algn="just">
              <a:lnSpc>
                <a:spcPct val="100000"/>
              </a:lnSpc>
              <a:buSzPts val="1600"/>
            </a:pPr>
            <a:endParaRPr lang="en-US" sz="1600" dirty="0">
              <a:solidFill>
                <a:schemeClr val="tx2">
                  <a:lumMod val="10000"/>
                </a:schemeClr>
              </a:solidFill>
            </a:endParaRPr>
          </a:p>
          <a:p>
            <a:pPr marL="469900" lvl="0" indent="-342900" algn="just">
              <a:lnSpc>
                <a:spcPct val="100000"/>
              </a:lnSpc>
              <a:buSzPts val="1600"/>
              <a:buFont typeface="+mj-lt"/>
              <a:buAutoNum type="arabicPeriod"/>
            </a:pPr>
            <a:r>
              <a:rPr lang="en-US" b="1" dirty="0">
                <a:solidFill>
                  <a:schemeClr val="tx2">
                    <a:lumMod val="10000"/>
                  </a:schemeClr>
                </a:solidFill>
              </a:rPr>
              <a:t>Guided </a:t>
            </a:r>
          </a:p>
          <a:p>
            <a:pPr marL="584200" lvl="1" indent="0" algn="just">
              <a:lnSpc>
                <a:spcPct val="100000"/>
              </a:lnSpc>
              <a:buSzPts val="1600"/>
              <a:buNone/>
            </a:pPr>
            <a:r>
              <a:rPr lang="en-US" sz="1600" dirty="0">
                <a:solidFill>
                  <a:schemeClr val="tx2">
                    <a:lumMod val="10000"/>
                  </a:schemeClr>
                </a:solidFill>
              </a:rPr>
              <a:t>Uses cabling system to guide data signals to a specific path. </a:t>
            </a:r>
          </a:p>
          <a:p>
            <a:pPr marL="584200" lvl="1" indent="0" algn="just">
              <a:lnSpc>
                <a:spcPct val="100000"/>
              </a:lnSpc>
              <a:buSzPts val="1600"/>
              <a:buNone/>
            </a:pPr>
            <a:endParaRPr lang="en-US" sz="1600" dirty="0">
              <a:solidFill>
                <a:schemeClr val="tx2">
                  <a:lumMod val="10000"/>
                </a:schemeClr>
              </a:solidFill>
            </a:endParaRPr>
          </a:p>
          <a:p>
            <a:pPr marL="469900" lvl="0" indent="-342900" algn="just">
              <a:lnSpc>
                <a:spcPct val="100000"/>
              </a:lnSpc>
              <a:buSzPts val="1600"/>
              <a:buFont typeface="+mj-lt"/>
              <a:buAutoNum type="arabicPeriod"/>
            </a:pPr>
            <a:r>
              <a:rPr lang="en-US" b="1" dirty="0">
                <a:solidFill>
                  <a:schemeClr val="tx2">
                    <a:lumMod val="10000"/>
                  </a:schemeClr>
                </a:solidFill>
              </a:rPr>
              <a:t>Unguided </a:t>
            </a:r>
          </a:p>
          <a:p>
            <a:pPr marL="584200" lvl="1" indent="0" algn="just">
              <a:lnSpc>
                <a:spcPct val="100000"/>
              </a:lnSpc>
              <a:buSzPts val="1600"/>
              <a:buNone/>
            </a:pPr>
            <a:r>
              <a:rPr lang="en-US" sz="1600" dirty="0">
                <a:solidFill>
                  <a:schemeClr val="tx2">
                    <a:lumMod val="10000"/>
                  </a:schemeClr>
                </a:solidFill>
              </a:rPr>
              <a:t>Data signals travels not to a specific path. </a:t>
            </a:r>
          </a:p>
        </p:txBody>
      </p:sp>
    </p:spTree>
    <p:extLst>
      <p:ext uri="{BB962C8B-B14F-4D97-AF65-F5344CB8AC3E}">
        <p14:creationId xmlns:p14="http://schemas.microsoft.com/office/powerpoint/2010/main" val="993661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37</a:t>
            </a:fld>
            <a:endParaRPr/>
          </a:p>
        </p:txBody>
      </p:sp>
      <p:sp>
        <p:nvSpPr>
          <p:cNvPr id="345" name="Google Shape;345;p13"/>
          <p:cNvSpPr txBox="1">
            <a:spLocks noGrp="1"/>
          </p:cNvSpPr>
          <p:nvPr>
            <p:ph type="body" idx="1"/>
          </p:nvPr>
        </p:nvSpPr>
        <p:spPr>
          <a:xfrm>
            <a:off x="270383" y="566228"/>
            <a:ext cx="8627807"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Guided Media </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Types of Guided media</a:t>
            </a:r>
          </a:p>
          <a:p>
            <a:pPr marL="927100" lvl="1" algn="just">
              <a:lnSpc>
                <a:spcPct val="100000"/>
              </a:lnSpc>
              <a:buSzPts val="1600"/>
              <a:buFont typeface="+mj-lt"/>
              <a:buAutoNum type="arabicPeriod"/>
            </a:pPr>
            <a:r>
              <a:rPr lang="en-US" sz="1800" dirty="0">
                <a:solidFill>
                  <a:schemeClr val="tx2">
                    <a:lumMod val="10000"/>
                  </a:schemeClr>
                </a:solidFill>
              </a:rPr>
              <a:t>Open wire </a:t>
            </a:r>
          </a:p>
          <a:p>
            <a:pPr marL="927100" lvl="1" algn="just">
              <a:lnSpc>
                <a:spcPct val="100000"/>
              </a:lnSpc>
              <a:buSzPts val="1600"/>
              <a:buFont typeface="+mj-lt"/>
              <a:buAutoNum type="arabicPeriod"/>
            </a:pPr>
            <a:r>
              <a:rPr lang="en-US" sz="1800" dirty="0">
                <a:solidFill>
                  <a:schemeClr val="tx2">
                    <a:lumMod val="10000"/>
                  </a:schemeClr>
                </a:solidFill>
              </a:rPr>
              <a:t>Twisted pair </a:t>
            </a:r>
          </a:p>
          <a:p>
            <a:pPr marL="927100" lvl="1" algn="just">
              <a:lnSpc>
                <a:spcPct val="100000"/>
              </a:lnSpc>
              <a:buSzPts val="1600"/>
              <a:buFont typeface="+mj-lt"/>
              <a:buAutoNum type="arabicPeriod"/>
            </a:pPr>
            <a:r>
              <a:rPr lang="en-US" sz="1800" dirty="0">
                <a:solidFill>
                  <a:schemeClr val="tx2">
                    <a:lumMod val="10000"/>
                  </a:schemeClr>
                </a:solidFill>
              </a:rPr>
              <a:t>Coaxial cable </a:t>
            </a:r>
          </a:p>
          <a:p>
            <a:pPr marL="927100" lvl="1" algn="just">
              <a:lnSpc>
                <a:spcPct val="100000"/>
              </a:lnSpc>
              <a:buSzPts val="1600"/>
              <a:buFont typeface="+mj-lt"/>
              <a:buAutoNum type="arabicPeriod"/>
            </a:pPr>
            <a:r>
              <a:rPr lang="en-US" sz="1800" dirty="0">
                <a:solidFill>
                  <a:schemeClr val="tx2">
                    <a:lumMod val="10000"/>
                  </a:schemeClr>
                </a:solidFill>
              </a:rPr>
              <a:t>Fiber Optic </a:t>
            </a:r>
            <a:endParaRPr lang="en-US" dirty="0">
              <a:solidFill>
                <a:schemeClr val="tx2">
                  <a:lumMod val="10000"/>
                </a:schemeClr>
              </a:solidFill>
            </a:endParaRPr>
          </a:p>
          <a:p>
            <a:pPr marL="412750" lvl="0" indent="-285750" algn="just">
              <a:lnSpc>
                <a:spcPct val="100000"/>
              </a:lnSpc>
              <a:buSzPts val="1600"/>
              <a:buFont typeface="Arial" panose="020B0604020202020204" pitchFamily="34" charset="0"/>
              <a:buChar char="•"/>
            </a:pPr>
            <a:endParaRPr lang="en-US" dirty="0">
              <a:solidFill>
                <a:schemeClr val="tx2">
                  <a:lumMod val="10000"/>
                </a:schemeClr>
              </a:solidFill>
            </a:endParaRPr>
          </a:p>
        </p:txBody>
      </p:sp>
    </p:spTree>
    <p:extLst>
      <p:ext uri="{BB962C8B-B14F-4D97-AF65-F5344CB8AC3E}">
        <p14:creationId xmlns:p14="http://schemas.microsoft.com/office/powerpoint/2010/main" val="638946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38</a:t>
            </a:fld>
            <a:endParaRPr/>
          </a:p>
        </p:txBody>
      </p:sp>
      <p:sp>
        <p:nvSpPr>
          <p:cNvPr id="345" name="Google Shape;345;p13"/>
          <p:cNvSpPr txBox="1">
            <a:spLocks noGrp="1"/>
          </p:cNvSpPr>
          <p:nvPr>
            <p:ph type="body" idx="1"/>
          </p:nvPr>
        </p:nvSpPr>
        <p:spPr>
          <a:xfrm>
            <a:off x="270383" y="566228"/>
            <a:ext cx="8627807"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Open wire</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Open electric wires</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No shielding or protection from external noise</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Cannot be used for data transmission but for less distances.</a:t>
            </a:r>
          </a:p>
          <a:p>
            <a:pPr marL="412750" lvl="0" indent="-285750" algn="just">
              <a:lnSpc>
                <a:spcPct val="100000"/>
              </a:lnSpc>
              <a:buSzPts val="1600"/>
              <a:buFont typeface="Arial" panose="020B0604020202020204" pitchFamily="34" charset="0"/>
              <a:buChar char="•"/>
            </a:pPr>
            <a:endParaRPr lang="en-US" dirty="0">
              <a:solidFill>
                <a:schemeClr val="tx2">
                  <a:lumMod val="10000"/>
                </a:schemeClr>
              </a:solidFill>
            </a:endParaRPr>
          </a:p>
        </p:txBody>
      </p:sp>
      <p:pic>
        <p:nvPicPr>
          <p:cNvPr id="3" name="Picture 2"/>
          <p:cNvPicPr>
            <a:picLocks noChangeAspect="1"/>
          </p:cNvPicPr>
          <p:nvPr/>
        </p:nvPicPr>
        <p:blipFill>
          <a:blip r:embed="rId3"/>
          <a:stretch>
            <a:fillRect/>
          </a:stretch>
        </p:blipFill>
        <p:spPr>
          <a:xfrm>
            <a:off x="4866968" y="2460958"/>
            <a:ext cx="3556358" cy="2223615"/>
          </a:xfrm>
          <a:prstGeom prst="rect">
            <a:avLst/>
          </a:prstGeom>
        </p:spPr>
      </p:pic>
    </p:spTree>
    <p:extLst>
      <p:ext uri="{BB962C8B-B14F-4D97-AF65-F5344CB8AC3E}">
        <p14:creationId xmlns:p14="http://schemas.microsoft.com/office/powerpoint/2010/main" val="1686156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39</a:t>
            </a:fld>
            <a:endParaRPr/>
          </a:p>
        </p:txBody>
      </p:sp>
      <p:sp>
        <p:nvSpPr>
          <p:cNvPr id="345" name="Google Shape;345;p13"/>
          <p:cNvSpPr txBox="1">
            <a:spLocks noGrp="1"/>
          </p:cNvSpPr>
          <p:nvPr>
            <p:ph type="body" idx="1"/>
          </p:nvPr>
        </p:nvSpPr>
        <p:spPr>
          <a:xfrm>
            <a:off x="270383" y="566228"/>
            <a:ext cx="4527759"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Coaxial cable </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Outer shield protects inner shield from outer electric signals.</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Similarly insulator between two conductors protects them from noise generated by either conductor.</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Cable has 10 – 100 Mbps speed</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Inexpensive</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Maximum cable length 500m.</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Coaxial cable offers several advantages for LAN.</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Run longer distance then other cables.</a:t>
            </a:r>
          </a:p>
          <a:p>
            <a:pPr marL="412750" indent="-285750" algn="just">
              <a:lnSpc>
                <a:spcPct val="100000"/>
              </a:lnSpc>
              <a:buSzPts val="1600"/>
              <a:buFont typeface="Arial" panose="020B0604020202020204" pitchFamily="34" charset="0"/>
              <a:buChar char="•"/>
            </a:pPr>
            <a:endParaRPr lang="en-US" dirty="0">
              <a:solidFill>
                <a:schemeClr val="tx2">
                  <a:lumMod val="10000"/>
                </a:schemeClr>
              </a:solidFill>
            </a:endParaRPr>
          </a:p>
          <a:p>
            <a:pPr marL="412750" lvl="0" indent="-285750" algn="just">
              <a:lnSpc>
                <a:spcPct val="100000"/>
              </a:lnSpc>
              <a:buSzPts val="1600"/>
              <a:buFont typeface="Arial" panose="020B0604020202020204" pitchFamily="34" charset="0"/>
              <a:buChar char="•"/>
            </a:pPr>
            <a:endParaRPr lang="en-US" dirty="0">
              <a:solidFill>
                <a:schemeClr val="tx2">
                  <a:lumMod val="10000"/>
                </a:schemeClr>
              </a:solidFill>
            </a:endParaRPr>
          </a:p>
        </p:txBody>
      </p:sp>
      <p:pic>
        <p:nvPicPr>
          <p:cNvPr id="2" name="Picture 1"/>
          <p:cNvPicPr>
            <a:picLocks noChangeAspect="1"/>
          </p:cNvPicPr>
          <p:nvPr/>
        </p:nvPicPr>
        <p:blipFill>
          <a:blip r:embed="rId3"/>
          <a:stretch>
            <a:fillRect/>
          </a:stretch>
        </p:blipFill>
        <p:spPr>
          <a:xfrm>
            <a:off x="5107245" y="1307536"/>
            <a:ext cx="3848362" cy="2546710"/>
          </a:xfrm>
          <a:prstGeom prst="rect">
            <a:avLst/>
          </a:prstGeom>
        </p:spPr>
      </p:pic>
    </p:spTree>
    <p:extLst>
      <p:ext uri="{BB962C8B-B14F-4D97-AF65-F5344CB8AC3E}">
        <p14:creationId xmlns:p14="http://schemas.microsoft.com/office/powerpoint/2010/main" val="226415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4</a:t>
            </a:fld>
            <a:endParaRPr>
              <a:solidFill>
                <a:schemeClr val="bg1"/>
              </a:solidFill>
            </a:endParaRPr>
          </a:p>
        </p:txBody>
      </p:sp>
      <p:pic>
        <p:nvPicPr>
          <p:cNvPr id="5" name="Picture 4"/>
          <p:cNvPicPr>
            <a:picLocks noChangeAspect="1"/>
          </p:cNvPicPr>
          <p:nvPr/>
        </p:nvPicPr>
        <p:blipFill>
          <a:blip r:embed="rId3">
            <a:clrChange>
              <a:clrFrom>
                <a:srgbClr val="292934"/>
              </a:clrFrom>
              <a:clrTo>
                <a:srgbClr val="292934">
                  <a:alpha val="0"/>
                </a:srgbClr>
              </a:clrTo>
            </a:clrChange>
          </a:blip>
          <a:stretch>
            <a:fillRect/>
          </a:stretch>
        </p:blipFill>
        <p:spPr>
          <a:xfrm>
            <a:off x="1474838" y="435972"/>
            <a:ext cx="6434291" cy="4200778"/>
          </a:xfrm>
          <a:prstGeom prst="rect">
            <a:avLst/>
          </a:prstGeom>
        </p:spPr>
      </p:pic>
    </p:spTree>
    <p:extLst>
      <p:ext uri="{BB962C8B-B14F-4D97-AF65-F5344CB8AC3E}">
        <p14:creationId xmlns:p14="http://schemas.microsoft.com/office/powerpoint/2010/main" val="2577390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40</a:t>
            </a:fld>
            <a:endParaRPr/>
          </a:p>
        </p:txBody>
      </p:sp>
      <p:sp>
        <p:nvSpPr>
          <p:cNvPr id="345" name="Google Shape;345;p13"/>
          <p:cNvSpPr txBox="1">
            <a:spLocks noGrp="1"/>
          </p:cNvSpPr>
          <p:nvPr>
            <p:ph type="body" idx="1"/>
          </p:nvPr>
        </p:nvSpPr>
        <p:spPr>
          <a:xfrm>
            <a:off x="270383" y="566228"/>
            <a:ext cx="8480327"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Twisted pair</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Wires are twisted in pairs</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Each pair carries +</a:t>
            </a:r>
            <a:r>
              <a:rPr lang="en-US" dirty="0" err="1">
                <a:solidFill>
                  <a:schemeClr val="tx2">
                    <a:lumMod val="10000"/>
                  </a:schemeClr>
                </a:solidFill>
              </a:rPr>
              <a:t>ve</a:t>
            </a:r>
            <a:r>
              <a:rPr lang="en-US" dirty="0">
                <a:solidFill>
                  <a:schemeClr val="tx2">
                    <a:lumMod val="10000"/>
                  </a:schemeClr>
                </a:solidFill>
              </a:rPr>
              <a:t> and –</a:t>
            </a:r>
            <a:r>
              <a:rPr lang="en-US" dirty="0" err="1">
                <a:solidFill>
                  <a:schemeClr val="tx2">
                    <a:lumMod val="10000"/>
                  </a:schemeClr>
                </a:solidFill>
              </a:rPr>
              <a:t>ve</a:t>
            </a:r>
            <a:r>
              <a:rPr lang="en-US" dirty="0">
                <a:solidFill>
                  <a:schemeClr val="tx2">
                    <a:lumMod val="10000"/>
                  </a:schemeClr>
                </a:solidFill>
              </a:rPr>
              <a:t> signals</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Noise appearing on one wire will also occur on other wire of same pair.</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Noise appeared on both wires of pair will cancel its affect.</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Twists of pair cancels the noise affect.</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Increase in the number of turns per foot reduces noise interference.</a:t>
            </a:r>
          </a:p>
          <a:p>
            <a:pPr marL="412750" indent="-285750" algn="just">
              <a:lnSpc>
                <a:spcPct val="100000"/>
              </a:lnSpc>
              <a:buSzPts val="1600"/>
              <a:buFont typeface="Arial" panose="020B0604020202020204" pitchFamily="34" charset="0"/>
              <a:buChar char="•"/>
            </a:pPr>
            <a:r>
              <a:rPr lang="en-US" dirty="0">
                <a:solidFill>
                  <a:schemeClr val="tx2">
                    <a:lumMod val="10000"/>
                  </a:schemeClr>
                </a:solidFill>
              </a:rPr>
              <a:t>Types of twisted pair</a:t>
            </a:r>
          </a:p>
          <a:p>
            <a:pPr marL="1041400" lvl="1" indent="-457200" algn="just">
              <a:lnSpc>
                <a:spcPct val="100000"/>
              </a:lnSpc>
              <a:buSzPts val="1600"/>
              <a:buFont typeface="+mj-lt"/>
              <a:buAutoNum type="arabicPeriod"/>
            </a:pPr>
            <a:r>
              <a:rPr lang="en-US" dirty="0">
                <a:solidFill>
                  <a:schemeClr val="tx2">
                    <a:lumMod val="10000"/>
                  </a:schemeClr>
                </a:solidFill>
              </a:rPr>
              <a:t>Shielded twisted pair</a:t>
            </a:r>
          </a:p>
          <a:p>
            <a:pPr marL="1041400" lvl="1" indent="-457200" algn="just">
              <a:lnSpc>
                <a:spcPct val="100000"/>
              </a:lnSpc>
              <a:buSzPts val="1600"/>
              <a:buFont typeface="+mj-lt"/>
              <a:buAutoNum type="arabicPeriod"/>
            </a:pPr>
            <a:r>
              <a:rPr lang="en-US" dirty="0">
                <a:solidFill>
                  <a:schemeClr val="tx2">
                    <a:lumMod val="10000"/>
                  </a:schemeClr>
                </a:solidFill>
              </a:rPr>
              <a:t>Unshielded twisted pair</a:t>
            </a:r>
          </a:p>
          <a:p>
            <a:pPr marL="412750" indent="-285750" algn="just">
              <a:lnSpc>
                <a:spcPct val="100000"/>
              </a:lnSpc>
              <a:buSzPts val="1600"/>
              <a:buFont typeface="Arial" panose="020B0604020202020204" pitchFamily="34" charset="0"/>
              <a:buChar char="•"/>
            </a:pPr>
            <a:endParaRPr lang="en-US" dirty="0">
              <a:solidFill>
                <a:schemeClr val="tx2">
                  <a:lumMod val="10000"/>
                </a:schemeClr>
              </a:solidFill>
            </a:endParaRPr>
          </a:p>
          <a:p>
            <a:pPr marL="412750" indent="-285750" algn="just">
              <a:lnSpc>
                <a:spcPct val="100000"/>
              </a:lnSpc>
              <a:buSzPts val="1600"/>
              <a:buFont typeface="Arial" panose="020B0604020202020204" pitchFamily="34" charset="0"/>
              <a:buChar char="•"/>
            </a:pPr>
            <a:endParaRPr lang="en-US" dirty="0">
              <a:solidFill>
                <a:schemeClr val="tx2">
                  <a:lumMod val="10000"/>
                </a:schemeClr>
              </a:solidFill>
            </a:endParaRPr>
          </a:p>
          <a:p>
            <a:pPr marL="412750" indent="-285750" algn="just">
              <a:lnSpc>
                <a:spcPct val="100000"/>
              </a:lnSpc>
              <a:buSzPts val="1600"/>
              <a:buFont typeface="Arial" panose="020B0604020202020204" pitchFamily="34" charset="0"/>
              <a:buChar char="•"/>
            </a:pPr>
            <a:endParaRPr lang="en-US" dirty="0">
              <a:solidFill>
                <a:schemeClr val="tx2">
                  <a:lumMod val="10000"/>
                </a:schemeClr>
              </a:solidFill>
            </a:endParaRPr>
          </a:p>
          <a:p>
            <a:pPr marL="412750" lvl="0" indent="-285750" algn="just">
              <a:lnSpc>
                <a:spcPct val="100000"/>
              </a:lnSpc>
              <a:buSzPts val="1600"/>
              <a:buFont typeface="Arial" panose="020B0604020202020204" pitchFamily="34" charset="0"/>
              <a:buChar char="•"/>
            </a:pPr>
            <a:endParaRPr lang="en-US" dirty="0">
              <a:solidFill>
                <a:schemeClr val="tx2">
                  <a:lumMod val="10000"/>
                </a:schemeClr>
              </a:solidFill>
            </a:endParaRPr>
          </a:p>
        </p:txBody>
      </p:sp>
    </p:spTree>
    <p:extLst>
      <p:ext uri="{BB962C8B-B14F-4D97-AF65-F5344CB8AC3E}">
        <p14:creationId xmlns:p14="http://schemas.microsoft.com/office/powerpoint/2010/main" val="3918855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41</a:t>
            </a:fld>
            <a:endParaRPr/>
          </a:p>
        </p:txBody>
      </p:sp>
      <p:sp>
        <p:nvSpPr>
          <p:cNvPr id="345" name="Google Shape;345;p13"/>
          <p:cNvSpPr txBox="1">
            <a:spLocks noGrp="1"/>
          </p:cNvSpPr>
          <p:nvPr>
            <p:ph type="body" idx="1"/>
          </p:nvPr>
        </p:nvSpPr>
        <p:spPr>
          <a:xfrm>
            <a:off x="270383" y="566228"/>
            <a:ext cx="8667140"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Shielded Twisted pair</a:t>
            </a:r>
          </a:p>
          <a:p>
            <a:pPr marL="412750" lvl="0" indent="-285750" algn="just">
              <a:lnSpc>
                <a:spcPct val="100000"/>
              </a:lnSpc>
              <a:buSzPts val="1600"/>
              <a:buFont typeface="Arial" panose="020B0604020202020204" pitchFamily="34" charset="0"/>
              <a:buChar char="•"/>
            </a:pPr>
            <a:r>
              <a:rPr lang="en-US" dirty="0">
                <a:solidFill>
                  <a:schemeClr val="tx2">
                    <a:lumMod val="10000"/>
                  </a:schemeClr>
                </a:solidFill>
              </a:rPr>
              <a:t>STP cable combine the techniques of cancellation, shielding and twisted wires. </a:t>
            </a:r>
          </a:p>
          <a:p>
            <a:pPr marL="412750" lvl="0" indent="-285750" algn="just">
              <a:lnSpc>
                <a:spcPct val="100000"/>
              </a:lnSpc>
              <a:buSzPts val="1600"/>
              <a:buFont typeface="Arial" panose="020B0604020202020204" pitchFamily="34" charset="0"/>
              <a:buChar char="•"/>
            </a:pPr>
            <a:r>
              <a:rPr lang="en-US" dirty="0">
                <a:solidFill>
                  <a:schemeClr val="tx2">
                    <a:lumMod val="10000"/>
                  </a:schemeClr>
                </a:solidFill>
              </a:rPr>
              <a:t>Each pair wrapped in metallic foil, then two pairs are wrapped in overall metallic foil.</a:t>
            </a:r>
          </a:p>
          <a:p>
            <a:pPr marL="412750" lvl="0" indent="-285750" algn="just">
              <a:lnSpc>
                <a:spcPct val="100000"/>
              </a:lnSpc>
              <a:buSzPts val="1600"/>
              <a:buFont typeface="Arial" panose="020B0604020202020204" pitchFamily="34" charset="0"/>
              <a:buChar char="•"/>
            </a:pPr>
            <a:endParaRPr lang="en-US" dirty="0">
              <a:solidFill>
                <a:schemeClr val="tx2">
                  <a:lumMod val="10000"/>
                </a:schemeClr>
              </a:solidFill>
            </a:endParaRPr>
          </a:p>
        </p:txBody>
      </p:sp>
      <p:pic>
        <p:nvPicPr>
          <p:cNvPr id="3" name="Picture 2"/>
          <p:cNvPicPr>
            <a:picLocks noChangeAspect="1"/>
          </p:cNvPicPr>
          <p:nvPr/>
        </p:nvPicPr>
        <p:blipFill>
          <a:blip r:embed="rId3"/>
          <a:stretch>
            <a:fillRect/>
          </a:stretch>
        </p:blipFill>
        <p:spPr>
          <a:xfrm>
            <a:off x="5144531" y="1923508"/>
            <a:ext cx="3732944" cy="2713242"/>
          </a:xfrm>
          <a:prstGeom prst="rect">
            <a:avLst/>
          </a:prstGeom>
        </p:spPr>
      </p:pic>
    </p:spTree>
    <p:extLst>
      <p:ext uri="{BB962C8B-B14F-4D97-AF65-F5344CB8AC3E}">
        <p14:creationId xmlns:p14="http://schemas.microsoft.com/office/powerpoint/2010/main" val="2949993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42</a:t>
            </a:fld>
            <a:endParaRPr/>
          </a:p>
        </p:txBody>
      </p:sp>
      <p:sp>
        <p:nvSpPr>
          <p:cNvPr id="345" name="Google Shape;345;p13"/>
          <p:cNvSpPr txBox="1">
            <a:spLocks noGrp="1"/>
          </p:cNvSpPr>
          <p:nvPr>
            <p:ph type="body" idx="1"/>
          </p:nvPr>
        </p:nvSpPr>
        <p:spPr>
          <a:xfrm>
            <a:off x="270383" y="566228"/>
            <a:ext cx="8667140"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Unshielded Twisted pair</a:t>
            </a:r>
          </a:p>
          <a:p>
            <a:pPr marL="412750" lvl="0" indent="-285750" algn="just">
              <a:lnSpc>
                <a:spcPct val="100000"/>
              </a:lnSpc>
              <a:buSzPts val="1600"/>
              <a:buFont typeface="Arial" panose="020B0604020202020204" pitchFamily="34" charset="0"/>
              <a:buChar char="•"/>
            </a:pPr>
            <a:r>
              <a:rPr lang="en-US" dirty="0">
                <a:solidFill>
                  <a:schemeClr val="tx2">
                    <a:lumMod val="10000"/>
                  </a:schemeClr>
                </a:solidFill>
              </a:rPr>
              <a:t>Eight cables, Four pairs</a:t>
            </a:r>
          </a:p>
          <a:p>
            <a:pPr marL="412750" lvl="0" indent="-285750" algn="just">
              <a:lnSpc>
                <a:spcPct val="100000"/>
              </a:lnSpc>
              <a:buSzPts val="1600"/>
              <a:buFont typeface="Arial" panose="020B0604020202020204" pitchFamily="34" charset="0"/>
              <a:buChar char="•"/>
            </a:pPr>
            <a:r>
              <a:rPr lang="en-US" dirty="0">
                <a:solidFill>
                  <a:schemeClr val="tx2">
                    <a:lumMod val="10000"/>
                  </a:schemeClr>
                </a:solidFill>
              </a:rPr>
              <a:t>Each cable is covered with insulating material</a:t>
            </a:r>
          </a:p>
          <a:p>
            <a:pPr marL="412750" lvl="0" indent="-285750" algn="just">
              <a:lnSpc>
                <a:spcPct val="100000"/>
              </a:lnSpc>
              <a:buSzPts val="1600"/>
              <a:buFont typeface="Arial" panose="020B0604020202020204" pitchFamily="34" charset="0"/>
              <a:buChar char="•"/>
            </a:pPr>
            <a:r>
              <a:rPr lang="en-US" dirty="0">
                <a:solidFill>
                  <a:schemeClr val="tx2">
                    <a:lumMod val="10000"/>
                  </a:schemeClr>
                </a:solidFill>
              </a:rPr>
              <a:t>Each pair is twisted around each other for cancellation effect</a:t>
            </a:r>
          </a:p>
          <a:p>
            <a:pPr marL="412750" lvl="0" indent="-285750" algn="just">
              <a:lnSpc>
                <a:spcPct val="100000"/>
              </a:lnSpc>
              <a:buSzPts val="1600"/>
              <a:buFont typeface="Arial" panose="020B0604020202020204" pitchFamily="34" charset="0"/>
              <a:buChar char="•"/>
            </a:pPr>
            <a:r>
              <a:rPr lang="en-US" dirty="0">
                <a:solidFill>
                  <a:schemeClr val="tx2">
                    <a:lumMod val="10000"/>
                  </a:schemeClr>
                </a:solidFill>
              </a:rPr>
              <a:t>Uses RJ-45 connector</a:t>
            </a:r>
          </a:p>
        </p:txBody>
      </p:sp>
      <p:pic>
        <p:nvPicPr>
          <p:cNvPr id="2" name="Picture 1"/>
          <p:cNvPicPr>
            <a:picLocks noChangeAspect="1"/>
          </p:cNvPicPr>
          <p:nvPr/>
        </p:nvPicPr>
        <p:blipFill>
          <a:blip r:embed="rId3"/>
          <a:stretch>
            <a:fillRect/>
          </a:stretch>
        </p:blipFill>
        <p:spPr>
          <a:xfrm>
            <a:off x="5227274" y="2269368"/>
            <a:ext cx="3650201" cy="2226852"/>
          </a:xfrm>
          <a:prstGeom prst="rect">
            <a:avLst/>
          </a:prstGeom>
        </p:spPr>
      </p:pic>
    </p:spTree>
    <p:extLst>
      <p:ext uri="{BB962C8B-B14F-4D97-AF65-F5344CB8AC3E}">
        <p14:creationId xmlns:p14="http://schemas.microsoft.com/office/powerpoint/2010/main" val="2387365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43</a:t>
            </a:fld>
            <a:endParaRPr/>
          </a:p>
        </p:txBody>
      </p:sp>
      <p:sp>
        <p:nvSpPr>
          <p:cNvPr id="345" name="Google Shape;345;p13"/>
          <p:cNvSpPr txBox="1">
            <a:spLocks noGrp="1"/>
          </p:cNvSpPr>
          <p:nvPr>
            <p:ph type="body" idx="1"/>
          </p:nvPr>
        </p:nvSpPr>
        <p:spPr>
          <a:xfrm>
            <a:off x="270383" y="566228"/>
            <a:ext cx="8667140"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Optical Fiber</a:t>
            </a:r>
          </a:p>
          <a:p>
            <a:pPr marL="412750" lvl="0" indent="-285750" algn="just">
              <a:lnSpc>
                <a:spcPct val="100000"/>
              </a:lnSpc>
              <a:buSzPts val="1600"/>
              <a:buFont typeface="Arial" panose="020B0604020202020204" pitchFamily="34" charset="0"/>
              <a:buChar char="•"/>
            </a:pPr>
            <a:r>
              <a:rPr lang="en-US" dirty="0">
                <a:solidFill>
                  <a:schemeClr val="tx2">
                    <a:lumMod val="10000"/>
                  </a:schemeClr>
                </a:solidFill>
              </a:rPr>
              <a:t>Data or information is transmitted as light pulses.</a:t>
            </a:r>
          </a:p>
          <a:p>
            <a:pPr marL="412750" lvl="0" indent="-285750" algn="just">
              <a:lnSpc>
                <a:spcPct val="100000"/>
              </a:lnSpc>
              <a:buSzPts val="1600"/>
              <a:buFont typeface="Arial" panose="020B0604020202020204" pitchFamily="34" charset="0"/>
              <a:buChar char="•"/>
            </a:pPr>
            <a:r>
              <a:rPr lang="en-US" dirty="0">
                <a:solidFill>
                  <a:schemeClr val="tx2">
                    <a:lumMod val="10000"/>
                  </a:schemeClr>
                </a:solidFill>
              </a:rPr>
              <a:t>Carries more data for longer distances and much more speed as compare to other media.</a:t>
            </a:r>
          </a:p>
          <a:p>
            <a:pPr marL="412750" lvl="0" indent="-285750" algn="just">
              <a:lnSpc>
                <a:spcPct val="100000"/>
              </a:lnSpc>
              <a:buSzPts val="1600"/>
              <a:buFont typeface="Arial" panose="020B0604020202020204" pitchFamily="34" charset="0"/>
              <a:buChar char="•"/>
            </a:pPr>
            <a:r>
              <a:rPr lang="en-US" dirty="0">
                <a:solidFill>
                  <a:schemeClr val="tx2">
                    <a:lumMod val="10000"/>
                  </a:schemeClr>
                </a:solidFill>
              </a:rPr>
              <a:t>Requires more protection.</a:t>
            </a:r>
          </a:p>
          <a:p>
            <a:pPr marL="412750" lvl="0" indent="-285750" algn="just">
              <a:lnSpc>
                <a:spcPct val="100000"/>
              </a:lnSpc>
              <a:buSzPts val="1600"/>
              <a:buFont typeface="Arial" panose="020B0604020202020204" pitchFamily="34" charset="0"/>
              <a:buChar char="•"/>
            </a:pPr>
            <a:r>
              <a:rPr lang="en-US" dirty="0">
                <a:solidFill>
                  <a:schemeClr val="tx2">
                    <a:lumMod val="10000"/>
                  </a:schemeClr>
                </a:solidFill>
              </a:rPr>
              <a:t>Optical fiber is not affected by outer noise.</a:t>
            </a:r>
          </a:p>
          <a:p>
            <a:pPr marL="412750" lvl="0" indent="-285750" algn="just">
              <a:lnSpc>
                <a:spcPct val="100000"/>
              </a:lnSpc>
              <a:buSzPts val="1600"/>
              <a:buFont typeface="Arial" panose="020B0604020202020204" pitchFamily="34" charset="0"/>
              <a:buChar char="•"/>
            </a:pPr>
            <a:r>
              <a:rPr lang="en-US" dirty="0">
                <a:solidFill>
                  <a:schemeClr val="tx2">
                    <a:lumMod val="10000"/>
                  </a:schemeClr>
                </a:solidFill>
              </a:rPr>
              <a:t>No crosstalk.</a:t>
            </a:r>
          </a:p>
          <a:p>
            <a:pPr marL="412750" lvl="0" indent="-285750" algn="just">
              <a:lnSpc>
                <a:spcPct val="100000"/>
              </a:lnSpc>
              <a:buSzPts val="1600"/>
              <a:buFont typeface="Arial" panose="020B0604020202020204" pitchFamily="34" charset="0"/>
              <a:buChar char="•"/>
            </a:pPr>
            <a:endParaRPr lang="en-US" dirty="0">
              <a:solidFill>
                <a:schemeClr val="tx2">
                  <a:lumMod val="10000"/>
                </a:schemeClr>
              </a:solidFill>
            </a:endParaRPr>
          </a:p>
        </p:txBody>
      </p:sp>
      <p:pic>
        <p:nvPicPr>
          <p:cNvPr id="3" name="Picture 2"/>
          <p:cNvPicPr>
            <a:picLocks noChangeAspect="1"/>
          </p:cNvPicPr>
          <p:nvPr/>
        </p:nvPicPr>
        <p:blipFill rotWithShape="1">
          <a:blip r:embed="rId3"/>
          <a:srcRect l="11194"/>
          <a:stretch/>
        </p:blipFill>
        <p:spPr>
          <a:xfrm>
            <a:off x="5392399" y="2753144"/>
            <a:ext cx="3256626" cy="1743075"/>
          </a:xfrm>
          <a:prstGeom prst="rect">
            <a:avLst/>
          </a:prstGeom>
        </p:spPr>
      </p:pic>
    </p:spTree>
    <p:extLst>
      <p:ext uri="{BB962C8B-B14F-4D97-AF65-F5344CB8AC3E}">
        <p14:creationId xmlns:p14="http://schemas.microsoft.com/office/powerpoint/2010/main" val="3603595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44</a:t>
            </a:fld>
            <a:endParaRPr/>
          </a:p>
        </p:txBody>
      </p:sp>
      <p:sp>
        <p:nvSpPr>
          <p:cNvPr id="345" name="Google Shape;345;p13"/>
          <p:cNvSpPr txBox="1">
            <a:spLocks noGrp="1"/>
          </p:cNvSpPr>
          <p:nvPr>
            <p:ph type="body" idx="1"/>
          </p:nvPr>
        </p:nvSpPr>
        <p:spPr>
          <a:xfrm>
            <a:off x="270383" y="566228"/>
            <a:ext cx="8627807"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Unguided media </a:t>
            </a:r>
          </a:p>
          <a:p>
            <a:pPr marL="412750" lvl="0" indent="-285750" algn="just">
              <a:lnSpc>
                <a:spcPct val="100000"/>
              </a:lnSpc>
              <a:buSzPts val="1600"/>
              <a:buFont typeface="Arial" panose="020B0604020202020204" pitchFamily="34" charset="0"/>
              <a:buChar char="•"/>
            </a:pPr>
            <a:r>
              <a:rPr lang="en-US" sz="1600" dirty="0">
                <a:solidFill>
                  <a:schemeClr val="tx2">
                    <a:lumMod val="10000"/>
                  </a:schemeClr>
                </a:solidFill>
              </a:rPr>
              <a:t>Based on electromagnetic waves </a:t>
            </a:r>
          </a:p>
          <a:p>
            <a:pPr marL="412750" lvl="0" indent="-285750" algn="just">
              <a:lnSpc>
                <a:spcPct val="100000"/>
              </a:lnSpc>
              <a:buSzPts val="1600"/>
              <a:buFont typeface="Arial" panose="020B0604020202020204" pitchFamily="34" charset="0"/>
              <a:buChar char="•"/>
            </a:pPr>
            <a:r>
              <a:rPr lang="en-US" sz="1600" dirty="0">
                <a:solidFill>
                  <a:schemeClr val="tx2">
                    <a:lumMod val="10000"/>
                  </a:schemeClr>
                </a:solidFill>
              </a:rPr>
              <a:t>Signals are broadcast </a:t>
            </a:r>
          </a:p>
          <a:p>
            <a:pPr marL="412750" lvl="0" indent="-285750" algn="just">
              <a:lnSpc>
                <a:spcPct val="100000"/>
              </a:lnSpc>
              <a:buSzPts val="1600"/>
              <a:buFont typeface="Arial" panose="020B0604020202020204" pitchFamily="34" charset="0"/>
              <a:buChar char="•"/>
            </a:pPr>
            <a:r>
              <a:rPr lang="en-US" sz="1600" dirty="0">
                <a:solidFill>
                  <a:schemeClr val="tx2">
                    <a:lumMod val="10000"/>
                  </a:schemeClr>
                </a:solidFill>
              </a:rPr>
              <a:t>Electromagnetic spectrum</a:t>
            </a:r>
          </a:p>
          <a:p>
            <a:pPr marL="584200" lvl="1" indent="0" algn="just">
              <a:lnSpc>
                <a:spcPct val="100000"/>
              </a:lnSpc>
              <a:buSzPts val="1600"/>
            </a:pPr>
            <a:r>
              <a:rPr lang="en-US" sz="1800" dirty="0">
                <a:solidFill>
                  <a:schemeClr val="tx2">
                    <a:lumMod val="10000"/>
                  </a:schemeClr>
                </a:solidFill>
              </a:rPr>
              <a:t>Radio waves &amp; micro waves :3kHz to 300GHz </a:t>
            </a:r>
          </a:p>
          <a:p>
            <a:pPr marL="584200" lvl="1" indent="0" algn="just">
              <a:lnSpc>
                <a:spcPct val="100000"/>
              </a:lnSpc>
              <a:buSzPts val="1600"/>
            </a:pPr>
            <a:r>
              <a:rPr lang="en-US" sz="1800" dirty="0">
                <a:solidFill>
                  <a:schemeClr val="tx2">
                    <a:lumMod val="10000"/>
                  </a:schemeClr>
                </a:solidFill>
              </a:rPr>
              <a:t>Infrared waves: 300GHz to 400GHz </a:t>
            </a:r>
          </a:p>
          <a:p>
            <a:pPr marL="412750" lvl="0" indent="-285750" algn="just">
              <a:lnSpc>
                <a:spcPct val="100000"/>
              </a:lnSpc>
              <a:buSzPts val="1600"/>
              <a:buFont typeface="Arial" panose="020B0604020202020204" pitchFamily="34" charset="0"/>
              <a:buChar char="•"/>
            </a:pPr>
            <a:r>
              <a:rPr lang="en-US" sz="1600" dirty="0">
                <a:solidFill>
                  <a:schemeClr val="tx2">
                    <a:lumMod val="10000"/>
                  </a:schemeClr>
                </a:solidFill>
              </a:rPr>
              <a:t>Ways in which signals travel from source to destination. </a:t>
            </a:r>
          </a:p>
          <a:p>
            <a:pPr marL="584200" lvl="1" indent="0" algn="just">
              <a:lnSpc>
                <a:spcPct val="100000"/>
              </a:lnSpc>
              <a:buSzPts val="1600"/>
            </a:pPr>
            <a:r>
              <a:rPr lang="en-US" sz="1800" dirty="0">
                <a:solidFill>
                  <a:schemeClr val="tx2">
                    <a:lumMod val="10000"/>
                  </a:schemeClr>
                </a:solidFill>
              </a:rPr>
              <a:t>Ground propagation (low frequency signals) </a:t>
            </a:r>
          </a:p>
          <a:p>
            <a:pPr marL="584200" lvl="1" indent="0" algn="just">
              <a:lnSpc>
                <a:spcPct val="100000"/>
              </a:lnSpc>
              <a:buSzPts val="1600"/>
            </a:pPr>
            <a:r>
              <a:rPr lang="en-US" sz="1800" dirty="0">
                <a:solidFill>
                  <a:schemeClr val="tx2">
                    <a:lumMod val="10000"/>
                  </a:schemeClr>
                </a:solidFill>
              </a:rPr>
              <a:t>Sky propagation (higher frequency signals, reflected back to earth)</a:t>
            </a:r>
          </a:p>
        </p:txBody>
      </p:sp>
    </p:spTree>
    <p:extLst>
      <p:ext uri="{BB962C8B-B14F-4D97-AF65-F5344CB8AC3E}">
        <p14:creationId xmlns:p14="http://schemas.microsoft.com/office/powerpoint/2010/main" val="856821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EB9DC2A-97EC-033C-8EE2-1880EA4DC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9" name="TextBox 8">
            <a:extLst>
              <a:ext uri="{FF2B5EF4-FFF2-40B4-BE49-F238E27FC236}">
                <a16:creationId xmlns:a16="http://schemas.microsoft.com/office/drawing/2014/main" id="{3733DDE3-9A4D-7EC7-2C04-685C6A8A35EA}"/>
              </a:ext>
            </a:extLst>
          </p:cNvPr>
          <p:cNvSpPr txBox="1"/>
          <p:nvPr/>
        </p:nvSpPr>
        <p:spPr>
          <a:xfrm>
            <a:off x="447674" y="466785"/>
            <a:ext cx="7850505" cy="1200329"/>
          </a:xfrm>
          <a:prstGeom prst="rect">
            <a:avLst/>
          </a:prstGeom>
          <a:noFill/>
        </p:spPr>
        <p:txBody>
          <a:bodyPr wrap="square">
            <a:spAutoFit/>
          </a:bodyPr>
          <a:lstStyle/>
          <a:p>
            <a:r>
              <a:rPr lang="en-US" sz="1600" b="1" dirty="0">
                <a:latin typeface="Barlow" panose="00000500000000000000" pitchFamily="2" charset="0"/>
              </a:rPr>
              <a:t>Modes Of Data Communication:</a:t>
            </a:r>
          </a:p>
          <a:p>
            <a:endParaRPr lang="en-US" dirty="0">
              <a:latin typeface="Barlow" panose="00000500000000000000" pitchFamily="2" charset="0"/>
            </a:endParaRPr>
          </a:p>
          <a:p>
            <a:r>
              <a:rPr lang="en-US" dirty="0">
                <a:latin typeface="Barlow" panose="00000500000000000000" pitchFamily="2" charset="0"/>
              </a:rPr>
              <a:t>Simplex, half-duplex, and full-duplex are terms used to describe different communication modes or channels in data communication. These terms refer to the direction in which data can be transmitted between communicating devices.</a:t>
            </a:r>
          </a:p>
        </p:txBody>
      </p:sp>
      <p:sp>
        <p:nvSpPr>
          <p:cNvPr id="13" name="TextBox 12">
            <a:extLst>
              <a:ext uri="{FF2B5EF4-FFF2-40B4-BE49-F238E27FC236}">
                <a16:creationId xmlns:a16="http://schemas.microsoft.com/office/drawing/2014/main" id="{69EF0CA5-0803-B584-B61C-4E467EF993D0}"/>
              </a:ext>
            </a:extLst>
          </p:cNvPr>
          <p:cNvSpPr txBox="1"/>
          <p:nvPr/>
        </p:nvSpPr>
        <p:spPr>
          <a:xfrm>
            <a:off x="447674" y="1727538"/>
            <a:ext cx="7850504" cy="2031325"/>
          </a:xfrm>
          <a:prstGeom prst="rect">
            <a:avLst/>
          </a:prstGeom>
          <a:noFill/>
        </p:spPr>
        <p:txBody>
          <a:bodyPr wrap="square">
            <a:spAutoFit/>
          </a:bodyPr>
          <a:lstStyle/>
          <a:p>
            <a:pPr marL="342900" indent="-342900">
              <a:buFont typeface="+mj-lt"/>
              <a:buAutoNum type="arabicPeriod"/>
            </a:pPr>
            <a:r>
              <a:rPr lang="en-US" sz="1500" b="1" dirty="0">
                <a:latin typeface="Barlow" panose="00000500000000000000" pitchFamily="2" charset="0"/>
              </a:rPr>
              <a:t>Simplex:  </a:t>
            </a:r>
            <a:r>
              <a:rPr lang="en-US" dirty="0">
                <a:latin typeface="Barlow" panose="00000500000000000000" pitchFamily="2" charset="0"/>
              </a:rPr>
              <a:t>In simplex communication, data can only be transmitted in one direction. It is a one-way communication channel.</a:t>
            </a:r>
          </a:p>
          <a:p>
            <a:pPr marL="342900" indent="-342900">
              <a:buFont typeface="+mj-lt"/>
              <a:buAutoNum type="arabicPeriod"/>
            </a:pPr>
            <a:endParaRPr lang="en-US" dirty="0">
              <a:latin typeface="Barlow" panose="00000500000000000000" pitchFamily="2" charset="0"/>
            </a:endParaRPr>
          </a:p>
          <a:p>
            <a:pPr marL="285750" indent="-285750">
              <a:lnSpc>
                <a:spcPct val="150000"/>
              </a:lnSpc>
              <a:buClr>
                <a:schemeClr val="accent1"/>
              </a:buClr>
              <a:buFont typeface="Arial" panose="020B0604020202020204" pitchFamily="34" charset="0"/>
              <a:buChar char="•"/>
            </a:pPr>
            <a:r>
              <a:rPr lang="en-US" dirty="0">
                <a:latin typeface="Barlow" panose="00000500000000000000" pitchFamily="2" charset="0"/>
              </a:rPr>
              <a:t>Radio broadcast, television broadcast.</a:t>
            </a:r>
          </a:p>
          <a:p>
            <a:pPr marL="285750" indent="-285750">
              <a:lnSpc>
                <a:spcPct val="150000"/>
              </a:lnSpc>
              <a:buClr>
                <a:schemeClr val="accent1"/>
              </a:buClr>
              <a:buFont typeface="Arial" panose="020B0604020202020204" pitchFamily="34" charset="0"/>
              <a:buChar char="•"/>
            </a:pPr>
            <a:r>
              <a:rPr lang="en-US" dirty="0">
                <a:latin typeface="Barlow" panose="00000500000000000000" pitchFamily="2" charset="0"/>
              </a:rPr>
              <a:t>Less flexible, as communication is one-way only.</a:t>
            </a:r>
          </a:p>
          <a:p>
            <a:pPr marL="342900" indent="-342900">
              <a:buFont typeface="+mj-lt"/>
              <a:buAutoNum type="arabicPeriod"/>
            </a:pPr>
            <a:endParaRPr lang="en-US" dirty="0">
              <a:latin typeface="Barlow" panose="00000500000000000000" pitchFamily="2" charset="0"/>
            </a:endParaRPr>
          </a:p>
          <a:p>
            <a:r>
              <a:rPr lang="en-US" b="1" dirty="0">
                <a:latin typeface="Barlow" panose="00000500000000000000" pitchFamily="2" charset="0"/>
              </a:rPr>
              <a:t>Example: </a:t>
            </a:r>
            <a:r>
              <a:rPr lang="en-US" dirty="0">
                <a:latin typeface="Barlow" panose="00000500000000000000" pitchFamily="2" charset="0"/>
              </a:rPr>
              <a:t>Traditional broadcast radio or television where the transmitter sends signals, and the receiver only receives them. The receiver cannot send signals back to the transmitter.</a:t>
            </a:r>
          </a:p>
        </p:txBody>
      </p:sp>
    </p:spTree>
    <p:extLst>
      <p:ext uri="{BB962C8B-B14F-4D97-AF65-F5344CB8AC3E}">
        <p14:creationId xmlns:p14="http://schemas.microsoft.com/office/powerpoint/2010/main" val="1681386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B1F0D5B-0A93-92A1-CDEE-B98BAD6E9B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9" name="TextBox 8">
            <a:extLst>
              <a:ext uri="{FF2B5EF4-FFF2-40B4-BE49-F238E27FC236}">
                <a16:creationId xmlns:a16="http://schemas.microsoft.com/office/drawing/2014/main" id="{1EDAED87-4037-8077-E021-2FED9F206CCB}"/>
              </a:ext>
            </a:extLst>
          </p:cNvPr>
          <p:cNvSpPr txBox="1"/>
          <p:nvPr/>
        </p:nvSpPr>
        <p:spPr>
          <a:xfrm>
            <a:off x="470532" y="94149"/>
            <a:ext cx="7713345" cy="2477601"/>
          </a:xfrm>
          <a:prstGeom prst="rect">
            <a:avLst/>
          </a:prstGeom>
          <a:noFill/>
        </p:spPr>
        <p:txBody>
          <a:bodyPr wrap="square">
            <a:spAutoFit/>
          </a:bodyPr>
          <a:lstStyle/>
          <a:p>
            <a:pPr marL="342900" indent="-342900">
              <a:buAutoNum type="arabicPeriod" startAt="2"/>
            </a:pPr>
            <a:r>
              <a:rPr lang="en-US" sz="1500" dirty="0"/>
              <a:t>Half-Duplex:  </a:t>
            </a:r>
            <a:r>
              <a:rPr lang="en-US" dirty="0"/>
              <a:t>Half-duplex communication allows data transmission in both directions, but not simultaneously. The communication can switch between sending and receiving, but not at the same time.</a:t>
            </a:r>
          </a:p>
          <a:p>
            <a:pPr marL="285750" indent="-285750">
              <a:lnSpc>
                <a:spcPct val="150000"/>
              </a:lnSpc>
              <a:buClr>
                <a:schemeClr val="accent1"/>
              </a:buClr>
              <a:buFont typeface="Arial" panose="020B0604020202020204" pitchFamily="34" charset="0"/>
              <a:buChar char="•"/>
            </a:pPr>
            <a:r>
              <a:rPr lang="en-US" dirty="0"/>
              <a:t>Two-way communication, but not simultaneously (bidirectional, half at a time).</a:t>
            </a:r>
          </a:p>
          <a:p>
            <a:pPr marL="285750" indent="-285750">
              <a:lnSpc>
                <a:spcPct val="150000"/>
              </a:lnSpc>
              <a:buClr>
                <a:schemeClr val="accent1"/>
              </a:buClr>
              <a:buFont typeface="Arial" panose="020B0604020202020204" pitchFamily="34" charset="0"/>
              <a:buChar char="•"/>
            </a:pPr>
            <a:r>
              <a:rPr lang="en-US" dirty="0"/>
              <a:t>Walkie-talkies, traditional push-to-talk systems.</a:t>
            </a:r>
          </a:p>
          <a:p>
            <a:pPr marL="285750" indent="-285750">
              <a:buClr>
                <a:schemeClr val="accent1"/>
              </a:buClr>
              <a:buFont typeface="Arial" panose="020B0604020202020204" pitchFamily="34" charset="0"/>
              <a:buChar char="•"/>
            </a:pPr>
            <a:r>
              <a:rPr lang="en-US" dirty="0"/>
              <a:t> More flexible than simplex but less efficient than full-duplex due to the need to switch between sending and receiving.</a:t>
            </a:r>
          </a:p>
          <a:p>
            <a:pPr marL="285750" indent="-285750">
              <a:buClr>
                <a:schemeClr val="accent1"/>
              </a:buClr>
              <a:buFont typeface="Arial" panose="020B0604020202020204" pitchFamily="34" charset="0"/>
              <a:buChar char="•"/>
            </a:pPr>
            <a:endParaRPr lang="en-US" dirty="0"/>
          </a:p>
          <a:p>
            <a:r>
              <a:rPr lang="en-US" dirty="0"/>
              <a:t>Example: Two-way radios (walkie-talkies) operate in half-duplex mode. One person talks while the other listens, and vice versa. They cannot speak at the same time without interference.</a:t>
            </a:r>
          </a:p>
        </p:txBody>
      </p:sp>
      <p:sp>
        <p:nvSpPr>
          <p:cNvPr id="13" name="TextBox 12">
            <a:extLst>
              <a:ext uri="{FF2B5EF4-FFF2-40B4-BE49-F238E27FC236}">
                <a16:creationId xmlns:a16="http://schemas.microsoft.com/office/drawing/2014/main" id="{74F947BC-02DC-C4BD-F1BE-26E03049A745}"/>
              </a:ext>
            </a:extLst>
          </p:cNvPr>
          <p:cNvSpPr txBox="1"/>
          <p:nvPr/>
        </p:nvSpPr>
        <p:spPr>
          <a:xfrm>
            <a:off x="470532" y="2571750"/>
            <a:ext cx="7713345" cy="2462213"/>
          </a:xfrm>
          <a:prstGeom prst="rect">
            <a:avLst/>
          </a:prstGeom>
          <a:noFill/>
        </p:spPr>
        <p:txBody>
          <a:bodyPr wrap="square">
            <a:spAutoFit/>
          </a:bodyPr>
          <a:lstStyle/>
          <a:p>
            <a:pPr marL="342900" indent="-342900">
              <a:buAutoNum type="arabicPeriod" startAt="3"/>
            </a:pPr>
            <a:r>
              <a:rPr lang="en-US" dirty="0"/>
              <a:t>Full-Duplex:   Full-duplex communication allows simultaneous two-way communication. Data can be transmitted and received at the same time, providing a bidirectional communication channel.</a:t>
            </a:r>
          </a:p>
          <a:p>
            <a:pPr marL="285750" indent="-285750">
              <a:lnSpc>
                <a:spcPct val="150000"/>
              </a:lnSpc>
              <a:buClr>
                <a:schemeClr val="accent1"/>
              </a:buClr>
              <a:buFont typeface="Arial" panose="020B0604020202020204" pitchFamily="34" charset="0"/>
              <a:buChar char="•"/>
            </a:pPr>
            <a:r>
              <a:rPr lang="en-US" dirty="0"/>
              <a:t> Simultaneous two-way communication (bidirectional, full at a time).</a:t>
            </a:r>
          </a:p>
          <a:p>
            <a:pPr marL="285750" indent="-285750">
              <a:lnSpc>
                <a:spcPct val="150000"/>
              </a:lnSpc>
              <a:buClr>
                <a:schemeClr val="accent1"/>
              </a:buClr>
              <a:buFont typeface="Arial" panose="020B0604020202020204" pitchFamily="34" charset="0"/>
              <a:buChar char="•"/>
            </a:pPr>
            <a:r>
              <a:rPr lang="en-US" dirty="0"/>
              <a:t>Telephone conversations, most modern data communication (e.g., internet communication).</a:t>
            </a:r>
          </a:p>
          <a:p>
            <a:pPr marL="285750" indent="-285750">
              <a:buClr>
                <a:schemeClr val="accent1"/>
              </a:buClr>
              <a:buFont typeface="Arial" panose="020B0604020202020204" pitchFamily="34" charset="0"/>
              <a:buChar char="•"/>
            </a:pPr>
            <a:r>
              <a:rPr lang="en-US" dirty="0"/>
              <a:t>Most efficient for real-time, interactive communication as both parties can transmit and receive simultaneously.</a:t>
            </a:r>
          </a:p>
          <a:p>
            <a:pPr marL="285750" indent="-285750">
              <a:buClr>
                <a:schemeClr val="accent1"/>
              </a:buClr>
              <a:buFont typeface="Arial" panose="020B0604020202020204" pitchFamily="34" charset="0"/>
              <a:buChar char="•"/>
            </a:pPr>
            <a:endParaRPr lang="en-US" dirty="0"/>
          </a:p>
          <a:p>
            <a:r>
              <a:rPr lang="en-US" dirty="0"/>
              <a:t>Example: Telephone conversations over landlines or cellular networks are typically full-duplex. Both parties can talk and listen simultaneously without interrupting each other.</a:t>
            </a:r>
          </a:p>
        </p:txBody>
      </p:sp>
    </p:spTree>
    <p:extLst>
      <p:ext uri="{BB962C8B-B14F-4D97-AF65-F5344CB8AC3E}">
        <p14:creationId xmlns:p14="http://schemas.microsoft.com/office/powerpoint/2010/main" val="2465484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4"/>
          <p:cNvSpPr txBox="1">
            <a:spLocks noGrp="1"/>
          </p:cNvSpPr>
          <p:nvPr>
            <p:ph type="ctrTitle"/>
          </p:nvPr>
        </p:nvSpPr>
        <p:spPr>
          <a:xfrm>
            <a:off x="1085850" y="2031025"/>
            <a:ext cx="4676700" cy="1159800"/>
          </a:xfrm>
          <a:prstGeom prst="rect">
            <a:avLst/>
          </a:prstGeom>
        </p:spPr>
        <p:txBody>
          <a:bodyPr spcFirstLastPara="1" wrap="square" lIns="0" tIns="0" rIns="0" bIns="0" anchor="t" anchorCtr="0">
            <a:noAutofit/>
          </a:bodyPr>
          <a:lstStyle/>
          <a:p>
            <a:pPr marL="127000" lvl="0">
              <a:lnSpc>
                <a:spcPct val="150000"/>
              </a:lnSpc>
              <a:spcBef>
                <a:spcPts val="360"/>
              </a:spcBef>
              <a:buSzPts val="1600"/>
            </a:pPr>
            <a:r>
              <a:rPr lang="en-US" sz="2800" b="1" dirty="0">
                <a:solidFill>
                  <a:schemeClr val="tx2">
                    <a:lumMod val="10000"/>
                  </a:schemeClr>
                </a:solidFill>
              </a:rPr>
              <a:t>Network Topologies</a:t>
            </a:r>
          </a:p>
        </p:txBody>
      </p:sp>
      <p:sp>
        <p:nvSpPr>
          <p:cNvPr id="352" name="Google Shape;352;p14"/>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6</a:t>
            </a:r>
            <a:endParaRPr sz="3600" b="1" dirty="0">
              <a:solidFill>
                <a:schemeClr val="lt1"/>
              </a:solidFill>
              <a:latin typeface="Barlow"/>
              <a:ea typeface="Barlow"/>
              <a:cs typeface="Barlow"/>
              <a:sym typeface="Barlow"/>
            </a:endParaRPr>
          </a:p>
        </p:txBody>
      </p:sp>
      <p:grpSp>
        <p:nvGrpSpPr>
          <p:cNvPr id="353" name="Google Shape;353;p14"/>
          <p:cNvGrpSpPr/>
          <p:nvPr/>
        </p:nvGrpSpPr>
        <p:grpSpPr>
          <a:xfrm>
            <a:off x="5435079" y="912423"/>
            <a:ext cx="3239723" cy="3318665"/>
            <a:chOff x="2270525" y="117216"/>
            <a:chExt cx="4650765" cy="4762722"/>
          </a:xfrm>
        </p:grpSpPr>
        <p:sp>
          <p:nvSpPr>
            <p:cNvPr id="354" name="Google Shape;354;p14"/>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4"/>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4"/>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4"/>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4"/>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4"/>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4"/>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4"/>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4"/>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4"/>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4"/>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4"/>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4"/>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4"/>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4"/>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4"/>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4"/>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4"/>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4"/>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4"/>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4"/>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5" name="Google Shape;375;p14"/>
            <p:cNvGrpSpPr/>
            <p:nvPr/>
          </p:nvGrpSpPr>
          <p:grpSpPr>
            <a:xfrm>
              <a:off x="4031993" y="117216"/>
              <a:ext cx="2889297" cy="3901793"/>
              <a:chOff x="5533368" y="1047716"/>
              <a:chExt cx="2889297" cy="3901793"/>
            </a:xfrm>
          </p:grpSpPr>
          <p:sp>
            <p:nvSpPr>
              <p:cNvPr id="376" name="Google Shape;376;p14"/>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4"/>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4"/>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4"/>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4"/>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4"/>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4"/>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4"/>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4"/>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4"/>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4"/>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4"/>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4"/>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4"/>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4"/>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4"/>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4"/>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4"/>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4"/>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4"/>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4"/>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14"/>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14"/>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14"/>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4"/>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14"/>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14"/>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14"/>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4"/>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14"/>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14"/>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4"/>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4"/>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4"/>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4"/>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4"/>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4"/>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4"/>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4"/>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4"/>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6" name="Google Shape;416;p14"/>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4"/>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4"/>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4"/>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4"/>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4"/>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4"/>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4"/>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4"/>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4"/>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4"/>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4"/>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4"/>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4"/>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14"/>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14"/>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4"/>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4"/>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4"/>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4"/>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4"/>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4"/>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4"/>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4"/>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4"/>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4"/>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4"/>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4"/>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4"/>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5" name="Google Shape;445;p14"/>
            <p:cNvGrpSpPr/>
            <p:nvPr/>
          </p:nvGrpSpPr>
          <p:grpSpPr>
            <a:xfrm flipH="1">
              <a:off x="2865273" y="3434801"/>
              <a:ext cx="598186" cy="1340314"/>
              <a:chOff x="4210728" y="4525714"/>
              <a:chExt cx="546438" cy="1224366"/>
            </a:xfrm>
          </p:grpSpPr>
          <p:sp>
            <p:nvSpPr>
              <p:cNvPr id="446" name="Google Shape;446;p14"/>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4"/>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4"/>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4"/>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4"/>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4"/>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4"/>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4"/>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4"/>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4"/>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4"/>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4"/>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4"/>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886642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48</a:t>
            </a:fld>
            <a:endParaRPr/>
          </a:p>
        </p:txBody>
      </p:sp>
      <p:sp>
        <p:nvSpPr>
          <p:cNvPr id="345" name="Google Shape;345;p13"/>
          <p:cNvSpPr txBox="1">
            <a:spLocks noGrp="1"/>
          </p:cNvSpPr>
          <p:nvPr>
            <p:ph type="body" idx="1"/>
          </p:nvPr>
        </p:nvSpPr>
        <p:spPr>
          <a:xfrm>
            <a:off x="122903" y="566228"/>
            <a:ext cx="8893278"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Network Topology Types</a:t>
            </a:r>
          </a:p>
        </p:txBody>
      </p:sp>
      <p:grpSp>
        <p:nvGrpSpPr>
          <p:cNvPr id="4" name="组合 5"/>
          <p:cNvGrpSpPr/>
          <p:nvPr/>
        </p:nvGrpSpPr>
        <p:grpSpPr>
          <a:xfrm>
            <a:off x="1411617" y="1499859"/>
            <a:ext cx="675075" cy="702078"/>
            <a:chOff x="2603612" y="2348880"/>
            <a:chExt cx="900100" cy="936104"/>
          </a:xfrm>
        </p:grpSpPr>
        <p:sp>
          <p:nvSpPr>
            <p:cNvPr id="5" name="流程图: 联系 6"/>
            <p:cNvSpPr/>
            <p:nvPr/>
          </p:nvSpPr>
          <p:spPr bwMode="auto">
            <a:xfrm>
              <a:off x="2963652" y="234888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6" name="流程图: 联系 7"/>
            <p:cNvSpPr/>
            <p:nvPr/>
          </p:nvSpPr>
          <p:spPr bwMode="auto">
            <a:xfrm>
              <a:off x="2963652" y="271792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7" name="流程图: 联系 8"/>
            <p:cNvSpPr/>
            <p:nvPr/>
          </p:nvSpPr>
          <p:spPr bwMode="auto">
            <a:xfrm>
              <a:off x="2963652" y="31049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8" name="流程图: 联系 9"/>
            <p:cNvSpPr/>
            <p:nvPr/>
          </p:nvSpPr>
          <p:spPr bwMode="auto">
            <a:xfrm>
              <a:off x="2603612" y="271792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9" name="流程图: 联系 10"/>
            <p:cNvSpPr/>
            <p:nvPr/>
          </p:nvSpPr>
          <p:spPr bwMode="auto">
            <a:xfrm>
              <a:off x="3323692" y="271792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10" name="直接连接符 11"/>
            <p:cNvCxnSpPr>
              <a:stCxn id="5" idx="4"/>
              <a:endCxn id="6" idx="0"/>
            </p:cNvCxnSpPr>
            <p:nvPr/>
          </p:nvCxnSpPr>
          <p:spPr bwMode="auto">
            <a:xfrm>
              <a:off x="3053662" y="2528900"/>
              <a:ext cx="0" cy="189021"/>
            </a:xfrm>
            <a:prstGeom prst="line">
              <a:avLst/>
            </a:prstGeom>
            <a:solidFill>
              <a:srgbClr val="F3FBFE"/>
            </a:solidFill>
            <a:ln w="19050" cap="flat" cmpd="sng" algn="ctr">
              <a:solidFill>
                <a:srgbClr val="00B0F0"/>
              </a:solidFill>
              <a:prstDash val="solid"/>
              <a:miter lim="800000"/>
            </a:ln>
            <a:effectLst/>
          </p:spPr>
        </p:cxnSp>
        <p:cxnSp>
          <p:nvCxnSpPr>
            <p:cNvPr id="11" name="直接连接符 12"/>
            <p:cNvCxnSpPr>
              <a:stCxn id="9" idx="2"/>
              <a:endCxn id="6" idx="6"/>
            </p:cNvCxnSpPr>
            <p:nvPr/>
          </p:nvCxnSpPr>
          <p:spPr bwMode="auto">
            <a:xfrm flipH="1">
              <a:off x="3143672" y="2807931"/>
              <a:ext cx="180020" cy="0"/>
            </a:xfrm>
            <a:prstGeom prst="line">
              <a:avLst/>
            </a:prstGeom>
            <a:solidFill>
              <a:srgbClr val="F3FBFE"/>
            </a:solidFill>
            <a:ln w="19050" cap="flat" cmpd="sng" algn="ctr">
              <a:solidFill>
                <a:srgbClr val="00B0F0"/>
              </a:solidFill>
              <a:prstDash val="solid"/>
              <a:miter lim="800000"/>
            </a:ln>
            <a:effectLst/>
          </p:spPr>
        </p:cxnSp>
        <p:cxnSp>
          <p:nvCxnSpPr>
            <p:cNvPr id="12" name="直接连接符 13"/>
            <p:cNvCxnSpPr>
              <a:stCxn id="6" idx="4"/>
              <a:endCxn id="7" idx="0"/>
            </p:cNvCxnSpPr>
            <p:nvPr/>
          </p:nvCxnSpPr>
          <p:spPr bwMode="auto">
            <a:xfrm>
              <a:off x="3053662" y="2897941"/>
              <a:ext cx="0" cy="207023"/>
            </a:xfrm>
            <a:prstGeom prst="line">
              <a:avLst/>
            </a:prstGeom>
            <a:solidFill>
              <a:srgbClr val="F3FBFE"/>
            </a:solidFill>
            <a:ln w="19050" cap="flat" cmpd="sng" algn="ctr">
              <a:solidFill>
                <a:srgbClr val="00B0F0"/>
              </a:solidFill>
              <a:prstDash val="solid"/>
              <a:miter lim="800000"/>
            </a:ln>
            <a:effectLst/>
          </p:spPr>
        </p:cxnSp>
        <p:cxnSp>
          <p:nvCxnSpPr>
            <p:cNvPr id="13" name="直接连接符 14"/>
            <p:cNvCxnSpPr>
              <a:stCxn id="6" idx="2"/>
              <a:endCxn id="8" idx="6"/>
            </p:cNvCxnSpPr>
            <p:nvPr/>
          </p:nvCxnSpPr>
          <p:spPr bwMode="auto">
            <a:xfrm flipH="1">
              <a:off x="2783632" y="2807931"/>
              <a:ext cx="180020" cy="0"/>
            </a:xfrm>
            <a:prstGeom prst="line">
              <a:avLst/>
            </a:prstGeom>
            <a:solidFill>
              <a:srgbClr val="F3FBFE"/>
            </a:solidFill>
            <a:ln w="19050" cap="flat" cmpd="sng" algn="ctr">
              <a:solidFill>
                <a:srgbClr val="00B0F0"/>
              </a:solidFill>
              <a:prstDash val="solid"/>
              <a:miter lim="800000"/>
            </a:ln>
            <a:effectLst/>
          </p:spPr>
        </p:cxnSp>
      </p:grpSp>
      <p:grpSp>
        <p:nvGrpSpPr>
          <p:cNvPr id="14" name="组合 15"/>
          <p:cNvGrpSpPr/>
          <p:nvPr/>
        </p:nvGrpSpPr>
        <p:grpSpPr>
          <a:xfrm>
            <a:off x="2856277" y="1563991"/>
            <a:ext cx="1242138" cy="573814"/>
            <a:chOff x="5267908" y="2447891"/>
            <a:chExt cx="1656184" cy="765085"/>
          </a:xfrm>
        </p:grpSpPr>
        <p:cxnSp>
          <p:nvCxnSpPr>
            <p:cNvPr id="15" name="直接连接符 16"/>
            <p:cNvCxnSpPr/>
            <p:nvPr/>
          </p:nvCxnSpPr>
          <p:spPr bwMode="auto">
            <a:xfrm>
              <a:off x="5267908" y="2636912"/>
              <a:ext cx="0" cy="396044"/>
            </a:xfrm>
            <a:prstGeom prst="line">
              <a:avLst/>
            </a:prstGeom>
            <a:solidFill>
              <a:srgbClr val="F3FBFE"/>
            </a:solidFill>
            <a:ln w="19050" cap="flat" cmpd="sng" algn="ctr">
              <a:solidFill>
                <a:srgbClr val="00B0F0"/>
              </a:solidFill>
              <a:prstDash val="solid"/>
              <a:miter lim="800000"/>
            </a:ln>
            <a:effectLst/>
          </p:spPr>
        </p:cxnSp>
        <p:cxnSp>
          <p:nvCxnSpPr>
            <p:cNvPr id="16" name="直接连接符 17"/>
            <p:cNvCxnSpPr/>
            <p:nvPr/>
          </p:nvCxnSpPr>
          <p:spPr bwMode="auto">
            <a:xfrm>
              <a:off x="6924092" y="2636912"/>
              <a:ext cx="0" cy="396044"/>
            </a:xfrm>
            <a:prstGeom prst="line">
              <a:avLst/>
            </a:prstGeom>
            <a:solidFill>
              <a:srgbClr val="F3FBFE"/>
            </a:solidFill>
            <a:ln w="19050" cap="flat" cmpd="sng" algn="ctr">
              <a:solidFill>
                <a:srgbClr val="00B0F0"/>
              </a:solidFill>
              <a:prstDash val="solid"/>
              <a:miter lim="800000"/>
            </a:ln>
            <a:effectLst/>
          </p:spPr>
        </p:cxnSp>
        <p:cxnSp>
          <p:nvCxnSpPr>
            <p:cNvPr id="17" name="直接连接符 18"/>
            <p:cNvCxnSpPr/>
            <p:nvPr/>
          </p:nvCxnSpPr>
          <p:spPr bwMode="auto">
            <a:xfrm>
              <a:off x="5267908" y="2816932"/>
              <a:ext cx="1656184" cy="0"/>
            </a:xfrm>
            <a:prstGeom prst="line">
              <a:avLst/>
            </a:prstGeom>
            <a:solidFill>
              <a:srgbClr val="F3FBFE"/>
            </a:solidFill>
            <a:ln w="19050" cap="flat" cmpd="sng" algn="ctr">
              <a:solidFill>
                <a:srgbClr val="00B0F0"/>
              </a:solidFill>
              <a:prstDash val="solid"/>
              <a:miter lim="800000"/>
            </a:ln>
            <a:effectLst/>
          </p:spPr>
        </p:cxnSp>
        <p:sp>
          <p:nvSpPr>
            <p:cNvPr id="18" name="流程图: 联系 19"/>
            <p:cNvSpPr/>
            <p:nvPr/>
          </p:nvSpPr>
          <p:spPr bwMode="auto">
            <a:xfrm>
              <a:off x="5375920" y="244789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19" name="直接连接符 20"/>
            <p:cNvCxnSpPr>
              <a:stCxn id="18" idx="4"/>
            </p:cNvCxnSpPr>
            <p:nvPr/>
          </p:nvCxnSpPr>
          <p:spPr bwMode="auto">
            <a:xfrm>
              <a:off x="5465930" y="2627911"/>
              <a:ext cx="0" cy="189021"/>
            </a:xfrm>
            <a:prstGeom prst="line">
              <a:avLst/>
            </a:prstGeom>
            <a:solidFill>
              <a:srgbClr val="F3FBFE"/>
            </a:solidFill>
            <a:ln w="19050" cap="flat" cmpd="sng" algn="ctr">
              <a:solidFill>
                <a:srgbClr val="00B0F0"/>
              </a:solidFill>
              <a:prstDash val="solid"/>
              <a:miter lim="800000"/>
            </a:ln>
            <a:effectLst/>
          </p:spPr>
        </p:cxnSp>
        <p:sp>
          <p:nvSpPr>
            <p:cNvPr id="20" name="流程图: 联系 21"/>
            <p:cNvSpPr/>
            <p:nvPr/>
          </p:nvSpPr>
          <p:spPr bwMode="auto">
            <a:xfrm>
              <a:off x="5987988" y="244789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21" name="直接连接符 22"/>
            <p:cNvCxnSpPr>
              <a:stCxn id="20" idx="4"/>
            </p:cNvCxnSpPr>
            <p:nvPr/>
          </p:nvCxnSpPr>
          <p:spPr bwMode="auto">
            <a:xfrm>
              <a:off x="6077998" y="2627911"/>
              <a:ext cx="0" cy="189021"/>
            </a:xfrm>
            <a:prstGeom prst="line">
              <a:avLst/>
            </a:prstGeom>
            <a:solidFill>
              <a:srgbClr val="F3FBFE"/>
            </a:solidFill>
            <a:ln w="19050" cap="flat" cmpd="sng" algn="ctr">
              <a:solidFill>
                <a:srgbClr val="00B0F0"/>
              </a:solidFill>
              <a:prstDash val="solid"/>
              <a:miter lim="800000"/>
            </a:ln>
            <a:effectLst/>
          </p:spPr>
        </p:cxnSp>
        <p:sp>
          <p:nvSpPr>
            <p:cNvPr id="22" name="流程图: 联系 23"/>
            <p:cNvSpPr/>
            <p:nvPr/>
          </p:nvSpPr>
          <p:spPr bwMode="auto">
            <a:xfrm>
              <a:off x="6564052" y="244789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23" name="直接连接符 24"/>
            <p:cNvCxnSpPr>
              <a:stCxn id="22" idx="4"/>
            </p:cNvCxnSpPr>
            <p:nvPr/>
          </p:nvCxnSpPr>
          <p:spPr bwMode="auto">
            <a:xfrm>
              <a:off x="6654062" y="2627911"/>
              <a:ext cx="0" cy="189021"/>
            </a:xfrm>
            <a:prstGeom prst="line">
              <a:avLst/>
            </a:prstGeom>
            <a:solidFill>
              <a:srgbClr val="F3FBFE"/>
            </a:solidFill>
            <a:ln w="19050" cap="flat" cmpd="sng" algn="ctr">
              <a:solidFill>
                <a:srgbClr val="00B0F0"/>
              </a:solidFill>
              <a:prstDash val="solid"/>
              <a:miter lim="800000"/>
            </a:ln>
            <a:effectLst/>
          </p:spPr>
        </p:cxnSp>
        <p:sp>
          <p:nvSpPr>
            <p:cNvPr id="24" name="流程图: 联系 25"/>
            <p:cNvSpPr/>
            <p:nvPr/>
          </p:nvSpPr>
          <p:spPr bwMode="auto">
            <a:xfrm>
              <a:off x="5663952" y="3032956"/>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25" name="直接连接符 26"/>
            <p:cNvCxnSpPr>
              <a:endCxn id="24" idx="0"/>
            </p:cNvCxnSpPr>
            <p:nvPr/>
          </p:nvCxnSpPr>
          <p:spPr bwMode="auto">
            <a:xfrm>
              <a:off x="5753962" y="2825933"/>
              <a:ext cx="0" cy="207023"/>
            </a:xfrm>
            <a:prstGeom prst="line">
              <a:avLst/>
            </a:prstGeom>
            <a:solidFill>
              <a:srgbClr val="F3FBFE"/>
            </a:solidFill>
            <a:ln w="19050" cap="flat" cmpd="sng" algn="ctr">
              <a:solidFill>
                <a:srgbClr val="00B0F0"/>
              </a:solidFill>
              <a:prstDash val="solid"/>
              <a:miter lim="800000"/>
            </a:ln>
            <a:effectLst/>
          </p:spPr>
        </p:cxnSp>
        <p:sp>
          <p:nvSpPr>
            <p:cNvPr id="26" name="流程图: 联系 27"/>
            <p:cNvSpPr/>
            <p:nvPr/>
          </p:nvSpPr>
          <p:spPr bwMode="auto">
            <a:xfrm>
              <a:off x="6276020" y="3032956"/>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27" name="直接连接符 28"/>
            <p:cNvCxnSpPr>
              <a:endCxn id="26" idx="0"/>
            </p:cNvCxnSpPr>
            <p:nvPr/>
          </p:nvCxnSpPr>
          <p:spPr bwMode="auto">
            <a:xfrm>
              <a:off x="6366030" y="2825933"/>
              <a:ext cx="0" cy="207023"/>
            </a:xfrm>
            <a:prstGeom prst="line">
              <a:avLst/>
            </a:prstGeom>
            <a:solidFill>
              <a:srgbClr val="F3FBFE"/>
            </a:solidFill>
            <a:ln w="19050" cap="flat" cmpd="sng" algn="ctr">
              <a:solidFill>
                <a:srgbClr val="00B0F0"/>
              </a:solidFill>
              <a:prstDash val="solid"/>
              <a:miter lim="800000"/>
            </a:ln>
            <a:effectLst/>
          </p:spPr>
        </p:cxnSp>
      </p:grpSp>
      <p:grpSp>
        <p:nvGrpSpPr>
          <p:cNvPr id="28" name="组合 29"/>
          <p:cNvGrpSpPr/>
          <p:nvPr/>
        </p:nvGrpSpPr>
        <p:grpSpPr>
          <a:xfrm>
            <a:off x="4890939" y="1418850"/>
            <a:ext cx="999111" cy="864096"/>
            <a:chOff x="8652284" y="2258870"/>
            <a:chExt cx="1332148" cy="1152128"/>
          </a:xfrm>
        </p:grpSpPr>
        <p:sp>
          <p:nvSpPr>
            <p:cNvPr id="29" name="流程图: 联系 30"/>
            <p:cNvSpPr/>
            <p:nvPr/>
          </p:nvSpPr>
          <p:spPr bwMode="auto">
            <a:xfrm>
              <a:off x="9228348" y="225887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30" name="流程图: 联系 31"/>
            <p:cNvSpPr/>
            <p:nvPr/>
          </p:nvSpPr>
          <p:spPr bwMode="auto">
            <a:xfrm>
              <a:off x="8652284" y="27449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31" name="流程图: 联系 32"/>
            <p:cNvSpPr/>
            <p:nvPr/>
          </p:nvSpPr>
          <p:spPr bwMode="auto">
            <a:xfrm>
              <a:off x="9804412" y="27449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32" name="流程图: 联系 33"/>
            <p:cNvSpPr/>
            <p:nvPr/>
          </p:nvSpPr>
          <p:spPr bwMode="auto">
            <a:xfrm>
              <a:off x="8904312" y="323097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33" name="流程图: 联系 34"/>
            <p:cNvSpPr/>
            <p:nvPr/>
          </p:nvSpPr>
          <p:spPr bwMode="auto">
            <a:xfrm>
              <a:off x="9552384" y="323097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34" name="直接连接符 35"/>
            <p:cNvCxnSpPr>
              <a:stCxn id="30" idx="0"/>
              <a:endCxn id="29" idx="2"/>
            </p:cNvCxnSpPr>
            <p:nvPr/>
          </p:nvCxnSpPr>
          <p:spPr bwMode="auto">
            <a:xfrm flipV="1">
              <a:off x="8742294" y="2348880"/>
              <a:ext cx="486054" cy="396044"/>
            </a:xfrm>
            <a:prstGeom prst="line">
              <a:avLst/>
            </a:prstGeom>
            <a:solidFill>
              <a:srgbClr val="F3FBFE"/>
            </a:solidFill>
            <a:ln w="19050" cap="flat" cmpd="sng" algn="ctr">
              <a:solidFill>
                <a:srgbClr val="00B0F0"/>
              </a:solidFill>
              <a:prstDash val="solid"/>
              <a:miter lim="800000"/>
            </a:ln>
            <a:effectLst/>
          </p:spPr>
        </p:cxnSp>
        <p:cxnSp>
          <p:nvCxnSpPr>
            <p:cNvPr id="35" name="直接连接符 36"/>
            <p:cNvCxnSpPr>
              <a:stCxn id="30" idx="4"/>
              <a:endCxn id="32" idx="1"/>
            </p:cNvCxnSpPr>
            <p:nvPr/>
          </p:nvCxnSpPr>
          <p:spPr bwMode="auto">
            <a:xfrm>
              <a:off x="8742294" y="2924944"/>
              <a:ext cx="188381" cy="332397"/>
            </a:xfrm>
            <a:prstGeom prst="line">
              <a:avLst/>
            </a:prstGeom>
            <a:solidFill>
              <a:srgbClr val="F3FBFE"/>
            </a:solidFill>
            <a:ln w="19050" cap="flat" cmpd="sng" algn="ctr">
              <a:solidFill>
                <a:srgbClr val="00B0F0"/>
              </a:solidFill>
              <a:prstDash val="solid"/>
              <a:miter lim="800000"/>
            </a:ln>
            <a:effectLst/>
          </p:spPr>
        </p:cxnSp>
        <p:cxnSp>
          <p:nvCxnSpPr>
            <p:cNvPr id="36" name="直接连接符 37"/>
            <p:cNvCxnSpPr>
              <a:stCxn id="29" idx="6"/>
              <a:endCxn id="31" idx="0"/>
            </p:cNvCxnSpPr>
            <p:nvPr/>
          </p:nvCxnSpPr>
          <p:spPr bwMode="auto">
            <a:xfrm>
              <a:off x="9408368" y="2348880"/>
              <a:ext cx="486054" cy="396044"/>
            </a:xfrm>
            <a:prstGeom prst="line">
              <a:avLst/>
            </a:prstGeom>
            <a:solidFill>
              <a:srgbClr val="F3FBFE"/>
            </a:solidFill>
            <a:ln w="19050" cap="flat" cmpd="sng" algn="ctr">
              <a:solidFill>
                <a:srgbClr val="00B0F0"/>
              </a:solidFill>
              <a:prstDash val="solid"/>
              <a:miter lim="800000"/>
            </a:ln>
            <a:effectLst/>
          </p:spPr>
        </p:cxnSp>
        <p:cxnSp>
          <p:nvCxnSpPr>
            <p:cNvPr id="37" name="直接连接符 38"/>
            <p:cNvCxnSpPr>
              <a:stCxn id="33" idx="7"/>
              <a:endCxn id="31" idx="4"/>
            </p:cNvCxnSpPr>
            <p:nvPr/>
          </p:nvCxnSpPr>
          <p:spPr bwMode="auto">
            <a:xfrm flipV="1">
              <a:off x="9706041" y="2924944"/>
              <a:ext cx="188381" cy="332397"/>
            </a:xfrm>
            <a:prstGeom prst="line">
              <a:avLst/>
            </a:prstGeom>
            <a:solidFill>
              <a:srgbClr val="F3FBFE"/>
            </a:solidFill>
            <a:ln w="19050" cap="flat" cmpd="sng" algn="ctr">
              <a:solidFill>
                <a:srgbClr val="00B0F0"/>
              </a:solidFill>
              <a:prstDash val="solid"/>
              <a:miter lim="800000"/>
            </a:ln>
            <a:effectLst/>
          </p:spPr>
        </p:cxnSp>
        <p:cxnSp>
          <p:nvCxnSpPr>
            <p:cNvPr id="38" name="直接连接符 39"/>
            <p:cNvCxnSpPr>
              <a:stCxn id="32" idx="6"/>
              <a:endCxn id="33" idx="2"/>
            </p:cNvCxnSpPr>
            <p:nvPr/>
          </p:nvCxnSpPr>
          <p:spPr bwMode="auto">
            <a:xfrm>
              <a:off x="9084332" y="3320988"/>
              <a:ext cx="468052" cy="0"/>
            </a:xfrm>
            <a:prstGeom prst="line">
              <a:avLst/>
            </a:prstGeom>
            <a:solidFill>
              <a:srgbClr val="F3FBFE"/>
            </a:solidFill>
            <a:ln w="19050" cap="flat" cmpd="sng" algn="ctr">
              <a:solidFill>
                <a:srgbClr val="00B0F0"/>
              </a:solidFill>
              <a:prstDash val="solid"/>
              <a:miter lim="800000"/>
            </a:ln>
            <a:effectLst/>
          </p:spPr>
        </p:cxnSp>
      </p:grpSp>
      <p:grpSp>
        <p:nvGrpSpPr>
          <p:cNvPr id="39" name="组合 40"/>
          <p:cNvGrpSpPr/>
          <p:nvPr/>
        </p:nvGrpSpPr>
        <p:grpSpPr>
          <a:xfrm>
            <a:off x="1209094" y="2958021"/>
            <a:ext cx="1080120" cy="783087"/>
            <a:chOff x="2351584" y="4041068"/>
            <a:chExt cx="1440160" cy="1044116"/>
          </a:xfrm>
        </p:grpSpPr>
        <p:sp>
          <p:nvSpPr>
            <p:cNvPr id="40" name="流程图: 联系 41"/>
            <p:cNvSpPr/>
            <p:nvPr/>
          </p:nvSpPr>
          <p:spPr bwMode="auto">
            <a:xfrm>
              <a:off x="2999656" y="40410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41" name="流程图: 联系 42"/>
            <p:cNvSpPr/>
            <p:nvPr/>
          </p:nvSpPr>
          <p:spPr bwMode="auto">
            <a:xfrm>
              <a:off x="2999656" y="436510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42" name="流程图: 联系 43"/>
            <p:cNvSpPr/>
            <p:nvPr/>
          </p:nvSpPr>
          <p:spPr bwMode="auto">
            <a:xfrm>
              <a:off x="2351584"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43" name="流程图: 联系 44"/>
            <p:cNvSpPr/>
            <p:nvPr/>
          </p:nvSpPr>
          <p:spPr bwMode="auto">
            <a:xfrm>
              <a:off x="2603612" y="461713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44" name="流程图: 联系 45"/>
            <p:cNvSpPr/>
            <p:nvPr/>
          </p:nvSpPr>
          <p:spPr bwMode="auto">
            <a:xfrm>
              <a:off x="3395700" y="461713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45" name="直接连接符 46"/>
            <p:cNvCxnSpPr>
              <a:stCxn id="40" idx="4"/>
              <a:endCxn id="41" idx="0"/>
            </p:cNvCxnSpPr>
            <p:nvPr/>
          </p:nvCxnSpPr>
          <p:spPr bwMode="auto">
            <a:xfrm>
              <a:off x="3089666" y="4221088"/>
              <a:ext cx="0" cy="144016"/>
            </a:xfrm>
            <a:prstGeom prst="line">
              <a:avLst/>
            </a:prstGeom>
            <a:solidFill>
              <a:srgbClr val="F3FBFE"/>
            </a:solidFill>
            <a:ln w="19050" cap="flat" cmpd="sng" algn="ctr">
              <a:solidFill>
                <a:srgbClr val="00B0F0"/>
              </a:solidFill>
              <a:prstDash val="solid"/>
              <a:miter lim="800000"/>
            </a:ln>
            <a:effectLst/>
          </p:spPr>
        </p:cxnSp>
        <p:cxnSp>
          <p:nvCxnSpPr>
            <p:cNvPr id="46" name="直接连接符 47"/>
            <p:cNvCxnSpPr>
              <a:stCxn id="44" idx="1"/>
              <a:endCxn id="41" idx="6"/>
            </p:cNvCxnSpPr>
            <p:nvPr/>
          </p:nvCxnSpPr>
          <p:spPr bwMode="auto">
            <a:xfrm flipH="1" flipV="1">
              <a:off x="3179676" y="4455114"/>
              <a:ext cx="242387" cy="188381"/>
            </a:xfrm>
            <a:prstGeom prst="line">
              <a:avLst/>
            </a:prstGeom>
            <a:solidFill>
              <a:srgbClr val="F3FBFE"/>
            </a:solidFill>
            <a:ln w="19050" cap="flat" cmpd="sng" algn="ctr">
              <a:solidFill>
                <a:srgbClr val="00B0F0"/>
              </a:solidFill>
              <a:prstDash val="solid"/>
              <a:miter lim="800000"/>
            </a:ln>
            <a:effectLst/>
          </p:spPr>
        </p:cxnSp>
        <p:cxnSp>
          <p:nvCxnSpPr>
            <p:cNvPr id="47" name="直接连接符 48"/>
            <p:cNvCxnSpPr>
              <a:stCxn id="43" idx="3"/>
              <a:endCxn id="42" idx="0"/>
            </p:cNvCxnSpPr>
            <p:nvPr/>
          </p:nvCxnSpPr>
          <p:spPr bwMode="auto">
            <a:xfrm flipH="1">
              <a:off x="2441594" y="4770789"/>
              <a:ext cx="188381" cy="134375"/>
            </a:xfrm>
            <a:prstGeom prst="line">
              <a:avLst/>
            </a:prstGeom>
            <a:solidFill>
              <a:srgbClr val="F3FBFE"/>
            </a:solidFill>
            <a:ln w="19050" cap="flat" cmpd="sng" algn="ctr">
              <a:solidFill>
                <a:srgbClr val="00B0F0"/>
              </a:solidFill>
              <a:prstDash val="solid"/>
              <a:miter lim="800000"/>
            </a:ln>
            <a:effectLst/>
          </p:spPr>
        </p:cxnSp>
        <p:cxnSp>
          <p:nvCxnSpPr>
            <p:cNvPr id="48" name="直接连接符 49"/>
            <p:cNvCxnSpPr>
              <a:stCxn id="41" idx="2"/>
              <a:endCxn id="43" idx="7"/>
            </p:cNvCxnSpPr>
            <p:nvPr/>
          </p:nvCxnSpPr>
          <p:spPr bwMode="auto">
            <a:xfrm flipH="1">
              <a:off x="2757269" y="4455114"/>
              <a:ext cx="242387" cy="188381"/>
            </a:xfrm>
            <a:prstGeom prst="line">
              <a:avLst/>
            </a:prstGeom>
            <a:solidFill>
              <a:srgbClr val="F3FBFE"/>
            </a:solidFill>
            <a:ln w="19050" cap="flat" cmpd="sng" algn="ctr">
              <a:solidFill>
                <a:srgbClr val="00B0F0"/>
              </a:solidFill>
              <a:prstDash val="solid"/>
              <a:miter lim="800000"/>
            </a:ln>
            <a:effectLst/>
          </p:spPr>
        </p:cxnSp>
        <p:sp>
          <p:nvSpPr>
            <p:cNvPr id="49" name="流程图: 联系 50"/>
            <p:cNvSpPr/>
            <p:nvPr/>
          </p:nvSpPr>
          <p:spPr bwMode="auto">
            <a:xfrm>
              <a:off x="2585610"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50" name="直接连接符 51"/>
            <p:cNvCxnSpPr>
              <a:stCxn id="43" idx="4"/>
              <a:endCxn id="49" idx="0"/>
            </p:cNvCxnSpPr>
            <p:nvPr/>
          </p:nvCxnSpPr>
          <p:spPr bwMode="auto">
            <a:xfrm flipH="1">
              <a:off x="2675620" y="4797152"/>
              <a:ext cx="18002" cy="108012"/>
            </a:xfrm>
            <a:prstGeom prst="line">
              <a:avLst/>
            </a:prstGeom>
            <a:solidFill>
              <a:srgbClr val="F3FBFE"/>
            </a:solidFill>
            <a:ln w="19050" cap="flat" cmpd="sng" algn="ctr">
              <a:solidFill>
                <a:srgbClr val="00B0F0"/>
              </a:solidFill>
              <a:prstDash val="solid"/>
              <a:miter lim="800000"/>
            </a:ln>
            <a:effectLst/>
          </p:spPr>
        </p:cxnSp>
        <p:sp>
          <p:nvSpPr>
            <p:cNvPr id="51" name="流程图: 联系 52"/>
            <p:cNvSpPr/>
            <p:nvPr/>
          </p:nvSpPr>
          <p:spPr bwMode="auto">
            <a:xfrm>
              <a:off x="2819636"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52" name="直接连接符 53"/>
            <p:cNvCxnSpPr>
              <a:stCxn id="43" idx="5"/>
              <a:endCxn id="51" idx="0"/>
            </p:cNvCxnSpPr>
            <p:nvPr/>
          </p:nvCxnSpPr>
          <p:spPr bwMode="auto">
            <a:xfrm>
              <a:off x="2757269" y="4770789"/>
              <a:ext cx="152377" cy="134375"/>
            </a:xfrm>
            <a:prstGeom prst="line">
              <a:avLst/>
            </a:prstGeom>
            <a:solidFill>
              <a:srgbClr val="F3FBFE"/>
            </a:solidFill>
            <a:ln w="19050" cap="flat" cmpd="sng" algn="ctr">
              <a:solidFill>
                <a:srgbClr val="00B0F0"/>
              </a:solidFill>
              <a:prstDash val="solid"/>
              <a:miter lim="800000"/>
            </a:ln>
            <a:effectLst/>
          </p:spPr>
        </p:cxnSp>
        <p:sp>
          <p:nvSpPr>
            <p:cNvPr id="53" name="流程图: 联系 54"/>
            <p:cNvSpPr/>
            <p:nvPr/>
          </p:nvSpPr>
          <p:spPr bwMode="auto">
            <a:xfrm>
              <a:off x="3143672"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54" name="直接连接符 55"/>
            <p:cNvCxnSpPr>
              <a:stCxn id="44" idx="3"/>
              <a:endCxn id="53" idx="0"/>
            </p:cNvCxnSpPr>
            <p:nvPr/>
          </p:nvCxnSpPr>
          <p:spPr bwMode="auto">
            <a:xfrm flipH="1">
              <a:off x="3233682" y="4770789"/>
              <a:ext cx="188381" cy="134375"/>
            </a:xfrm>
            <a:prstGeom prst="line">
              <a:avLst/>
            </a:prstGeom>
            <a:solidFill>
              <a:srgbClr val="F3FBFE"/>
            </a:solidFill>
            <a:ln w="19050" cap="flat" cmpd="sng" algn="ctr">
              <a:solidFill>
                <a:srgbClr val="00B0F0"/>
              </a:solidFill>
              <a:prstDash val="solid"/>
              <a:miter lim="800000"/>
            </a:ln>
            <a:effectLst/>
          </p:spPr>
        </p:cxnSp>
        <p:sp>
          <p:nvSpPr>
            <p:cNvPr id="55" name="流程图: 联系 56"/>
            <p:cNvSpPr/>
            <p:nvPr/>
          </p:nvSpPr>
          <p:spPr bwMode="auto">
            <a:xfrm>
              <a:off x="3377698"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56" name="直接连接符 57"/>
            <p:cNvCxnSpPr>
              <a:stCxn id="44" idx="4"/>
              <a:endCxn id="55" idx="0"/>
            </p:cNvCxnSpPr>
            <p:nvPr/>
          </p:nvCxnSpPr>
          <p:spPr bwMode="auto">
            <a:xfrm flipH="1">
              <a:off x="3467708" y="4797152"/>
              <a:ext cx="18002" cy="108012"/>
            </a:xfrm>
            <a:prstGeom prst="line">
              <a:avLst/>
            </a:prstGeom>
            <a:solidFill>
              <a:srgbClr val="F3FBFE"/>
            </a:solidFill>
            <a:ln w="19050" cap="flat" cmpd="sng" algn="ctr">
              <a:solidFill>
                <a:srgbClr val="00B0F0"/>
              </a:solidFill>
              <a:prstDash val="solid"/>
              <a:miter lim="800000"/>
            </a:ln>
            <a:effectLst/>
          </p:spPr>
        </p:cxnSp>
        <p:sp>
          <p:nvSpPr>
            <p:cNvPr id="57" name="流程图: 联系 58"/>
            <p:cNvSpPr/>
            <p:nvPr/>
          </p:nvSpPr>
          <p:spPr bwMode="auto">
            <a:xfrm>
              <a:off x="3611724"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58" name="直接连接符 59"/>
            <p:cNvCxnSpPr>
              <a:stCxn id="44" idx="5"/>
              <a:endCxn id="57" idx="0"/>
            </p:cNvCxnSpPr>
            <p:nvPr/>
          </p:nvCxnSpPr>
          <p:spPr bwMode="auto">
            <a:xfrm>
              <a:off x="3549357" y="4770789"/>
              <a:ext cx="152377" cy="134375"/>
            </a:xfrm>
            <a:prstGeom prst="line">
              <a:avLst/>
            </a:prstGeom>
            <a:solidFill>
              <a:srgbClr val="F3FBFE"/>
            </a:solidFill>
            <a:ln w="19050" cap="flat" cmpd="sng" algn="ctr">
              <a:solidFill>
                <a:srgbClr val="00B0F0"/>
              </a:solidFill>
              <a:prstDash val="solid"/>
              <a:miter lim="800000"/>
            </a:ln>
            <a:effectLst/>
          </p:spPr>
        </p:cxnSp>
      </p:grpSp>
      <p:grpSp>
        <p:nvGrpSpPr>
          <p:cNvPr id="59" name="组合 60"/>
          <p:cNvGrpSpPr/>
          <p:nvPr/>
        </p:nvGrpSpPr>
        <p:grpSpPr>
          <a:xfrm>
            <a:off x="2977791" y="2917516"/>
            <a:ext cx="999111" cy="864096"/>
            <a:chOff x="5375920" y="3969060"/>
            <a:chExt cx="1332148" cy="1152128"/>
          </a:xfrm>
        </p:grpSpPr>
        <p:sp>
          <p:nvSpPr>
            <p:cNvPr id="60" name="流程图: 联系 61"/>
            <p:cNvSpPr/>
            <p:nvPr/>
          </p:nvSpPr>
          <p:spPr bwMode="auto">
            <a:xfrm>
              <a:off x="5951984" y="396906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61" name="流程图: 联系 62"/>
            <p:cNvSpPr/>
            <p:nvPr/>
          </p:nvSpPr>
          <p:spPr bwMode="auto">
            <a:xfrm>
              <a:off x="5375920"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62" name="流程图: 联系 63"/>
            <p:cNvSpPr/>
            <p:nvPr/>
          </p:nvSpPr>
          <p:spPr bwMode="auto">
            <a:xfrm>
              <a:off x="6528048"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63" name="流程图: 联系 64"/>
            <p:cNvSpPr/>
            <p:nvPr/>
          </p:nvSpPr>
          <p:spPr bwMode="auto">
            <a:xfrm>
              <a:off x="5627948"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64" name="流程图: 联系 65"/>
            <p:cNvSpPr/>
            <p:nvPr/>
          </p:nvSpPr>
          <p:spPr bwMode="auto">
            <a:xfrm>
              <a:off x="6276020"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65" name="直接连接符 66"/>
            <p:cNvCxnSpPr>
              <a:stCxn id="61" idx="0"/>
              <a:endCxn id="60" idx="2"/>
            </p:cNvCxnSpPr>
            <p:nvPr/>
          </p:nvCxnSpPr>
          <p:spPr bwMode="auto">
            <a:xfrm flipV="1">
              <a:off x="5465930"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66" name="直接连接符 67"/>
            <p:cNvCxnSpPr>
              <a:stCxn id="61" idx="4"/>
              <a:endCxn id="63" idx="1"/>
            </p:cNvCxnSpPr>
            <p:nvPr/>
          </p:nvCxnSpPr>
          <p:spPr bwMode="auto">
            <a:xfrm>
              <a:off x="5465930" y="4635134"/>
              <a:ext cx="188381" cy="332397"/>
            </a:xfrm>
            <a:prstGeom prst="line">
              <a:avLst/>
            </a:prstGeom>
            <a:solidFill>
              <a:srgbClr val="F3FBFE"/>
            </a:solidFill>
            <a:ln w="19050" cap="flat" cmpd="sng" algn="ctr">
              <a:solidFill>
                <a:srgbClr val="00B0F0"/>
              </a:solidFill>
              <a:prstDash val="solid"/>
              <a:miter lim="800000"/>
            </a:ln>
            <a:effectLst/>
          </p:spPr>
        </p:cxnSp>
        <p:cxnSp>
          <p:nvCxnSpPr>
            <p:cNvPr id="67" name="直接连接符 68"/>
            <p:cNvCxnSpPr>
              <a:stCxn id="60" idx="6"/>
              <a:endCxn id="62" idx="0"/>
            </p:cNvCxnSpPr>
            <p:nvPr/>
          </p:nvCxnSpPr>
          <p:spPr bwMode="auto">
            <a:xfrm>
              <a:off x="6132004"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68" name="直接连接符 69"/>
            <p:cNvCxnSpPr>
              <a:stCxn id="64" idx="7"/>
              <a:endCxn id="62" idx="4"/>
            </p:cNvCxnSpPr>
            <p:nvPr/>
          </p:nvCxnSpPr>
          <p:spPr bwMode="auto">
            <a:xfrm flipV="1">
              <a:off x="6429677" y="4635134"/>
              <a:ext cx="188381" cy="332397"/>
            </a:xfrm>
            <a:prstGeom prst="line">
              <a:avLst/>
            </a:prstGeom>
            <a:solidFill>
              <a:srgbClr val="F3FBFE"/>
            </a:solidFill>
            <a:ln w="19050" cap="flat" cmpd="sng" algn="ctr">
              <a:solidFill>
                <a:srgbClr val="00B0F0"/>
              </a:solidFill>
              <a:prstDash val="solid"/>
              <a:miter lim="800000"/>
            </a:ln>
            <a:effectLst/>
          </p:spPr>
        </p:cxnSp>
        <p:cxnSp>
          <p:nvCxnSpPr>
            <p:cNvPr id="69" name="直接连接符 70"/>
            <p:cNvCxnSpPr>
              <a:stCxn id="63" idx="6"/>
              <a:endCxn id="64" idx="2"/>
            </p:cNvCxnSpPr>
            <p:nvPr/>
          </p:nvCxnSpPr>
          <p:spPr bwMode="auto">
            <a:xfrm>
              <a:off x="5807968" y="5031178"/>
              <a:ext cx="468052" cy="0"/>
            </a:xfrm>
            <a:prstGeom prst="line">
              <a:avLst/>
            </a:prstGeom>
            <a:solidFill>
              <a:srgbClr val="F3FBFE"/>
            </a:solidFill>
            <a:ln w="19050" cap="flat" cmpd="sng" algn="ctr">
              <a:solidFill>
                <a:srgbClr val="00B0F0"/>
              </a:solidFill>
              <a:prstDash val="solid"/>
              <a:miter lim="800000"/>
            </a:ln>
            <a:effectLst/>
          </p:spPr>
        </p:cxnSp>
        <p:cxnSp>
          <p:nvCxnSpPr>
            <p:cNvPr id="70" name="直接连接符 71"/>
            <p:cNvCxnSpPr>
              <a:stCxn id="63" idx="0"/>
              <a:endCxn id="60" idx="3"/>
            </p:cNvCxnSpPr>
            <p:nvPr/>
          </p:nvCxnSpPr>
          <p:spPr bwMode="auto">
            <a:xfrm flipV="1">
              <a:off x="5717958" y="4122717"/>
              <a:ext cx="260389" cy="818451"/>
            </a:xfrm>
            <a:prstGeom prst="line">
              <a:avLst/>
            </a:prstGeom>
            <a:solidFill>
              <a:srgbClr val="F3FBFE"/>
            </a:solidFill>
            <a:ln w="19050" cap="flat" cmpd="sng" algn="ctr">
              <a:solidFill>
                <a:srgbClr val="00B0F0"/>
              </a:solidFill>
              <a:prstDash val="solid"/>
              <a:miter lim="800000"/>
            </a:ln>
            <a:effectLst/>
          </p:spPr>
        </p:cxnSp>
        <p:cxnSp>
          <p:nvCxnSpPr>
            <p:cNvPr id="71" name="直接连接符 72"/>
            <p:cNvCxnSpPr>
              <a:stCxn id="64" idx="0"/>
              <a:endCxn id="60" idx="5"/>
            </p:cNvCxnSpPr>
            <p:nvPr/>
          </p:nvCxnSpPr>
          <p:spPr bwMode="auto">
            <a:xfrm flipH="1" flipV="1">
              <a:off x="6105641" y="4122717"/>
              <a:ext cx="260389" cy="818451"/>
            </a:xfrm>
            <a:prstGeom prst="line">
              <a:avLst/>
            </a:prstGeom>
            <a:solidFill>
              <a:srgbClr val="F3FBFE"/>
            </a:solidFill>
            <a:ln w="19050" cap="flat" cmpd="sng" algn="ctr">
              <a:solidFill>
                <a:srgbClr val="00B0F0"/>
              </a:solidFill>
              <a:prstDash val="solid"/>
              <a:miter lim="800000"/>
            </a:ln>
            <a:effectLst/>
          </p:spPr>
        </p:cxnSp>
        <p:cxnSp>
          <p:nvCxnSpPr>
            <p:cNvPr id="72" name="直接连接符 73"/>
            <p:cNvCxnSpPr>
              <a:stCxn id="63" idx="7"/>
              <a:endCxn id="62" idx="3"/>
            </p:cNvCxnSpPr>
            <p:nvPr/>
          </p:nvCxnSpPr>
          <p:spPr bwMode="auto">
            <a:xfrm flipV="1">
              <a:off x="5781605" y="4608771"/>
              <a:ext cx="772806" cy="358760"/>
            </a:xfrm>
            <a:prstGeom prst="line">
              <a:avLst/>
            </a:prstGeom>
            <a:solidFill>
              <a:srgbClr val="F3FBFE"/>
            </a:solidFill>
            <a:ln w="19050" cap="flat" cmpd="sng" algn="ctr">
              <a:solidFill>
                <a:srgbClr val="00B0F0"/>
              </a:solidFill>
              <a:prstDash val="solid"/>
              <a:miter lim="800000"/>
            </a:ln>
            <a:effectLst/>
          </p:spPr>
        </p:cxnSp>
        <p:cxnSp>
          <p:nvCxnSpPr>
            <p:cNvPr id="73" name="直接连接符 74"/>
            <p:cNvCxnSpPr>
              <a:stCxn id="61" idx="6"/>
              <a:endCxn id="62" idx="2"/>
            </p:cNvCxnSpPr>
            <p:nvPr/>
          </p:nvCxnSpPr>
          <p:spPr bwMode="auto">
            <a:xfrm>
              <a:off x="5555940" y="4545124"/>
              <a:ext cx="972108" cy="0"/>
            </a:xfrm>
            <a:prstGeom prst="line">
              <a:avLst/>
            </a:prstGeom>
            <a:solidFill>
              <a:srgbClr val="F3FBFE"/>
            </a:solidFill>
            <a:ln w="19050" cap="flat" cmpd="sng" algn="ctr">
              <a:solidFill>
                <a:srgbClr val="00B0F0"/>
              </a:solidFill>
              <a:prstDash val="solid"/>
              <a:miter lim="800000"/>
            </a:ln>
            <a:effectLst/>
          </p:spPr>
        </p:cxnSp>
        <p:cxnSp>
          <p:nvCxnSpPr>
            <p:cNvPr id="74" name="直接连接符 75"/>
            <p:cNvCxnSpPr>
              <a:stCxn id="64" idx="1"/>
              <a:endCxn id="61" idx="5"/>
            </p:cNvCxnSpPr>
            <p:nvPr/>
          </p:nvCxnSpPr>
          <p:spPr bwMode="auto">
            <a:xfrm flipH="1" flipV="1">
              <a:off x="5529577" y="4608771"/>
              <a:ext cx="772806" cy="358760"/>
            </a:xfrm>
            <a:prstGeom prst="line">
              <a:avLst/>
            </a:prstGeom>
            <a:solidFill>
              <a:srgbClr val="F3FBFE"/>
            </a:solidFill>
            <a:ln w="19050" cap="flat" cmpd="sng" algn="ctr">
              <a:solidFill>
                <a:srgbClr val="00B0F0"/>
              </a:solidFill>
              <a:prstDash val="solid"/>
              <a:miter lim="800000"/>
            </a:ln>
            <a:effectLst/>
          </p:spPr>
        </p:cxnSp>
      </p:grpSp>
      <p:grpSp>
        <p:nvGrpSpPr>
          <p:cNvPr id="75" name="组合 76"/>
          <p:cNvGrpSpPr/>
          <p:nvPr/>
        </p:nvGrpSpPr>
        <p:grpSpPr>
          <a:xfrm>
            <a:off x="4890939" y="2917516"/>
            <a:ext cx="999111" cy="864096"/>
            <a:chOff x="8688288" y="3969060"/>
            <a:chExt cx="1332148" cy="1152128"/>
          </a:xfrm>
        </p:grpSpPr>
        <p:sp>
          <p:nvSpPr>
            <p:cNvPr id="76" name="流程图: 联系 77"/>
            <p:cNvSpPr/>
            <p:nvPr/>
          </p:nvSpPr>
          <p:spPr bwMode="auto">
            <a:xfrm>
              <a:off x="9264352" y="396906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77" name="流程图: 联系 78"/>
            <p:cNvSpPr/>
            <p:nvPr/>
          </p:nvSpPr>
          <p:spPr bwMode="auto">
            <a:xfrm>
              <a:off x="8688288"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78" name="流程图: 联系 79"/>
            <p:cNvSpPr/>
            <p:nvPr/>
          </p:nvSpPr>
          <p:spPr bwMode="auto">
            <a:xfrm>
              <a:off x="9840416"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79" name="流程图: 联系 80"/>
            <p:cNvSpPr/>
            <p:nvPr/>
          </p:nvSpPr>
          <p:spPr bwMode="auto">
            <a:xfrm>
              <a:off x="8940316"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80" name="流程图: 联系 81"/>
            <p:cNvSpPr/>
            <p:nvPr/>
          </p:nvSpPr>
          <p:spPr bwMode="auto">
            <a:xfrm>
              <a:off x="9588388"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81" name="直接连接符 82"/>
            <p:cNvCxnSpPr>
              <a:stCxn id="77" idx="0"/>
              <a:endCxn id="76" idx="2"/>
            </p:cNvCxnSpPr>
            <p:nvPr/>
          </p:nvCxnSpPr>
          <p:spPr bwMode="auto">
            <a:xfrm flipV="1">
              <a:off x="8778298"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82" name="直接连接符 83"/>
            <p:cNvCxnSpPr>
              <a:stCxn id="77" idx="4"/>
              <a:endCxn id="79" idx="1"/>
            </p:cNvCxnSpPr>
            <p:nvPr/>
          </p:nvCxnSpPr>
          <p:spPr bwMode="auto">
            <a:xfrm>
              <a:off x="8778298" y="4635134"/>
              <a:ext cx="188381" cy="332397"/>
            </a:xfrm>
            <a:prstGeom prst="line">
              <a:avLst/>
            </a:prstGeom>
            <a:solidFill>
              <a:srgbClr val="F3FBFE"/>
            </a:solidFill>
            <a:ln w="19050" cap="flat" cmpd="sng" algn="ctr">
              <a:solidFill>
                <a:srgbClr val="00B0F0"/>
              </a:solidFill>
              <a:prstDash val="solid"/>
              <a:miter lim="800000"/>
            </a:ln>
            <a:effectLst/>
          </p:spPr>
        </p:cxnSp>
        <p:cxnSp>
          <p:nvCxnSpPr>
            <p:cNvPr id="83" name="直接连接符 84"/>
            <p:cNvCxnSpPr>
              <a:stCxn id="76" idx="6"/>
              <a:endCxn id="78" idx="0"/>
            </p:cNvCxnSpPr>
            <p:nvPr/>
          </p:nvCxnSpPr>
          <p:spPr bwMode="auto">
            <a:xfrm>
              <a:off x="9444372"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84" name="直接连接符 85"/>
            <p:cNvCxnSpPr>
              <a:stCxn id="79" idx="6"/>
              <a:endCxn id="80" idx="2"/>
            </p:cNvCxnSpPr>
            <p:nvPr/>
          </p:nvCxnSpPr>
          <p:spPr bwMode="auto">
            <a:xfrm>
              <a:off x="9120336" y="5031178"/>
              <a:ext cx="468052" cy="0"/>
            </a:xfrm>
            <a:prstGeom prst="line">
              <a:avLst/>
            </a:prstGeom>
            <a:solidFill>
              <a:srgbClr val="F3FBFE"/>
            </a:solidFill>
            <a:ln w="19050" cap="flat" cmpd="sng" algn="ctr">
              <a:solidFill>
                <a:srgbClr val="00B0F0"/>
              </a:solidFill>
              <a:prstDash val="solid"/>
              <a:miter lim="800000"/>
            </a:ln>
            <a:effectLst/>
          </p:spPr>
        </p:cxnSp>
        <p:cxnSp>
          <p:nvCxnSpPr>
            <p:cNvPr id="85" name="直接连接符 86"/>
            <p:cNvCxnSpPr>
              <a:stCxn id="80" idx="0"/>
              <a:endCxn id="76" idx="5"/>
            </p:cNvCxnSpPr>
            <p:nvPr/>
          </p:nvCxnSpPr>
          <p:spPr bwMode="auto">
            <a:xfrm flipH="1" flipV="1">
              <a:off x="9418009" y="4122717"/>
              <a:ext cx="260389" cy="818451"/>
            </a:xfrm>
            <a:prstGeom prst="line">
              <a:avLst/>
            </a:prstGeom>
            <a:solidFill>
              <a:srgbClr val="F3FBFE"/>
            </a:solidFill>
            <a:ln w="19050" cap="flat" cmpd="sng" algn="ctr">
              <a:solidFill>
                <a:srgbClr val="00B0F0"/>
              </a:solidFill>
              <a:prstDash val="solid"/>
              <a:miter lim="800000"/>
            </a:ln>
            <a:effectLst/>
          </p:spPr>
        </p:cxnSp>
        <p:cxnSp>
          <p:nvCxnSpPr>
            <p:cNvPr id="86" name="直接连接符 87"/>
            <p:cNvCxnSpPr>
              <a:stCxn id="79" idx="7"/>
              <a:endCxn id="78" idx="3"/>
            </p:cNvCxnSpPr>
            <p:nvPr/>
          </p:nvCxnSpPr>
          <p:spPr bwMode="auto">
            <a:xfrm flipV="1">
              <a:off x="9093973" y="4608771"/>
              <a:ext cx="772806" cy="358760"/>
            </a:xfrm>
            <a:prstGeom prst="line">
              <a:avLst/>
            </a:prstGeom>
            <a:solidFill>
              <a:srgbClr val="F3FBFE"/>
            </a:solidFill>
            <a:ln w="19050" cap="flat" cmpd="sng" algn="ctr">
              <a:solidFill>
                <a:srgbClr val="00B0F0"/>
              </a:solidFill>
              <a:prstDash val="solid"/>
              <a:miter lim="800000"/>
            </a:ln>
            <a:effectLst/>
          </p:spPr>
        </p:cxnSp>
        <p:cxnSp>
          <p:nvCxnSpPr>
            <p:cNvPr id="87" name="直接连接符 88"/>
            <p:cNvCxnSpPr>
              <a:stCxn id="80" idx="1"/>
              <a:endCxn id="77" idx="5"/>
            </p:cNvCxnSpPr>
            <p:nvPr/>
          </p:nvCxnSpPr>
          <p:spPr bwMode="auto">
            <a:xfrm flipH="1" flipV="1">
              <a:off x="8841945" y="4608771"/>
              <a:ext cx="772806" cy="358760"/>
            </a:xfrm>
            <a:prstGeom prst="line">
              <a:avLst/>
            </a:prstGeom>
            <a:solidFill>
              <a:srgbClr val="F3FBFE"/>
            </a:solidFill>
            <a:ln w="19050" cap="flat" cmpd="sng" algn="ctr">
              <a:solidFill>
                <a:srgbClr val="00B0F0"/>
              </a:solidFill>
              <a:prstDash val="solid"/>
              <a:miter lim="800000"/>
            </a:ln>
            <a:effectLst/>
          </p:spPr>
        </p:cxnSp>
      </p:grpSp>
      <p:sp>
        <p:nvSpPr>
          <p:cNvPr id="88" name="文本框 89"/>
          <p:cNvSpPr txBox="1"/>
          <p:nvPr/>
        </p:nvSpPr>
        <p:spPr bwMode="auto">
          <a:xfrm>
            <a:off x="892014" y="2306099"/>
            <a:ext cx="1725183" cy="260378"/>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200" dirty="0">
                <a:solidFill>
                  <a:schemeClr val="tx2">
                    <a:lumMod val="10000"/>
                  </a:schemeClr>
                </a:solidFill>
                <a:latin typeface="Barlow" panose="00000500000000000000" pitchFamily="2" charset="0"/>
                <a:cs typeface="Arial" pitchFamily="34" charset="0"/>
              </a:rPr>
              <a:t>Star network topology</a:t>
            </a:r>
          </a:p>
        </p:txBody>
      </p:sp>
      <p:sp>
        <p:nvSpPr>
          <p:cNvPr id="89" name="文本框 90"/>
          <p:cNvSpPr txBox="1"/>
          <p:nvPr/>
        </p:nvSpPr>
        <p:spPr bwMode="auto">
          <a:xfrm>
            <a:off x="2631587" y="2306099"/>
            <a:ext cx="1691520" cy="260378"/>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200" dirty="0">
                <a:solidFill>
                  <a:schemeClr val="tx2">
                    <a:lumMod val="10000"/>
                  </a:schemeClr>
                </a:solidFill>
                <a:latin typeface="Barlow" panose="00000500000000000000" pitchFamily="2" charset="0"/>
                <a:cs typeface="Arial" pitchFamily="34" charset="0"/>
              </a:rPr>
              <a:t>Bus network topology</a:t>
            </a:r>
          </a:p>
        </p:txBody>
      </p:sp>
      <p:sp>
        <p:nvSpPr>
          <p:cNvPr id="90" name="文本框 91"/>
          <p:cNvSpPr txBox="1"/>
          <p:nvPr/>
        </p:nvSpPr>
        <p:spPr bwMode="auto">
          <a:xfrm>
            <a:off x="4513661" y="2306099"/>
            <a:ext cx="1756442" cy="260378"/>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200" dirty="0">
                <a:solidFill>
                  <a:schemeClr val="tx2">
                    <a:lumMod val="10000"/>
                  </a:schemeClr>
                </a:solidFill>
                <a:latin typeface="Barlow" panose="00000500000000000000" pitchFamily="2" charset="0"/>
                <a:cs typeface="Arial" pitchFamily="34" charset="0"/>
              </a:rPr>
              <a:t>Ring network topology</a:t>
            </a:r>
          </a:p>
        </p:txBody>
      </p:sp>
      <p:sp>
        <p:nvSpPr>
          <p:cNvPr id="91" name="文本框 92"/>
          <p:cNvSpPr txBox="1"/>
          <p:nvPr/>
        </p:nvSpPr>
        <p:spPr bwMode="auto">
          <a:xfrm>
            <a:off x="1156411" y="3880949"/>
            <a:ext cx="1196389" cy="260378"/>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200" dirty="0">
                <a:solidFill>
                  <a:schemeClr val="tx2">
                    <a:lumMod val="10000"/>
                  </a:schemeClr>
                </a:solidFill>
                <a:latin typeface="Barlow" panose="00000500000000000000" pitchFamily="2" charset="0"/>
                <a:cs typeface="Arial" pitchFamily="34" charset="0"/>
              </a:rPr>
              <a:t>Tree network topology</a:t>
            </a:r>
          </a:p>
        </p:txBody>
      </p:sp>
      <p:sp>
        <p:nvSpPr>
          <p:cNvPr id="92" name="文本框 93"/>
          <p:cNvSpPr txBox="1"/>
          <p:nvPr/>
        </p:nvSpPr>
        <p:spPr bwMode="auto">
          <a:xfrm>
            <a:off x="2747767" y="3880949"/>
            <a:ext cx="1459158" cy="260378"/>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200" dirty="0">
                <a:solidFill>
                  <a:schemeClr val="tx2">
                    <a:lumMod val="10000"/>
                  </a:schemeClr>
                </a:solidFill>
                <a:latin typeface="Barlow" panose="00000500000000000000" pitchFamily="2" charset="0"/>
                <a:cs typeface="Arial" pitchFamily="34" charset="0"/>
              </a:rPr>
              <a:t>Full-mesh network topology</a:t>
            </a:r>
          </a:p>
        </p:txBody>
      </p:sp>
      <p:sp>
        <p:nvSpPr>
          <p:cNvPr id="93" name="文本框 94"/>
          <p:cNvSpPr txBox="1"/>
          <p:nvPr/>
        </p:nvSpPr>
        <p:spPr bwMode="auto">
          <a:xfrm>
            <a:off x="4594558" y="3880949"/>
            <a:ext cx="1594648" cy="260378"/>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200" dirty="0">
                <a:solidFill>
                  <a:schemeClr val="tx2">
                    <a:lumMod val="10000"/>
                  </a:schemeClr>
                </a:solidFill>
                <a:latin typeface="Barlow" panose="00000500000000000000" pitchFamily="2" charset="0"/>
                <a:cs typeface="Arial" pitchFamily="34" charset="0"/>
              </a:rPr>
              <a:t>Partial-mesh network topology</a:t>
            </a:r>
          </a:p>
        </p:txBody>
      </p:sp>
      <p:grpSp>
        <p:nvGrpSpPr>
          <p:cNvPr id="94" name="组合 95"/>
          <p:cNvGrpSpPr/>
          <p:nvPr/>
        </p:nvGrpSpPr>
        <p:grpSpPr>
          <a:xfrm>
            <a:off x="7041742" y="2117079"/>
            <a:ext cx="1431159" cy="972108"/>
            <a:chOff x="8976320" y="3429000"/>
            <a:chExt cx="1908212" cy="1296144"/>
          </a:xfrm>
        </p:grpSpPr>
        <p:sp>
          <p:nvSpPr>
            <p:cNvPr id="95" name="流程图: 联系 96"/>
            <p:cNvSpPr/>
            <p:nvPr/>
          </p:nvSpPr>
          <p:spPr bwMode="auto">
            <a:xfrm>
              <a:off x="9840416" y="342900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96" name="流程图: 联系 97"/>
            <p:cNvSpPr/>
            <p:nvPr/>
          </p:nvSpPr>
          <p:spPr bwMode="auto">
            <a:xfrm>
              <a:off x="8976320"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97" name="流程图: 联系 98"/>
            <p:cNvSpPr/>
            <p:nvPr/>
          </p:nvSpPr>
          <p:spPr bwMode="auto">
            <a:xfrm>
              <a:off x="9300356" y="389705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sp>
          <p:nvSpPr>
            <p:cNvPr id="98" name="流程图: 联系 99"/>
            <p:cNvSpPr/>
            <p:nvPr/>
          </p:nvSpPr>
          <p:spPr bwMode="auto">
            <a:xfrm>
              <a:off x="10380476" y="389705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99" name="直接连接符 100"/>
            <p:cNvCxnSpPr>
              <a:stCxn id="98" idx="1"/>
              <a:endCxn id="95" idx="5"/>
            </p:cNvCxnSpPr>
            <p:nvPr/>
          </p:nvCxnSpPr>
          <p:spPr bwMode="auto">
            <a:xfrm flipH="1" flipV="1">
              <a:off x="9994073" y="3582657"/>
              <a:ext cx="412766" cy="340758"/>
            </a:xfrm>
            <a:prstGeom prst="line">
              <a:avLst/>
            </a:prstGeom>
            <a:solidFill>
              <a:srgbClr val="F3FBFE"/>
            </a:solidFill>
            <a:ln w="19050" cap="flat" cmpd="sng" algn="ctr">
              <a:solidFill>
                <a:srgbClr val="00B0F0"/>
              </a:solidFill>
              <a:prstDash val="solid"/>
              <a:miter lim="800000"/>
            </a:ln>
            <a:effectLst/>
          </p:spPr>
        </p:cxnSp>
        <p:cxnSp>
          <p:nvCxnSpPr>
            <p:cNvPr id="100" name="直接连接符 101"/>
            <p:cNvCxnSpPr>
              <a:stCxn id="97" idx="3"/>
              <a:endCxn id="96" idx="0"/>
            </p:cNvCxnSpPr>
            <p:nvPr/>
          </p:nvCxnSpPr>
          <p:spPr bwMode="auto">
            <a:xfrm flipH="1">
              <a:off x="9066330" y="4050709"/>
              <a:ext cx="260389" cy="494415"/>
            </a:xfrm>
            <a:prstGeom prst="line">
              <a:avLst/>
            </a:prstGeom>
            <a:solidFill>
              <a:srgbClr val="F3FBFE"/>
            </a:solidFill>
            <a:ln w="19050" cap="flat" cmpd="sng" algn="ctr">
              <a:solidFill>
                <a:srgbClr val="00B0F0"/>
              </a:solidFill>
              <a:prstDash val="solid"/>
              <a:miter lim="800000"/>
            </a:ln>
            <a:effectLst/>
          </p:spPr>
        </p:cxnSp>
        <p:cxnSp>
          <p:nvCxnSpPr>
            <p:cNvPr id="101" name="直接连接符 102"/>
            <p:cNvCxnSpPr>
              <a:stCxn id="95" idx="3"/>
              <a:endCxn id="97" idx="7"/>
            </p:cNvCxnSpPr>
            <p:nvPr/>
          </p:nvCxnSpPr>
          <p:spPr bwMode="auto">
            <a:xfrm flipH="1">
              <a:off x="9454013" y="3582657"/>
              <a:ext cx="412766" cy="340758"/>
            </a:xfrm>
            <a:prstGeom prst="line">
              <a:avLst/>
            </a:prstGeom>
            <a:solidFill>
              <a:srgbClr val="F3FBFE"/>
            </a:solidFill>
            <a:ln w="19050" cap="flat" cmpd="sng" algn="ctr">
              <a:solidFill>
                <a:srgbClr val="00B0F0"/>
              </a:solidFill>
              <a:prstDash val="solid"/>
              <a:miter lim="800000"/>
            </a:ln>
            <a:effectLst/>
          </p:spPr>
        </p:cxnSp>
        <p:sp>
          <p:nvSpPr>
            <p:cNvPr id="102" name="流程图: 联系 103"/>
            <p:cNvSpPr/>
            <p:nvPr/>
          </p:nvSpPr>
          <p:spPr bwMode="auto">
            <a:xfrm>
              <a:off x="9588388"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103" name="直接连接符 104"/>
            <p:cNvCxnSpPr>
              <a:stCxn id="97" idx="5"/>
              <a:endCxn id="102" idx="0"/>
            </p:cNvCxnSpPr>
            <p:nvPr/>
          </p:nvCxnSpPr>
          <p:spPr bwMode="auto">
            <a:xfrm>
              <a:off x="9454013" y="4050709"/>
              <a:ext cx="224385" cy="494415"/>
            </a:xfrm>
            <a:prstGeom prst="line">
              <a:avLst/>
            </a:prstGeom>
            <a:solidFill>
              <a:srgbClr val="F3FBFE"/>
            </a:solidFill>
            <a:ln w="19050" cap="flat" cmpd="sng" algn="ctr">
              <a:solidFill>
                <a:srgbClr val="00B0F0"/>
              </a:solidFill>
              <a:prstDash val="solid"/>
              <a:miter lim="800000"/>
            </a:ln>
            <a:effectLst/>
          </p:spPr>
        </p:cxnSp>
        <p:sp>
          <p:nvSpPr>
            <p:cNvPr id="104" name="流程图: 联系 105"/>
            <p:cNvSpPr/>
            <p:nvPr/>
          </p:nvSpPr>
          <p:spPr bwMode="auto">
            <a:xfrm>
              <a:off x="10056440"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105" name="直接连接符 106"/>
            <p:cNvCxnSpPr>
              <a:stCxn id="98" idx="3"/>
              <a:endCxn id="104" idx="0"/>
            </p:cNvCxnSpPr>
            <p:nvPr/>
          </p:nvCxnSpPr>
          <p:spPr bwMode="auto">
            <a:xfrm flipH="1">
              <a:off x="10146450" y="4050709"/>
              <a:ext cx="260389" cy="494415"/>
            </a:xfrm>
            <a:prstGeom prst="line">
              <a:avLst/>
            </a:prstGeom>
            <a:solidFill>
              <a:srgbClr val="F3FBFE"/>
            </a:solidFill>
            <a:ln w="19050" cap="flat" cmpd="sng" algn="ctr">
              <a:solidFill>
                <a:srgbClr val="00B0F0"/>
              </a:solidFill>
              <a:prstDash val="solid"/>
              <a:miter lim="800000"/>
            </a:ln>
            <a:effectLst/>
          </p:spPr>
        </p:cxnSp>
        <p:sp>
          <p:nvSpPr>
            <p:cNvPr id="106" name="流程图: 联系 107"/>
            <p:cNvSpPr/>
            <p:nvPr/>
          </p:nvSpPr>
          <p:spPr bwMode="auto">
            <a:xfrm>
              <a:off x="10704512"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200" dirty="0">
                <a:solidFill>
                  <a:schemeClr val="tx2">
                    <a:lumMod val="10000"/>
                  </a:schemeClr>
                </a:solidFill>
                <a:latin typeface="Barlow" panose="00000500000000000000" pitchFamily="2" charset="0"/>
                <a:ea typeface="方正兰亭黑简体" panose="02000000000000000000" pitchFamily="2" charset="-122"/>
              </a:endParaRPr>
            </a:p>
          </p:txBody>
        </p:sp>
        <p:cxnSp>
          <p:nvCxnSpPr>
            <p:cNvPr id="107" name="直接连接符 108"/>
            <p:cNvCxnSpPr>
              <a:stCxn id="98" idx="5"/>
              <a:endCxn id="106" idx="0"/>
            </p:cNvCxnSpPr>
            <p:nvPr/>
          </p:nvCxnSpPr>
          <p:spPr bwMode="auto">
            <a:xfrm>
              <a:off x="10534133" y="4050709"/>
              <a:ext cx="260389" cy="494415"/>
            </a:xfrm>
            <a:prstGeom prst="line">
              <a:avLst/>
            </a:prstGeom>
            <a:solidFill>
              <a:srgbClr val="F3FBFE"/>
            </a:solidFill>
            <a:ln w="19050" cap="flat" cmpd="sng" algn="ctr">
              <a:solidFill>
                <a:srgbClr val="00B0F0"/>
              </a:solidFill>
              <a:prstDash val="solid"/>
              <a:miter lim="800000"/>
            </a:ln>
            <a:effectLst/>
          </p:spPr>
        </p:cxnSp>
        <p:cxnSp>
          <p:nvCxnSpPr>
            <p:cNvPr id="108" name="直接连接符 109"/>
            <p:cNvCxnSpPr>
              <a:stCxn id="98" idx="2"/>
              <a:endCxn id="97" idx="6"/>
            </p:cNvCxnSpPr>
            <p:nvPr/>
          </p:nvCxnSpPr>
          <p:spPr bwMode="auto">
            <a:xfrm flipH="1">
              <a:off x="9480376" y="3987062"/>
              <a:ext cx="900100" cy="0"/>
            </a:xfrm>
            <a:prstGeom prst="line">
              <a:avLst/>
            </a:prstGeom>
            <a:solidFill>
              <a:srgbClr val="F3FBFE"/>
            </a:solidFill>
            <a:ln w="12700" cap="flat" cmpd="sng" algn="ctr">
              <a:solidFill>
                <a:srgbClr val="00B0F0"/>
              </a:solidFill>
              <a:prstDash val="solid"/>
              <a:miter lim="800000"/>
            </a:ln>
            <a:effectLst/>
          </p:spPr>
        </p:cxnSp>
        <p:cxnSp>
          <p:nvCxnSpPr>
            <p:cNvPr id="109" name="直接连接符 110"/>
            <p:cNvCxnSpPr>
              <a:stCxn id="98" idx="3"/>
              <a:endCxn id="96" idx="7"/>
            </p:cNvCxnSpPr>
            <p:nvPr/>
          </p:nvCxnSpPr>
          <p:spPr bwMode="auto">
            <a:xfrm flipH="1">
              <a:off x="9129977" y="4050709"/>
              <a:ext cx="1276862" cy="520778"/>
            </a:xfrm>
            <a:prstGeom prst="line">
              <a:avLst/>
            </a:prstGeom>
            <a:solidFill>
              <a:srgbClr val="F3FBFE"/>
            </a:solidFill>
            <a:ln w="19050" cap="flat" cmpd="sng" algn="ctr">
              <a:solidFill>
                <a:srgbClr val="00B0F0"/>
              </a:solidFill>
              <a:prstDash val="solid"/>
              <a:miter lim="800000"/>
            </a:ln>
            <a:effectLst/>
          </p:spPr>
        </p:cxnSp>
        <p:cxnSp>
          <p:nvCxnSpPr>
            <p:cNvPr id="110" name="直接连接符 111"/>
            <p:cNvCxnSpPr>
              <a:stCxn id="98" idx="3"/>
              <a:endCxn id="102" idx="7"/>
            </p:cNvCxnSpPr>
            <p:nvPr/>
          </p:nvCxnSpPr>
          <p:spPr bwMode="auto">
            <a:xfrm flipH="1">
              <a:off x="9742045" y="4050709"/>
              <a:ext cx="664794" cy="520778"/>
            </a:xfrm>
            <a:prstGeom prst="line">
              <a:avLst/>
            </a:prstGeom>
            <a:solidFill>
              <a:srgbClr val="F3FBFE"/>
            </a:solidFill>
            <a:ln w="19050" cap="flat" cmpd="sng" algn="ctr">
              <a:solidFill>
                <a:srgbClr val="00B0F0"/>
              </a:solidFill>
              <a:prstDash val="solid"/>
              <a:miter lim="800000"/>
            </a:ln>
            <a:effectLst/>
          </p:spPr>
        </p:cxnSp>
        <p:cxnSp>
          <p:nvCxnSpPr>
            <p:cNvPr id="111" name="直接连接符 112"/>
            <p:cNvCxnSpPr>
              <a:stCxn id="97" idx="5"/>
              <a:endCxn id="106" idx="1"/>
            </p:cNvCxnSpPr>
            <p:nvPr/>
          </p:nvCxnSpPr>
          <p:spPr bwMode="auto">
            <a:xfrm>
              <a:off x="9454013" y="4050709"/>
              <a:ext cx="1276862" cy="520778"/>
            </a:xfrm>
            <a:prstGeom prst="line">
              <a:avLst/>
            </a:prstGeom>
            <a:solidFill>
              <a:srgbClr val="F3FBFE"/>
            </a:solidFill>
            <a:ln w="19050" cap="flat" cmpd="sng" algn="ctr">
              <a:solidFill>
                <a:srgbClr val="00B0F0"/>
              </a:solidFill>
              <a:prstDash val="solid"/>
              <a:miter lim="800000"/>
            </a:ln>
            <a:effectLst/>
          </p:spPr>
        </p:cxnSp>
        <p:cxnSp>
          <p:nvCxnSpPr>
            <p:cNvPr id="112" name="直接连接符 113"/>
            <p:cNvCxnSpPr>
              <a:stCxn id="97" idx="5"/>
              <a:endCxn id="104" idx="1"/>
            </p:cNvCxnSpPr>
            <p:nvPr/>
          </p:nvCxnSpPr>
          <p:spPr bwMode="auto">
            <a:xfrm>
              <a:off x="9454013" y="4050709"/>
              <a:ext cx="628790" cy="520778"/>
            </a:xfrm>
            <a:prstGeom prst="line">
              <a:avLst/>
            </a:prstGeom>
            <a:solidFill>
              <a:srgbClr val="F3FBFE"/>
            </a:solidFill>
            <a:ln w="19050" cap="flat" cmpd="sng" algn="ctr">
              <a:solidFill>
                <a:srgbClr val="00B0F0"/>
              </a:solidFill>
              <a:prstDash val="solid"/>
              <a:miter lim="800000"/>
            </a:ln>
            <a:effectLst/>
          </p:spPr>
        </p:cxnSp>
      </p:grpSp>
      <p:sp>
        <p:nvSpPr>
          <p:cNvPr id="113" name="文本框 114"/>
          <p:cNvSpPr txBox="1"/>
          <p:nvPr/>
        </p:nvSpPr>
        <p:spPr bwMode="auto">
          <a:xfrm>
            <a:off x="6698481" y="3224201"/>
            <a:ext cx="2155589" cy="260378"/>
          </a:xfrm>
          <a:prstGeom prst="rect">
            <a:avLst/>
          </a:prstGeom>
          <a:noFill/>
          <a:ln w="9525">
            <a:noFill/>
            <a:miter lim="800000"/>
            <a:headEnd/>
            <a:tailEnd/>
          </a:ln>
        </p:spPr>
        <p:txBody>
          <a:bodyPr wrap="square" lIns="74985" tIns="37490" rIns="74985" bIns="37490" rtlCol="0">
            <a:noAutofit/>
          </a:bodyPr>
          <a:lstStyle/>
          <a:p>
            <a:pPr algn="ctr" defTabSz="751237" eaLnBrk="0" fontAlgn="ctr" hangingPunct="0"/>
            <a:r>
              <a:rPr lang="en-US" sz="1200" dirty="0">
                <a:solidFill>
                  <a:schemeClr val="tx2">
                    <a:lumMod val="10000"/>
                  </a:schemeClr>
                </a:solidFill>
                <a:latin typeface="Barlow" panose="00000500000000000000" pitchFamily="2" charset="0"/>
                <a:cs typeface="Arial" pitchFamily="34" charset="0"/>
              </a:rPr>
              <a:t>Combined network topology</a:t>
            </a:r>
          </a:p>
        </p:txBody>
      </p:sp>
      <p:sp>
        <p:nvSpPr>
          <p:cNvPr id="114" name="Right Arrow 157"/>
          <p:cNvSpPr/>
          <p:nvPr/>
        </p:nvSpPr>
        <p:spPr>
          <a:xfrm>
            <a:off x="6159628" y="2603132"/>
            <a:ext cx="612084" cy="382889"/>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050" dirty="0">
              <a:solidFill>
                <a:schemeClr val="tx2">
                  <a:lumMod val="10000"/>
                </a:schemeClr>
              </a:solidFill>
              <a:latin typeface="Barlow" panose="00000500000000000000" pitchFamily="2"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7992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49</a:t>
            </a:fld>
            <a:endParaRPr/>
          </a:p>
        </p:txBody>
      </p:sp>
      <p:sp>
        <p:nvSpPr>
          <p:cNvPr id="345" name="Google Shape;345;p13"/>
          <p:cNvSpPr txBox="1">
            <a:spLocks noGrp="1"/>
          </p:cNvSpPr>
          <p:nvPr>
            <p:ph type="body" idx="1"/>
          </p:nvPr>
        </p:nvSpPr>
        <p:spPr>
          <a:xfrm>
            <a:off x="122903" y="566228"/>
            <a:ext cx="8893278"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dirty="0">
                <a:solidFill>
                  <a:schemeClr val="tx2">
                    <a:lumMod val="10000"/>
                  </a:schemeClr>
                </a:solidFill>
              </a:rPr>
              <a:t>Network topology refers to the arrangement or layout of various interconnected elements (such as nodes, links, or devices) in a computer network. It describes how these components are connected and how data is transmitted between them.</a:t>
            </a:r>
          </a:p>
          <a:p>
            <a:pPr marL="127000" lvl="0" indent="0" algn="just">
              <a:lnSpc>
                <a:spcPct val="100000"/>
              </a:lnSpc>
              <a:buSzPts val="1600"/>
            </a:pPr>
            <a:r>
              <a:rPr lang="en-US" b="1" dirty="0">
                <a:solidFill>
                  <a:schemeClr val="tx2">
                    <a:lumMod val="10000"/>
                  </a:schemeClr>
                </a:solidFill>
              </a:rPr>
              <a:t>Physical topology</a:t>
            </a:r>
          </a:p>
          <a:p>
            <a:pPr marL="984250" lvl="1" indent="-400050" algn="just">
              <a:lnSpc>
                <a:spcPct val="100000"/>
              </a:lnSpc>
              <a:buSzPts val="1600"/>
              <a:buFont typeface="Arial" panose="020B0604020202020204" pitchFamily="34" charset="0"/>
              <a:buChar char="•"/>
            </a:pPr>
            <a:r>
              <a:rPr lang="en-US" sz="1600" dirty="0">
                <a:solidFill>
                  <a:schemeClr val="tx2">
                    <a:lumMod val="10000"/>
                  </a:schemeClr>
                </a:solidFill>
              </a:rPr>
              <a:t>Bus</a:t>
            </a:r>
          </a:p>
          <a:p>
            <a:pPr marL="984250" lvl="1" indent="-400050" algn="just">
              <a:lnSpc>
                <a:spcPct val="100000"/>
              </a:lnSpc>
              <a:buSzPts val="1600"/>
              <a:buFont typeface="Arial" panose="020B0604020202020204" pitchFamily="34" charset="0"/>
              <a:buChar char="•"/>
            </a:pPr>
            <a:r>
              <a:rPr lang="en-US" sz="1600" dirty="0">
                <a:solidFill>
                  <a:schemeClr val="tx2">
                    <a:lumMod val="10000"/>
                  </a:schemeClr>
                </a:solidFill>
              </a:rPr>
              <a:t>Star</a:t>
            </a:r>
          </a:p>
          <a:p>
            <a:pPr marL="984250" lvl="1" indent="-400050" algn="just">
              <a:lnSpc>
                <a:spcPct val="100000"/>
              </a:lnSpc>
              <a:buSzPts val="1600"/>
              <a:buFont typeface="Arial" panose="020B0604020202020204" pitchFamily="34" charset="0"/>
              <a:buChar char="•"/>
            </a:pPr>
            <a:r>
              <a:rPr lang="en-US" sz="1600" dirty="0">
                <a:solidFill>
                  <a:schemeClr val="tx2">
                    <a:lumMod val="10000"/>
                  </a:schemeClr>
                </a:solidFill>
              </a:rPr>
              <a:t>Ring</a:t>
            </a:r>
          </a:p>
          <a:p>
            <a:pPr marL="984250" lvl="1" indent="-400050" algn="just">
              <a:lnSpc>
                <a:spcPct val="100000"/>
              </a:lnSpc>
              <a:buSzPts val="1600"/>
              <a:buFont typeface="Arial" panose="020B0604020202020204" pitchFamily="34" charset="0"/>
              <a:buChar char="•"/>
            </a:pPr>
            <a:r>
              <a:rPr lang="en-US" sz="1600" dirty="0">
                <a:solidFill>
                  <a:schemeClr val="tx2">
                    <a:lumMod val="10000"/>
                  </a:schemeClr>
                </a:solidFill>
              </a:rPr>
              <a:t>Mesh</a:t>
            </a:r>
          </a:p>
          <a:p>
            <a:pPr marL="984250" lvl="1" indent="-400050" algn="just">
              <a:lnSpc>
                <a:spcPct val="100000"/>
              </a:lnSpc>
              <a:buSzPts val="1600"/>
              <a:buFont typeface="Arial" panose="020B0604020202020204" pitchFamily="34" charset="0"/>
              <a:buChar char="•"/>
            </a:pPr>
            <a:r>
              <a:rPr lang="en-US" sz="1600" dirty="0">
                <a:solidFill>
                  <a:schemeClr val="tx2">
                    <a:lumMod val="10000"/>
                  </a:schemeClr>
                </a:solidFill>
              </a:rPr>
              <a:t>Tree</a:t>
            </a:r>
          </a:p>
          <a:p>
            <a:pPr marL="984250" lvl="1" indent="-400050" algn="just">
              <a:lnSpc>
                <a:spcPct val="100000"/>
              </a:lnSpc>
              <a:buSzPts val="1600"/>
              <a:buFont typeface="+mj-lt"/>
              <a:buAutoNum type="romanUcPeriod"/>
            </a:pPr>
            <a:endParaRPr lang="en-US" sz="1600" dirty="0">
              <a:solidFill>
                <a:schemeClr val="tx2">
                  <a:lumMod val="10000"/>
                </a:schemeClr>
              </a:solidFill>
            </a:endParaRPr>
          </a:p>
        </p:txBody>
      </p:sp>
    </p:spTree>
    <p:extLst>
      <p:ext uri="{BB962C8B-B14F-4D97-AF65-F5344CB8AC3E}">
        <p14:creationId xmlns:p14="http://schemas.microsoft.com/office/powerpoint/2010/main" val="22173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5</a:t>
            </a:fld>
            <a:endParaRPr>
              <a:solidFill>
                <a:schemeClr val="bg1"/>
              </a:solidFill>
            </a:endParaRPr>
          </a:p>
        </p:txBody>
      </p:sp>
      <p:pic>
        <p:nvPicPr>
          <p:cNvPr id="5" name="Picture 4"/>
          <p:cNvPicPr>
            <a:picLocks noChangeAspect="1"/>
          </p:cNvPicPr>
          <p:nvPr/>
        </p:nvPicPr>
        <p:blipFill>
          <a:blip r:embed="rId3"/>
          <a:stretch>
            <a:fillRect/>
          </a:stretch>
        </p:blipFill>
        <p:spPr>
          <a:xfrm>
            <a:off x="1523998" y="300642"/>
            <a:ext cx="6137173" cy="4570408"/>
          </a:xfrm>
          <a:prstGeom prst="rect">
            <a:avLst/>
          </a:prstGeom>
        </p:spPr>
      </p:pic>
    </p:spTree>
    <p:extLst>
      <p:ext uri="{BB962C8B-B14F-4D97-AF65-F5344CB8AC3E}">
        <p14:creationId xmlns:p14="http://schemas.microsoft.com/office/powerpoint/2010/main" val="2129420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50</a:t>
            </a:fld>
            <a:endParaRPr/>
          </a:p>
        </p:txBody>
      </p:sp>
      <p:sp>
        <p:nvSpPr>
          <p:cNvPr id="345" name="Google Shape;345;p13"/>
          <p:cNvSpPr txBox="1">
            <a:spLocks noGrp="1"/>
          </p:cNvSpPr>
          <p:nvPr>
            <p:ph type="body" idx="1"/>
          </p:nvPr>
        </p:nvSpPr>
        <p:spPr>
          <a:xfrm>
            <a:off x="122903" y="566228"/>
            <a:ext cx="8893278"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Bus</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Uses single backbone cable, All hosts directly connected to this backbone.</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Inexpensive and easy to install</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All nodes receives data</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Ends terminated with a device terminator.</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 Security issues are a common concern in bus topologies due to the shared communication medium</a:t>
            </a:r>
          </a:p>
        </p:txBody>
      </p:sp>
      <p:pic>
        <p:nvPicPr>
          <p:cNvPr id="2" name="Picture 1"/>
          <p:cNvPicPr>
            <a:picLocks noChangeAspect="1"/>
          </p:cNvPicPr>
          <p:nvPr/>
        </p:nvPicPr>
        <p:blipFill>
          <a:blip r:embed="rId3">
            <a:clrChange>
              <a:clrFrom>
                <a:srgbClr val="E0EBEB"/>
              </a:clrFrom>
              <a:clrTo>
                <a:srgbClr val="E0EBEB">
                  <a:alpha val="0"/>
                </a:srgbClr>
              </a:clrTo>
            </a:clrChange>
          </a:blip>
          <a:stretch>
            <a:fillRect/>
          </a:stretch>
        </p:blipFill>
        <p:spPr>
          <a:xfrm>
            <a:off x="5195137" y="2487325"/>
            <a:ext cx="3453888" cy="1339263"/>
          </a:xfrm>
          <a:prstGeom prst="rect">
            <a:avLst/>
          </a:prstGeom>
        </p:spPr>
      </p:pic>
    </p:spTree>
    <p:extLst>
      <p:ext uri="{BB962C8B-B14F-4D97-AF65-F5344CB8AC3E}">
        <p14:creationId xmlns:p14="http://schemas.microsoft.com/office/powerpoint/2010/main" val="845829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51</a:t>
            </a:fld>
            <a:endParaRPr/>
          </a:p>
        </p:txBody>
      </p:sp>
      <p:sp>
        <p:nvSpPr>
          <p:cNvPr id="345" name="Google Shape;345;p13"/>
          <p:cNvSpPr txBox="1">
            <a:spLocks noGrp="1"/>
          </p:cNvSpPr>
          <p:nvPr>
            <p:ph type="body" idx="1"/>
          </p:nvPr>
        </p:nvSpPr>
        <p:spPr>
          <a:xfrm>
            <a:off x="122903" y="566228"/>
            <a:ext cx="8893278"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Ring</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All nodes connected to one another in form of closed loop.</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Expensive and difficult to install but offers high bandwidth, not robust.</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Point to point connection with only two devices.</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Signal is passed in one direction only, moves until it reaches to its destination.</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One signal always circulates for fault detection. </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If device don’t receives signal for specified time it generates alarm.</a:t>
            </a:r>
          </a:p>
        </p:txBody>
      </p:sp>
      <p:pic>
        <p:nvPicPr>
          <p:cNvPr id="3" name="Picture 2"/>
          <p:cNvPicPr>
            <a:picLocks noChangeAspect="1"/>
          </p:cNvPicPr>
          <p:nvPr/>
        </p:nvPicPr>
        <p:blipFill>
          <a:blip r:embed="rId3">
            <a:clrChange>
              <a:clrFrom>
                <a:srgbClr val="292934"/>
              </a:clrFrom>
              <a:clrTo>
                <a:srgbClr val="292934">
                  <a:alpha val="0"/>
                </a:srgbClr>
              </a:clrTo>
            </a:clrChange>
          </a:blip>
          <a:stretch>
            <a:fillRect/>
          </a:stretch>
        </p:blipFill>
        <p:spPr>
          <a:xfrm>
            <a:off x="5693822" y="2460958"/>
            <a:ext cx="2558053" cy="2506764"/>
          </a:xfrm>
          <a:prstGeom prst="rect">
            <a:avLst/>
          </a:prstGeom>
        </p:spPr>
      </p:pic>
    </p:spTree>
    <p:extLst>
      <p:ext uri="{BB962C8B-B14F-4D97-AF65-F5344CB8AC3E}">
        <p14:creationId xmlns:p14="http://schemas.microsoft.com/office/powerpoint/2010/main" val="3335013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52</a:t>
            </a:fld>
            <a:endParaRPr/>
          </a:p>
        </p:txBody>
      </p:sp>
      <p:sp>
        <p:nvSpPr>
          <p:cNvPr id="345" name="Google Shape;345;p13"/>
          <p:cNvSpPr txBox="1">
            <a:spLocks noGrp="1"/>
          </p:cNvSpPr>
          <p:nvPr>
            <p:ph type="body" idx="1"/>
          </p:nvPr>
        </p:nvSpPr>
        <p:spPr>
          <a:xfrm>
            <a:off x="122903" y="566228"/>
            <a:ext cx="8893278"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Star</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Connects all devices with central point.</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Central point can be hub.</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Data transmitted reaches to central point, who decides where to send data.</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Bottleneck occur because all data pass from hub.</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Less expensive and easy to install, robust if one link is down still remains active.</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Disadvantage: dependency one central unit.</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Star is used in LANs.</a:t>
            </a:r>
          </a:p>
        </p:txBody>
      </p:sp>
      <p:pic>
        <p:nvPicPr>
          <p:cNvPr id="2" name="Picture 1"/>
          <p:cNvPicPr>
            <a:picLocks noChangeAspect="1"/>
          </p:cNvPicPr>
          <p:nvPr/>
        </p:nvPicPr>
        <p:blipFill>
          <a:blip r:embed="rId3">
            <a:clrChange>
              <a:clrFrom>
                <a:srgbClr val="E0EBEB"/>
              </a:clrFrom>
              <a:clrTo>
                <a:srgbClr val="E0EBEB">
                  <a:alpha val="0"/>
                </a:srgbClr>
              </a:clrTo>
            </a:clrChange>
          </a:blip>
          <a:stretch>
            <a:fillRect/>
          </a:stretch>
        </p:blipFill>
        <p:spPr>
          <a:xfrm>
            <a:off x="4794780" y="2941382"/>
            <a:ext cx="3854245" cy="1554837"/>
          </a:xfrm>
          <a:prstGeom prst="rect">
            <a:avLst/>
          </a:prstGeom>
        </p:spPr>
      </p:pic>
    </p:spTree>
    <p:extLst>
      <p:ext uri="{BB962C8B-B14F-4D97-AF65-F5344CB8AC3E}">
        <p14:creationId xmlns:p14="http://schemas.microsoft.com/office/powerpoint/2010/main" val="1417138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53</a:t>
            </a:fld>
            <a:endParaRPr/>
          </a:p>
        </p:txBody>
      </p:sp>
      <p:sp>
        <p:nvSpPr>
          <p:cNvPr id="345" name="Google Shape;345;p13"/>
          <p:cNvSpPr txBox="1">
            <a:spLocks noGrp="1"/>
          </p:cNvSpPr>
          <p:nvPr>
            <p:ph type="body" idx="1"/>
          </p:nvPr>
        </p:nvSpPr>
        <p:spPr>
          <a:xfrm>
            <a:off x="122903" y="566228"/>
            <a:ext cx="8893278"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Types of STAR Topology</a:t>
            </a:r>
          </a:p>
          <a:p>
            <a:pPr marL="469900" lvl="0" indent="-342900" algn="just">
              <a:lnSpc>
                <a:spcPct val="100000"/>
              </a:lnSpc>
              <a:buSzPts val="1600"/>
              <a:buFont typeface="+mj-lt"/>
              <a:buAutoNum type="arabicPeriod"/>
            </a:pPr>
            <a:r>
              <a:rPr lang="en-US" b="1" dirty="0">
                <a:solidFill>
                  <a:schemeClr val="tx2">
                    <a:lumMod val="10000"/>
                  </a:schemeClr>
                </a:solidFill>
              </a:rPr>
              <a:t>Extended STAR </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Has one or more repeaters from central node to extend maximum transmission distance.</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If repeaters in extended star topology is replace with hub or switches then it creates Hybrid topology.</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Or if backbone as star topology and extended with bus then it also creates Hybrid topology.</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Connecting two or more topologies with each other forms hybrid topology.</a:t>
            </a:r>
          </a:p>
        </p:txBody>
      </p:sp>
      <p:pic>
        <p:nvPicPr>
          <p:cNvPr id="3" name="Picture 2"/>
          <p:cNvPicPr>
            <a:picLocks noChangeAspect="1"/>
          </p:cNvPicPr>
          <p:nvPr/>
        </p:nvPicPr>
        <p:blipFill>
          <a:blip r:embed="rId3">
            <a:clrChange>
              <a:clrFrom>
                <a:srgbClr val="D1E1E1"/>
              </a:clrFrom>
              <a:clrTo>
                <a:srgbClr val="D1E1E1">
                  <a:alpha val="0"/>
                </a:srgbClr>
              </a:clrTo>
            </a:clrChange>
          </a:blip>
          <a:stretch>
            <a:fillRect/>
          </a:stretch>
        </p:blipFill>
        <p:spPr>
          <a:xfrm>
            <a:off x="4913824" y="2725839"/>
            <a:ext cx="3209925" cy="1323975"/>
          </a:xfrm>
          <a:prstGeom prst="rect">
            <a:avLst/>
          </a:prstGeom>
        </p:spPr>
      </p:pic>
    </p:spTree>
    <p:extLst>
      <p:ext uri="{BB962C8B-B14F-4D97-AF65-F5344CB8AC3E}">
        <p14:creationId xmlns:p14="http://schemas.microsoft.com/office/powerpoint/2010/main" val="30820908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54</a:t>
            </a:fld>
            <a:endParaRPr/>
          </a:p>
        </p:txBody>
      </p:sp>
      <p:sp>
        <p:nvSpPr>
          <p:cNvPr id="345" name="Google Shape;345;p13"/>
          <p:cNvSpPr txBox="1">
            <a:spLocks noGrp="1"/>
          </p:cNvSpPr>
          <p:nvPr>
            <p:ph type="body" idx="1"/>
          </p:nvPr>
        </p:nvSpPr>
        <p:spPr>
          <a:xfrm>
            <a:off x="122903" y="566228"/>
            <a:ext cx="8893278"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Types of STAR Topology</a:t>
            </a:r>
          </a:p>
          <a:p>
            <a:pPr marL="469900" lvl="0" indent="-342900" algn="just">
              <a:lnSpc>
                <a:spcPct val="100000"/>
              </a:lnSpc>
              <a:buSzPts val="1600"/>
              <a:buFont typeface="+mj-lt"/>
              <a:buAutoNum type="arabicPeriod" startAt="2"/>
            </a:pPr>
            <a:r>
              <a:rPr lang="en-US" b="1" dirty="0">
                <a:solidFill>
                  <a:schemeClr val="tx2">
                    <a:lumMod val="10000"/>
                  </a:schemeClr>
                </a:solidFill>
              </a:rPr>
              <a:t>Distributed STAR</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Individual networks based on star topology</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These networks do not have central or top level connection points.</a:t>
            </a:r>
          </a:p>
        </p:txBody>
      </p:sp>
      <p:pic>
        <p:nvPicPr>
          <p:cNvPr id="2" name="Picture 1"/>
          <p:cNvPicPr>
            <a:picLocks noChangeAspect="1"/>
          </p:cNvPicPr>
          <p:nvPr/>
        </p:nvPicPr>
        <p:blipFill>
          <a:blip r:embed="rId3"/>
          <a:stretch>
            <a:fillRect/>
          </a:stretch>
        </p:blipFill>
        <p:spPr>
          <a:xfrm>
            <a:off x="3925222" y="2065000"/>
            <a:ext cx="4400550" cy="2571750"/>
          </a:xfrm>
          <a:prstGeom prst="rect">
            <a:avLst/>
          </a:prstGeom>
        </p:spPr>
      </p:pic>
    </p:spTree>
    <p:extLst>
      <p:ext uri="{BB962C8B-B14F-4D97-AF65-F5344CB8AC3E}">
        <p14:creationId xmlns:p14="http://schemas.microsoft.com/office/powerpoint/2010/main" val="27972797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55</a:t>
            </a:fld>
            <a:endParaRPr/>
          </a:p>
        </p:txBody>
      </p:sp>
      <p:sp>
        <p:nvSpPr>
          <p:cNvPr id="345" name="Google Shape;345;p13"/>
          <p:cNvSpPr txBox="1">
            <a:spLocks noGrp="1"/>
          </p:cNvSpPr>
          <p:nvPr>
            <p:ph type="body" idx="1"/>
          </p:nvPr>
        </p:nvSpPr>
        <p:spPr>
          <a:xfrm>
            <a:off x="122903" y="566228"/>
            <a:ext cx="8893278"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Mesh</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Each host has its dedicated point to point link with every other host.</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Link only carries data between two devices only (no other can use that link)</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If link is multi directional or duplex mode then we need n(n-1)/2 links.</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Each device requires n-1 I/O ports to be connected to each device.</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Eliminates traffic problem, Robust, privacy/security of message.</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More cabling required, more I/O ports needed, hard to install, expensive</a:t>
            </a:r>
          </a:p>
        </p:txBody>
      </p:sp>
      <p:pic>
        <p:nvPicPr>
          <p:cNvPr id="3" name="Picture 2"/>
          <p:cNvPicPr>
            <a:picLocks noChangeAspect="1"/>
          </p:cNvPicPr>
          <p:nvPr/>
        </p:nvPicPr>
        <p:blipFill rotWithShape="1">
          <a:blip r:embed="rId3"/>
          <a:srcRect l="2170" t="6249" r="3052" b="10214"/>
          <a:stretch/>
        </p:blipFill>
        <p:spPr>
          <a:xfrm>
            <a:off x="4660489" y="2959509"/>
            <a:ext cx="3864079" cy="1494503"/>
          </a:xfrm>
          <a:prstGeom prst="rect">
            <a:avLst/>
          </a:prstGeom>
        </p:spPr>
      </p:pic>
    </p:spTree>
    <p:extLst>
      <p:ext uri="{BB962C8B-B14F-4D97-AF65-F5344CB8AC3E}">
        <p14:creationId xmlns:p14="http://schemas.microsoft.com/office/powerpoint/2010/main" val="19743855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56</a:t>
            </a:fld>
            <a:endParaRPr/>
          </a:p>
        </p:txBody>
      </p:sp>
      <p:sp>
        <p:nvSpPr>
          <p:cNvPr id="345" name="Google Shape;345;p13"/>
          <p:cNvSpPr txBox="1">
            <a:spLocks noGrp="1"/>
          </p:cNvSpPr>
          <p:nvPr>
            <p:ph type="body" idx="1"/>
          </p:nvPr>
        </p:nvSpPr>
        <p:spPr>
          <a:xfrm>
            <a:off x="122903" y="566228"/>
            <a:ext cx="8893278" cy="3789461"/>
          </a:xfrm>
          <a:prstGeom prst="rect">
            <a:avLst/>
          </a:prstGeom>
        </p:spPr>
        <p:txBody>
          <a:bodyPr spcFirstLastPara="1" wrap="square" lIns="0" tIns="0" rIns="0" bIns="0" anchor="t" anchorCtr="0">
            <a:noAutofit/>
          </a:bodyPr>
          <a:lstStyle/>
          <a:p>
            <a:pPr marL="127000" lvl="0" indent="0" algn="just">
              <a:lnSpc>
                <a:spcPct val="100000"/>
              </a:lnSpc>
              <a:buSzPts val="1600"/>
            </a:pPr>
            <a:r>
              <a:rPr lang="en-US" b="1" dirty="0">
                <a:solidFill>
                  <a:schemeClr val="tx2">
                    <a:lumMod val="10000"/>
                  </a:schemeClr>
                </a:solidFill>
              </a:rPr>
              <a:t>Tree</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Central node connected to one or more nodes one level lower in hierarchy.</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Combines characteristics of linear bus and star topology.</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Must have three levels of hierarchy.</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If only two levels then it forms star.</a:t>
            </a:r>
          </a:p>
          <a:p>
            <a:pPr marL="527050" indent="-400050" algn="just">
              <a:lnSpc>
                <a:spcPct val="100000"/>
              </a:lnSpc>
              <a:buSzPts val="1600"/>
              <a:buFont typeface="Arial" panose="020B0604020202020204" pitchFamily="34" charset="0"/>
              <a:buChar char="•"/>
            </a:pPr>
            <a:r>
              <a:rPr lang="en-US" sz="1400" dirty="0">
                <a:solidFill>
                  <a:schemeClr val="tx2">
                    <a:lumMod val="10000"/>
                  </a:schemeClr>
                </a:solidFill>
              </a:rPr>
              <a:t>Disadvantage: requires point to point wiring, requires more hardware, dependent on backbone, difficult to configure.</a:t>
            </a:r>
          </a:p>
        </p:txBody>
      </p:sp>
      <p:pic>
        <p:nvPicPr>
          <p:cNvPr id="2" name="Picture 1"/>
          <p:cNvPicPr>
            <a:picLocks noChangeAspect="1"/>
          </p:cNvPicPr>
          <p:nvPr/>
        </p:nvPicPr>
        <p:blipFill>
          <a:blip r:embed="rId3"/>
          <a:stretch>
            <a:fillRect/>
          </a:stretch>
        </p:blipFill>
        <p:spPr>
          <a:xfrm>
            <a:off x="6141223" y="2545810"/>
            <a:ext cx="2736252" cy="2077525"/>
          </a:xfrm>
          <a:prstGeom prst="rect">
            <a:avLst/>
          </a:prstGeom>
        </p:spPr>
      </p:pic>
      <p:grpSp>
        <p:nvGrpSpPr>
          <p:cNvPr id="8" name="Group 7">
            <a:extLst>
              <a:ext uri="{FF2B5EF4-FFF2-40B4-BE49-F238E27FC236}">
                <a16:creationId xmlns:a16="http://schemas.microsoft.com/office/drawing/2014/main" id="{DADAD61B-977A-7D1D-7B43-BD6CBC5B6974}"/>
              </a:ext>
            </a:extLst>
          </p:cNvPr>
          <p:cNvGrpSpPr/>
          <p:nvPr/>
        </p:nvGrpSpPr>
        <p:grpSpPr>
          <a:xfrm>
            <a:off x="504176" y="2571750"/>
            <a:ext cx="5255775" cy="2154634"/>
            <a:chOff x="535424" y="2005885"/>
            <a:chExt cx="5255775" cy="2154634"/>
          </a:xfrm>
        </p:grpSpPr>
        <p:sp>
          <p:nvSpPr>
            <p:cNvPr id="3" name="圆角矩形 75">
              <a:extLst>
                <a:ext uri="{FF2B5EF4-FFF2-40B4-BE49-F238E27FC236}">
                  <a16:creationId xmlns:a16="http://schemas.microsoft.com/office/drawing/2014/main" id="{E1C15C54-8F21-BCEB-D23E-6FB705F981B9}"/>
                </a:ext>
              </a:extLst>
            </p:cNvPr>
            <p:cNvSpPr/>
            <p:nvPr/>
          </p:nvSpPr>
          <p:spPr>
            <a:xfrm>
              <a:off x="535424" y="2713928"/>
              <a:ext cx="5255775" cy="1446591"/>
            </a:xfrm>
            <a:prstGeom prst="roundRect">
              <a:avLst>
                <a:gd name="adj" fmla="val 874"/>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54000" tIns="27000" rIns="54000" bIns="27000" rtlCol="0" anchor="ctr" anchorCtr="0">
              <a:noAutofit/>
            </a:bodyPr>
            <a:lstStyle/>
            <a:p>
              <a:pPr lvl="0" fontAlgn="ctr">
                <a:lnSpc>
                  <a:spcPct val="125000"/>
                </a:lnSpc>
              </a:pPr>
              <a:endParaRPr lang="en-US" sz="900" dirty="0">
                <a:solidFill>
                  <a:schemeClr val="tx1"/>
                </a:solidFill>
                <a:latin typeface="Barlow" panose="00000500000000000000" pitchFamily="2" charset="0"/>
                <a:ea typeface="方正兰亭黑简体" panose="02000000000000000000" pitchFamily="2" charset="-122"/>
                <a:cs typeface="Huawei Sans" panose="020C0503030203020204" pitchFamily="34" charset="0"/>
              </a:endParaRPr>
            </a:p>
          </p:txBody>
        </p:sp>
        <p:sp>
          <p:nvSpPr>
            <p:cNvPr id="4" name="同侧圆角矩形 52">
              <a:extLst>
                <a:ext uri="{FF2B5EF4-FFF2-40B4-BE49-F238E27FC236}">
                  <a16:creationId xmlns:a16="http://schemas.microsoft.com/office/drawing/2014/main" id="{2CE36A10-74FD-AC8F-0193-5E0669018657}"/>
                </a:ext>
              </a:extLst>
            </p:cNvPr>
            <p:cNvSpPr/>
            <p:nvPr/>
          </p:nvSpPr>
          <p:spPr>
            <a:xfrm>
              <a:off x="535425" y="2005885"/>
              <a:ext cx="5255774" cy="701562"/>
            </a:xfrm>
            <a:prstGeom prst="round2Same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ctr"/>
              <a:r>
                <a:rPr lang="en-US" sz="1050" b="1" dirty="0">
                  <a:solidFill>
                    <a:schemeClr val="tx2">
                      <a:lumMod val="10000"/>
                    </a:schemeClr>
                  </a:solidFill>
                  <a:latin typeface="Barlow" panose="00000500000000000000" pitchFamily="2" charset="0"/>
                </a:rPr>
                <a:t>Qui</a:t>
              </a:r>
              <a:r>
                <a:rPr lang="en-US" altLang="zh-CN" sz="1050" b="1" dirty="0">
                  <a:solidFill>
                    <a:schemeClr val="tx2">
                      <a:lumMod val="10000"/>
                    </a:schemeClr>
                  </a:solidFill>
                  <a:latin typeface="Barlow" panose="00000500000000000000" pitchFamily="2" charset="0"/>
                </a:rPr>
                <a:t>z</a:t>
              </a:r>
              <a:endParaRPr lang="en-US" sz="1050" b="1" dirty="0">
                <a:solidFill>
                  <a:schemeClr val="tx2">
                    <a:lumMod val="10000"/>
                  </a:schemeClr>
                </a:solidFill>
                <a:latin typeface="Barlow" panose="00000500000000000000" pitchFamily="2" charset="0"/>
              </a:endParaRPr>
            </a:p>
          </p:txBody>
        </p:sp>
        <p:sp>
          <p:nvSpPr>
            <p:cNvPr id="7" name="TextBox 6">
              <a:extLst>
                <a:ext uri="{FF2B5EF4-FFF2-40B4-BE49-F238E27FC236}">
                  <a16:creationId xmlns:a16="http://schemas.microsoft.com/office/drawing/2014/main" id="{4AB60695-61F2-25E4-534E-AB943A3795F0}"/>
                </a:ext>
              </a:extLst>
            </p:cNvPr>
            <p:cNvSpPr txBox="1"/>
            <p:nvPr/>
          </p:nvSpPr>
          <p:spPr>
            <a:xfrm>
              <a:off x="535424" y="2842901"/>
              <a:ext cx="4598670" cy="1304203"/>
            </a:xfrm>
            <a:prstGeom prst="rect">
              <a:avLst/>
            </a:prstGeom>
            <a:noFill/>
          </p:spPr>
          <p:txBody>
            <a:bodyPr wrap="square">
              <a:spAutoFit/>
            </a:bodyPr>
            <a:lstStyle/>
            <a:p>
              <a:pPr marL="228600" lvl="0" indent="-228600" fontAlgn="ctr">
                <a:lnSpc>
                  <a:spcPct val="125000"/>
                </a:lnSpc>
                <a:buAutoNum type="alphaLcParenR"/>
              </a:pPr>
              <a:r>
                <a:rPr lang="en-US" sz="900" dirty="0">
                  <a:solidFill>
                    <a:schemeClr val="tx1"/>
                  </a:solidFill>
                  <a:latin typeface="Barlow" panose="00000500000000000000" pitchFamily="2" charset="0"/>
                  <a:ea typeface="方正兰亭黑简体" panose="02000000000000000000" pitchFamily="2" charset="-122"/>
                  <a:cs typeface="Huawei Sans" panose="020C0503030203020204" pitchFamily="34" charset="0"/>
                </a:rPr>
                <a:t>Identify the network topology in the following scenario along with reason:</a:t>
              </a:r>
            </a:p>
            <a:p>
              <a:pPr lvl="0" fontAlgn="ctr">
                <a:lnSpc>
                  <a:spcPct val="125000"/>
                </a:lnSpc>
              </a:pPr>
              <a:r>
                <a:rPr lang="en-US" sz="900" dirty="0">
                  <a:solidFill>
                    <a:schemeClr val="tx1"/>
                  </a:solidFill>
                  <a:latin typeface="Barlow" panose="00000500000000000000" pitchFamily="2" charset="0"/>
                  <a:ea typeface="方正兰亭黑简体" panose="02000000000000000000" pitchFamily="2" charset="-122"/>
                  <a:cs typeface="Huawei Sans" panose="020C0503030203020204" pitchFamily="34" charset="0"/>
                </a:rPr>
                <a:t>             (Assume Computer A, B, C, D, E, F, G, H are connected in network) –</a:t>
              </a:r>
            </a:p>
            <a:p>
              <a:pPr lvl="0" fontAlgn="ctr">
                <a:lnSpc>
                  <a:spcPct val="125000"/>
                </a:lnSpc>
              </a:pPr>
              <a:r>
                <a:rPr lang="en-US" sz="900" dirty="0">
                  <a:solidFill>
                    <a:schemeClr val="tx1"/>
                  </a:solidFill>
                  <a:latin typeface="Barlow" panose="00000500000000000000" pitchFamily="2" charset="0"/>
                  <a:ea typeface="方正兰亭黑简体" panose="02000000000000000000" pitchFamily="2" charset="-122"/>
                  <a:cs typeface="Huawei Sans" panose="020C0503030203020204" pitchFamily="34" charset="0"/>
                </a:rPr>
                <a:t> </a:t>
              </a:r>
              <a:r>
                <a:rPr lang="en-US" sz="900" dirty="0" err="1">
                  <a:solidFill>
                    <a:schemeClr val="tx1"/>
                  </a:solidFill>
                  <a:latin typeface="Barlow" panose="00000500000000000000" pitchFamily="2" charset="0"/>
                  <a:ea typeface="方正兰亭黑简体" panose="02000000000000000000" pitchFamily="2" charset="-122"/>
                  <a:cs typeface="Huawei Sans" panose="020C0503030203020204" pitchFamily="34" charset="0"/>
                </a:rPr>
                <a:t>i</a:t>
              </a:r>
              <a:r>
                <a:rPr lang="en-US" sz="900" dirty="0">
                  <a:solidFill>
                    <a:schemeClr val="tx1"/>
                  </a:solidFill>
                  <a:latin typeface="Barlow" panose="00000500000000000000" pitchFamily="2" charset="0"/>
                  <a:ea typeface="方正兰亭黑简体" panose="02000000000000000000" pitchFamily="2" charset="-122"/>
                  <a:cs typeface="Huawei Sans" panose="020C0503030203020204" pitchFamily="34" charset="0"/>
                </a:rPr>
                <a:t>. Computer A sends a message across a network but it undergoes security issue. </a:t>
              </a:r>
            </a:p>
            <a:p>
              <a:pPr lvl="0" fontAlgn="ctr">
                <a:lnSpc>
                  <a:spcPct val="125000"/>
                </a:lnSpc>
              </a:pPr>
              <a:r>
                <a:rPr lang="en-US" sz="900" dirty="0">
                  <a:solidFill>
                    <a:schemeClr val="tx1"/>
                  </a:solidFill>
                  <a:latin typeface="Barlow" panose="00000500000000000000" pitchFamily="2" charset="0"/>
                  <a:ea typeface="方正兰亭黑简体" panose="02000000000000000000" pitchFamily="2" charset="-122"/>
                  <a:cs typeface="Huawei Sans" panose="020C0503030203020204" pitchFamily="34" charset="0"/>
                </a:rPr>
                <a:t>ii. Computer B is the central computer and it failed to send message to other computers. , </a:t>
              </a:r>
              <a:r>
                <a:rPr lang="en-US" sz="900" dirty="0" err="1">
                  <a:solidFill>
                    <a:schemeClr val="tx1"/>
                  </a:solidFill>
                  <a:latin typeface="Barlow" panose="00000500000000000000" pitchFamily="2" charset="0"/>
                  <a:ea typeface="方正兰亭黑简体" panose="02000000000000000000" pitchFamily="2" charset="-122"/>
                  <a:cs typeface="Huawei Sans" panose="020C0503030203020204" pitchFamily="34" charset="0"/>
                </a:rPr>
                <a:t>iil</a:t>
              </a:r>
              <a:r>
                <a:rPr lang="en-US" sz="900" dirty="0">
                  <a:solidFill>
                    <a:schemeClr val="tx1"/>
                  </a:solidFill>
                  <a:latin typeface="Barlow" panose="00000500000000000000" pitchFamily="2" charset="0"/>
                  <a:ea typeface="方正兰亭黑简体" panose="02000000000000000000" pitchFamily="2" charset="-122"/>
                  <a:cs typeface="Huawei Sans" panose="020C0503030203020204" pitchFamily="34" charset="0"/>
                </a:rPr>
                <a:t>. Computer C switches off so entire network is down, </a:t>
              </a:r>
            </a:p>
            <a:p>
              <a:pPr lvl="0" fontAlgn="ctr">
                <a:lnSpc>
                  <a:spcPct val="125000"/>
                </a:lnSpc>
              </a:pPr>
              <a:r>
                <a:rPr lang="en-US" sz="900" dirty="0">
                  <a:solidFill>
                    <a:schemeClr val="tx1"/>
                  </a:solidFill>
                  <a:latin typeface="Barlow" panose="00000500000000000000" pitchFamily="2" charset="0"/>
                  <a:ea typeface="方正兰亭黑简体" panose="02000000000000000000" pitchFamily="2" charset="-122"/>
                  <a:cs typeface="Huawei Sans" panose="020C0503030203020204" pitchFamily="34" charset="0"/>
                </a:rPr>
                <a:t>iv, Computer D, E, F, G, H undergoes redundancy of message.</a:t>
              </a:r>
            </a:p>
            <a:p>
              <a:pPr lvl="0" fontAlgn="ctr">
                <a:lnSpc>
                  <a:spcPct val="125000"/>
                </a:lnSpc>
              </a:pPr>
              <a:endParaRPr lang="en-US" sz="900" dirty="0">
                <a:solidFill>
                  <a:schemeClr val="tx1"/>
                </a:solidFill>
                <a:latin typeface="Barlow" panose="00000500000000000000" pitchFamily="2"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66280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8FABF4-C5D8-621A-7049-289E994DA0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
        <p:nvSpPr>
          <p:cNvPr id="7" name="TextBox 6">
            <a:extLst>
              <a:ext uri="{FF2B5EF4-FFF2-40B4-BE49-F238E27FC236}">
                <a16:creationId xmlns:a16="http://schemas.microsoft.com/office/drawing/2014/main" id="{4254D555-FE1B-8849-C27C-EB9BAD9EEAE1}"/>
              </a:ext>
            </a:extLst>
          </p:cNvPr>
          <p:cNvSpPr txBox="1"/>
          <p:nvPr/>
        </p:nvSpPr>
        <p:spPr>
          <a:xfrm>
            <a:off x="340994" y="155704"/>
            <a:ext cx="7957186" cy="4832092"/>
          </a:xfrm>
          <a:prstGeom prst="rect">
            <a:avLst/>
          </a:prstGeom>
          <a:noFill/>
        </p:spPr>
        <p:txBody>
          <a:bodyPr wrap="square">
            <a:spAutoFit/>
          </a:bodyPr>
          <a:lstStyle/>
          <a:p>
            <a:pPr algn="l"/>
            <a:r>
              <a:rPr lang="en-US" b="1" i="0" dirty="0">
                <a:solidFill>
                  <a:srgbClr val="374151"/>
                </a:solidFill>
                <a:effectLst/>
                <a:latin typeface="Barlow" panose="00000500000000000000" pitchFamily="2" charset="0"/>
              </a:rPr>
              <a:t>My Answer Of Network Topology:</a:t>
            </a:r>
            <a:endParaRPr lang="en-US" b="0" i="0" dirty="0">
              <a:solidFill>
                <a:srgbClr val="374151"/>
              </a:solidFill>
              <a:effectLst/>
              <a:latin typeface="Barlow" panose="00000500000000000000" pitchFamily="2" charset="0"/>
            </a:endParaRPr>
          </a:p>
          <a:p>
            <a:pPr algn="l">
              <a:buFont typeface="Arial" panose="020B0604020202020204" pitchFamily="34" charset="0"/>
              <a:buChar char="•"/>
            </a:pPr>
            <a:r>
              <a:rPr lang="en-US" b="1" i="0" dirty="0" err="1">
                <a:solidFill>
                  <a:srgbClr val="374151"/>
                </a:solidFill>
                <a:effectLst/>
                <a:latin typeface="Barlow" panose="00000500000000000000" pitchFamily="2" charset="0"/>
              </a:rPr>
              <a:t>i</a:t>
            </a:r>
            <a:r>
              <a:rPr lang="en-US" b="1" i="0" dirty="0">
                <a:solidFill>
                  <a:srgbClr val="374151"/>
                </a:solidFill>
                <a:effectLst/>
                <a:latin typeface="Barlow" panose="00000500000000000000" pitchFamily="2" charset="0"/>
              </a:rPr>
              <a:t>. Security Issue with Message from Computer A:</a:t>
            </a:r>
            <a:endParaRPr lang="en-US" b="0" i="0" dirty="0">
              <a:solidFill>
                <a:srgbClr val="374151"/>
              </a:solidFill>
              <a:effectLst/>
              <a:latin typeface="Barlow" panose="00000500000000000000" pitchFamily="2" charset="0"/>
            </a:endParaRPr>
          </a:p>
          <a:p>
            <a:pPr marL="742950" lvl="1" indent="-285750" algn="l">
              <a:buFont typeface="Arial" panose="020B0604020202020204" pitchFamily="34" charset="0"/>
              <a:buChar char="•"/>
            </a:pPr>
            <a:r>
              <a:rPr lang="en-US" b="1" i="0" dirty="0">
                <a:solidFill>
                  <a:srgbClr val="374151"/>
                </a:solidFill>
                <a:effectLst/>
                <a:latin typeface="Barlow" panose="00000500000000000000" pitchFamily="2" charset="0"/>
              </a:rPr>
              <a:t>Topology:</a:t>
            </a:r>
            <a:r>
              <a:rPr lang="en-US" b="0" i="0" dirty="0">
                <a:solidFill>
                  <a:srgbClr val="374151"/>
                </a:solidFill>
                <a:effectLst/>
                <a:latin typeface="Barlow" panose="00000500000000000000" pitchFamily="2" charset="0"/>
              </a:rPr>
              <a:t> Bus Topology</a:t>
            </a:r>
          </a:p>
          <a:p>
            <a:pPr marL="742950" lvl="1" indent="-285750" algn="l">
              <a:buFont typeface="Arial" panose="020B0604020202020204" pitchFamily="34" charset="0"/>
              <a:buChar char="•"/>
            </a:pPr>
            <a:r>
              <a:rPr lang="en-US" b="1" i="0" dirty="0">
                <a:solidFill>
                  <a:srgbClr val="374151"/>
                </a:solidFill>
                <a:effectLst/>
                <a:latin typeface="Barlow" panose="00000500000000000000" pitchFamily="2" charset="0"/>
              </a:rPr>
              <a:t>Reason:</a:t>
            </a:r>
            <a:r>
              <a:rPr lang="en-US" b="0" i="0" dirty="0">
                <a:solidFill>
                  <a:srgbClr val="374151"/>
                </a:solidFill>
                <a:effectLst/>
                <a:latin typeface="Barlow" panose="00000500000000000000" pitchFamily="2" charset="0"/>
              </a:rPr>
              <a:t> In a bus topology, all devices share a single communication line. If there is a security issue with a message from Computer A, it means that other devices on the bus can potentially intercept or access the message, indicating a security vulnerability associated with a shared medium.</a:t>
            </a:r>
          </a:p>
          <a:p>
            <a:pPr algn="l">
              <a:buFont typeface="Arial" panose="020B0604020202020204" pitchFamily="34" charset="0"/>
              <a:buChar char="•"/>
            </a:pPr>
            <a:r>
              <a:rPr lang="en-US" b="1" i="0" dirty="0">
                <a:solidFill>
                  <a:srgbClr val="374151"/>
                </a:solidFill>
                <a:effectLst/>
                <a:latin typeface="Barlow" panose="00000500000000000000" pitchFamily="2" charset="0"/>
              </a:rPr>
              <a:t>ii. Central Computer B Failed to Send Message:</a:t>
            </a:r>
            <a:endParaRPr lang="en-US" b="0" i="0" dirty="0">
              <a:solidFill>
                <a:srgbClr val="374151"/>
              </a:solidFill>
              <a:effectLst/>
              <a:latin typeface="Barlow" panose="00000500000000000000" pitchFamily="2" charset="0"/>
            </a:endParaRPr>
          </a:p>
          <a:p>
            <a:pPr marL="742950" lvl="1" indent="-285750" algn="l">
              <a:buFont typeface="Arial" panose="020B0604020202020204" pitchFamily="34" charset="0"/>
              <a:buChar char="•"/>
            </a:pPr>
            <a:r>
              <a:rPr lang="en-US" b="1" i="0" dirty="0">
                <a:solidFill>
                  <a:srgbClr val="374151"/>
                </a:solidFill>
                <a:effectLst/>
                <a:latin typeface="Barlow" panose="00000500000000000000" pitchFamily="2" charset="0"/>
              </a:rPr>
              <a:t>Topology:</a:t>
            </a:r>
            <a:r>
              <a:rPr lang="en-US" b="0" i="0" dirty="0">
                <a:solidFill>
                  <a:srgbClr val="374151"/>
                </a:solidFill>
                <a:effectLst/>
                <a:latin typeface="Barlow" panose="00000500000000000000" pitchFamily="2" charset="0"/>
              </a:rPr>
              <a:t> Star Topology</a:t>
            </a:r>
          </a:p>
          <a:p>
            <a:pPr marL="742950" lvl="1" indent="-285750" algn="l">
              <a:buFont typeface="Arial" panose="020B0604020202020204" pitchFamily="34" charset="0"/>
              <a:buChar char="•"/>
            </a:pPr>
            <a:r>
              <a:rPr lang="en-US" b="1" i="0" dirty="0">
                <a:solidFill>
                  <a:srgbClr val="374151"/>
                </a:solidFill>
                <a:effectLst/>
                <a:latin typeface="Barlow" panose="00000500000000000000" pitchFamily="2" charset="0"/>
              </a:rPr>
              <a:t>Reason:</a:t>
            </a:r>
            <a:r>
              <a:rPr lang="en-US" b="0" i="0" dirty="0">
                <a:solidFill>
                  <a:srgbClr val="374151"/>
                </a:solidFill>
                <a:effectLst/>
                <a:latin typeface="Barlow" panose="00000500000000000000" pitchFamily="2" charset="0"/>
              </a:rPr>
              <a:t> In a star topology, all devices are connected to a central hub (Computer B). If Computer B fails, it can result in a communication breakdown, as all communication passes through the central point.</a:t>
            </a:r>
          </a:p>
          <a:p>
            <a:pPr algn="l">
              <a:buFont typeface="Arial" panose="020B0604020202020204" pitchFamily="34" charset="0"/>
              <a:buChar char="•"/>
            </a:pPr>
            <a:r>
              <a:rPr lang="en-US" b="1" i="0" dirty="0">
                <a:solidFill>
                  <a:srgbClr val="374151"/>
                </a:solidFill>
                <a:effectLst/>
                <a:latin typeface="Barlow" panose="00000500000000000000" pitchFamily="2" charset="0"/>
              </a:rPr>
              <a:t>iii. Computer C Switches Off, Entire Network Down:</a:t>
            </a:r>
            <a:endParaRPr lang="en-US" b="0" i="0" dirty="0">
              <a:solidFill>
                <a:srgbClr val="374151"/>
              </a:solidFill>
              <a:effectLst/>
              <a:latin typeface="Barlow" panose="00000500000000000000" pitchFamily="2" charset="0"/>
            </a:endParaRPr>
          </a:p>
          <a:p>
            <a:pPr marL="742950" lvl="1" indent="-285750" algn="l">
              <a:buFont typeface="Arial" panose="020B0604020202020204" pitchFamily="34" charset="0"/>
              <a:buChar char="•"/>
            </a:pPr>
            <a:r>
              <a:rPr lang="en-US" b="1" i="0" dirty="0">
                <a:solidFill>
                  <a:srgbClr val="374151"/>
                </a:solidFill>
                <a:effectLst/>
                <a:latin typeface="Barlow" panose="00000500000000000000" pitchFamily="2" charset="0"/>
              </a:rPr>
              <a:t>Topology:</a:t>
            </a:r>
            <a:r>
              <a:rPr lang="en-US" b="0" i="0" dirty="0">
                <a:solidFill>
                  <a:srgbClr val="374151"/>
                </a:solidFill>
                <a:effectLst/>
                <a:latin typeface="Barlow" panose="00000500000000000000" pitchFamily="2" charset="0"/>
              </a:rPr>
              <a:t> Ring Topology</a:t>
            </a:r>
          </a:p>
          <a:p>
            <a:pPr marL="742950" lvl="1" indent="-285750" algn="l">
              <a:buFont typeface="Arial" panose="020B0604020202020204" pitchFamily="34" charset="0"/>
              <a:buChar char="•"/>
            </a:pPr>
            <a:r>
              <a:rPr lang="en-US" b="1" i="0" dirty="0">
                <a:solidFill>
                  <a:srgbClr val="374151"/>
                </a:solidFill>
                <a:effectLst/>
                <a:latin typeface="Barlow" panose="00000500000000000000" pitchFamily="2" charset="0"/>
              </a:rPr>
              <a:t>Reason:</a:t>
            </a:r>
            <a:r>
              <a:rPr lang="en-US" b="0" i="0" dirty="0">
                <a:solidFill>
                  <a:srgbClr val="374151"/>
                </a:solidFill>
                <a:effectLst/>
                <a:latin typeface="Barlow" panose="00000500000000000000" pitchFamily="2" charset="0"/>
              </a:rPr>
              <a:t> In a ring topology, each device is connected to exactly two other devices, forming a closed loop. If Computer C switches off, it breaks the ring, causing the entire network to be down as there is no continuous path for data transmission.</a:t>
            </a:r>
          </a:p>
          <a:p>
            <a:pPr algn="l">
              <a:buFont typeface="Arial" panose="020B0604020202020204" pitchFamily="34" charset="0"/>
              <a:buChar char="•"/>
            </a:pPr>
            <a:r>
              <a:rPr lang="en-US" b="1" i="0" dirty="0">
                <a:solidFill>
                  <a:srgbClr val="374151"/>
                </a:solidFill>
                <a:effectLst/>
                <a:latin typeface="Barlow" panose="00000500000000000000" pitchFamily="2" charset="0"/>
              </a:rPr>
              <a:t>iv. Redundancy of Message for Computers D, E, F, G, H:</a:t>
            </a:r>
            <a:endParaRPr lang="en-US" b="0" i="0" dirty="0">
              <a:solidFill>
                <a:srgbClr val="374151"/>
              </a:solidFill>
              <a:effectLst/>
              <a:latin typeface="Barlow" panose="00000500000000000000" pitchFamily="2" charset="0"/>
            </a:endParaRPr>
          </a:p>
          <a:p>
            <a:pPr marL="742950" lvl="1" indent="-285750" algn="l">
              <a:buFont typeface="Arial" panose="020B0604020202020204" pitchFamily="34" charset="0"/>
              <a:buChar char="•"/>
            </a:pPr>
            <a:r>
              <a:rPr lang="en-US" b="1" i="0" dirty="0">
                <a:solidFill>
                  <a:srgbClr val="374151"/>
                </a:solidFill>
                <a:effectLst/>
                <a:latin typeface="Barlow" panose="00000500000000000000" pitchFamily="2" charset="0"/>
              </a:rPr>
              <a:t>Topology:</a:t>
            </a:r>
            <a:r>
              <a:rPr lang="en-US" b="0" i="0" dirty="0">
                <a:solidFill>
                  <a:srgbClr val="374151"/>
                </a:solidFill>
                <a:effectLst/>
                <a:latin typeface="Barlow" panose="00000500000000000000" pitchFamily="2" charset="0"/>
              </a:rPr>
              <a:t> Mesh Topology or Bus Topology (Maybe)</a:t>
            </a:r>
          </a:p>
          <a:p>
            <a:pPr marL="742950" lvl="1" indent="-285750" algn="l">
              <a:buFont typeface="Arial" panose="020B0604020202020204" pitchFamily="34" charset="0"/>
              <a:buChar char="•"/>
            </a:pPr>
            <a:r>
              <a:rPr lang="en-US" b="1" i="0" dirty="0">
                <a:solidFill>
                  <a:srgbClr val="374151"/>
                </a:solidFill>
                <a:effectLst/>
                <a:latin typeface="Barlow" panose="00000500000000000000" pitchFamily="2" charset="0"/>
              </a:rPr>
              <a:t>Reason:</a:t>
            </a:r>
            <a:r>
              <a:rPr lang="en-US" b="0" i="0" dirty="0">
                <a:solidFill>
                  <a:srgbClr val="374151"/>
                </a:solidFill>
                <a:effectLst/>
                <a:latin typeface="Barlow" panose="00000500000000000000" pitchFamily="2" charset="0"/>
              </a:rPr>
              <a:t> In a mesh topology, every device is connected to every other device. Redundancy of messages (multiple paths) ensures that even if one path fails, alternative paths exist, preventing communication failures.</a:t>
            </a:r>
          </a:p>
        </p:txBody>
      </p:sp>
    </p:spTree>
    <p:extLst>
      <p:ext uri="{BB962C8B-B14F-4D97-AF65-F5344CB8AC3E}">
        <p14:creationId xmlns:p14="http://schemas.microsoft.com/office/powerpoint/2010/main" val="192877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LAN (Local Area Network)</a:t>
            </a:r>
            <a:endParaRPr sz="2000" b="1" dirty="0">
              <a:solidFill>
                <a:schemeClr val="tx2">
                  <a:lumMod val="10000"/>
                </a:schemeClr>
              </a:solidFill>
              <a:latin typeface="Barlow"/>
              <a:ea typeface="Barlow"/>
              <a:cs typeface="Barlow"/>
              <a:sym typeface="Barlow"/>
            </a:endParaRP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6</a:t>
            </a:fld>
            <a:endParaRPr>
              <a:solidFill>
                <a:schemeClr val="bg1"/>
              </a:solidFill>
            </a:endParaRPr>
          </a:p>
        </p:txBody>
      </p:sp>
      <p:sp>
        <p:nvSpPr>
          <p:cNvPr id="345" name="Google Shape;345;p13"/>
          <p:cNvSpPr txBox="1">
            <a:spLocks noGrp="1"/>
          </p:cNvSpPr>
          <p:nvPr>
            <p:ph type="body" idx="1"/>
          </p:nvPr>
        </p:nvSpPr>
        <p:spPr>
          <a:xfrm>
            <a:off x="457200" y="871021"/>
            <a:ext cx="8229600" cy="3022547"/>
          </a:xfrm>
          <a:prstGeom prst="rect">
            <a:avLst/>
          </a:prstGeom>
        </p:spPr>
        <p:txBody>
          <a:bodyPr spcFirstLastPara="1" wrap="square" lIns="0" tIns="0" rIns="0" bIns="0" anchor="t" anchorCtr="0">
            <a:noAutofit/>
          </a:bodyPr>
          <a:lstStyle/>
          <a:p>
            <a:pPr lvl="0" indent="-330200">
              <a:lnSpc>
                <a:spcPct val="150000"/>
              </a:lnSpc>
              <a:buSzPts val="1600"/>
              <a:buChar char="●"/>
            </a:pPr>
            <a:r>
              <a:rPr lang="en-US" sz="1600" dirty="0">
                <a:solidFill>
                  <a:schemeClr val="tx2">
                    <a:lumMod val="10000"/>
                  </a:schemeClr>
                </a:solidFill>
              </a:rPr>
              <a:t>A local area network (LAN) is a network that connects computers and devices in a limited geographical area.</a:t>
            </a:r>
          </a:p>
          <a:p>
            <a:pPr lvl="0" indent="-330200">
              <a:lnSpc>
                <a:spcPct val="150000"/>
              </a:lnSpc>
              <a:buSzPts val="1600"/>
              <a:buChar char="●"/>
            </a:pPr>
            <a:r>
              <a:rPr lang="en-US" sz="1600" dirty="0">
                <a:solidFill>
                  <a:schemeClr val="tx2">
                    <a:lumMod val="10000"/>
                  </a:schemeClr>
                </a:solidFill>
              </a:rPr>
              <a:t>Example such as a home, school computer laboratory, office building or closely positioned group of buildings.</a:t>
            </a:r>
          </a:p>
          <a:p>
            <a:pPr lvl="0" indent="-330200">
              <a:lnSpc>
                <a:spcPct val="150000"/>
              </a:lnSpc>
              <a:buSzPts val="1600"/>
              <a:buChar char="●"/>
            </a:pPr>
            <a:r>
              <a:rPr lang="en-US" sz="1600" dirty="0">
                <a:solidFill>
                  <a:schemeClr val="tx2">
                    <a:lumMod val="10000"/>
                  </a:schemeClr>
                </a:solidFill>
              </a:rPr>
              <a:t>The simplest form of LAN is to connect two computers together.</a:t>
            </a:r>
          </a:p>
          <a:p>
            <a:pPr lvl="0" indent="-330200">
              <a:lnSpc>
                <a:spcPct val="150000"/>
              </a:lnSpc>
              <a:buSzPts val="1600"/>
              <a:buChar char="●"/>
            </a:pPr>
            <a:r>
              <a:rPr lang="en-US" sz="1600" dirty="0">
                <a:solidFill>
                  <a:schemeClr val="tx2">
                    <a:lumMod val="10000"/>
                  </a:schemeClr>
                </a:solidFill>
              </a:rPr>
              <a:t>A network which consists of less than 500 interconnected devices across several buildings, is still recognized as a LAN.</a:t>
            </a:r>
          </a:p>
          <a:p>
            <a:pPr lvl="0" indent="-330200">
              <a:lnSpc>
                <a:spcPct val="150000"/>
              </a:lnSpc>
              <a:buSzPts val="1600"/>
              <a:buChar char="●"/>
            </a:pPr>
            <a:endParaRPr lang="en-US" sz="1600" dirty="0">
              <a:solidFill>
                <a:schemeClr val="tx2">
                  <a:lumMod val="10000"/>
                </a:schemeClr>
              </a:solidFill>
            </a:endParaRPr>
          </a:p>
        </p:txBody>
      </p:sp>
    </p:spTree>
    <p:extLst>
      <p:ext uri="{BB962C8B-B14F-4D97-AF65-F5344CB8AC3E}">
        <p14:creationId xmlns:p14="http://schemas.microsoft.com/office/powerpoint/2010/main" val="3077515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7</a:t>
            </a:fld>
            <a:endParaRPr>
              <a:solidFill>
                <a:schemeClr val="bg1"/>
              </a:solidFill>
            </a:endParaRPr>
          </a:p>
        </p:txBody>
      </p:sp>
      <p:sp>
        <p:nvSpPr>
          <p:cNvPr id="345" name="Google Shape;345;p13"/>
          <p:cNvSpPr txBox="1">
            <a:spLocks noGrp="1"/>
          </p:cNvSpPr>
          <p:nvPr>
            <p:ph type="body" idx="1"/>
          </p:nvPr>
        </p:nvSpPr>
        <p:spPr>
          <a:xfrm>
            <a:off x="457199" y="281092"/>
            <a:ext cx="8191825" cy="4212250"/>
          </a:xfrm>
          <a:prstGeom prst="rect">
            <a:avLst/>
          </a:prstGeom>
        </p:spPr>
        <p:txBody>
          <a:bodyPr spcFirstLastPara="1" wrap="square" lIns="0" tIns="0" rIns="0" bIns="0" anchor="t" anchorCtr="0">
            <a:noAutofit/>
          </a:bodyPr>
          <a:lstStyle/>
          <a:p>
            <a:pPr marL="127000" lvl="0" indent="0" algn="just">
              <a:lnSpc>
                <a:spcPct val="150000"/>
              </a:lnSpc>
              <a:buSzPts val="1600"/>
            </a:pPr>
            <a:r>
              <a:rPr lang="en-US" sz="1600" b="1" dirty="0">
                <a:solidFill>
                  <a:schemeClr val="tx2">
                    <a:lumMod val="10000"/>
                  </a:schemeClr>
                </a:solidFill>
              </a:rPr>
              <a:t>Advantages of a LAN : </a:t>
            </a:r>
          </a:p>
          <a:p>
            <a:pPr lvl="0" indent="-330200" algn="just">
              <a:lnSpc>
                <a:spcPct val="150000"/>
              </a:lnSpc>
              <a:buSzPts val="1600"/>
              <a:buChar char="●"/>
            </a:pPr>
            <a:r>
              <a:rPr lang="en-US" sz="1600" dirty="0">
                <a:solidFill>
                  <a:schemeClr val="tx2">
                    <a:lumMod val="10000"/>
                  </a:schemeClr>
                </a:solidFill>
              </a:rPr>
              <a:t>Easy to share devices (printers, scanners, external drives) </a:t>
            </a:r>
          </a:p>
          <a:p>
            <a:pPr lvl="0" indent="-330200" algn="just">
              <a:lnSpc>
                <a:spcPct val="150000"/>
              </a:lnSpc>
              <a:buSzPts val="1600"/>
              <a:buChar char="●"/>
            </a:pPr>
            <a:r>
              <a:rPr lang="en-US" sz="1600" dirty="0">
                <a:solidFill>
                  <a:schemeClr val="tx2">
                    <a:lumMod val="10000"/>
                  </a:schemeClr>
                </a:solidFill>
              </a:rPr>
              <a:t>Easy to share data (homework, pictures)</a:t>
            </a:r>
          </a:p>
          <a:p>
            <a:pPr lvl="0" indent="-330200" algn="just">
              <a:lnSpc>
                <a:spcPct val="150000"/>
              </a:lnSpc>
              <a:buSzPts val="1600"/>
              <a:buChar char="●"/>
            </a:pPr>
            <a:r>
              <a:rPr lang="en-US" sz="1600" dirty="0">
                <a:solidFill>
                  <a:schemeClr val="tx2">
                    <a:lumMod val="10000"/>
                  </a:schemeClr>
                </a:solidFill>
              </a:rPr>
              <a:t>Cost of LAN Setup is low</a:t>
            </a:r>
          </a:p>
          <a:p>
            <a:pPr marL="127000" lvl="0" indent="0" algn="just">
              <a:lnSpc>
                <a:spcPct val="150000"/>
              </a:lnSpc>
              <a:buSzPts val="1600"/>
            </a:pPr>
            <a:endParaRPr lang="en-US" sz="1600" dirty="0">
              <a:solidFill>
                <a:schemeClr val="tx2">
                  <a:lumMod val="10000"/>
                </a:schemeClr>
              </a:solidFill>
            </a:endParaRPr>
          </a:p>
          <a:p>
            <a:pPr marL="127000" lvl="0" indent="0" algn="just">
              <a:lnSpc>
                <a:spcPct val="150000"/>
              </a:lnSpc>
              <a:buSzPts val="1600"/>
            </a:pPr>
            <a:r>
              <a:rPr lang="en-US" sz="1600" b="1" dirty="0">
                <a:solidFill>
                  <a:schemeClr val="tx2">
                    <a:lumMod val="10000"/>
                  </a:schemeClr>
                </a:solidFill>
              </a:rPr>
              <a:t>Disadvantages of a LAN : </a:t>
            </a:r>
          </a:p>
          <a:p>
            <a:pPr indent="-330200" algn="just">
              <a:lnSpc>
                <a:spcPct val="150000"/>
              </a:lnSpc>
              <a:buSzPts val="1600"/>
              <a:buFont typeface="Barlow Light"/>
              <a:buChar char="●"/>
            </a:pPr>
            <a:r>
              <a:rPr lang="en-US" sz="1600" dirty="0">
                <a:solidFill>
                  <a:schemeClr val="tx2">
                    <a:lumMod val="10000"/>
                  </a:schemeClr>
                </a:solidFill>
              </a:rPr>
              <a:t>Power - a good LAN is required to be on all the times</a:t>
            </a:r>
          </a:p>
          <a:p>
            <a:pPr indent="-330200" algn="just">
              <a:lnSpc>
                <a:spcPct val="150000"/>
              </a:lnSpc>
              <a:buSzPts val="1600"/>
              <a:buFont typeface="Barlow Light"/>
              <a:buChar char="●"/>
            </a:pPr>
            <a:r>
              <a:rPr lang="en-US" sz="1600" dirty="0">
                <a:solidFill>
                  <a:schemeClr val="tx2">
                    <a:lumMod val="10000"/>
                  </a:schemeClr>
                </a:solidFill>
              </a:rPr>
              <a:t>Security - each computer and device become another point of entry for undesirables</a:t>
            </a:r>
          </a:p>
          <a:p>
            <a:pPr indent="-330200" algn="just">
              <a:lnSpc>
                <a:spcPct val="150000"/>
              </a:lnSpc>
              <a:buSzPts val="1600"/>
              <a:buFont typeface="Barlow Light"/>
              <a:buChar char="●"/>
            </a:pPr>
            <a:r>
              <a:rPr lang="en-US" sz="1600" dirty="0">
                <a:solidFill>
                  <a:schemeClr val="tx2">
                    <a:lumMod val="10000"/>
                  </a:schemeClr>
                </a:solidFill>
              </a:rPr>
              <a:t>If all computers running at once, can reduce speed for each</a:t>
            </a:r>
          </a:p>
          <a:p>
            <a:pPr indent="-330200" algn="just">
              <a:lnSpc>
                <a:spcPct val="150000"/>
              </a:lnSpc>
              <a:buSzPts val="1600"/>
              <a:buFont typeface="Barlow Light"/>
              <a:buChar char="●"/>
            </a:pPr>
            <a:r>
              <a:rPr lang="en-US" sz="1600" dirty="0">
                <a:solidFill>
                  <a:schemeClr val="tx2">
                    <a:lumMod val="10000"/>
                  </a:schemeClr>
                </a:solidFill>
              </a:rPr>
              <a:t>Area covered is limited</a:t>
            </a:r>
          </a:p>
        </p:txBody>
      </p:sp>
    </p:spTree>
    <p:extLst>
      <p:ext uri="{BB962C8B-B14F-4D97-AF65-F5344CB8AC3E}">
        <p14:creationId xmlns:p14="http://schemas.microsoft.com/office/powerpoint/2010/main" val="243723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body" idx="1"/>
          </p:nvPr>
        </p:nvSpPr>
        <p:spPr>
          <a:xfrm>
            <a:off x="457200" y="215309"/>
            <a:ext cx="8229600" cy="519600"/>
          </a:xfrm>
          <a:prstGeom prst="rect">
            <a:avLst/>
          </a:prstGeom>
        </p:spPr>
        <p:txBody>
          <a:bodyPr spcFirstLastPara="1" wrap="square" lIns="0" tIns="0" rIns="0" bIns="0" anchor="t" anchorCtr="0">
            <a:noAutofit/>
          </a:bodyPr>
          <a:lstStyle/>
          <a:p>
            <a:pPr marL="0" lvl="0" indent="0"/>
            <a:r>
              <a:rPr lang="en-US" sz="2000" b="1" dirty="0">
                <a:solidFill>
                  <a:schemeClr val="tx2">
                    <a:lumMod val="10000"/>
                  </a:schemeClr>
                </a:solidFill>
              </a:rPr>
              <a:t>MAN (Metropolitan Area Network)</a:t>
            </a:r>
            <a:endParaRPr sz="2000" b="1" dirty="0">
              <a:solidFill>
                <a:schemeClr val="tx2">
                  <a:lumMod val="10000"/>
                </a:schemeClr>
              </a:solidFill>
              <a:latin typeface="Barlow"/>
              <a:ea typeface="Barlow"/>
              <a:cs typeface="Barlow"/>
              <a:sym typeface="Barlow"/>
            </a:endParaRPr>
          </a:p>
        </p:txBody>
      </p:sp>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8</a:t>
            </a:fld>
            <a:endParaRPr>
              <a:solidFill>
                <a:schemeClr val="bg1"/>
              </a:solidFill>
            </a:endParaRPr>
          </a:p>
        </p:txBody>
      </p:sp>
      <p:sp>
        <p:nvSpPr>
          <p:cNvPr id="345" name="Google Shape;345;p13"/>
          <p:cNvSpPr txBox="1">
            <a:spLocks noGrp="1"/>
          </p:cNvSpPr>
          <p:nvPr>
            <p:ph type="body" idx="1"/>
          </p:nvPr>
        </p:nvSpPr>
        <p:spPr>
          <a:xfrm>
            <a:off x="457200" y="871021"/>
            <a:ext cx="8229600" cy="3022547"/>
          </a:xfrm>
          <a:prstGeom prst="rect">
            <a:avLst/>
          </a:prstGeom>
        </p:spPr>
        <p:txBody>
          <a:bodyPr spcFirstLastPara="1" wrap="square" lIns="0" tIns="0" rIns="0" bIns="0" anchor="t" anchorCtr="0">
            <a:noAutofit/>
          </a:bodyPr>
          <a:lstStyle/>
          <a:p>
            <a:pPr lvl="0" indent="-330200">
              <a:lnSpc>
                <a:spcPct val="150000"/>
              </a:lnSpc>
              <a:buSzPts val="1600"/>
              <a:buChar char="●"/>
            </a:pPr>
            <a:r>
              <a:rPr lang="en-US" sz="1600" dirty="0">
                <a:solidFill>
                  <a:schemeClr val="tx2">
                    <a:lumMod val="10000"/>
                  </a:schemeClr>
                </a:solidFill>
              </a:rPr>
              <a:t>A Metropolitan Area Network (MAN) is a high-speed network that connects local area networks in a metropolitan area. Example such as a city or town which handles the bulk of communications activity across that region.</a:t>
            </a:r>
          </a:p>
          <a:p>
            <a:pPr lvl="0" indent="-330200">
              <a:lnSpc>
                <a:spcPct val="150000"/>
              </a:lnSpc>
              <a:buSzPts val="1600"/>
              <a:buChar char="●"/>
            </a:pPr>
            <a:r>
              <a:rPr lang="en-US" sz="1600" dirty="0">
                <a:solidFill>
                  <a:schemeClr val="tx2">
                    <a:lumMod val="10000"/>
                  </a:schemeClr>
                </a:solidFill>
              </a:rPr>
              <a:t>It is designed to extend over an entire city. It may be a single network such as cable television network available in many cities.</a:t>
            </a:r>
          </a:p>
          <a:p>
            <a:pPr lvl="0" indent="-330200">
              <a:lnSpc>
                <a:spcPct val="150000"/>
              </a:lnSpc>
              <a:buSzPts val="1600"/>
              <a:buChar char="●"/>
            </a:pPr>
            <a:r>
              <a:rPr lang="en-US" sz="1600" dirty="0">
                <a:solidFill>
                  <a:schemeClr val="tx2">
                    <a:lumMod val="10000"/>
                  </a:schemeClr>
                </a:solidFill>
              </a:rPr>
              <a:t>Range: Within 100 km (a city).</a:t>
            </a:r>
          </a:p>
          <a:p>
            <a:pPr lvl="0" indent="-330200">
              <a:lnSpc>
                <a:spcPct val="150000"/>
              </a:lnSpc>
              <a:buSzPts val="1600"/>
              <a:buChar char="●"/>
            </a:pPr>
            <a:r>
              <a:rPr lang="en-US" sz="1600" dirty="0">
                <a:solidFill>
                  <a:schemeClr val="tx2">
                    <a:lumMod val="10000"/>
                  </a:schemeClr>
                </a:solidFill>
              </a:rPr>
              <a:t>Campus Area Network (CAN) is a type of MAN</a:t>
            </a:r>
          </a:p>
        </p:txBody>
      </p:sp>
    </p:spTree>
    <p:extLst>
      <p:ext uri="{BB962C8B-B14F-4D97-AF65-F5344CB8AC3E}">
        <p14:creationId xmlns:p14="http://schemas.microsoft.com/office/powerpoint/2010/main" val="364769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bg1"/>
                </a:solidFill>
              </a:rPr>
              <a:t>9</a:t>
            </a:fld>
            <a:endParaRPr>
              <a:solidFill>
                <a:schemeClr val="bg1"/>
              </a:solidFill>
            </a:endParaRPr>
          </a:p>
        </p:txBody>
      </p:sp>
      <p:sp>
        <p:nvSpPr>
          <p:cNvPr id="345" name="Google Shape;345;p13"/>
          <p:cNvSpPr txBox="1">
            <a:spLocks noGrp="1"/>
          </p:cNvSpPr>
          <p:nvPr>
            <p:ph type="body" idx="1"/>
          </p:nvPr>
        </p:nvSpPr>
        <p:spPr>
          <a:xfrm>
            <a:off x="457199" y="281092"/>
            <a:ext cx="8191825" cy="4212250"/>
          </a:xfrm>
          <a:prstGeom prst="rect">
            <a:avLst/>
          </a:prstGeom>
        </p:spPr>
        <p:txBody>
          <a:bodyPr spcFirstLastPara="1" wrap="square" lIns="0" tIns="0" rIns="0" bIns="0" anchor="t" anchorCtr="0">
            <a:noAutofit/>
          </a:bodyPr>
          <a:lstStyle/>
          <a:p>
            <a:pPr marL="127000" lvl="0" indent="0" algn="just">
              <a:lnSpc>
                <a:spcPct val="150000"/>
              </a:lnSpc>
              <a:buSzPts val="1600"/>
            </a:pPr>
            <a:r>
              <a:rPr lang="en-US" sz="1600" b="1" dirty="0">
                <a:solidFill>
                  <a:schemeClr val="tx2">
                    <a:lumMod val="10000"/>
                  </a:schemeClr>
                </a:solidFill>
              </a:rPr>
              <a:t>Advantages of a MAN : </a:t>
            </a:r>
          </a:p>
          <a:p>
            <a:pPr lvl="0" indent="-330200" algn="just">
              <a:lnSpc>
                <a:spcPct val="150000"/>
              </a:lnSpc>
              <a:buSzPts val="1600"/>
              <a:buChar char="●"/>
            </a:pPr>
            <a:r>
              <a:rPr lang="en-US" sz="1600" dirty="0">
                <a:solidFill>
                  <a:schemeClr val="tx2">
                    <a:lumMod val="10000"/>
                  </a:schemeClr>
                </a:solidFill>
              </a:rPr>
              <a:t>It provides a good back bone for a large network and provides greater access to WANs.</a:t>
            </a:r>
          </a:p>
          <a:p>
            <a:pPr lvl="0" indent="-330200" algn="just">
              <a:lnSpc>
                <a:spcPct val="150000"/>
              </a:lnSpc>
              <a:buSzPts val="1600"/>
              <a:buChar char="●"/>
            </a:pPr>
            <a:r>
              <a:rPr lang="en-US" sz="1600" dirty="0">
                <a:solidFill>
                  <a:schemeClr val="tx2">
                    <a:lumMod val="10000"/>
                  </a:schemeClr>
                </a:solidFill>
              </a:rPr>
              <a:t>The dual bus used in MAN helps the transmission of data in both direction simultaneously.</a:t>
            </a:r>
          </a:p>
          <a:p>
            <a:pPr lvl="0" indent="-330200" algn="just">
              <a:lnSpc>
                <a:spcPct val="150000"/>
              </a:lnSpc>
              <a:buSzPts val="1600"/>
              <a:buChar char="●"/>
            </a:pPr>
            <a:r>
              <a:rPr lang="en-US" sz="1600" dirty="0">
                <a:solidFill>
                  <a:schemeClr val="tx2">
                    <a:lumMod val="10000"/>
                  </a:schemeClr>
                </a:solidFill>
              </a:rPr>
              <a:t>A Man usually encompasses several blocks of a city or an entire city.</a:t>
            </a:r>
          </a:p>
          <a:p>
            <a:pPr marL="127000" lvl="0" indent="0" algn="just">
              <a:lnSpc>
                <a:spcPct val="150000"/>
              </a:lnSpc>
              <a:buSzPts val="1600"/>
            </a:pPr>
            <a:endParaRPr lang="en-US" sz="1600" dirty="0">
              <a:solidFill>
                <a:schemeClr val="tx2">
                  <a:lumMod val="10000"/>
                </a:schemeClr>
              </a:solidFill>
            </a:endParaRPr>
          </a:p>
          <a:p>
            <a:pPr marL="127000" lvl="0" indent="0" algn="just">
              <a:lnSpc>
                <a:spcPct val="150000"/>
              </a:lnSpc>
              <a:buSzPts val="1600"/>
            </a:pPr>
            <a:r>
              <a:rPr lang="en-US" sz="1600" b="1" dirty="0">
                <a:solidFill>
                  <a:schemeClr val="tx2">
                    <a:lumMod val="10000"/>
                  </a:schemeClr>
                </a:solidFill>
              </a:rPr>
              <a:t>Disadvantages of a MAN : </a:t>
            </a:r>
          </a:p>
          <a:p>
            <a:pPr indent="-330200" algn="just">
              <a:lnSpc>
                <a:spcPct val="150000"/>
              </a:lnSpc>
              <a:buSzPts val="1600"/>
              <a:buFont typeface="Barlow Light"/>
              <a:buChar char="●"/>
            </a:pPr>
            <a:r>
              <a:rPr lang="en-US" sz="1600" dirty="0">
                <a:solidFill>
                  <a:schemeClr val="tx2">
                    <a:lumMod val="10000"/>
                  </a:schemeClr>
                </a:solidFill>
              </a:rPr>
              <a:t>More cable required for a MAN connection from one place to another.</a:t>
            </a:r>
          </a:p>
          <a:p>
            <a:pPr indent="-330200" algn="just">
              <a:lnSpc>
                <a:spcPct val="150000"/>
              </a:lnSpc>
              <a:buSzPts val="1600"/>
              <a:buFont typeface="Barlow Light"/>
              <a:buChar char="●"/>
            </a:pPr>
            <a:r>
              <a:rPr lang="en-US" sz="1600" dirty="0">
                <a:solidFill>
                  <a:schemeClr val="tx2">
                    <a:lumMod val="10000"/>
                  </a:schemeClr>
                </a:solidFill>
              </a:rPr>
              <a:t>It is difficult to make the system secure from hackers and industrial espionage (spying) graphical regions.</a:t>
            </a:r>
          </a:p>
        </p:txBody>
      </p:sp>
    </p:spTree>
    <p:extLst>
      <p:ext uri="{BB962C8B-B14F-4D97-AF65-F5344CB8AC3E}">
        <p14:creationId xmlns:p14="http://schemas.microsoft.com/office/powerpoint/2010/main" val="3076023842"/>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2815</TotalTime>
  <Words>4319</Words>
  <Application>Microsoft Office PowerPoint</Application>
  <PresentationFormat>On-screen Show (16:9)</PresentationFormat>
  <Paragraphs>773</Paragraphs>
  <Slides>57</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Huawei Sans</vt:lpstr>
      <vt:lpstr>Raleway SemiBold</vt:lpstr>
      <vt:lpstr>Arial</vt:lpstr>
      <vt:lpstr>Calibri</vt:lpstr>
      <vt:lpstr>Wingdings</vt:lpstr>
      <vt:lpstr>Barlow</vt:lpstr>
      <vt:lpstr>Barlow Light</vt:lpstr>
      <vt:lpstr>Gaoler template</vt:lpstr>
      <vt:lpstr>Introduction to Network  &amp; Data Communication   </vt:lpstr>
      <vt:lpstr>PowerPoint Presentation</vt:lpstr>
      <vt:lpstr>Classification of a Computer Network based on Geographical Location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of a Computer Network based on  Component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Data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Transmission Media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 Topologies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Technology  Chapter 1</dc:title>
  <dc:creator>HP</dc:creator>
  <cp:lastModifiedBy>Obaid Majeed</cp:lastModifiedBy>
  <cp:revision>165</cp:revision>
  <dcterms:modified xsi:type="dcterms:W3CDTF">2024-01-21T15:41:58Z</dcterms:modified>
</cp:coreProperties>
</file>