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2"/>
  </p:notesMasterIdLst>
  <p:sldIdLst>
    <p:sldId id="256" r:id="rId2"/>
    <p:sldId id="303" r:id="rId3"/>
    <p:sldId id="368" r:id="rId4"/>
    <p:sldId id="304" r:id="rId5"/>
    <p:sldId id="377" r:id="rId6"/>
    <p:sldId id="378" r:id="rId7"/>
    <p:sldId id="379" r:id="rId8"/>
    <p:sldId id="305" r:id="rId9"/>
    <p:sldId id="380" r:id="rId10"/>
    <p:sldId id="381" r:id="rId11"/>
    <p:sldId id="382" r:id="rId12"/>
    <p:sldId id="383" r:id="rId13"/>
    <p:sldId id="376" r:id="rId14"/>
    <p:sldId id="387" r:id="rId15"/>
    <p:sldId id="388" r:id="rId16"/>
    <p:sldId id="389" r:id="rId17"/>
    <p:sldId id="393" r:id="rId18"/>
    <p:sldId id="394" r:id="rId19"/>
    <p:sldId id="306" r:id="rId20"/>
    <p:sldId id="308" r:id="rId21"/>
    <p:sldId id="309" r:id="rId22"/>
    <p:sldId id="310" r:id="rId23"/>
    <p:sldId id="311" r:id="rId24"/>
    <p:sldId id="312" r:id="rId25"/>
    <p:sldId id="313" r:id="rId26"/>
    <p:sldId id="395" r:id="rId27"/>
    <p:sldId id="396" r:id="rId28"/>
    <p:sldId id="397" r:id="rId29"/>
    <p:sldId id="398" r:id="rId30"/>
    <p:sldId id="399" r:id="rId31"/>
    <p:sldId id="400" r:id="rId32"/>
    <p:sldId id="401" r:id="rId33"/>
    <p:sldId id="402" r:id="rId34"/>
    <p:sldId id="403" r:id="rId35"/>
    <p:sldId id="404" r:id="rId36"/>
    <p:sldId id="406" r:id="rId37"/>
    <p:sldId id="407" r:id="rId38"/>
    <p:sldId id="408" r:id="rId39"/>
    <p:sldId id="409" r:id="rId40"/>
    <p:sldId id="410" r:id="rId41"/>
  </p:sldIdLst>
  <p:sldSz cx="9144000" cy="5143500" type="screen16x9"/>
  <p:notesSz cx="6858000" cy="9144000"/>
  <p:embeddedFontLst>
    <p:embeddedFont>
      <p:font typeface="Barlow" panose="00000500000000000000" pitchFamily="2" charset="0"/>
      <p:regular r:id="rId43"/>
      <p:bold r:id="rId44"/>
      <p:italic r:id="rId45"/>
      <p:boldItalic r:id="rId46"/>
    </p:embeddedFont>
    <p:embeddedFont>
      <p:font typeface="Barlow Light" panose="00000400000000000000" pitchFamily="2"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Raleway SemiBold"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56" autoAdjust="0"/>
    <p:restoredTop sz="94660"/>
  </p:normalViewPr>
  <p:slideViewPr>
    <p:cSldViewPr snapToGrid="0">
      <p:cViewPr varScale="1">
        <p:scale>
          <a:sx n="84" d="100"/>
          <a:sy n="84" d="100"/>
        </p:scale>
        <p:origin x="4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FE0C79-8A59-47AA-A03A-1F36424782CA}" type="datetime1">
              <a:rPr lang="en-US" smtClean="0"/>
              <a:t>1/20/2024</a:t>
            </a:fld>
            <a:endParaRPr lang="en-US"/>
          </a:p>
        </p:txBody>
      </p:sp>
      <p:sp>
        <p:nvSpPr>
          <p:cNvPr id="5" name="Footer Placeholder 4"/>
          <p:cNvSpPr>
            <a:spLocks noGrp="1"/>
          </p:cNvSpPr>
          <p:nvPr>
            <p:ph type="ftr" sz="quarter" idx="11"/>
          </p:nvPr>
        </p:nvSpPr>
        <p:spPr/>
        <p:txBody>
          <a:bodyPr/>
          <a:lstStyle/>
          <a:p>
            <a:r>
              <a:rPr lang="en-US"/>
              <a:t>CT174 - Foundations of Information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47982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0900" y="1863600"/>
            <a:ext cx="52884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dirty="0"/>
              <a:t>Introduction to Data Structures</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Linear Data Structure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Google Shape;345;p13"/>
          <p:cNvSpPr txBox="1">
            <a:spLocks/>
          </p:cNvSpPr>
          <p:nvPr/>
        </p:nvSpPr>
        <p:spPr>
          <a:xfrm>
            <a:off x="419425"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endParaRPr lang="en-US" sz="2000" dirty="0"/>
          </a:p>
          <a:p>
            <a:pPr algn="just"/>
            <a:r>
              <a:rPr lang="en-US" sz="2000" dirty="0"/>
              <a:t>The common examples of linear data structure are </a:t>
            </a:r>
            <a:r>
              <a:rPr lang="en-US" sz="2000" b="1" dirty="0"/>
              <a:t>Arrays, Linked Lists , Queues, Stacks</a:t>
            </a:r>
          </a:p>
        </p:txBody>
      </p:sp>
    </p:spTree>
    <p:extLst>
      <p:ext uri="{BB962C8B-B14F-4D97-AF65-F5344CB8AC3E}">
        <p14:creationId xmlns:p14="http://schemas.microsoft.com/office/powerpoint/2010/main" val="236449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Non Linear Data Structure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Google Shape;345;p13"/>
          <p:cNvSpPr txBox="1">
            <a:spLocks/>
          </p:cNvSpPr>
          <p:nvPr/>
        </p:nvSpPr>
        <p:spPr>
          <a:xfrm>
            <a:off x="419425"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71500" indent="-342900" algn="just">
              <a:buFont typeface="Arial" panose="020B0604020202020204" pitchFamily="34" charset="0"/>
              <a:buChar char="•"/>
            </a:pPr>
            <a:r>
              <a:rPr lang="en-US" sz="2000" dirty="0"/>
              <a:t>A data structure is said to be non-linear if the data are not arranged in sequence or a linear </a:t>
            </a:r>
          </a:p>
          <a:p>
            <a:pPr marL="571500" indent="-342900" algn="just">
              <a:buFont typeface="Arial" panose="020B0604020202020204" pitchFamily="34" charset="0"/>
              <a:buChar char="•"/>
            </a:pPr>
            <a:r>
              <a:rPr lang="en-US" sz="2000" dirty="0"/>
              <a:t>This structure is mainly used to represent data containing a hierarchical relationship between elements. </a:t>
            </a:r>
          </a:p>
          <a:p>
            <a:pPr marL="571500" indent="-342900" algn="just">
              <a:buFont typeface="Arial" panose="020B0604020202020204" pitchFamily="34" charset="0"/>
              <a:buChar char="•"/>
            </a:pPr>
            <a:r>
              <a:rPr lang="en-US" sz="2000" dirty="0"/>
              <a:t>Trees and Graphs are the examples of non-linear data structures</a:t>
            </a:r>
          </a:p>
        </p:txBody>
      </p:sp>
    </p:spTree>
    <p:extLst>
      <p:ext uri="{BB962C8B-B14F-4D97-AF65-F5344CB8AC3E}">
        <p14:creationId xmlns:p14="http://schemas.microsoft.com/office/powerpoint/2010/main" val="105407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Data Structure Classification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2" descr="https://www.tutorialscan.com/wp-content/uploads/2018/11/Data-Structure-Types.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7898" y="1304818"/>
            <a:ext cx="5488141" cy="364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9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5580423"/>
              </p:ext>
            </p:extLst>
          </p:nvPr>
        </p:nvGraphicFramePr>
        <p:xfrm>
          <a:off x="2469165" y="1688300"/>
          <a:ext cx="3771900" cy="300038"/>
        </p:xfrm>
        <a:graphic>
          <a:graphicData uri="http://schemas.openxmlformats.org/drawingml/2006/table">
            <a:tbl>
              <a:tblPr firstRow="1" bandRow="1">
                <a:tableStyleId>{2D5ABB26-0587-4C30-8999-92F81FD0307C}</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tblGrid>
              <a:tr h="300038">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tc>
                  <a:txBody>
                    <a:bodyPr/>
                    <a:lstStyle/>
                    <a:p>
                      <a:pPr>
                        <a:lnSpc>
                          <a:spcPct val="100000"/>
                        </a:lnSpc>
                      </a:pPr>
                      <a:endParaRPr sz="800">
                        <a:latin typeface="Times New Roman"/>
                        <a:cs typeface="Times New Roman"/>
                      </a:endParaRPr>
                    </a:p>
                  </a:txBody>
                  <a:tcPr marL="0" marR="0" marT="0" marB="0">
                    <a:lnL w="9525">
                      <a:solidFill>
                        <a:srgbClr val="333333"/>
                      </a:solidFill>
                      <a:prstDash val="solid"/>
                    </a:lnL>
                    <a:lnR w="9525">
                      <a:solidFill>
                        <a:srgbClr val="333333"/>
                      </a:solidFill>
                      <a:prstDash val="solid"/>
                    </a:lnR>
                    <a:lnT w="9525">
                      <a:solidFill>
                        <a:srgbClr val="333333"/>
                      </a:solidFill>
                      <a:prstDash val="solid"/>
                    </a:lnT>
                    <a:lnB w="9525">
                      <a:solidFill>
                        <a:srgbClr val="333333"/>
                      </a:solidFill>
                      <a:prstDash val="solid"/>
                    </a:lnB>
                    <a:solidFill>
                      <a:srgbClr val="CCD5DF"/>
                    </a:solidFill>
                  </a:tcPr>
                </a:tc>
                <a:extLst>
                  <a:ext uri="{0D108BD9-81ED-4DB2-BD59-A6C34878D82A}">
                    <a16:rowId xmlns:a16="http://schemas.microsoft.com/office/drawing/2014/main" val="10000"/>
                  </a:ext>
                </a:extLst>
              </a:tr>
            </a:tbl>
          </a:graphicData>
        </a:graphic>
      </p:graphicFrame>
      <p:grpSp>
        <p:nvGrpSpPr>
          <p:cNvPr id="3" name="object 3"/>
          <p:cNvGrpSpPr/>
          <p:nvPr/>
        </p:nvGrpSpPr>
        <p:grpSpPr>
          <a:xfrm>
            <a:off x="2469166" y="2393817"/>
            <a:ext cx="3691533" cy="305396"/>
            <a:chOff x="2357627" y="2545079"/>
            <a:chExt cx="6562725" cy="542925"/>
          </a:xfrm>
        </p:grpSpPr>
        <p:sp>
          <p:nvSpPr>
            <p:cNvPr id="4" name="object 4"/>
            <p:cNvSpPr/>
            <p:nvPr/>
          </p:nvSpPr>
          <p:spPr>
            <a:xfrm>
              <a:off x="2362199"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5" name="object 5"/>
            <p:cNvSpPr/>
            <p:nvPr/>
          </p:nvSpPr>
          <p:spPr>
            <a:xfrm>
              <a:off x="2362199"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sp>
          <p:nvSpPr>
            <p:cNvPr id="6" name="object 6"/>
            <p:cNvSpPr/>
            <p:nvPr/>
          </p:nvSpPr>
          <p:spPr>
            <a:xfrm>
              <a:off x="2971800" y="2816351"/>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333333"/>
            </a:solidFill>
          </p:spPr>
          <p:txBody>
            <a:bodyPr wrap="square" lIns="0" tIns="0" rIns="0" bIns="0" rtlCol="0"/>
            <a:lstStyle/>
            <a:p>
              <a:endParaRPr sz="1013"/>
            </a:p>
          </p:txBody>
        </p:sp>
        <p:sp>
          <p:nvSpPr>
            <p:cNvPr id="7" name="object 7"/>
            <p:cNvSpPr/>
            <p:nvPr/>
          </p:nvSpPr>
          <p:spPr>
            <a:xfrm>
              <a:off x="3352800"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8" name="object 8"/>
            <p:cNvSpPr/>
            <p:nvPr/>
          </p:nvSpPr>
          <p:spPr>
            <a:xfrm>
              <a:off x="3352800"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sp>
          <p:nvSpPr>
            <p:cNvPr id="9" name="object 9"/>
            <p:cNvSpPr/>
            <p:nvPr/>
          </p:nvSpPr>
          <p:spPr>
            <a:xfrm>
              <a:off x="3962400" y="2816351"/>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333333"/>
            </a:solidFill>
          </p:spPr>
          <p:txBody>
            <a:bodyPr wrap="square" lIns="0" tIns="0" rIns="0" bIns="0" rtlCol="0"/>
            <a:lstStyle/>
            <a:p>
              <a:endParaRPr sz="1013"/>
            </a:p>
          </p:txBody>
        </p:sp>
        <p:sp>
          <p:nvSpPr>
            <p:cNvPr id="10" name="object 10"/>
            <p:cNvSpPr/>
            <p:nvPr/>
          </p:nvSpPr>
          <p:spPr>
            <a:xfrm>
              <a:off x="4343400"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11" name="object 11"/>
            <p:cNvSpPr/>
            <p:nvPr/>
          </p:nvSpPr>
          <p:spPr>
            <a:xfrm>
              <a:off x="4343400"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sp>
          <p:nvSpPr>
            <p:cNvPr id="12" name="object 12"/>
            <p:cNvSpPr/>
            <p:nvPr/>
          </p:nvSpPr>
          <p:spPr>
            <a:xfrm>
              <a:off x="4953000" y="2816351"/>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333333"/>
            </a:solidFill>
          </p:spPr>
          <p:txBody>
            <a:bodyPr wrap="square" lIns="0" tIns="0" rIns="0" bIns="0" rtlCol="0"/>
            <a:lstStyle/>
            <a:p>
              <a:endParaRPr sz="1013"/>
            </a:p>
          </p:txBody>
        </p:sp>
        <p:sp>
          <p:nvSpPr>
            <p:cNvPr id="13" name="object 13"/>
            <p:cNvSpPr/>
            <p:nvPr/>
          </p:nvSpPr>
          <p:spPr>
            <a:xfrm>
              <a:off x="5334000"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14" name="object 14"/>
            <p:cNvSpPr/>
            <p:nvPr/>
          </p:nvSpPr>
          <p:spPr>
            <a:xfrm>
              <a:off x="5334000"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sp>
          <p:nvSpPr>
            <p:cNvPr id="15" name="object 15"/>
            <p:cNvSpPr/>
            <p:nvPr/>
          </p:nvSpPr>
          <p:spPr>
            <a:xfrm>
              <a:off x="5943599" y="2816351"/>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333333"/>
            </a:solidFill>
          </p:spPr>
          <p:txBody>
            <a:bodyPr wrap="square" lIns="0" tIns="0" rIns="0" bIns="0" rtlCol="0"/>
            <a:lstStyle/>
            <a:p>
              <a:endParaRPr sz="1013"/>
            </a:p>
          </p:txBody>
        </p:sp>
        <p:sp>
          <p:nvSpPr>
            <p:cNvPr id="16" name="object 16"/>
            <p:cNvSpPr/>
            <p:nvPr/>
          </p:nvSpPr>
          <p:spPr>
            <a:xfrm>
              <a:off x="6324599"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17" name="object 17"/>
            <p:cNvSpPr/>
            <p:nvPr/>
          </p:nvSpPr>
          <p:spPr>
            <a:xfrm>
              <a:off x="6324599"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sp>
          <p:nvSpPr>
            <p:cNvPr id="18" name="object 18"/>
            <p:cNvSpPr/>
            <p:nvPr/>
          </p:nvSpPr>
          <p:spPr>
            <a:xfrm>
              <a:off x="6934199" y="2816351"/>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333333"/>
            </a:solidFill>
          </p:spPr>
          <p:txBody>
            <a:bodyPr wrap="square" lIns="0" tIns="0" rIns="0" bIns="0" rtlCol="0"/>
            <a:lstStyle/>
            <a:p>
              <a:endParaRPr sz="1013"/>
            </a:p>
          </p:txBody>
        </p:sp>
        <p:sp>
          <p:nvSpPr>
            <p:cNvPr id="19" name="object 19"/>
            <p:cNvSpPr/>
            <p:nvPr/>
          </p:nvSpPr>
          <p:spPr>
            <a:xfrm>
              <a:off x="7315199"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20" name="object 20"/>
            <p:cNvSpPr/>
            <p:nvPr/>
          </p:nvSpPr>
          <p:spPr>
            <a:xfrm>
              <a:off x="7315199"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sp>
          <p:nvSpPr>
            <p:cNvPr id="21" name="object 21"/>
            <p:cNvSpPr/>
            <p:nvPr/>
          </p:nvSpPr>
          <p:spPr>
            <a:xfrm>
              <a:off x="7924799" y="2816351"/>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333333"/>
            </a:solidFill>
          </p:spPr>
          <p:txBody>
            <a:bodyPr wrap="square" lIns="0" tIns="0" rIns="0" bIns="0" rtlCol="0"/>
            <a:lstStyle/>
            <a:p>
              <a:endParaRPr sz="1013"/>
            </a:p>
          </p:txBody>
        </p:sp>
        <p:sp>
          <p:nvSpPr>
            <p:cNvPr id="22" name="object 22"/>
            <p:cNvSpPr/>
            <p:nvPr/>
          </p:nvSpPr>
          <p:spPr>
            <a:xfrm>
              <a:off x="8305799" y="2549651"/>
              <a:ext cx="609600" cy="533400"/>
            </a:xfrm>
            <a:custGeom>
              <a:avLst/>
              <a:gdLst/>
              <a:ahLst/>
              <a:cxnLst/>
              <a:rect l="l" t="t" r="r" b="b"/>
              <a:pathLst>
                <a:path w="609600" h="533400">
                  <a:moveTo>
                    <a:pt x="609600" y="0"/>
                  </a:moveTo>
                  <a:lnTo>
                    <a:pt x="0" y="0"/>
                  </a:lnTo>
                  <a:lnTo>
                    <a:pt x="0" y="533400"/>
                  </a:lnTo>
                  <a:lnTo>
                    <a:pt x="609600" y="533400"/>
                  </a:lnTo>
                  <a:lnTo>
                    <a:pt x="609600" y="0"/>
                  </a:lnTo>
                  <a:close/>
                </a:path>
              </a:pathLst>
            </a:custGeom>
            <a:solidFill>
              <a:srgbClr val="CCD5DF"/>
            </a:solidFill>
          </p:spPr>
          <p:txBody>
            <a:bodyPr wrap="square" lIns="0" tIns="0" rIns="0" bIns="0" rtlCol="0"/>
            <a:lstStyle/>
            <a:p>
              <a:endParaRPr sz="1013"/>
            </a:p>
          </p:txBody>
        </p:sp>
        <p:sp>
          <p:nvSpPr>
            <p:cNvPr id="23" name="object 23"/>
            <p:cNvSpPr/>
            <p:nvPr/>
          </p:nvSpPr>
          <p:spPr>
            <a:xfrm>
              <a:off x="8305799" y="2549651"/>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ln w="9144">
              <a:solidFill>
                <a:srgbClr val="333333"/>
              </a:solidFill>
            </a:ln>
          </p:spPr>
          <p:txBody>
            <a:bodyPr wrap="square" lIns="0" tIns="0" rIns="0" bIns="0" rtlCol="0"/>
            <a:lstStyle/>
            <a:p>
              <a:endParaRPr sz="1013"/>
            </a:p>
          </p:txBody>
        </p:sp>
      </p:grpSp>
      <p:grpSp>
        <p:nvGrpSpPr>
          <p:cNvPr id="24" name="object 24"/>
          <p:cNvGrpSpPr/>
          <p:nvPr/>
        </p:nvGrpSpPr>
        <p:grpSpPr>
          <a:xfrm>
            <a:off x="2297716" y="3274213"/>
            <a:ext cx="1205508" cy="819746"/>
            <a:chOff x="2052827" y="4110228"/>
            <a:chExt cx="2143125" cy="1457325"/>
          </a:xfrm>
        </p:grpSpPr>
        <p:sp>
          <p:nvSpPr>
            <p:cNvPr id="25" name="object 25"/>
            <p:cNvSpPr/>
            <p:nvPr/>
          </p:nvSpPr>
          <p:spPr>
            <a:xfrm>
              <a:off x="2971800" y="41148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CCD5DF"/>
            </a:solidFill>
          </p:spPr>
          <p:txBody>
            <a:bodyPr wrap="square" lIns="0" tIns="0" rIns="0" bIns="0" rtlCol="0"/>
            <a:lstStyle/>
            <a:p>
              <a:endParaRPr sz="1013"/>
            </a:p>
          </p:txBody>
        </p:sp>
        <p:sp>
          <p:nvSpPr>
            <p:cNvPr id="26" name="object 26"/>
            <p:cNvSpPr/>
            <p:nvPr/>
          </p:nvSpPr>
          <p:spPr>
            <a:xfrm>
              <a:off x="2971800" y="41148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333333"/>
              </a:solidFill>
            </a:ln>
          </p:spPr>
          <p:txBody>
            <a:bodyPr wrap="square" lIns="0" tIns="0" rIns="0" bIns="0" rtlCol="0"/>
            <a:lstStyle/>
            <a:p>
              <a:endParaRPr sz="1013"/>
            </a:p>
          </p:txBody>
        </p:sp>
        <p:sp>
          <p:nvSpPr>
            <p:cNvPr id="27" name="object 27"/>
            <p:cNvSpPr/>
            <p:nvPr/>
          </p:nvSpPr>
          <p:spPr>
            <a:xfrm>
              <a:off x="2514600" y="46482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CCD5DF"/>
            </a:solidFill>
          </p:spPr>
          <p:txBody>
            <a:bodyPr wrap="square" lIns="0" tIns="0" rIns="0" bIns="0" rtlCol="0"/>
            <a:lstStyle/>
            <a:p>
              <a:endParaRPr sz="1013"/>
            </a:p>
          </p:txBody>
        </p:sp>
        <p:sp>
          <p:nvSpPr>
            <p:cNvPr id="28" name="object 28"/>
            <p:cNvSpPr/>
            <p:nvPr/>
          </p:nvSpPr>
          <p:spPr>
            <a:xfrm>
              <a:off x="2514600" y="4343400"/>
              <a:ext cx="533400" cy="609600"/>
            </a:xfrm>
            <a:custGeom>
              <a:avLst/>
              <a:gdLst/>
              <a:ahLst/>
              <a:cxnLst/>
              <a:rect l="l" t="t" r="r" b="b"/>
              <a:pathLst>
                <a:path w="533400" h="609600">
                  <a:moveTo>
                    <a:pt x="0" y="457200"/>
                  </a:moveTo>
                  <a:lnTo>
                    <a:pt x="7766" y="409017"/>
                  </a:lnTo>
                  <a:lnTo>
                    <a:pt x="29394" y="367180"/>
                  </a:lnTo>
                  <a:lnTo>
                    <a:pt x="62380" y="334194"/>
                  </a:lnTo>
                  <a:lnTo>
                    <a:pt x="104217" y="312566"/>
                  </a:lnTo>
                  <a:lnTo>
                    <a:pt x="152400" y="304800"/>
                  </a:lnTo>
                  <a:lnTo>
                    <a:pt x="200582" y="312566"/>
                  </a:lnTo>
                  <a:lnTo>
                    <a:pt x="242419" y="334194"/>
                  </a:lnTo>
                  <a:lnTo>
                    <a:pt x="275405" y="367180"/>
                  </a:lnTo>
                  <a:lnTo>
                    <a:pt x="297033" y="409017"/>
                  </a:lnTo>
                  <a:lnTo>
                    <a:pt x="304800" y="457200"/>
                  </a:lnTo>
                  <a:lnTo>
                    <a:pt x="297033" y="505382"/>
                  </a:lnTo>
                  <a:lnTo>
                    <a:pt x="275405" y="547219"/>
                  </a:lnTo>
                  <a:lnTo>
                    <a:pt x="242419" y="580205"/>
                  </a:lnTo>
                  <a:lnTo>
                    <a:pt x="200582" y="601833"/>
                  </a:lnTo>
                  <a:lnTo>
                    <a:pt x="152400" y="609600"/>
                  </a:lnTo>
                  <a:lnTo>
                    <a:pt x="104217" y="601833"/>
                  </a:lnTo>
                  <a:lnTo>
                    <a:pt x="62380" y="580205"/>
                  </a:lnTo>
                  <a:lnTo>
                    <a:pt x="29394" y="547219"/>
                  </a:lnTo>
                  <a:lnTo>
                    <a:pt x="7766" y="505382"/>
                  </a:lnTo>
                  <a:lnTo>
                    <a:pt x="0" y="457200"/>
                  </a:lnTo>
                  <a:close/>
                </a:path>
                <a:path w="533400" h="609600">
                  <a:moveTo>
                    <a:pt x="533400" y="0"/>
                  </a:moveTo>
                  <a:lnTo>
                    <a:pt x="228600" y="381000"/>
                  </a:lnTo>
                </a:path>
              </a:pathLst>
            </a:custGeom>
            <a:ln w="9144">
              <a:solidFill>
                <a:srgbClr val="333333"/>
              </a:solidFill>
            </a:ln>
          </p:spPr>
          <p:txBody>
            <a:bodyPr wrap="square" lIns="0" tIns="0" rIns="0" bIns="0" rtlCol="0"/>
            <a:lstStyle/>
            <a:p>
              <a:endParaRPr sz="1013"/>
            </a:p>
          </p:txBody>
        </p:sp>
        <p:sp>
          <p:nvSpPr>
            <p:cNvPr id="29" name="object 29"/>
            <p:cNvSpPr/>
            <p:nvPr/>
          </p:nvSpPr>
          <p:spPr>
            <a:xfrm>
              <a:off x="2057399" y="51816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CCD5DF"/>
            </a:solidFill>
          </p:spPr>
          <p:txBody>
            <a:bodyPr wrap="square" lIns="0" tIns="0" rIns="0" bIns="0" rtlCol="0"/>
            <a:lstStyle/>
            <a:p>
              <a:endParaRPr sz="1013"/>
            </a:p>
          </p:txBody>
        </p:sp>
        <p:sp>
          <p:nvSpPr>
            <p:cNvPr id="30" name="object 30"/>
            <p:cNvSpPr/>
            <p:nvPr/>
          </p:nvSpPr>
          <p:spPr>
            <a:xfrm>
              <a:off x="2057399" y="4953000"/>
              <a:ext cx="533400" cy="533400"/>
            </a:xfrm>
            <a:custGeom>
              <a:avLst/>
              <a:gdLst/>
              <a:ahLst/>
              <a:cxnLst/>
              <a:rect l="l" t="t" r="r" b="b"/>
              <a:pathLst>
                <a:path w="533400" h="533400">
                  <a:moveTo>
                    <a:pt x="0" y="381000"/>
                  </a:moveTo>
                  <a:lnTo>
                    <a:pt x="7766" y="332817"/>
                  </a:lnTo>
                  <a:lnTo>
                    <a:pt x="29394" y="290980"/>
                  </a:lnTo>
                  <a:lnTo>
                    <a:pt x="62380" y="257994"/>
                  </a:lnTo>
                  <a:lnTo>
                    <a:pt x="104217" y="236366"/>
                  </a:lnTo>
                  <a:lnTo>
                    <a:pt x="152400" y="228600"/>
                  </a:lnTo>
                  <a:lnTo>
                    <a:pt x="200582" y="236366"/>
                  </a:lnTo>
                  <a:lnTo>
                    <a:pt x="242419" y="257994"/>
                  </a:lnTo>
                  <a:lnTo>
                    <a:pt x="275405" y="290980"/>
                  </a:lnTo>
                  <a:lnTo>
                    <a:pt x="297033" y="332817"/>
                  </a:lnTo>
                  <a:lnTo>
                    <a:pt x="304800" y="381000"/>
                  </a:lnTo>
                  <a:lnTo>
                    <a:pt x="297033" y="429182"/>
                  </a:lnTo>
                  <a:lnTo>
                    <a:pt x="275405" y="471019"/>
                  </a:lnTo>
                  <a:lnTo>
                    <a:pt x="242419" y="504005"/>
                  </a:lnTo>
                  <a:lnTo>
                    <a:pt x="200582" y="525633"/>
                  </a:lnTo>
                  <a:lnTo>
                    <a:pt x="152400" y="533400"/>
                  </a:lnTo>
                  <a:lnTo>
                    <a:pt x="104217" y="525633"/>
                  </a:lnTo>
                  <a:lnTo>
                    <a:pt x="62380" y="504005"/>
                  </a:lnTo>
                  <a:lnTo>
                    <a:pt x="29394" y="471019"/>
                  </a:lnTo>
                  <a:lnTo>
                    <a:pt x="7766" y="429182"/>
                  </a:lnTo>
                  <a:lnTo>
                    <a:pt x="0" y="381000"/>
                  </a:lnTo>
                  <a:close/>
                </a:path>
                <a:path w="533400" h="533400">
                  <a:moveTo>
                    <a:pt x="533400" y="0"/>
                  </a:moveTo>
                  <a:lnTo>
                    <a:pt x="228600" y="304800"/>
                  </a:lnTo>
                </a:path>
              </a:pathLst>
            </a:custGeom>
            <a:ln w="9144">
              <a:solidFill>
                <a:srgbClr val="333333"/>
              </a:solidFill>
            </a:ln>
          </p:spPr>
          <p:txBody>
            <a:bodyPr wrap="square" lIns="0" tIns="0" rIns="0" bIns="0" rtlCol="0"/>
            <a:lstStyle/>
            <a:p>
              <a:endParaRPr sz="1013"/>
            </a:p>
          </p:txBody>
        </p:sp>
        <p:sp>
          <p:nvSpPr>
            <p:cNvPr id="31" name="object 31"/>
            <p:cNvSpPr/>
            <p:nvPr/>
          </p:nvSpPr>
          <p:spPr>
            <a:xfrm>
              <a:off x="3429000" y="46482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CCD5DF"/>
            </a:solidFill>
          </p:spPr>
          <p:txBody>
            <a:bodyPr wrap="square" lIns="0" tIns="0" rIns="0" bIns="0" rtlCol="0"/>
            <a:lstStyle/>
            <a:p>
              <a:endParaRPr sz="1013"/>
            </a:p>
          </p:txBody>
        </p:sp>
        <p:sp>
          <p:nvSpPr>
            <p:cNvPr id="32" name="object 32"/>
            <p:cNvSpPr/>
            <p:nvPr/>
          </p:nvSpPr>
          <p:spPr>
            <a:xfrm>
              <a:off x="3200400" y="4343400"/>
              <a:ext cx="533400" cy="609600"/>
            </a:xfrm>
            <a:custGeom>
              <a:avLst/>
              <a:gdLst/>
              <a:ahLst/>
              <a:cxnLst/>
              <a:rect l="l" t="t" r="r" b="b"/>
              <a:pathLst>
                <a:path w="533400" h="609600">
                  <a:moveTo>
                    <a:pt x="228600" y="457200"/>
                  </a:moveTo>
                  <a:lnTo>
                    <a:pt x="236366" y="409017"/>
                  </a:lnTo>
                  <a:lnTo>
                    <a:pt x="257994" y="367180"/>
                  </a:lnTo>
                  <a:lnTo>
                    <a:pt x="290980" y="334194"/>
                  </a:lnTo>
                  <a:lnTo>
                    <a:pt x="332817" y="312566"/>
                  </a:lnTo>
                  <a:lnTo>
                    <a:pt x="381000" y="304800"/>
                  </a:lnTo>
                  <a:lnTo>
                    <a:pt x="429182" y="312566"/>
                  </a:lnTo>
                  <a:lnTo>
                    <a:pt x="471019" y="334194"/>
                  </a:lnTo>
                  <a:lnTo>
                    <a:pt x="504005" y="367180"/>
                  </a:lnTo>
                  <a:lnTo>
                    <a:pt x="525633" y="409017"/>
                  </a:lnTo>
                  <a:lnTo>
                    <a:pt x="533400" y="457200"/>
                  </a:lnTo>
                  <a:lnTo>
                    <a:pt x="525633" y="505382"/>
                  </a:lnTo>
                  <a:lnTo>
                    <a:pt x="504005" y="547219"/>
                  </a:lnTo>
                  <a:lnTo>
                    <a:pt x="471019" y="580205"/>
                  </a:lnTo>
                  <a:lnTo>
                    <a:pt x="429182" y="601833"/>
                  </a:lnTo>
                  <a:lnTo>
                    <a:pt x="381000" y="609600"/>
                  </a:lnTo>
                  <a:lnTo>
                    <a:pt x="332817" y="601833"/>
                  </a:lnTo>
                  <a:lnTo>
                    <a:pt x="290980" y="580205"/>
                  </a:lnTo>
                  <a:lnTo>
                    <a:pt x="257994" y="547219"/>
                  </a:lnTo>
                  <a:lnTo>
                    <a:pt x="236366" y="505382"/>
                  </a:lnTo>
                  <a:lnTo>
                    <a:pt x="228600" y="457200"/>
                  </a:lnTo>
                  <a:close/>
                </a:path>
                <a:path w="533400" h="609600">
                  <a:moveTo>
                    <a:pt x="0" y="0"/>
                  </a:moveTo>
                  <a:lnTo>
                    <a:pt x="304800" y="304800"/>
                  </a:lnTo>
                </a:path>
              </a:pathLst>
            </a:custGeom>
            <a:ln w="9144">
              <a:solidFill>
                <a:srgbClr val="333333"/>
              </a:solidFill>
            </a:ln>
          </p:spPr>
          <p:txBody>
            <a:bodyPr wrap="square" lIns="0" tIns="0" rIns="0" bIns="0" rtlCol="0"/>
            <a:lstStyle/>
            <a:p>
              <a:endParaRPr sz="1013"/>
            </a:p>
          </p:txBody>
        </p:sp>
        <p:sp>
          <p:nvSpPr>
            <p:cNvPr id="33" name="object 33"/>
            <p:cNvSpPr/>
            <p:nvPr/>
          </p:nvSpPr>
          <p:spPr>
            <a:xfrm>
              <a:off x="3886200" y="51816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CCD5DF"/>
            </a:solidFill>
          </p:spPr>
          <p:txBody>
            <a:bodyPr wrap="square" lIns="0" tIns="0" rIns="0" bIns="0" rtlCol="0"/>
            <a:lstStyle/>
            <a:p>
              <a:endParaRPr sz="1013"/>
            </a:p>
          </p:txBody>
        </p:sp>
        <p:sp>
          <p:nvSpPr>
            <p:cNvPr id="34" name="object 34"/>
            <p:cNvSpPr/>
            <p:nvPr/>
          </p:nvSpPr>
          <p:spPr>
            <a:xfrm>
              <a:off x="3733800" y="4876800"/>
              <a:ext cx="457200" cy="609600"/>
            </a:xfrm>
            <a:custGeom>
              <a:avLst/>
              <a:gdLst/>
              <a:ahLst/>
              <a:cxnLst/>
              <a:rect l="l" t="t" r="r" b="b"/>
              <a:pathLst>
                <a:path w="457200" h="609600">
                  <a:moveTo>
                    <a:pt x="152400" y="457200"/>
                  </a:moveTo>
                  <a:lnTo>
                    <a:pt x="160166" y="409017"/>
                  </a:lnTo>
                  <a:lnTo>
                    <a:pt x="181794" y="367180"/>
                  </a:lnTo>
                  <a:lnTo>
                    <a:pt x="214780" y="334194"/>
                  </a:lnTo>
                  <a:lnTo>
                    <a:pt x="256617" y="312566"/>
                  </a:lnTo>
                  <a:lnTo>
                    <a:pt x="304800" y="304800"/>
                  </a:lnTo>
                  <a:lnTo>
                    <a:pt x="352982" y="312566"/>
                  </a:lnTo>
                  <a:lnTo>
                    <a:pt x="394819" y="334194"/>
                  </a:lnTo>
                  <a:lnTo>
                    <a:pt x="427805" y="367180"/>
                  </a:lnTo>
                  <a:lnTo>
                    <a:pt x="449433" y="409017"/>
                  </a:lnTo>
                  <a:lnTo>
                    <a:pt x="457200" y="457200"/>
                  </a:lnTo>
                  <a:lnTo>
                    <a:pt x="449433" y="505382"/>
                  </a:lnTo>
                  <a:lnTo>
                    <a:pt x="427805" y="547219"/>
                  </a:lnTo>
                  <a:lnTo>
                    <a:pt x="394819" y="580205"/>
                  </a:lnTo>
                  <a:lnTo>
                    <a:pt x="352982" y="601833"/>
                  </a:lnTo>
                  <a:lnTo>
                    <a:pt x="304800" y="609600"/>
                  </a:lnTo>
                  <a:lnTo>
                    <a:pt x="256617" y="601833"/>
                  </a:lnTo>
                  <a:lnTo>
                    <a:pt x="214780" y="580205"/>
                  </a:lnTo>
                  <a:lnTo>
                    <a:pt x="181794" y="547219"/>
                  </a:lnTo>
                  <a:lnTo>
                    <a:pt x="160166" y="505382"/>
                  </a:lnTo>
                  <a:lnTo>
                    <a:pt x="152400" y="457200"/>
                  </a:lnTo>
                  <a:close/>
                </a:path>
                <a:path w="457200" h="609600">
                  <a:moveTo>
                    <a:pt x="0" y="0"/>
                  </a:moveTo>
                  <a:lnTo>
                    <a:pt x="228600" y="381000"/>
                  </a:lnTo>
                </a:path>
              </a:pathLst>
            </a:custGeom>
            <a:ln w="9144">
              <a:solidFill>
                <a:srgbClr val="333333"/>
              </a:solidFill>
            </a:ln>
          </p:spPr>
          <p:txBody>
            <a:bodyPr wrap="square" lIns="0" tIns="0" rIns="0" bIns="0" rtlCol="0"/>
            <a:lstStyle/>
            <a:p>
              <a:endParaRPr sz="1013"/>
            </a:p>
          </p:txBody>
        </p:sp>
        <p:sp>
          <p:nvSpPr>
            <p:cNvPr id="35" name="object 35"/>
            <p:cNvSpPr/>
            <p:nvPr/>
          </p:nvSpPr>
          <p:spPr>
            <a:xfrm>
              <a:off x="2743200" y="52578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CCD5DF"/>
            </a:solidFill>
          </p:spPr>
          <p:txBody>
            <a:bodyPr wrap="square" lIns="0" tIns="0" rIns="0" bIns="0" rtlCol="0"/>
            <a:lstStyle/>
            <a:p>
              <a:endParaRPr sz="1013"/>
            </a:p>
          </p:txBody>
        </p:sp>
        <p:sp>
          <p:nvSpPr>
            <p:cNvPr id="36" name="object 36"/>
            <p:cNvSpPr/>
            <p:nvPr/>
          </p:nvSpPr>
          <p:spPr>
            <a:xfrm>
              <a:off x="2743200" y="4953000"/>
              <a:ext cx="304800" cy="609600"/>
            </a:xfrm>
            <a:custGeom>
              <a:avLst/>
              <a:gdLst/>
              <a:ahLst/>
              <a:cxnLst/>
              <a:rect l="l" t="t" r="r" b="b"/>
              <a:pathLst>
                <a:path w="304800" h="609600">
                  <a:moveTo>
                    <a:pt x="0" y="457200"/>
                  </a:moveTo>
                  <a:lnTo>
                    <a:pt x="7766" y="409017"/>
                  </a:lnTo>
                  <a:lnTo>
                    <a:pt x="29394" y="367180"/>
                  </a:lnTo>
                  <a:lnTo>
                    <a:pt x="62380" y="334194"/>
                  </a:lnTo>
                  <a:lnTo>
                    <a:pt x="104217" y="312566"/>
                  </a:lnTo>
                  <a:lnTo>
                    <a:pt x="152400" y="304800"/>
                  </a:lnTo>
                  <a:lnTo>
                    <a:pt x="200582" y="312566"/>
                  </a:lnTo>
                  <a:lnTo>
                    <a:pt x="242419" y="334194"/>
                  </a:lnTo>
                  <a:lnTo>
                    <a:pt x="275405" y="367180"/>
                  </a:lnTo>
                  <a:lnTo>
                    <a:pt x="297033" y="409017"/>
                  </a:lnTo>
                  <a:lnTo>
                    <a:pt x="304800" y="457200"/>
                  </a:lnTo>
                  <a:lnTo>
                    <a:pt x="297033" y="505382"/>
                  </a:lnTo>
                  <a:lnTo>
                    <a:pt x="275405" y="547219"/>
                  </a:lnTo>
                  <a:lnTo>
                    <a:pt x="242419" y="580205"/>
                  </a:lnTo>
                  <a:lnTo>
                    <a:pt x="200582" y="601833"/>
                  </a:lnTo>
                  <a:lnTo>
                    <a:pt x="152400" y="609600"/>
                  </a:lnTo>
                  <a:lnTo>
                    <a:pt x="104217" y="601833"/>
                  </a:lnTo>
                  <a:lnTo>
                    <a:pt x="62380" y="580205"/>
                  </a:lnTo>
                  <a:lnTo>
                    <a:pt x="29394" y="547219"/>
                  </a:lnTo>
                  <a:lnTo>
                    <a:pt x="7766" y="505382"/>
                  </a:lnTo>
                  <a:lnTo>
                    <a:pt x="0" y="457200"/>
                  </a:lnTo>
                  <a:close/>
                </a:path>
                <a:path w="304800" h="609600">
                  <a:moveTo>
                    <a:pt x="0" y="0"/>
                  </a:moveTo>
                  <a:lnTo>
                    <a:pt x="152400" y="304800"/>
                  </a:lnTo>
                </a:path>
              </a:pathLst>
            </a:custGeom>
            <a:ln w="9144">
              <a:solidFill>
                <a:srgbClr val="333333"/>
              </a:solidFill>
            </a:ln>
          </p:spPr>
          <p:txBody>
            <a:bodyPr wrap="square" lIns="0" tIns="0" rIns="0" bIns="0" rtlCol="0"/>
            <a:lstStyle/>
            <a:p>
              <a:endParaRPr sz="1013"/>
            </a:p>
          </p:txBody>
        </p:sp>
      </p:grpSp>
      <p:grpSp>
        <p:nvGrpSpPr>
          <p:cNvPr id="37" name="object 37"/>
          <p:cNvGrpSpPr/>
          <p:nvPr/>
        </p:nvGrpSpPr>
        <p:grpSpPr>
          <a:xfrm>
            <a:off x="3757612" y="3422517"/>
            <a:ext cx="1928813" cy="476846"/>
            <a:chOff x="4648200" y="4373879"/>
            <a:chExt cx="3429000" cy="847725"/>
          </a:xfrm>
        </p:grpSpPr>
        <p:sp>
          <p:nvSpPr>
            <p:cNvPr id="38" name="object 38"/>
            <p:cNvSpPr/>
            <p:nvPr/>
          </p:nvSpPr>
          <p:spPr>
            <a:xfrm>
              <a:off x="5181600" y="4378451"/>
              <a:ext cx="2362200" cy="838200"/>
            </a:xfrm>
            <a:custGeom>
              <a:avLst/>
              <a:gdLst/>
              <a:ahLst/>
              <a:cxnLst/>
              <a:rect l="l" t="t" r="r" b="b"/>
              <a:pathLst>
                <a:path w="2362200" h="838200">
                  <a:moveTo>
                    <a:pt x="1968500" y="0"/>
                  </a:moveTo>
                  <a:lnTo>
                    <a:pt x="393700" y="0"/>
                  </a:lnTo>
                  <a:lnTo>
                    <a:pt x="347788" y="2818"/>
                  </a:lnTo>
                  <a:lnTo>
                    <a:pt x="303431" y="11065"/>
                  </a:lnTo>
                  <a:lnTo>
                    <a:pt x="260925" y="24426"/>
                  </a:lnTo>
                  <a:lnTo>
                    <a:pt x="220565" y="42587"/>
                  </a:lnTo>
                  <a:lnTo>
                    <a:pt x="182646" y="65234"/>
                  </a:lnTo>
                  <a:lnTo>
                    <a:pt x="147465" y="92053"/>
                  </a:lnTo>
                  <a:lnTo>
                    <a:pt x="115316" y="122729"/>
                  </a:lnTo>
                  <a:lnTo>
                    <a:pt x="86494" y="156949"/>
                  </a:lnTo>
                  <a:lnTo>
                    <a:pt x="61296" y="194399"/>
                  </a:lnTo>
                  <a:lnTo>
                    <a:pt x="40017" y="234764"/>
                  </a:lnTo>
                  <a:lnTo>
                    <a:pt x="22953" y="277731"/>
                  </a:lnTo>
                  <a:lnTo>
                    <a:pt x="10398" y="322985"/>
                  </a:lnTo>
                  <a:lnTo>
                    <a:pt x="2648" y="370213"/>
                  </a:lnTo>
                  <a:lnTo>
                    <a:pt x="0" y="419100"/>
                  </a:lnTo>
                  <a:lnTo>
                    <a:pt x="2648" y="467986"/>
                  </a:lnTo>
                  <a:lnTo>
                    <a:pt x="10398" y="515214"/>
                  </a:lnTo>
                  <a:lnTo>
                    <a:pt x="22953" y="560468"/>
                  </a:lnTo>
                  <a:lnTo>
                    <a:pt x="40017" y="603435"/>
                  </a:lnTo>
                  <a:lnTo>
                    <a:pt x="61296" y="643800"/>
                  </a:lnTo>
                  <a:lnTo>
                    <a:pt x="86494" y="681250"/>
                  </a:lnTo>
                  <a:lnTo>
                    <a:pt x="115316" y="715470"/>
                  </a:lnTo>
                  <a:lnTo>
                    <a:pt x="147465" y="746146"/>
                  </a:lnTo>
                  <a:lnTo>
                    <a:pt x="182646" y="772965"/>
                  </a:lnTo>
                  <a:lnTo>
                    <a:pt x="220565" y="795612"/>
                  </a:lnTo>
                  <a:lnTo>
                    <a:pt x="260925" y="813773"/>
                  </a:lnTo>
                  <a:lnTo>
                    <a:pt x="303431" y="827134"/>
                  </a:lnTo>
                  <a:lnTo>
                    <a:pt x="347788" y="835381"/>
                  </a:lnTo>
                  <a:lnTo>
                    <a:pt x="393700" y="838200"/>
                  </a:lnTo>
                  <a:lnTo>
                    <a:pt x="1968500" y="838200"/>
                  </a:lnTo>
                  <a:lnTo>
                    <a:pt x="2014411" y="835381"/>
                  </a:lnTo>
                  <a:lnTo>
                    <a:pt x="2058768" y="827134"/>
                  </a:lnTo>
                  <a:lnTo>
                    <a:pt x="2101274" y="813773"/>
                  </a:lnTo>
                  <a:lnTo>
                    <a:pt x="2141634" y="795612"/>
                  </a:lnTo>
                  <a:lnTo>
                    <a:pt x="2179553" y="772965"/>
                  </a:lnTo>
                  <a:lnTo>
                    <a:pt x="2214734" y="746146"/>
                  </a:lnTo>
                  <a:lnTo>
                    <a:pt x="2246883" y="715470"/>
                  </a:lnTo>
                  <a:lnTo>
                    <a:pt x="2275705" y="681250"/>
                  </a:lnTo>
                  <a:lnTo>
                    <a:pt x="2300903" y="643800"/>
                  </a:lnTo>
                  <a:lnTo>
                    <a:pt x="2322182" y="603435"/>
                  </a:lnTo>
                  <a:lnTo>
                    <a:pt x="2339246" y="560468"/>
                  </a:lnTo>
                  <a:lnTo>
                    <a:pt x="2351801" y="515214"/>
                  </a:lnTo>
                  <a:lnTo>
                    <a:pt x="2359551" y="467986"/>
                  </a:lnTo>
                  <a:lnTo>
                    <a:pt x="2362200" y="419100"/>
                  </a:lnTo>
                  <a:lnTo>
                    <a:pt x="2359551" y="370213"/>
                  </a:lnTo>
                  <a:lnTo>
                    <a:pt x="2351801" y="322985"/>
                  </a:lnTo>
                  <a:lnTo>
                    <a:pt x="2339246" y="277731"/>
                  </a:lnTo>
                  <a:lnTo>
                    <a:pt x="2322182" y="234764"/>
                  </a:lnTo>
                  <a:lnTo>
                    <a:pt x="2300903" y="194399"/>
                  </a:lnTo>
                  <a:lnTo>
                    <a:pt x="2275705" y="156949"/>
                  </a:lnTo>
                  <a:lnTo>
                    <a:pt x="2246883" y="122729"/>
                  </a:lnTo>
                  <a:lnTo>
                    <a:pt x="2214734" y="92053"/>
                  </a:lnTo>
                  <a:lnTo>
                    <a:pt x="2179553" y="65234"/>
                  </a:lnTo>
                  <a:lnTo>
                    <a:pt x="2141634" y="42587"/>
                  </a:lnTo>
                  <a:lnTo>
                    <a:pt x="2101274" y="24426"/>
                  </a:lnTo>
                  <a:lnTo>
                    <a:pt x="2058768" y="11065"/>
                  </a:lnTo>
                  <a:lnTo>
                    <a:pt x="2014411" y="2818"/>
                  </a:lnTo>
                  <a:lnTo>
                    <a:pt x="1968500" y="0"/>
                  </a:lnTo>
                  <a:close/>
                </a:path>
              </a:pathLst>
            </a:custGeom>
            <a:solidFill>
              <a:srgbClr val="CCD5DF"/>
            </a:solidFill>
          </p:spPr>
          <p:txBody>
            <a:bodyPr wrap="square" lIns="0" tIns="0" rIns="0" bIns="0" rtlCol="0"/>
            <a:lstStyle/>
            <a:p>
              <a:endParaRPr sz="1013"/>
            </a:p>
          </p:txBody>
        </p:sp>
        <p:sp>
          <p:nvSpPr>
            <p:cNvPr id="39" name="object 39"/>
            <p:cNvSpPr/>
            <p:nvPr/>
          </p:nvSpPr>
          <p:spPr>
            <a:xfrm>
              <a:off x="5181600" y="4378451"/>
              <a:ext cx="2362200" cy="838200"/>
            </a:xfrm>
            <a:custGeom>
              <a:avLst/>
              <a:gdLst/>
              <a:ahLst/>
              <a:cxnLst/>
              <a:rect l="l" t="t" r="r" b="b"/>
              <a:pathLst>
                <a:path w="2362200" h="838200">
                  <a:moveTo>
                    <a:pt x="1968500" y="838200"/>
                  </a:moveTo>
                  <a:lnTo>
                    <a:pt x="1922588" y="835381"/>
                  </a:lnTo>
                  <a:lnTo>
                    <a:pt x="1878231" y="827134"/>
                  </a:lnTo>
                  <a:lnTo>
                    <a:pt x="1835725" y="813773"/>
                  </a:lnTo>
                  <a:lnTo>
                    <a:pt x="1795365" y="795612"/>
                  </a:lnTo>
                  <a:lnTo>
                    <a:pt x="1757446" y="772965"/>
                  </a:lnTo>
                  <a:lnTo>
                    <a:pt x="1722265" y="746146"/>
                  </a:lnTo>
                  <a:lnTo>
                    <a:pt x="1690116" y="715470"/>
                  </a:lnTo>
                  <a:lnTo>
                    <a:pt x="1661294" y="681250"/>
                  </a:lnTo>
                  <a:lnTo>
                    <a:pt x="1636096" y="643800"/>
                  </a:lnTo>
                  <a:lnTo>
                    <a:pt x="1614817" y="603435"/>
                  </a:lnTo>
                  <a:lnTo>
                    <a:pt x="1597753" y="560468"/>
                  </a:lnTo>
                  <a:lnTo>
                    <a:pt x="1585198" y="515214"/>
                  </a:lnTo>
                  <a:lnTo>
                    <a:pt x="1577448" y="467986"/>
                  </a:lnTo>
                  <a:lnTo>
                    <a:pt x="1574800" y="419100"/>
                  </a:lnTo>
                  <a:lnTo>
                    <a:pt x="1577448" y="370213"/>
                  </a:lnTo>
                  <a:lnTo>
                    <a:pt x="1585198" y="322985"/>
                  </a:lnTo>
                  <a:lnTo>
                    <a:pt x="1597753" y="277731"/>
                  </a:lnTo>
                  <a:lnTo>
                    <a:pt x="1614817" y="234764"/>
                  </a:lnTo>
                  <a:lnTo>
                    <a:pt x="1636096" y="194399"/>
                  </a:lnTo>
                  <a:lnTo>
                    <a:pt x="1661294" y="156949"/>
                  </a:lnTo>
                  <a:lnTo>
                    <a:pt x="1690116" y="122729"/>
                  </a:lnTo>
                  <a:lnTo>
                    <a:pt x="1722265" y="92053"/>
                  </a:lnTo>
                  <a:lnTo>
                    <a:pt x="1757446" y="65234"/>
                  </a:lnTo>
                  <a:lnTo>
                    <a:pt x="1795365" y="42587"/>
                  </a:lnTo>
                  <a:lnTo>
                    <a:pt x="1835725" y="24426"/>
                  </a:lnTo>
                  <a:lnTo>
                    <a:pt x="1878231" y="11065"/>
                  </a:lnTo>
                  <a:lnTo>
                    <a:pt x="1922588" y="2818"/>
                  </a:lnTo>
                  <a:lnTo>
                    <a:pt x="1968500" y="0"/>
                  </a:lnTo>
                </a:path>
                <a:path w="2362200" h="838200">
                  <a:moveTo>
                    <a:pt x="393700" y="0"/>
                  </a:moveTo>
                  <a:lnTo>
                    <a:pt x="1968500" y="0"/>
                  </a:lnTo>
                  <a:lnTo>
                    <a:pt x="2014411" y="2818"/>
                  </a:lnTo>
                  <a:lnTo>
                    <a:pt x="2058768" y="11065"/>
                  </a:lnTo>
                  <a:lnTo>
                    <a:pt x="2101274" y="24426"/>
                  </a:lnTo>
                  <a:lnTo>
                    <a:pt x="2141634" y="42587"/>
                  </a:lnTo>
                  <a:lnTo>
                    <a:pt x="2179553" y="65234"/>
                  </a:lnTo>
                  <a:lnTo>
                    <a:pt x="2214734" y="92053"/>
                  </a:lnTo>
                  <a:lnTo>
                    <a:pt x="2246883" y="122729"/>
                  </a:lnTo>
                  <a:lnTo>
                    <a:pt x="2275705" y="156949"/>
                  </a:lnTo>
                  <a:lnTo>
                    <a:pt x="2300903" y="194399"/>
                  </a:lnTo>
                  <a:lnTo>
                    <a:pt x="2322182" y="234764"/>
                  </a:lnTo>
                  <a:lnTo>
                    <a:pt x="2339246" y="277731"/>
                  </a:lnTo>
                  <a:lnTo>
                    <a:pt x="2351801" y="322985"/>
                  </a:lnTo>
                  <a:lnTo>
                    <a:pt x="2359551" y="370213"/>
                  </a:lnTo>
                  <a:lnTo>
                    <a:pt x="2362200" y="419100"/>
                  </a:lnTo>
                  <a:lnTo>
                    <a:pt x="2359551" y="467986"/>
                  </a:lnTo>
                  <a:lnTo>
                    <a:pt x="2351801" y="515214"/>
                  </a:lnTo>
                  <a:lnTo>
                    <a:pt x="2339246" y="560468"/>
                  </a:lnTo>
                  <a:lnTo>
                    <a:pt x="2322182" y="603435"/>
                  </a:lnTo>
                  <a:lnTo>
                    <a:pt x="2300903" y="643800"/>
                  </a:lnTo>
                  <a:lnTo>
                    <a:pt x="2275705" y="681250"/>
                  </a:lnTo>
                  <a:lnTo>
                    <a:pt x="2246883" y="715470"/>
                  </a:lnTo>
                  <a:lnTo>
                    <a:pt x="2214734" y="746146"/>
                  </a:lnTo>
                  <a:lnTo>
                    <a:pt x="2179553" y="772965"/>
                  </a:lnTo>
                  <a:lnTo>
                    <a:pt x="2141634" y="795612"/>
                  </a:lnTo>
                  <a:lnTo>
                    <a:pt x="2101274" y="813773"/>
                  </a:lnTo>
                  <a:lnTo>
                    <a:pt x="2058768" y="827134"/>
                  </a:lnTo>
                  <a:lnTo>
                    <a:pt x="2014411" y="835381"/>
                  </a:lnTo>
                  <a:lnTo>
                    <a:pt x="1968500" y="838200"/>
                  </a:lnTo>
                  <a:lnTo>
                    <a:pt x="393700" y="838200"/>
                  </a:lnTo>
                  <a:lnTo>
                    <a:pt x="347788" y="835381"/>
                  </a:lnTo>
                  <a:lnTo>
                    <a:pt x="303431" y="827134"/>
                  </a:lnTo>
                  <a:lnTo>
                    <a:pt x="260925" y="813773"/>
                  </a:lnTo>
                  <a:lnTo>
                    <a:pt x="220565" y="795612"/>
                  </a:lnTo>
                  <a:lnTo>
                    <a:pt x="182646" y="772965"/>
                  </a:lnTo>
                  <a:lnTo>
                    <a:pt x="147465" y="746146"/>
                  </a:lnTo>
                  <a:lnTo>
                    <a:pt x="115316" y="715470"/>
                  </a:lnTo>
                  <a:lnTo>
                    <a:pt x="86494" y="681250"/>
                  </a:lnTo>
                  <a:lnTo>
                    <a:pt x="61296" y="643800"/>
                  </a:lnTo>
                  <a:lnTo>
                    <a:pt x="40017" y="603435"/>
                  </a:lnTo>
                  <a:lnTo>
                    <a:pt x="22953" y="560468"/>
                  </a:lnTo>
                  <a:lnTo>
                    <a:pt x="10398" y="515214"/>
                  </a:lnTo>
                  <a:lnTo>
                    <a:pt x="2648" y="467986"/>
                  </a:lnTo>
                  <a:lnTo>
                    <a:pt x="0" y="419100"/>
                  </a:lnTo>
                  <a:lnTo>
                    <a:pt x="2648" y="370213"/>
                  </a:lnTo>
                  <a:lnTo>
                    <a:pt x="10398" y="322985"/>
                  </a:lnTo>
                  <a:lnTo>
                    <a:pt x="22953" y="277731"/>
                  </a:lnTo>
                  <a:lnTo>
                    <a:pt x="40017" y="234764"/>
                  </a:lnTo>
                  <a:lnTo>
                    <a:pt x="61296" y="194399"/>
                  </a:lnTo>
                  <a:lnTo>
                    <a:pt x="86494" y="156949"/>
                  </a:lnTo>
                  <a:lnTo>
                    <a:pt x="115316" y="122729"/>
                  </a:lnTo>
                  <a:lnTo>
                    <a:pt x="147465" y="92053"/>
                  </a:lnTo>
                  <a:lnTo>
                    <a:pt x="182646" y="65234"/>
                  </a:lnTo>
                  <a:lnTo>
                    <a:pt x="220565" y="42587"/>
                  </a:lnTo>
                  <a:lnTo>
                    <a:pt x="260925" y="24426"/>
                  </a:lnTo>
                  <a:lnTo>
                    <a:pt x="303431" y="11065"/>
                  </a:lnTo>
                  <a:lnTo>
                    <a:pt x="347788" y="2818"/>
                  </a:lnTo>
                  <a:lnTo>
                    <a:pt x="393700" y="0"/>
                  </a:lnTo>
                  <a:close/>
                </a:path>
              </a:pathLst>
            </a:custGeom>
            <a:ln w="9144">
              <a:solidFill>
                <a:srgbClr val="333333"/>
              </a:solidFill>
            </a:ln>
          </p:spPr>
          <p:txBody>
            <a:bodyPr wrap="square" lIns="0" tIns="0" rIns="0" bIns="0" rtlCol="0"/>
            <a:lstStyle/>
            <a:p>
              <a:endParaRPr sz="1013"/>
            </a:p>
          </p:txBody>
        </p:sp>
        <p:sp>
          <p:nvSpPr>
            <p:cNvPr id="40" name="object 40"/>
            <p:cNvSpPr/>
            <p:nvPr/>
          </p:nvSpPr>
          <p:spPr>
            <a:xfrm>
              <a:off x="4648200" y="4797551"/>
              <a:ext cx="3429000" cy="76200"/>
            </a:xfrm>
            <a:custGeom>
              <a:avLst/>
              <a:gdLst/>
              <a:ahLst/>
              <a:cxnLst/>
              <a:rect l="l" t="t" r="r" b="b"/>
              <a:pathLst>
                <a:path w="3429000" h="76200">
                  <a:moveTo>
                    <a:pt x="838200" y="38100"/>
                  </a:moveTo>
                  <a:lnTo>
                    <a:pt x="825500" y="31750"/>
                  </a:lnTo>
                  <a:lnTo>
                    <a:pt x="762000" y="0"/>
                  </a:lnTo>
                  <a:lnTo>
                    <a:pt x="762000" y="31750"/>
                  </a:lnTo>
                  <a:lnTo>
                    <a:pt x="0" y="31750"/>
                  </a:lnTo>
                  <a:lnTo>
                    <a:pt x="0" y="44450"/>
                  </a:lnTo>
                  <a:lnTo>
                    <a:pt x="762000" y="44450"/>
                  </a:lnTo>
                  <a:lnTo>
                    <a:pt x="762000" y="76200"/>
                  </a:lnTo>
                  <a:lnTo>
                    <a:pt x="825500" y="44450"/>
                  </a:lnTo>
                  <a:lnTo>
                    <a:pt x="838200" y="38100"/>
                  </a:lnTo>
                  <a:close/>
                </a:path>
                <a:path w="3429000" h="76200">
                  <a:moveTo>
                    <a:pt x="3429000" y="38100"/>
                  </a:moveTo>
                  <a:lnTo>
                    <a:pt x="3416300" y="31750"/>
                  </a:lnTo>
                  <a:lnTo>
                    <a:pt x="3352800" y="0"/>
                  </a:lnTo>
                  <a:lnTo>
                    <a:pt x="3352800" y="31750"/>
                  </a:lnTo>
                  <a:lnTo>
                    <a:pt x="2514600" y="31750"/>
                  </a:lnTo>
                  <a:lnTo>
                    <a:pt x="2514600" y="44450"/>
                  </a:lnTo>
                  <a:lnTo>
                    <a:pt x="3352800" y="44450"/>
                  </a:lnTo>
                  <a:lnTo>
                    <a:pt x="3352800" y="76200"/>
                  </a:lnTo>
                  <a:lnTo>
                    <a:pt x="3416300" y="44450"/>
                  </a:lnTo>
                  <a:lnTo>
                    <a:pt x="3429000" y="38100"/>
                  </a:lnTo>
                  <a:close/>
                </a:path>
              </a:pathLst>
            </a:custGeom>
            <a:solidFill>
              <a:srgbClr val="333333"/>
            </a:solidFill>
          </p:spPr>
          <p:txBody>
            <a:bodyPr wrap="square" lIns="0" tIns="0" rIns="0" bIns="0" rtlCol="0"/>
            <a:lstStyle/>
            <a:p>
              <a:endParaRPr sz="1013"/>
            </a:p>
          </p:txBody>
        </p:sp>
      </p:grpSp>
      <p:grpSp>
        <p:nvGrpSpPr>
          <p:cNvPr id="41" name="object 41"/>
          <p:cNvGrpSpPr/>
          <p:nvPr/>
        </p:nvGrpSpPr>
        <p:grpSpPr>
          <a:xfrm>
            <a:off x="5772007" y="3202203"/>
            <a:ext cx="943332" cy="997268"/>
            <a:chOff x="8229345" y="3982211"/>
            <a:chExt cx="1677035" cy="1772920"/>
          </a:xfrm>
        </p:grpSpPr>
        <p:sp>
          <p:nvSpPr>
            <p:cNvPr id="42" name="object 42"/>
            <p:cNvSpPr/>
            <p:nvPr/>
          </p:nvSpPr>
          <p:spPr>
            <a:xfrm>
              <a:off x="8534399" y="4378451"/>
              <a:ext cx="1219200" cy="1371600"/>
            </a:xfrm>
            <a:custGeom>
              <a:avLst/>
              <a:gdLst/>
              <a:ahLst/>
              <a:cxnLst/>
              <a:rect l="l" t="t" r="r" b="b"/>
              <a:pathLst>
                <a:path w="1219200" h="1371600">
                  <a:moveTo>
                    <a:pt x="609600" y="0"/>
                  </a:moveTo>
                  <a:lnTo>
                    <a:pt x="543176" y="1341"/>
                  </a:lnTo>
                  <a:lnTo>
                    <a:pt x="478825" y="5273"/>
                  </a:lnTo>
                  <a:lnTo>
                    <a:pt x="416917" y="11655"/>
                  </a:lnTo>
                  <a:lnTo>
                    <a:pt x="357825" y="20348"/>
                  </a:lnTo>
                  <a:lnTo>
                    <a:pt x="301921" y="31213"/>
                  </a:lnTo>
                  <a:lnTo>
                    <a:pt x="249576" y="44110"/>
                  </a:lnTo>
                  <a:lnTo>
                    <a:pt x="201162" y="58900"/>
                  </a:lnTo>
                  <a:lnTo>
                    <a:pt x="157051" y="75442"/>
                  </a:lnTo>
                  <a:lnTo>
                    <a:pt x="117616" y="93597"/>
                  </a:lnTo>
                  <a:lnTo>
                    <a:pt x="83227" y="113227"/>
                  </a:lnTo>
                  <a:lnTo>
                    <a:pt x="31077" y="156350"/>
                  </a:lnTo>
                  <a:lnTo>
                    <a:pt x="3576" y="203694"/>
                  </a:lnTo>
                  <a:lnTo>
                    <a:pt x="0" y="228600"/>
                  </a:lnTo>
                  <a:lnTo>
                    <a:pt x="0" y="1143000"/>
                  </a:lnTo>
                  <a:lnTo>
                    <a:pt x="14060" y="1192039"/>
                  </a:lnTo>
                  <a:lnTo>
                    <a:pt x="54257" y="1237413"/>
                  </a:lnTo>
                  <a:lnTo>
                    <a:pt x="117616" y="1278007"/>
                  </a:lnTo>
                  <a:lnTo>
                    <a:pt x="157051" y="1296162"/>
                  </a:lnTo>
                  <a:lnTo>
                    <a:pt x="201162" y="1312704"/>
                  </a:lnTo>
                  <a:lnTo>
                    <a:pt x="249576" y="1327493"/>
                  </a:lnTo>
                  <a:lnTo>
                    <a:pt x="301921" y="1340389"/>
                  </a:lnTo>
                  <a:lnTo>
                    <a:pt x="357825" y="1351253"/>
                  </a:lnTo>
                  <a:lnTo>
                    <a:pt x="416917" y="1359945"/>
                  </a:lnTo>
                  <a:lnTo>
                    <a:pt x="478825" y="1366327"/>
                  </a:lnTo>
                  <a:lnTo>
                    <a:pt x="543176" y="1370258"/>
                  </a:lnTo>
                  <a:lnTo>
                    <a:pt x="609600" y="1371600"/>
                  </a:lnTo>
                  <a:lnTo>
                    <a:pt x="676023" y="1370258"/>
                  </a:lnTo>
                  <a:lnTo>
                    <a:pt x="740374" y="1366327"/>
                  </a:lnTo>
                  <a:lnTo>
                    <a:pt x="802282" y="1359945"/>
                  </a:lnTo>
                  <a:lnTo>
                    <a:pt x="861374" y="1351253"/>
                  </a:lnTo>
                  <a:lnTo>
                    <a:pt x="917278" y="1340389"/>
                  </a:lnTo>
                  <a:lnTo>
                    <a:pt x="969623" y="1327493"/>
                  </a:lnTo>
                  <a:lnTo>
                    <a:pt x="1018037" y="1312704"/>
                  </a:lnTo>
                  <a:lnTo>
                    <a:pt x="1062148" y="1296162"/>
                  </a:lnTo>
                  <a:lnTo>
                    <a:pt x="1101583" y="1278007"/>
                  </a:lnTo>
                  <a:lnTo>
                    <a:pt x="1135972" y="1258378"/>
                  </a:lnTo>
                  <a:lnTo>
                    <a:pt x="1188122" y="1215254"/>
                  </a:lnTo>
                  <a:lnTo>
                    <a:pt x="1215623" y="1167908"/>
                  </a:lnTo>
                  <a:lnTo>
                    <a:pt x="1219200" y="1143000"/>
                  </a:lnTo>
                  <a:lnTo>
                    <a:pt x="1219200" y="228600"/>
                  </a:lnTo>
                  <a:lnTo>
                    <a:pt x="1205139" y="179564"/>
                  </a:lnTo>
                  <a:lnTo>
                    <a:pt x="1164942" y="134191"/>
                  </a:lnTo>
                  <a:lnTo>
                    <a:pt x="1101583" y="93597"/>
                  </a:lnTo>
                  <a:lnTo>
                    <a:pt x="1062148" y="75442"/>
                  </a:lnTo>
                  <a:lnTo>
                    <a:pt x="1018037" y="58900"/>
                  </a:lnTo>
                  <a:lnTo>
                    <a:pt x="969623" y="44110"/>
                  </a:lnTo>
                  <a:lnTo>
                    <a:pt x="917278" y="31213"/>
                  </a:lnTo>
                  <a:lnTo>
                    <a:pt x="861374" y="20348"/>
                  </a:lnTo>
                  <a:lnTo>
                    <a:pt x="802282" y="11655"/>
                  </a:lnTo>
                  <a:lnTo>
                    <a:pt x="740374" y="5273"/>
                  </a:lnTo>
                  <a:lnTo>
                    <a:pt x="676023" y="1341"/>
                  </a:lnTo>
                  <a:lnTo>
                    <a:pt x="609600" y="0"/>
                  </a:lnTo>
                  <a:close/>
                </a:path>
              </a:pathLst>
            </a:custGeom>
            <a:solidFill>
              <a:srgbClr val="CCD5DF"/>
            </a:solidFill>
          </p:spPr>
          <p:txBody>
            <a:bodyPr wrap="square" lIns="0" tIns="0" rIns="0" bIns="0" rtlCol="0"/>
            <a:lstStyle/>
            <a:p>
              <a:endParaRPr sz="1013"/>
            </a:p>
          </p:txBody>
        </p:sp>
        <p:sp>
          <p:nvSpPr>
            <p:cNvPr id="43" name="object 43"/>
            <p:cNvSpPr/>
            <p:nvPr/>
          </p:nvSpPr>
          <p:spPr>
            <a:xfrm>
              <a:off x="8534399" y="4378451"/>
              <a:ext cx="1219200" cy="1371600"/>
            </a:xfrm>
            <a:custGeom>
              <a:avLst/>
              <a:gdLst/>
              <a:ahLst/>
              <a:cxnLst/>
              <a:rect l="l" t="t" r="r" b="b"/>
              <a:pathLst>
                <a:path w="1219200" h="1371600">
                  <a:moveTo>
                    <a:pt x="1219200" y="228600"/>
                  </a:moveTo>
                  <a:lnTo>
                    <a:pt x="1205139" y="277635"/>
                  </a:lnTo>
                  <a:lnTo>
                    <a:pt x="1164942" y="323008"/>
                  </a:lnTo>
                  <a:lnTo>
                    <a:pt x="1101583" y="363602"/>
                  </a:lnTo>
                  <a:lnTo>
                    <a:pt x="1062148" y="381757"/>
                  </a:lnTo>
                  <a:lnTo>
                    <a:pt x="1018037" y="398299"/>
                  </a:lnTo>
                  <a:lnTo>
                    <a:pt x="969623" y="413089"/>
                  </a:lnTo>
                  <a:lnTo>
                    <a:pt x="917278" y="425986"/>
                  </a:lnTo>
                  <a:lnTo>
                    <a:pt x="861374" y="436851"/>
                  </a:lnTo>
                  <a:lnTo>
                    <a:pt x="802282" y="445544"/>
                  </a:lnTo>
                  <a:lnTo>
                    <a:pt x="740374" y="451926"/>
                  </a:lnTo>
                  <a:lnTo>
                    <a:pt x="676023" y="455858"/>
                  </a:lnTo>
                  <a:lnTo>
                    <a:pt x="609600" y="457200"/>
                  </a:lnTo>
                  <a:lnTo>
                    <a:pt x="543176" y="455858"/>
                  </a:lnTo>
                  <a:lnTo>
                    <a:pt x="478825" y="451926"/>
                  </a:lnTo>
                  <a:lnTo>
                    <a:pt x="416917" y="445544"/>
                  </a:lnTo>
                  <a:lnTo>
                    <a:pt x="357825" y="436851"/>
                  </a:lnTo>
                  <a:lnTo>
                    <a:pt x="301921" y="425986"/>
                  </a:lnTo>
                  <a:lnTo>
                    <a:pt x="249576" y="413089"/>
                  </a:lnTo>
                  <a:lnTo>
                    <a:pt x="201162" y="398299"/>
                  </a:lnTo>
                  <a:lnTo>
                    <a:pt x="157051" y="381757"/>
                  </a:lnTo>
                  <a:lnTo>
                    <a:pt x="117616" y="363602"/>
                  </a:lnTo>
                  <a:lnTo>
                    <a:pt x="83227" y="343972"/>
                  </a:lnTo>
                  <a:lnTo>
                    <a:pt x="31077" y="300849"/>
                  </a:lnTo>
                  <a:lnTo>
                    <a:pt x="3576" y="253505"/>
                  </a:lnTo>
                  <a:lnTo>
                    <a:pt x="0" y="228600"/>
                  </a:lnTo>
                </a:path>
                <a:path w="1219200" h="1371600">
                  <a:moveTo>
                    <a:pt x="0" y="228600"/>
                  </a:moveTo>
                  <a:lnTo>
                    <a:pt x="14060" y="179564"/>
                  </a:lnTo>
                  <a:lnTo>
                    <a:pt x="54257" y="134191"/>
                  </a:lnTo>
                  <a:lnTo>
                    <a:pt x="117616" y="93597"/>
                  </a:lnTo>
                  <a:lnTo>
                    <a:pt x="157051" y="75442"/>
                  </a:lnTo>
                  <a:lnTo>
                    <a:pt x="201162" y="58900"/>
                  </a:lnTo>
                  <a:lnTo>
                    <a:pt x="249576" y="44110"/>
                  </a:lnTo>
                  <a:lnTo>
                    <a:pt x="301921" y="31213"/>
                  </a:lnTo>
                  <a:lnTo>
                    <a:pt x="357825" y="20348"/>
                  </a:lnTo>
                  <a:lnTo>
                    <a:pt x="416917" y="11655"/>
                  </a:lnTo>
                  <a:lnTo>
                    <a:pt x="478825" y="5273"/>
                  </a:lnTo>
                  <a:lnTo>
                    <a:pt x="543176" y="1341"/>
                  </a:lnTo>
                  <a:lnTo>
                    <a:pt x="609600" y="0"/>
                  </a:lnTo>
                  <a:lnTo>
                    <a:pt x="676023" y="1341"/>
                  </a:lnTo>
                  <a:lnTo>
                    <a:pt x="740374" y="5273"/>
                  </a:lnTo>
                  <a:lnTo>
                    <a:pt x="802282" y="11655"/>
                  </a:lnTo>
                  <a:lnTo>
                    <a:pt x="861374" y="20348"/>
                  </a:lnTo>
                  <a:lnTo>
                    <a:pt x="917278" y="31213"/>
                  </a:lnTo>
                  <a:lnTo>
                    <a:pt x="969623" y="44110"/>
                  </a:lnTo>
                  <a:lnTo>
                    <a:pt x="1018037" y="58900"/>
                  </a:lnTo>
                  <a:lnTo>
                    <a:pt x="1062148" y="75442"/>
                  </a:lnTo>
                  <a:lnTo>
                    <a:pt x="1101583" y="93597"/>
                  </a:lnTo>
                  <a:lnTo>
                    <a:pt x="1135972" y="113227"/>
                  </a:lnTo>
                  <a:lnTo>
                    <a:pt x="1188122" y="156350"/>
                  </a:lnTo>
                  <a:lnTo>
                    <a:pt x="1215623" y="203694"/>
                  </a:lnTo>
                  <a:lnTo>
                    <a:pt x="1219200" y="228600"/>
                  </a:lnTo>
                  <a:lnTo>
                    <a:pt x="1219200" y="1143000"/>
                  </a:lnTo>
                  <a:lnTo>
                    <a:pt x="1205139" y="1192039"/>
                  </a:lnTo>
                  <a:lnTo>
                    <a:pt x="1164942" y="1237413"/>
                  </a:lnTo>
                  <a:lnTo>
                    <a:pt x="1101583" y="1278007"/>
                  </a:lnTo>
                  <a:lnTo>
                    <a:pt x="1062148" y="1296162"/>
                  </a:lnTo>
                  <a:lnTo>
                    <a:pt x="1018037" y="1312704"/>
                  </a:lnTo>
                  <a:lnTo>
                    <a:pt x="969623" y="1327493"/>
                  </a:lnTo>
                  <a:lnTo>
                    <a:pt x="917278" y="1340389"/>
                  </a:lnTo>
                  <a:lnTo>
                    <a:pt x="861374" y="1351253"/>
                  </a:lnTo>
                  <a:lnTo>
                    <a:pt x="802282" y="1359945"/>
                  </a:lnTo>
                  <a:lnTo>
                    <a:pt x="740374" y="1366327"/>
                  </a:lnTo>
                  <a:lnTo>
                    <a:pt x="676023" y="1370258"/>
                  </a:lnTo>
                  <a:lnTo>
                    <a:pt x="609600" y="1371600"/>
                  </a:lnTo>
                  <a:lnTo>
                    <a:pt x="543176" y="1370258"/>
                  </a:lnTo>
                  <a:lnTo>
                    <a:pt x="478825" y="1366327"/>
                  </a:lnTo>
                  <a:lnTo>
                    <a:pt x="416917" y="1359945"/>
                  </a:lnTo>
                  <a:lnTo>
                    <a:pt x="357825" y="1351253"/>
                  </a:lnTo>
                  <a:lnTo>
                    <a:pt x="301921" y="1340389"/>
                  </a:lnTo>
                  <a:lnTo>
                    <a:pt x="249576" y="1327493"/>
                  </a:lnTo>
                  <a:lnTo>
                    <a:pt x="201162" y="1312704"/>
                  </a:lnTo>
                  <a:lnTo>
                    <a:pt x="157051" y="1296162"/>
                  </a:lnTo>
                  <a:lnTo>
                    <a:pt x="117616" y="1278007"/>
                  </a:lnTo>
                  <a:lnTo>
                    <a:pt x="83227" y="1258378"/>
                  </a:lnTo>
                  <a:lnTo>
                    <a:pt x="31077" y="1215254"/>
                  </a:lnTo>
                  <a:lnTo>
                    <a:pt x="3576" y="1167908"/>
                  </a:lnTo>
                  <a:lnTo>
                    <a:pt x="0" y="1143000"/>
                  </a:lnTo>
                  <a:lnTo>
                    <a:pt x="0" y="228600"/>
                  </a:lnTo>
                  <a:close/>
                </a:path>
              </a:pathLst>
            </a:custGeom>
            <a:ln w="9144">
              <a:solidFill>
                <a:srgbClr val="333333"/>
              </a:solidFill>
            </a:ln>
          </p:spPr>
          <p:txBody>
            <a:bodyPr wrap="square" lIns="0" tIns="0" rIns="0" bIns="0" rtlCol="0"/>
            <a:lstStyle/>
            <a:p>
              <a:endParaRPr sz="1013"/>
            </a:p>
          </p:txBody>
        </p:sp>
        <p:sp>
          <p:nvSpPr>
            <p:cNvPr id="44" name="object 44"/>
            <p:cNvSpPr/>
            <p:nvPr/>
          </p:nvSpPr>
          <p:spPr>
            <a:xfrm>
              <a:off x="8229346" y="3982211"/>
              <a:ext cx="1677035" cy="972185"/>
            </a:xfrm>
            <a:custGeom>
              <a:avLst/>
              <a:gdLst/>
              <a:ahLst/>
              <a:cxnLst/>
              <a:rect l="l" t="t" r="r" b="b"/>
              <a:pathLst>
                <a:path w="1677034" h="972185">
                  <a:moveTo>
                    <a:pt x="722249" y="547751"/>
                  </a:moveTo>
                  <a:lnTo>
                    <a:pt x="690753" y="548538"/>
                  </a:lnTo>
                  <a:lnTo>
                    <a:pt x="690753" y="535051"/>
                  </a:lnTo>
                  <a:lnTo>
                    <a:pt x="691261" y="518160"/>
                  </a:lnTo>
                  <a:lnTo>
                    <a:pt x="691642" y="500380"/>
                  </a:lnTo>
                  <a:lnTo>
                    <a:pt x="692150" y="481965"/>
                  </a:lnTo>
                  <a:lnTo>
                    <a:pt x="692912" y="443738"/>
                  </a:lnTo>
                  <a:lnTo>
                    <a:pt x="693039" y="403606"/>
                  </a:lnTo>
                  <a:lnTo>
                    <a:pt x="692404" y="362458"/>
                  </a:lnTo>
                  <a:lnTo>
                    <a:pt x="690626" y="321183"/>
                  </a:lnTo>
                  <a:lnTo>
                    <a:pt x="687070" y="280289"/>
                  </a:lnTo>
                  <a:lnTo>
                    <a:pt x="681863" y="240919"/>
                  </a:lnTo>
                  <a:lnTo>
                    <a:pt x="674370" y="203200"/>
                  </a:lnTo>
                  <a:lnTo>
                    <a:pt x="657987" y="151892"/>
                  </a:lnTo>
                  <a:lnTo>
                    <a:pt x="634365" y="108839"/>
                  </a:lnTo>
                  <a:lnTo>
                    <a:pt x="602361" y="76708"/>
                  </a:lnTo>
                  <a:lnTo>
                    <a:pt x="563753" y="52324"/>
                  </a:lnTo>
                  <a:lnTo>
                    <a:pt x="519049" y="33528"/>
                  </a:lnTo>
                  <a:lnTo>
                    <a:pt x="468884" y="19431"/>
                  </a:lnTo>
                  <a:lnTo>
                    <a:pt x="433603" y="12700"/>
                  </a:lnTo>
                  <a:lnTo>
                    <a:pt x="432943" y="12573"/>
                  </a:lnTo>
                  <a:lnTo>
                    <a:pt x="394970" y="7366"/>
                  </a:lnTo>
                  <a:lnTo>
                    <a:pt x="355473" y="3683"/>
                  </a:lnTo>
                  <a:lnTo>
                    <a:pt x="314325" y="1397"/>
                  </a:lnTo>
                  <a:lnTo>
                    <a:pt x="271780" y="127"/>
                  </a:lnTo>
                  <a:lnTo>
                    <a:pt x="228219" y="0"/>
                  </a:lnTo>
                  <a:lnTo>
                    <a:pt x="183769" y="762"/>
                  </a:lnTo>
                  <a:lnTo>
                    <a:pt x="138430" y="2032"/>
                  </a:lnTo>
                  <a:lnTo>
                    <a:pt x="92583" y="3810"/>
                  </a:lnTo>
                  <a:lnTo>
                    <a:pt x="0" y="8382"/>
                  </a:lnTo>
                  <a:lnTo>
                    <a:pt x="508" y="21082"/>
                  </a:lnTo>
                  <a:lnTo>
                    <a:pt x="93091" y="16510"/>
                  </a:lnTo>
                  <a:lnTo>
                    <a:pt x="184023" y="13335"/>
                  </a:lnTo>
                  <a:lnTo>
                    <a:pt x="228473" y="12700"/>
                  </a:lnTo>
                  <a:lnTo>
                    <a:pt x="271780" y="12827"/>
                  </a:lnTo>
                  <a:lnTo>
                    <a:pt x="313944" y="14097"/>
                  </a:lnTo>
                  <a:lnTo>
                    <a:pt x="354711" y="16383"/>
                  </a:lnTo>
                  <a:lnTo>
                    <a:pt x="393827" y="20066"/>
                  </a:lnTo>
                  <a:lnTo>
                    <a:pt x="466598" y="32004"/>
                  </a:lnTo>
                  <a:lnTo>
                    <a:pt x="515112" y="45593"/>
                  </a:lnTo>
                  <a:lnTo>
                    <a:pt x="558292" y="63754"/>
                  </a:lnTo>
                  <a:lnTo>
                    <a:pt x="594995" y="86995"/>
                  </a:lnTo>
                  <a:lnTo>
                    <a:pt x="624459" y="116840"/>
                  </a:lnTo>
                  <a:lnTo>
                    <a:pt x="646430" y="157099"/>
                  </a:lnTo>
                  <a:lnTo>
                    <a:pt x="662051" y="206502"/>
                  </a:lnTo>
                  <a:lnTo>
                    <a:pt x="674497" y="282067"/>
                  </a:lnTo>
                  <a:lnTo>
                    <a:pt x="677926" y="322199"/>
                  </a:lnTo>
                  <a:lnTo>
                    <a:pt x="679704" y="362966"/>
                  </a:lnTo>
                  <a:lnTo>
                    <a:pt x="680326" y="403606"/>
                  </a:lnTo>
                  <a:lnTo>
                    <a:pt x="680199" y="443738"/>
                  </a:lnTo>
                  <a:lnTo>
                    <a:pt x="679437" y="482219"/>
                  </a:lnTo>
                  <a:lnTo>
                    <a:pt x="678929" y="500761"/>
                  </a:lnTo>
                  <a:lnTo>
                    <a:pt x="678548" y="518414"/>
                  </a:lnTo>
                  <a:lnTo>
                    <a:pt x="678053" y="535051"/>
                  </a:lnTo>
                  <a:lnTo>
                    <a:pt x="678053" y="548868"/>
                  </a:lnTo>
                  <a:lnTo>
                    <a:pt x="646049" y="549656"/>
                  </a:lnTo>
                  <a:lnTo>
                    <a:pt x="686054" y="624840"/>
                  </a:lnTo>
                  <a:lnTo>
                    <a:pt x="715860" y="561340"/>
                  </a:lnTo>
                  <a:lnTo>
                    <a:pt x="722249" y="547751"/>
                  </a:lnTo>
                  <a:close/>
                </a:path>
                <a:path w="1677034" h="972185">
                  <a:moveTo>
                    <a:pt x="1676654" y="284988"/>
                  </a:moveTo>
                  <a:lnTo>
                    <a:pt x="1666824" y="280416"/>
                  </a:lnTo>
                  <a:lnTo>
                    <a:pt x="1599438" y="249047"/>
                  </a:lnTo>
                  <a:lnTo>
                    <a:pt x="1600276" y="280568"/>
                  </a:lnTo>
                  <a:lnTo>
                    <a:pt x="1591437" y="280670"/>
                  </a:lnTo>
                  <a:lnTo>
                    <a:pt x="1465834" y="278257"/>
                  </a:lnTo>
                  <a:lnTo>
                    <a:pt x="1419098" y="278003"/>
                  </a:lnTo>
                  <a:lnTo>
                    <a:pt x="1371346" y="278638"/>
                  </a:lnTo>
                  <a:lnTo>
                    <a:pt x="1323721" y="280543"/>
                  </a:lnTo>
                  <a:lnTo>
                    <a:pt x="1276858" y="283972"/>
                  </a:lnTo>
                  <a:lnTo>
                    <a:pt x="1231646" y="289179"/>
                  </a:lnTo>
                  <a:lnTo>
                    <a:pt x="1189228" y="296672"/>
                  </a:lnTo>
                  <a:lnTo>
                    <a:pt x="1149985" y="306832"/>
                  </a:lnTo>
                  <a:lnTo>
                    <a:pt x="1099439" y="327787"/>
                  </a:lnTo>
                  <a:lnTo>
                    <a:pt x="1061720" y="357124"/>
                  </a:lnTo>
                  <a:lnTo>
                    <a:pt x="1036320" y="393827"/>
                  </a:lnTo>
                  <a:lnTo>
                    <a:pt x="1018413" y="436880"/>
                  </a:lnTo>
                  <a:lnTo>
                    <a:pt x="1007364" y="485521"/>
                  </a:lnTo>
                  <a:lnTo>
                    <a:pt x="1002271" y="539115"/>
                  </a:lnTo>
                  <a:lnTo>
                    <a:pt x="1001649" y="576834"/>
                  </a:lnTo>
                  <a:lnTo>
                    <a:pt x="1003046" y="616458"/>
                  </a:lnTo>
                  <a:lnTo>
                    <a:pt x="1006348" y="657606"/>
                  </a:lnTo>
                  <a:lnTo>
                    <a:pt x="1011174" y="700151"/>
                  </a:lnTo>
                  <a:lnTo>
                    <a:pt x="1017397" y="743712"/>
                  </a:lnTo>
                  <a:lnTo>
                    <a:pt x="1024763" y="788289"/>
                  </a:lnTo>
                  <a:lnTo>
                    <a:pt x="1032764" y="833628"/>
                  </a:lnTo>
                  <a:lnTo>
                    <a:pt x="1041654" y="879475"/>
                  </a:lnTo>
                  <a:lnTo>
                    <a:pt x="1060450" y="972058"/>
                  </a:lnTo>
                  <a:lnTo>
                    <a:pt x="1072896" y="969518"/>
                  </a:lnTo>
                  <a:lnTo>
                    <a:pt x="1054100" y="876935"/>
                  </a:lnTo>
                  <a:lnTo>
                    <a:pt x="1045337" y="831215"/>
                  </a:lnTo>
                  <a:lnTo>
                    <a:pt x="1037209" y="786003"/>
                  </a:lnTo>
                  <a:lnTo>
                    <a:pt x="1029843" y="741680"/>
                  </a:lnTo>
                  <a:lnTo>
                    <a:pt x="1023874" y="698373"/>
                  </a:lnTo>
                  <a:lnTo>
                    <a:pt x="1018921" y="656209"/>
                  </a:lnTo>
                  <a:lnTo>
                    <a:pt x="1015746" y="615442"/>
                  </a:lnTo>
                  <a:lnTo>
                    <a:pt x="1014349" y="576453"/>
                  </a:lnTo>
                  <a:lnTo>
                    <a:pt x="1014857" y="539115"/>
                  </a:lnTo>
                  <a:lnTo>
                    <a:pt x="1019937" y="487172"/>
                  </a:lnTo>
                  <a:lnTo>
                    <a:pt x="1030732" y="440309"/>
                  </a:lnTo>
                  <a:lnTo>
                    <a:pt x="1047623" y="399542"/>
                  </a:lnTo>
                  <a:lnTo>
                    <a:pt x="1071626" y="365252"/>
                  </a:lnTo>
                  <a:lnTo>
                    <a:pt x="1106170" y="338582"/>
                  </a:lnTo>
                  <a:lnTo>
                    <a:pt x="1154049" y="318770"/>
                  </a:lnTo>
                  <a:lnTo>
                    <a:pt x="1192022" y="309118"/>
                  </a:lnTo>
                  <a:lnTo>
                    <a:pt x="1233678" y="301752"/>
                  </a:lnTo>
                  <a:lnTo>
                    <a:pt x="1278255" y="296545"/>
                  </a:lnTo>
                  <a:lnTo>
                    <a:pt x="1324610" y="293243"/>
                  </a:lnTo>
                  <a:lnTo>
                    <a:pt x="1371854" y="291338"/>
                  </a:lnTo>
                  <a:lnTo>
                    <a:pt x="1419225" y="290703"/>
                  </a:lnTo>
                  <a:lnTo>
                    <a:pt x="1465707" y="290957"/>
                  </a:lnTo>
                  <a:lnTo>
                    <a:pt x="1591183" y="293370"/>
                  </a:lnTo>
                  <a:lnTo>
                    <a:pt x="1600606" y="293268"/>
                  </a:lnTo>
                  <a:lnTo>
                    <a:pt x="1601470" y="325120"/>
                  </a:lnTo>
                  <a:lnTo>
                    <a:pt x="1676654" y="284988"/>
                  </a:lnTo>
                  <a:close/>
                </a:path>
              </a:pathLst>
            </a:custGeom>
            <a:solidFill>
              <a:srgbClr val="333333"/>
            </a:solidFill>
          </p:spPr>
          <p:txBody>
            <a:bodyPr wrap="square" lIns="0" tIns="0" rIns="0" bIns="0" rtlCol="0"/>
            <a:lstStyle/>
            <a:p>
              <a:endParaRPr sz="1013"/>
            </a:p>
          </p:txBody>
        </p:sp>
      </p:grpSp>
      <p:sp>
        <p:nvSpPr>
          <p:cNvPr id="45" name="object 45"/>
          <p:cNvSpPr txBox="1">
            <a:spLocks noGrp="1"/>
          </p:cNvSpPr>
          <p:nvPr>
            <p:ph type="title"/>
          </p:nvPr>
        </p:nvSpPr>
        <p:spPr>
          <a:xfrm>
            <a:off x="457200" y="605600"/>
            <a:ext cx="8162818" cy="1082700"/>
          </a:xfrm>
        </p:spPr>
        <p:txBody>
          <a:bodyPr/>
          <a:lstStyle/>
          <a:p>
            <a:r>
              <a:rPr lang="en-US" dirty="0"/>
              <a:t>Graphical Representation</a:t>
            </a:r>
          </a:p>
        </p:txBody>
      </p:sp>
      <p:sp>
        <p:nvSpPr>
          <p:cNvPr id="46" name="object 46"/>
          <p:cNvSpPr txBox="1"/>
          <p:nvPr/>
        </p:nvSpPr>
        <p:spPr>
          <a:xfrm>
            <a:off x="6279213" y="2389602"/>
            <a:ext cx="1032415" cy="222657"/>
          </a:xfrm>
          <a:prstGeom prst="rect">
            <a:avLst/>
          </a:prstGeom>
        </p:spPr>
        <p:txBody>
          <a:bodyPr vert="horz" wrap="square" lIns="0" tIns="7144" rIns="0" bIns="0" rtlCol="0">
            <a:spAutoFit/>
          </a:bodyPr>
          <a:lstStyle/>
          <a:p>
            <a:pPr marL="7144">
              <a:spcBef>
                <a:spcPts val="56"/>
              </a:spcBef>
            </a:pPr>
            <a:r>
              <a:rPr b="1" dirty="0">
                <a:solidFill>
                  <a:srgbClr val="333333"/>
                </a:solidFill>
                <a:latin typeface="Times New Roman"/>
                <a:cs typeface="Times New Roman"/>
              </a:rPr>
              <a:t>Linked list</a:t>
            </a:r>
          </a:p>
        </p:txBody>
      </p:sp>
      <p:sp>
        <p:nvSpPr>
          <p:cNvPr id="47" name="object 47"/>
          <p:cNvSpPr txBox="1"/>
          <p:nvPr/>
        </p:nvSpPr>
        <p:spPr>
          <a:xfrm>
            <a:off x="2849642" y="4127406"/>
            <a:ext cx="393622" cy="222657"/>
          </a:xfrm>
          <a:prstGeom prst="rect">
            <a:avLst/>
          </a:prstGeom>
        </p:spPr>
        <p:txBody>
          <a:bodyPr vert="horz" wrap="square" lIns="0" tIns="7144" rIns="0" bIns="0" rtlCol="0">
            <a:spAutoFit/>
          </a:bodyPr>
          <a:lstStyle>
            <a:defPPr marR="0" lvl="0" algn="l" rtl="0">
              <a:lnSpc>
                <a:spcPct val="100000"/>
              </a:lnSpc>
              <a:spcBef>
                <a:spcPts val="0"/>
              </a:spcBef>
              <a:spcAft>
                <a:spcPts val="0"/>
              </a:spcAft>
            </a:defPPr>
            <a:lvl1pPr marL="7144">
              <a:spcBef>
                <a:spcPts val="56"/>
              </a:spcBef>
              <a:defRPr b="1">
                <a:solidFill>
                  <a:srgbClr val="333333"/>
                </a:solidFill>
                <a:latin typeface="Times New Roman"/>
                <a:cs typeface="Times New Roman"/>
              </a:defRPr>
            </a:lvl1pPr>
          </a:lstStyle>
          <a:p>
            <a:r>
              <a:rPr lang="en-US" dirty="0"/>
              <a:t>T</a:t>
            </a:r>
            <a:r>
              <a:rPr dirty="0"/>
              <a:t>ree</a:t>
            </a:r>
          </a:p>
        </p:txBody>
      </p:sp>
      <p:sp>
        <p:nvSpPr>
          <p:cNvPr id="48" name="object 48"/>
          <p:cNvSpPr txBox="1"/>
          <p:nvPr/>
        </p:nvSpPr>
        <p:spPr>
          <a:xfrm>
            <a:off x="4351044" y="3975844"/>
            <a:ext cx="506706" cy="222657"/>
          </a:xfrm>
          <a:prstGeom prst="rect">
            <a:avLst/>
          </a:prstGeom>
        </p:spPr>
        <p:txBody>
          <a:bodyPr vert="horz" wrap="square" lIns="0" tIns="7144" rIns="0" bIns="0" rtlCol="0">
            <a:spAutoFit/>
          </a:bodyPr>
          <a:lstStyle/>
          <a:p>
            <a:pPr marL="7144">
              <a:spcBef>
                <a:spcPts val="56"/>
              </a:spcBef>
            </a:pPr>
            <a:r>
              <a:rPr lang="en-US" b="1" dirty="0">
                <a:solidFill>
                  <a:srgbClr val="333333"/>
                </a:solidFill>
                <a:latin typeface="Times New Roman"/>
                <a:cs typeface="Times New Roman"/>
              </a:rPr>
              <a:t>Q</a:t>
            </a:r>
            <a:r>
              <a:rPr b="1" dirty="0">
                <a:solidFill>
                  <a:srgbClr val="333333"/>
                </a:solidFill>
                <a:latin typeface="Times New Roman"/>
                <a:cs typeface="Times New Roman"/>
              </a:rPr>
              <a:t>ueue</a:t>
            </a:r>
          </a:p>
        </p:txBody>
      </p:sp>
      <p:sp>
        <p:nvSpPr>
          <p:cNvPr id="49" name="object 49"/>
          <p:cNvSpPr txBox="1"/>
          <p:nvPr/>
        </p:nvSpPr>
        <p:spPr>
          <a:xfrm>
            <a:off x="6047112" y="4238734"/>
            <a:ext cx="478775" cy="222657"/>
          </a:xfrm>
          <a:prstGeom prst="rect">
            <a:avLst/>
          </a:prstGeom>
        </p:spPr>
        <p:txBody>
          <a:bodyPr vert="horz" wrap="square" lIns="0" tIns="7144" rIns="0" bIns="0" rtlCol="0">
            <a:spAutoFit/>
          </a:bodyPr>
          <a:lstStyle/>
          <a:p>
            <a:pPr marL="7144">
              <a:spcBef>
                <a:spcPts val="56"/>
              </a:spcBef>
            </a:pPr>
            <a:r>
              <a:rPr lang="en-US" b="1" dirty="0">
                <a:solidFill>
                  <a:srgbClr val="333333"/>
                </a:solidFill>
                <a:latin typeface="Times New Roman"/>
                <a:cs typeface="Times New Roman"/>
              </a:rPr>
              <a:t>S</a:t>
            </a:r>
            <a:r>
              <a:rPr b="1" dirty="0">
                <a:solidFill>
                  <a:srgbClr val="333333"/>
                </a:solidFill>
                <a:latin typeface="Times New Roman"/>
                <a:cs typeface="Times New Roman"/>
              </a:rPr>
              <a:t>tack</a:t>
            </a:r>
          </a:p>
        </p:txBody>
      </p:sp>
      <p:sp>
        <p:nvSpPr>
          <p:cNvPr id="56" name="object 46"/>
          <p:cNvSpPr txBox="1"/>
          <p:nvPr/>
        </p:nvSpPr>
        <p:spPr>
          <a:xfrm>
            <a:off x="6393514" y="1748022"/>
            <a:ext cx="752594" cy="222657"/>
          </a:xfrm>
          <a:prstGeom prst="rect">
            <a:avLst/>
          </a:prstGeom>
        </p:spPr>
        <p:txBody>
          <a:bodyPr vert="horz" wrap="square" lIns="0" tIns="7144" rIns="0" bIns="0" rtlCol="0">
            <a:spAutoFit/>
          </a:bodyPr>
          <a:lstStyle/>
          <a:p>
            <a:pPr marL="7144">
              <a:spcBef>
                <a:spcPts val="56"/>
              </a:spcBef>
            </a:pPr>
            <a:r>
              <a:rPr lang="en-US" b="1" dirty="0">
                <a:solidFill>
                  <a:srgbClr val="333333"/>
                </a:solidFill>
                <a:latin typeface="Times New Roman"/>
                <a:cs typeface="Times New Roman"/>
              </a:rPr>
              <a:t>Array</a:t>
            </a:r>
            <a:endParaRPr b="1" dirty="0">
              <a:latin typeface="Times New Roman"/>
              <a:cs typeface="Times New Roman"/>
            </a:endParaRPr>
          </a:p>
        </p:txBody>
      </p:sp>
    </p:spTree>
    <p:extLst>
      <p:ext uri="{BB962C8B-B14F-4D97-AF65-F5344CB8AC3E}">
        <p14:creationId xmlns:p14="http://schemas.microsoft.com/office/powerpoint/2010/main" val="17091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Selection of Data Structure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345;p13"/>
          <p:cNvSpPr txBox="1">
            <a:spLocks/>
          </p:cNvSpPr>
          <p:nvPr/>
        </p:nvSpPr>
        <p:spPr>
          <a:xfrm>
            <a:off x="457200"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r>
              <a:rPr lang="en-US" sz="2000" dirty="0"/>
              <a:t>The choice of particular data structure depends on two consideration</a:t>
            </a:r>
          </a:p>
          <a:p>
            <a:pPr marL="342900" algn="just">
              <a:buFont typeface="+mj-lt"/>
              <a:buAutoNum type="arabicPeriod"/>
            </a:pPr>
            <a:r>
              <a:rPr lang="en-US" sz="2000" dirty="0"/>
              <a:t>The structure should be simple enough that one can effectively process the data when  necessary</a:t>
            </a:r>
          </a:p>
          <a:p>
            <a:pPr marL="342900" algn="just">
              <a:buFont typeface="+mj-lt"/>
              <a:buAutoNum type="arabicPeriod"/>
            </a:pPr>
            <a:r>
              <a:rPr lang="en-US" sz="2000" dirty="0"/>
              <a:t>It must be rich enough in structure to represent the relationship between data elements</a:t>
            </a:r>
          </a:p>
        </p:txBody>
      </p:sp>
    </p:spTree>
    <p:extLst>
      <p:ext uri="{BB962C8B-B14F-4D97-AF65-F5344CB8AC3E}">
        <p14:creationId xmlns:p14="http://schemas.microsoft.com/office/powerpoint/2010/main" val="397327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Types of Data Structure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Google Shape;345;p13"/>
          <p:cNvSpPr txBox="1">
            <a:spLocks/>
          </p:cNvSpPr>
          <p:nvPr/>
        </p:nvSpPr>
        <p:spPr>
          <a:xfrm>
            <a:off x="457200"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Linear: In Linear data structure, values are arrange in linear  fashion</a:t>
            </a:r>
          </a:p>
          <a:p>
            <a:pPr marL="971550" lvl="1" indent="-285750" algn="just">
              <a:buFont typeface="Arial" panose="020B0604020202020204" pitchFamily="34" charset="0"/>
              <a:buChar char="•"/>
            </a:pPr>
            <a:r>
              <a:rPr lang="en-US" b="1" dirty="0"/>
              <a:t>Array</a:t>
            </a:r>
            <a:r>
              <a:rPr lang="en-US" dirty="0"/>
              <a:t>: Fixed-size</a:t>
            </a:r>
          </a:p>
          <a:p>
            <a:pPr marL="971550" lvl="1" indent="-285750" algn="just">
              <a:buFont typeface="Arial" panose="020B0604020202020204" pitchFamily="34" charset="0"/>
              <a:buChar char="•"/>
            </a:pPr>
            <a:r>
              <a:rPr lang="en-US" b="1" dirty="0"/>
              <a:t>Linked-list</a:t>
            </a:r>
            <a:r>
              <a:rPr lang="en-US" dirty="0"/>
              <a:t>: Variable-size</a:t>
            </a:r>
          </a:p>
          <a:p>
            <a:pPr marL="971550" lvl="1" indent="-285750" algn="just">
              <a:buFont typeface="Arial" panose="020B0604020202020204" pitchFamily="34" charset="0"/>
              <a:buChar char="•"/>
            </a:pPr>
            <a:r>
              <a:rPr lang="en-US" b="1" dirty="0"/>
              <a:t>Stack</a:t>
            </a:r>
            <a:r>
              <a:rPr lang="en-US" dirty="0"/>
              <a:t>: Add element in front and remove from front</a:t>
            </a:r>
          </a:p>
          <a:p>
            <a:pPr marL="971550" lvl="1" indent="-285750" algn="just">
              <a:buFont typeface="Arial" panose="020B0604020202020204" pitchFamily="34" charset="0"/>
              <a:buChar char="•"/>
            </a:pPr>
            <a:r>
              <a:rPr lang="en-US" b="1" dirty="0"/>
              <a:t>Queue</a:t>
            </a:r>
            <a:r>
              <a:rPr lang="en-US" dirty="0"/>
              <a:t>: Add element at end/rear and remove from front</a:t>
            </a:r>
          </a:p>
          <a:p>
            <a:pPr marL="64294" indent="-285750">
              <a:lnSpc>
                <a:spcPct val="100000"/>
              </a:lnSpc>
              <a:spcBef>
                <a:spcPts val="56"/>
              </a:spcBef>
              <a:buClr>
                <a:srgbClr val="000000"/>
              </a:buClr>
              <a:buFont typeface="Arial" panose="020B0604020202020204" pitchFamily="34" charset="0"/>
              <a:buChar char="•"/>
            </a:pPr>
            <a:endParaRPr lang="en-US" b="1" dirty="0">
              <a:solidFill>
                <a:srgbClr val="333333"/>
              </a:solidFill>
              <a:latin typeface="Times New Roman"/>
              <a:ea typeface="Arial"/>
              <a:cs typeface="Times New Roman"/>
              <a:sym typeface="Arial"/>
            </a:endParaRPr>
          </a:p>
        </p:txBody>
      </p:sp>
    </p:spTree>
    <p:extLst>
      <p:ext uri="{BB962C8B-B14F-4D97-AF65-F5344CB8AC3E}">
        <p14:creationId xmlns:p14="http://schemas.microsoft.com/office/powerpoint/2010/main" val="330096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Types of Data Structure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Google Shape;345;p13"/>
          <p:cNvSpPr txBox="1">
            <a:spLocks/>
          </p:cNvSpPr>
          <p:nvPr/>
        </p:nvSpPr>
        <p:spPr>
          <a:xfrm>
            <a:off x="457200"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Non-Linear: The data values in this structure are not arranged in order</a:t>
            </a:r>
          </a:p>
          <a:p>
            <a:pPr marL="971550" lvl="1" indent="-285750">
              <a:buFont typeface="Arial" panose="020B0604020202020204" pitchFamily="34" charset="0"/>
              <a:buChar char="•"/>
            </a:pPr>
            <a:r>
              <a:rPr lang="en-US" b="1" dirty="0"/>
              <a:t>Tree</a:t>
            </a:r>
            <a:r>
              <a:rPr lang="en-US" dirty="0"/>
              <a:t>: Data is organized in branches</a:t>
            </a:r>
          </a:p>
          <a:p>
            <a:pPr marL="971550" lvl="1" indent="-285750">
              <a:buFont typeface="Arial" panose="020B0604020202020204" pitchFamily="34" charset="0"/>
              <a:buChar char="•"/>
            </a:pPr>
            <a:r>
              <a:rPr lang="en-US" b="1" dirty="0"/>
              <a:t>Graph</a:t>
            </a:r>
            <a:r>
              <a:rPr lang="en-US" dirty="0"/>
              <a:t>: A more general branching structure, with less strict connection conditions than for a tree</a:t>
            </a:r>
          </a:p>
        </p:txBody>
      </p:sp>
    </p:spTree>
    <p:extLst>
      <p:ext uri="{BB962C8B-B14F-4D97-AF65-F5344CB8AC3E}">
        <p14:creationId xmlns:p14="http://schemas.microsoft.com/office/powerpoint/2010/main" val="385799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Array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Google Shape;345;p13"/>
          <p:cNvSpPr txBox="1">
            <a:spLocks/>
          </p:cNvSpPr>
          <p:nvPr/>
        </p:nvSpPr>
        <p:spPr>
          <a:xfrm>
            <a:off x="457200"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Array is a structure/container which can hold a fix number of items and these items should be of the same data-type</a:t>
            </a:r>
          </a:p>
          <a:p>
            <a:pPr marL="514350" indent="-285750">
              <a:buFont typeface="Arial" panose="020B0604020202020204" pitchFamily="34" charset="0"/>
              <a:buChar char="•"/>
            </a:pPr>
            <a:r>
              <a:rPr lang="en-US" dirty="0"/>
              <a:t>Most of the data structures make use of arrays to implement their algorithms</a:t>
            </a:r>
          </a:p>
          <a:p>
            <a:pPr marL="514350" indent="-285750" algn="just">
              <a:buFont typeface="Arial" panose="020B0604020202020204" pitchFamily="34" charset="0"/>
              <a:buChar char="•"/>
            </a:pPr>
            <a:r>
              <a:rPr lang="en-US" dirty="0"/>
              <a:t>Following are the important terms to understand the concept of Array</a:t>
            </a:r>
          </a:p>
          <a:p>
            <a:pPr marL="971550" lvl="1" indent="-285750" algn="just">
              <a:buFont typeface="Arial" panose="020B0604020202020204" pitchFamily="34" charset="0"/>
              <a:buChar char="•"/>
            </a:pPr>
            <a:r>
              <a:rPr lang="en-US" b="1" dirty="0"/>
              <a:t>Element</a:t>
            </a:r>
            <a:r>
              <a:rPr lang="en-US" dirty="0"/>
              <a:t> - Each item stored in an array is called an element.</a:t>
            </a:r>
          </a:p>
          <a:p>
            <a:pPr marL="971550" lvl="1" indent="-285750" algn="just">
              <a:buFont typeface="Arial" panose="020B0604020202020204" pitchFamily="34" charset="0"/>
              <a:buChar char="•"/>
            </a:pPr>
            <a:r>
              <a:rPr lang="en-US" b="1" dirty="0"/>
              <a:t>Index</a:t>
            </a:r>
            <a:r>
              <a:rPr lang="en-US" dirty="0"/>
              <a:t> - Each location of an element in an array has a numerical index, which is used to identify the element.</a:t>
            </a:r>
          </a:p>
          <a:p>
            <a:pPr marL="514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188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Representation of Array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Google Shape;345;p13"/>
          <p:cNvSpPr txBox="1">
            <a:spLocks/>
          </p:cNvSpPr>
          <p:nvPr/>
        </p:nvSpPr>
        <p:spPr>
          <a:xfrm>
            <a:off x="457200"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Arrays can be declared in various ways in different languages. </a:t>
            </a:r>
          </a:p>
          <a:p>
            <a:pPr marL="514350" indent="-285750">
              <a:buFont typeface="Arial" panose="020B0604020202020204" pitchFamily="34" charset="0"/>
              <a:buChar char="•"/>
            </a:pPr>
            <a:r>
              <a:rPr lang="en-US" dirty="0"/>
              <a:t>For illustration, let's take C array declaration</a:t>
            </a:r>
          </a:p>
        </p:txBody>
      </p:sp>
      <p:sp>
        <p:nvSpPr>
          <p:cNvPr id="7" name="object 3"/>
          <p:cNvSpPr/>
          <p:nvPr/>
        </p:nvSpPr>
        <p:spPr>
          <a:xfrm>
            <a:off x="1893324" y="2359124"/>
            <a:ext cx="5357352" cy="1635563"/>
          </a:xfrm>
          <a:prstGeom prst="rect">
            <a:avLst/>
          </a:prstGeom>
          <a:blipFill>
            <a:blip r:embed="rId2" cstate="print"/>
            <a:stretch>
              <a:fillRect/>
            </a:stretch>
          </a:blipFill>
        </p:spPr>
        <p:txBody>
          <a:bodyPr wrap="square" lIns="0" tIns="0" rIns="0" bIns="0" rtlCol="0"/>
          <a:lstStyle/>
          <a:p>
            <a:endParaRPr sz="1013"/>
          </a:p>
        </p:txBody>
      </p:sp>
    </p:spTree>
    <p:extLst>
      <p:ext uri="{BB962C8B-B14F-4D97-AF65-F5344CB8AC3E}">
        <p14:creationId xmlns:p14="http://schemas.microsoft.com/office/powerpoint/2010/main" val="4272485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Stack</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It is a linear data structure.</a:t>
            </a:r>
          </a:p>
          <a:p>
            <a:pPr marL="412750" indent="-285750">
              <a:lnSpc>
                <a:spcPct val="150000"/>
              </a:lnSpc>
              <a:buSzPts val="1600"/>
              <a:buFont typeface="Arial" panose="020B0604020202020204" pitchFamily="34" charset="0"/>
              <a:buChar char="•"/>
            </a:pPr>
            <a:r>
              <a:rPr lang="en-US" dirty="0"/>
              <a:t>It follows a particular order in which the operations are performed. </a:t>
            </a:r>
          </a:p>
          <a:p>
            <a:pPr marL="412750" indent="-285750">
              <a:lnSpc>
                <a:spcPct val="150000"/>
              </a:lnSpc>
              <a:buSzPts val="1600"/>
              <a:buFont typeface="Arial" panose="020B0604020202020204" pitchFamily="34" charset="0"/>
              <a:buChar char="•"/>
            </a:pPr>
            <a:r>
              <a:rPr lang="en-US" dirty="0"/>
              <a:t>The order may be LIFO(Last In First Out).</a:t>
            </a:r>
          </a:p>
          <a:p>
            <a:pPr marL="412750" indent="-285750">
              <a:lnSpc>
                <a:spcPct val="150000"/>
              </a:lnSpc>
              <a:buSzPts val="1600"/>
              <a:buFont typeface="Arial" panose="020B0604020202020204" pitchFamily="34" charset="0"/>
              <a:buChar char="•"/>
            </a:pPr>
            <a:r>
              <a:rPr lang="en-US" dirty="0"/>
              <a:t>Behaves like a real world stack. Example: Stack of books.</a:t>
            </a:r>
          </a:p>
          <a:p>
            <a:pPr marL="412750" indent="-285750">
              <a:lnSpc>
                <a:spcPct val="150000"/>
              </a:lnSpc>
              <a:buSzPts val="1600"/>
              <a:buFont typeface="Arial" panose="020B0604020202020204" pitchFamily="34" charset="0"/>
              <a:buChar char="•"/>
            </a:pPr>
            <a:r>
              <a:rPr lang="en-US" dirty="0"/>
              <a:t>Consider an example of books stacked over one another. The book which is at the top is the first one to be removed, i.e. the book which has been placed at the bottommost position remains in the stack for the longest period of time. So, it can be simply seen to follow LIFO(Last In First Out) order.</a:t>
            </a:r>
          </a:p>
          <a:p>
            <a:br>
              <a:rPr lang="en-US" sz="1600" dirty="0"/>
            </a:br>
            <a:r>
              <a:rPr lang="en-US" sz="1600" dirty="0"/>
              <a:t> </a:t>
            </a:r>
          </a:p>
        </p:txBody>
      </p:sp>
      <p:pic>
        <p:nvPicPr>
          <p:cNvPr id="1026" name="Picture 2" descr="127,158 Stack Of Books Stock Photos, Pictures &amp; Royalty-Free Images - iStoc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169" y="1688300"/>
            <a:ext cx="1433020" cy="122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41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indent="-330200">
              <a:lnSpc>
                <a:spcPct val="150000"/>
              </a:lnSpc>
              <a:buSzPts val="1600"/>
              <a:buFont typeface="Barlow Light"/>
              <a:buChar char="●"/>
            </a:pPr>
            <a:r>
              <a:rPr lang="en-US" sz="1600" dirty="0"/>
              <a:t>Data structure is a representation of data and the  operations allowed on that data.</a:t>
            </a:r>
          </a:p>
          <a:p>
            <a:pPr indent="-330200">
              <a:lnSpc>
                <a:spcPct val="150000"/>
              </a:lnSpc>
              <a:buSzPts val="1600"/>
              <a:buFont typeface="Barlow Light"/>
              <a:buChar char="●"/>
            </a:pPr>
            <a:r>
              <a:rPr lang="en-US" sz="1600" dirty="0"/>
              <a:t>A data structure is a way to </a:t>
            </a:r>
            <a:r>
              <a:rPr lang="en-US" sz="1600" b="1" dirty="0"/>
              <a:t>organize</a:t>
            </a:r>
            <a:r>
              <a:rPr lang="en-US" sz="1600" dirty="0"/>
              <a:t> and </a:t>
            </a:r>
            <a:r>
              <a:rPr lang="en-US" sz="1600" b="1" dirty="0"/>
              <a:t>store</a:t>
            </a:r>
            <a:r>
              <a:rPr lang="en-US" sz="1600" dirty="0"/>
              <a:t> data in order to facilitate the  access and modifications.</a:t>
            </a:r>
          </a:p>
          <a:p>
            <a:pPr indent="-330200">
              <a:lnSpc>
                <a:spcPct val="150000"/>
              </a:lnSpc>
              <a:buSzPts val="1600"/>
              <a:buFont typeface="Barlow Light"/>
              <a:buChar char="●"/>
            </a:pPr>
            <a:r>
              <a:rPr lang="en-US" sz="1600" dirty="0"/>
              <a:t>In easy words it is a way in which data is stored on a computer.</a:t>
            </a:r>
          </a:p>
          <a:p>
            <a:pPr indent="-330200">
              <a:lnSpc>
                <a:spcPct val="150000"/>
              </a:lnSpc>
              <a:buSzPts val="1600"/>
              <a:buFont typeface="Barlow Light"/>
              <a:buChar char="●"/>
            </a:pPr>
            <a:r>
              <a:rPr lang="en-US" sz="1600" dirty="0"/>
              <a:t>Data structure is the implementation that we provide or specify like set of rules etc. that defines how the data will be accessed, modified, or stored etc.</a:t>
            </a:r>
          </a:p>
          <a:p>
            <a:pPr algn="just"/>
            <a:endParaRPr lang="en-US" sz="1600" dirty="0"/>
          </a:p>
          <a:p>
            <a:pPr indent="-330200">
              <a:lnSpc>
                <a:spcPct val="150000"/>
              </a:lnSpc>
              <a:buSzPts val="1600"/>
              <a:buFont typeface="Barlow Light"/>
              <a:buChar char="●"/>
            </a:pPr>
            <a:endParaRPr lang="en-US" sz="1600" dirty="0"/>
          </a:p>
        </p:txBody>
      </p:sp>
    </p:spTree>
    <p:extLst>
      <p:ext uri="{BB962C8B-B14F-4D97-AF65-F5344CB8AC3E}">
        <p14:creationId xmlns:p14="http://schemas.microsoft.com/office/powerpoint/2010/main" val="17823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Working of a Stack</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In programming terms, putting an item on top of the stack is called </a:t>
            </a:r>
            <a:r>
              <a:rPr lang="en-US" sz="1600" b="1" dirty="0"/>
              <a:t>push</a:t>
            </a:r>
            <a:r>
              <a:rPr lang="en-US" sz="1600" dirty="0"/>
              <a:t> and removing an item is called </a:t>
            </a:r>
            <a:r>
              <a:rPr lang="en-US" sz="1600" b="1" dirty="0"/>
              <a:t>pop</a:t>
            </a:r>
            <a:r>
              <a:rPr lang="en-US" sz="1600" dirty="0"/>
              <a:t>.</a:t>
            </a:r>
          </a:p>
          <a:p>
            <a:pPr marL="971550" lvl="1" indent="-285750">
              <a:buFont typeface="Wingdings" panose="05000000000000000000" pitchFamily="2" charset="2"/>
              <a:buChar char="ü"/>
            </a:pPr>
            <a:r>
              <a:rPr lang="en-US" sz="1600" b="1" dirty="0"/>
              <a:t>Push</a:t>
            </a:r>
            <a:r>
              <a:rPr lang="en-US" sz="1600" dirty="0"/>
              <a:t>: Add an element to the top of a stack</a:t>
            </a:r>
          </a:p>
          <a:p>
            <a:pPr marL="971550" lvl="1" indent="-285750">
              <a:buFont typeface="Wingdings" panose="05000000000000000000" pitchFamily="2" charset="2"/>
              <a:buChar char="ü"/>
            </a:pPr>
            <a:r>
              <a:rPr lang="en-US" sz="1600" b="1" dirty="0"/>
              <a:t>Pop</a:t>
            </a:r>
            <a:r>
              <a:rPr lang="en-US" sz="1600" dirty="0"/>
              <a:t>: Remove an element from the top of a stack</a:t>
            </a:r>
          </a:p>
          <a:p>
            <a:pPr marL="412750" indent="-285750">
              <a:lnSpc>
                <a:spcPct val="150000"/>
              </a:lnSpc>
              <a:buSzPts val="1600"/>
              <a:buFont typeface="Arial" panose="020B0604020202020204" pitchFamily="34" charset="0"/>
              <a:buChar char="•"/>
            </a:pPr>
            <a:endParaRPr lang="en-US" sz="1600" dirty="0"/>
          </a:p>
        </p:txBody>
      </p:sp>
      <p:pic>
        <p:nvPicPr>
          <p:cNvPr id="2050" name="Picture 2" descr="https://cdn.programiz.com/sites/tutorial2program/files/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418" y="2770851"/>
            <a:ext cx="4006921" cy="237264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media.geeksforgeeks.org/wp-content/cdn-uploads/gq/2013/03/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81" y="3246267"/>
            <a:ext cx="4387737" cy="151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8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07" y="372889"/>
            <a:ext cx="5640900" cy="541350"/>
          </a:xfrm>
        </p:spPr>
        <p:txBody>
          <a:bodyPr/>
          <a:lstStyle/>
          <a:p>
            <a:r>
              <a:rPr lang="en-US" sz="4400" dirty="0"/>
              <a:t>Example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Google Shape;345;p13"/>
          <p:cNvSpPr txBox="1">
            <a:spLocks/>
          </p:cNvSpPr>
          <p:nvPr/>
        </p:nvSpPr>
        <p:spPr>
          <a:xfrm>
            <a:off x="347507" y="1003114"/>
            <a:ext cx="3248449"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Suppose the following stack</a:t>
            </a:r>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r>
              <a:rPr lang="en-US" sz="1600" dirty="0"/>
              <a:t> Push 6 in stack</a:t>
            </a:r>
          </a:p>
          <a:p>
            <a:pPr marL="127000" indent="0">
              <a:lnSpc>
                <a:spcPct val="150000"/>
              </a:lnSpc>
              <a:buSzPts val="1600"/>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12392504"/>
              </p:ext>
            </p:extLst>
          </p:nvPr>
        </p:nvGraphicFramePr>
        <p:xfrm>
          <a:off x="2171274" y="1544464"/>
          <a:ext cx="469185" cy="1524000"/>
        </p:xfrm>
        <a:graphic>
          <a:graphicData uri="http://schemas.openxmlformats.org/drawingml/2006/table">
            <a:tbl>
              <a:tblPr firstRow="1" bandRow="1">
                <a:tableStyleId>{5940675A-B579-460E-94D1-54222C63F5DA}</a:tableStyleId>
              </a:tblPr>
              <a:tblGrid>
                <a:gridCol w="469185">
                  <a:extLst>
                    <a:ext uri="{9D8B030D-6E8A-4147-A177-3AD203B41FA5}">
                      <a16:colId xmlns:a16="http://schemas.microsoft.com/office/drawing/2014/main" val="1577957370"/>
                    </a:ext>
                  </a:extLst>
                </a:gridCol>
              </a:tblGrid>
              <a:tr h="285737">
                <a:tc>
                  <a:txBody>
                    <a:bodyPr/>
                    <a:lstStyle/>
                    <a:p>
                      <a:pPr algn="ctr"/>
                      <a:endParaRPr lang="en-US" b="1" dirty="0"/>
                    </a:p>
                  </a:txBody>
                  <a:tcPr/>
                </a:tc>
                <a:extLst>
                  <a:ext uri="{0D108BD9-81ED-4DB2-BD59-A6C34878D82A}">
                    <a16:rowId xmlns:a16="http://schemas.microsoft.com/office/drawing/2014/main" val="1379614842"/>
                  </a:ext>
                </a:extLst>
              </a:tr>
              <a:tr h="285737">
                <a:tc>
                  <a:txBody>
                    <a:bodyPr/>
                    <a:lstStyle/>
                    <a:p>
                      <a:pPr algn="ctr"/>
                      <a:endParaRPr lang="en-US" b="1" dirty="0"/>
                    </a:p>
                  </a:txBody>
                  <a:tcPr/>
                </a:tc>
                <a:extLst>
                  <a:ext uri="{0D108BD9-81ED-4DB2-BD59-A6C34878D82A}">
                    <a16:rowId xmlns:a16="http://schemas.microsoft.com/office/drawing/2014/main" val="3844579250"/>
                  </a:ext>
                </a:extLst>
              </a:tr>
              <a:tr h="285737">
                <a:tc>
                  <a:txBody>
                    <a:bodyPr/>
                    <a:lstStyle/>
                    <a:p>
                      <a:pPr algn="ctr"/>
                      <a:r>
                        <a:rPr lang="en-US" b="1" dirty="0"/>
                        <a:t>3</a:t>
                      </a:r>
                    </a:p>
                  </a:txBody>
                  <a:tcPr/>
                </a:tc>
                <a:extLst>
                  <a:ext uri="{0D108BD9-81ED-4DB2-BD59-A6C34878D82A}">
                    <a16:rowId xmlns:a16="http://schemas.microsoft.com/office/drawing/2014/main" val="4227836876"/>
                  </a:ext>
                </a:extLst>
              </a:tr>
              <a:tr h="285737">
                <a:tc>
                  <a:txBody>
                    <a:bodyPr/>
                    <a:lstStyle/>
                    <a:p>
                      <a:pPr algn="ctr"/>
                      <a:r>
                        <a:rPr lang="en-US" b="1" dirty="0"/>
                        <a:t>4</a:t>
                      </a:r>
                    </a:p>
                  </a:txBody>
                  <a:tcPr/>
                </a:tc>
                <a:extLst>
                  <a:ext uri="{0D108BD9-81ED-4DB2-BD59-A6C34878D82A}">
                    <a16:rowId xmlns:a16="http://schemas.microsoft.com/office/drawing/2014/main" val="3253550313"/>
                  </a:ext>
                </a:extLst>
              </a:tr>
              <a:tr h="285737">
                <a:tc>
                  <a:txBody>
                    <a:bodyPr/>
                    <a:lstStyle/>
                    <a:p>
                      <a:pPr algn="ctr"/>
                      <a:r>
                        <a:rPr lang="en-US" b="1" dirty="0"/>
                        <a:t>5</a:t>
                      </a:r>
                    </a:p>
                  </a:txBody>
                  <a:tcPr/>
                </a:tc>
                <a:extLst>
                  <a:ext uri="{0D108BD9-81ED-4DB2-BD59-A6C34878D82A}">
                    <a16:rowId xmlns:a16="http://schemas.microsoft.com/office/drawing/2014/main" val="358315769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84880003"/>
              </p:ext>
            </p:extLst>
          </p:nvPr>
        </p:nvGraphicFramePr>
        <p:xfrm>
          <a:off x="2171275" y="3348639"/>
          <a:ext cx="469185" cy="1524000"/>
        </p:xfrm>
        <a:graphic>
          <a:graphicData uri="http://schemas.openxmlformats.org/drawingml/2006/table">
            <a:tbl>
              <a:tblPr firstRow="1" bandRow="1">
                <a:tableStyleId>{5940675A-B579-460E-94D1-54222C63F5DA}</a:tableStyleId>
              </a:tblPr>
              <a:tblGrid>
                <a:gridCol w="469185">
                  <a:extLst>
                    <a:ext uri="{9D8B030D-6E8A-4147-A177-3AD203B41FA5}">
                      <a16:colId xmlns:a16="http://schemas.microsoft.com/office/drawing/2014/main" val="1577957370"/>
                    </a:ext>
                  </a:extLst>
                </a:gridCol>
              </a:tblGrid>
              <a:tr h="285737">
                <a:tc>
                  <a:txBody>
                    <a:bodyPr/>
                    <a:lstStyle/>
                    <a:p>
                      <a:pPr algn="ctr"/>
                      <a:endParaRPr lang="en-US" b="1" dirty="0"/>
                    </a:p>
                  </a:txBody>
                  <a:tcPr/>
                </a:tc>
                <a:extLst>
                  <a:ext uri="{0D108BD9-81ED-4DB2-BD59-A6C34878D82A}">
                    <a16:rowId xmlns:a16="http://schemas.microsoft.com/office/drawing/2014/main" val="1379614842"/>
                  </a:ext>
                </a:extLst>
              </a:tr>
              <a:tr h="285737">
                <a:tc>
                  <a:txBody>
                    <a:bodyPr/>
                    <a:lstStyle/>
                    <a:p>
                      <a:pPr algn="ctr"/>
                      <a:r>
                        <a:rPr lang="en-US" b="1" dirty="0"/>
                        <a:t>6</a:t>
                      </a:r>
                    </a:p>
                  </a:txBody>
                  <a:tcPr/>
                </a:tc>
                <a:extLst>
                  <a:ext uri="{0D108BD9-81ED-4DB2-BD59-A6C34878D82A}">
                    <a16:rowId xmlns:a16="http://schemas.microsoft.com/office/drawing/2014/main" val="3844579250"/>
                  </a:ext>
                </a:extLst>
              </a:tr>
              <a:tr h="285737">
                <a:tc>
                  <a:txBody>
                    <a:bodyPr/>
                    <a:lstStyle/>
                    <a:p>
                      <a:pPr algn="ctr"/>
                      <a:r>
                        <a:rPr lang="en-US" b="1" dirty="0"/>
                        <a:t>3</a:t>
                      </a:r>
                    </a:p>
                  </a:txBody>
                  <a:tcPr/>
                </a:tc>
                <a:extLst>
                  <a:ext uri="{0D108BD9-81ED-4DB2-BD59-A6C34878D82A}">
                    <a16:rowId xmlns:a16="http://schemas.microsoft.com/office/drawing/2014/main" val="4227836876"/>
                  </a:ext>
                </a:extLst>
              </a:tr>
              <a:tr h="285737">
                <a:tc>
                  <a:txBody>
                    <a:bodyPr/>
                    <a:lstStyle/>
                    <a:p>
                      <a:pPr algn="ctr"/>
                      <a:r>
                        <a:rPr lang="en-US" b="1" dirty="0"/>
                        <a:t>4</a:t>
                      </a:r>
                    </a:p>
                  </a:txBody>
                  <a:tcPr/>
                </a:tc>
                <a:extLst>
                  <a:ext uri="{0D108BD9-81ED-4DB2-BD59-A6C34878D82A}">
                    <a16:rowId xmlns:a16="http://schemas.microsoft.com/office/drawing/2014/main" val="3253550313"/>
                  </a:ext>
                </a:extLst>
              </a:tr>
              <a:tr h="285737">
                <a:tc>
                  <a:txBody>
                    <a:bodyPr/>
                    <a:lstStyle/>
                    <a:p>
                      <a:pPr algn="ctr"/>
                      <a:r>
                        <a:rPr lang="en-US" b="1" dirty="0"/>
                        <a:t>5</a:t>
                      </a:r>
                    </a:p>
                  </a:txBody>
                  <a:tcPr/>
                </a:tc>
                <a:extLst>
                  <a:ext uri="{0D108BD9-81ED-4DB2-BD59-A6C34878D82A}">
                    <a16:rowId xmlns:a16="http://schemas.microsoft.com/office/drawing/2014/main" val="3583157691"/>
                  </a:ext>
                </a:extLst>
              </a:tr>
            </a:tbl>
          </a:graphicData>
        </a:graphic>
      </p:graphicFrame>
      <p:cxnSp>
        <p:nvCxnSpPr>
          <p:cNvPr id="9" name="Elbow Connector 8"/>
          <p:cNvCxnSpPr/>
          <p:nvPr/>
        </p:nvCxnSpPr>
        <p:spPr>
          <a:xfrm>
            <a:off x="1633592" y="3503490"/>
            <a:ext cx="455489" cy="318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Google Shape;345;p13"/>
          <p:cNvSpPr txBox="1">
            <a:spLocks/>
          </p:cNvSpPr>
          <p:nvPr/>
        </p:nvSpPr>
        <p:spPr>
          <a:xfrm>
            <a:off x="4519307" y="946564"/>
            <a:ext cx="45147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Push 10 in stack</a:t>
            </a:r>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r>
              <a:rPr lang="en-US" sz="1600" dirty="0"/>
              <a:t>Stack is full. Pop a number and add 11 in stack</a:t>
            </a:r>
          </a:p>
          <a:p>
            <a:pPr marL="127000" indent="0">
              <a:lnSpc>
                <a:spcPct val="150000"/>
              </a:lnSpc>
              <a:buSzPts val="1600"/>
            </a:pPr>
            <a:endParaRPr lang="en-US" sz="1600" dirty="0"/>
          </a:p>
        </p:txBody>
      </p:sp>
      <p:graphicFrame>
        <p:nvGraphicFramePr>
          <p:cNvPr id="12" name="Table 11"/>
          <p:cNvGraphicFramePr>
            <a:graphicFrameLocks noGrp="1"/>
          </p:cNvGraphicFramePr>
          <p:nvPr>
            <p:extLst>
              <p:ext uri="{D42A27DB-BD31-4B8C-83A1-F6EECF244321}">
                <p14:modId xmlns:p14="http://schemas.microsoft.com/office/powerpoint/2010/main" val="2152776217"/>
              </p:ext>
            </p:extLst>
          </p:nvPr>
        </p:nvGraphicFramePr>
        <p:xfrm>
          <a:off x="7084459" y="1385214"/>
          <a:ext cx="469185" cy="1524000"/>
        </p:xfrm>
        <a:graphic>
          <a:graphicData uri="http://schemas.openxmlformats.org/drawingml/2006/table">
            <a:tbl>
              <a:tblPr firstRow="1" bandRow="1">
                <a:tableStyleId>{5940675A-B579-460E-94D1-54222C63F5DA}</a:tableStyleId>
              </a:tblPr>
              <a:tblGrid>
                <a:gridCol w="469185">
                  <a:extLst>
                    <a:ext uri="{9D8B030D-6E8A-4147-A177-3AD203B41FA5}">
                      <a16:colId xmlns:a16="http://schemas.microsoft.com/office/drawing/2014/main" val="1577957370"/>
                    </a:ext>
                  </a:extLst>
                </a:gridCol>
              </a:tblGrid>
              <a:tr h="285737">
                <a:tc>
                  <a:txBody>
                    <a:bodyPr/>
                    <a:lstStyle/>
                    <a:p>
                      <a:pPr algn="ctr"/>
                      <a:r>
                        <a:rPr lang="en-US" b="1" dirty="0"/>
                        <a:t>10</a:t>
                      </a:r>
                    </a:p>
                  </a:txBody>
                  <a:tcPr/>
                </a:tc>
                <a:extLst>
                  <a:ext uri="{0D108BD9-81ED-4DB2-BD59-A6C34878D82A}">
                    <a16:rowId xmlns:a16="http://schemas.microsoft.com/office/drawing/2014/main" val="1379614842"/>
                  </a:ext>
                </a:extLst>
              </a:tr>
              <a:tr h="285737">
                <a:tc>
                  <a:txBody>
                    <a:bodyPr/>
                    <a:lstStyle/>
                    <a:p>
                      <a:pPr algn="ctr"/>
                      <a:r>
                        <a:rPr lang="en-US" b="1" dirty="0"/>
                        <a:t>6</a:t>
                      </a:r>
                    </a:p>
                  </a:txBody>
                  <a:tcPr/>
                </a:tc>
                <a:extLst>
                  <a:ext uri="{0D108BD9-81ED-4DB2-BD59-A6C34878D82A}">
                    <a16:rowId xmlns:a16="http://schemas.microsoft.com/office/drawing/2014/main" val="3844579250"/>
                  </a:ext>
                </a:extLst>
              </a:tr>
              <a:tr h="285737">
                <a:tc>
                  <a:txBody>
                    <a:bodyPr/>
                    <a:lstStyle/>
                    <a:p>
                      <a:pPr algn="ctr"/>
                      <a:r>
                        <a:rPr lang="en-US" b="1" dirty="0"/>
                        <a:t>3</a:t>
                      </a:r>
                    </a:p>
                  </a:txBody>
                  <a:tcPr/>
                </a:tc>
                <a:extLst>
                  <a:ext uri="{0D108BD9-81ED-4DB2-BD59-A6C34878D82A}">
                    <a16:rowId xmlns:a16="http://schemas.microsoft.com/office/drawing/2014/main" val="4227836876"/>
                  </a:ext>
                </a:extLst>
              </a:tr>
              <a:tr h="285737">
                <a:tc>
                  <a:txBody>
                    <a:bodyPr/>
                    <a:lstStyle/>
                    <a:p>
                      <a:pPr algn="ctr"/>
                      <a:r>
                        <a:rPr lang="en-US" b="1" dirty="0"/>
                        <a:t>4</a:t>
                      </a:r>
                    </a:p>
                  </a:txBody>
                  <a:tcPr/>
                </a:tc>
                <a:extLst>
                  <a:ext uri="{0D108BD9-81ED-4DB2-BD59-A6C34878D82A}">
                    <a16:rowId xmlns:a16="http://schemas.microsoft.com/office/drawing/2014/main" val="3253550313"/>
                  </a:ext>
                </a:extLst>
              </a:tr>
              <a:tr h="285737">
                <a:tc>
                  <a:txBody>
                    <a:bodyPr/>
                    <a:lstStyle/>
                    <a:p>
                      <a:pPr algn="ctr"/>
                      <a:r>
                        <a:rPr lang="en-US" b="1" dirty="0"/>
                        <a:t>5</a:t>
                      </a:r>
                    </a:p>
                  </a:txBody>
                  <a:tcPr/>
                </a:tc>
                <a:extLst>
                  <a:ext uri="{0D108BD9-81ED-4DB2-BD59-A6C34878D82A}">
                    <a16:rowId xmlns:a16="http://schemas.microsoft.com/office/drawing/2014/main" val="3583157691"/>
                  </a:ext>
                </a:extLst>
              </a:tr>
            </a:tbl>
          </a:graphicData>
        </a:graphic>
      </p:graphicFrame>
      <p:cxnSp>
        <p:nvCxnSpPr>
          <p:cNvPr id="15" name="Elbow Connector 14"/>
          <p:cNvCxnSpPr/>
          <p:nvPr/>
        </p:nvCxnSpPr>
        <p:spPr>
          <a:xfrm>
            <a:off x="6546739" y="1225965"/>
            <a:ext cx="455489" cy="318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956049804"/>
              </p:ext>
            </p:extLst>
          </p:nvPr>
        </p:nvGraphicFramePr>
        <p:xfrm>
          <a:off x="5873890" y="3430578"/>
          <a:ext cx="469185" cy="1524000"/>
        </p:xfrm>
        <a:graphic>
          <a:graphicData uri="http://schemas.openxmlformats.org/drawingml/2006/table">
            <a:tbl>
              <a:tblPr firstRow="1" bandRow="1">
                <a:tableStyleId>{5940675A-B579-460E-94D1-54222C63F5DA}</a:tableStyleId>
              </a:tblPr>
              <a:tblGrid>
                <a:gridCol w="469185">
                  <a:extLst>
                    <a:ext uri="{9D8B030D-6E8A-4147-A177-3AD203B41FA5}">
                      <a16:colId xmlns:a16="http://schemas.microsoft.com/office/drawing/2014/main" val="1577957370"/>
                    </a:ext>
                  </a:extLst>
                </a:gridCol>
              </a:tblGrid>
              <a:tr h="285737">
                <a:tc>
                  <a:txBody>
                    <a:bodyPr/>
                    <a:lstStyle/>
                    <a:p>
                      <a:pPr algn="ctr"/>
                      <a:r>
                        <a:rPr lang="en-US" b="1" dirty="0"/>
                        <a:t>10</a:t>
                      </a:r>
                    </a:p>
                  </a:txBody>
                  <a:tcPr/>
                </a:tc>
                <a:extLst>
                  <a:ext uri="{0D108BD9-81ED-4DB2-BD59-A6C34878D82A}">
                    <a16:rowId xmlns:a16="http://schemas.microsoft.com/office/drawing/2014/main" val="1379614842"/>
                  </a:ext>
                </a:extLst>
              </a:tr>
              <a:tr h="285737">
                <a:tc>
                  <a:txBody>
                    <a:bodyPr/>
                    <a:lstStyle/>
                    <a:p>
                      <a:pPr algn="ctr"/>
                      <a:r>
                        <a:rPr lang="en-US" b="1" dirty="0"/>
                        <a:t>6</a:t>
                      </a:r>
                    </a:p>
                  </a:txBody>
                  <a:tcPr/>
                </a:tc>
                <a:extLst>
                  <a:ext uri="{0D108BD9-81ED-4DB2-BD59-A6C34878D82A}">
                    <a16:rowId xmlns:a16="http://schemas.microsoft.com/office/drawing/2014/main" val="3844579250"/>
                  </a:ext>
                </a:extLst>
              </a:tr>
              <a:tr h="285737">
                <a:tc>
                  <a:txBody>
                    <a:bodyPr/>
                    <a:lstStyle/>
                    <a:p>
                      <a:pPr algn="ctr"/>
                      <a:r>
                        <a:rPr lang="en-US" b="1" dirty="0"/>
                        <a:t>3</a:t>
                      </a:r>
                    </a:p>
                  </a:txBody>
                  <a:tcPr/>
                </a:tc>
                <a:extLst>
                  <a:ext uri="{0D108BD9-81ED-4DB2-BD59-A6C34878D82A}">
                    <a16:rowId xmlns:a16="http://schemas.microsoft.com/office/drawing/2014/main" val="4227836876"/>
                  </a:ext>
                </a:extLst>
              </a:tr>
              <a:tr h="285737">
                <a:tc>
                  <a:txBody>
                    <a:bodyPr/>
                    <a:lstStyle/>
                    <a:p>
                      <a:pPr algn="ctr"/>
                      <a:r>
                        <a:rPr lang="en-US" b="1" dirty="0"/>
                        <a:t>4</a:t>
                      </a:r>
                    </a:p>
                  </a:txBody>
                  <a:tcPr/>
                </a:tc>
                <a:extLst>
                  <a:ext uri="{0D108BD9-81ED-4DB2-BD59-A6C34878D82A}">
                    <a16:rowId xmlns:a16="http://schemas.microsoft.com/office/drawing/2014/main" val="3253550313"/>
                  </a:ext>
                </a:extLst>
              </a:tr>
              <a:tr h="285737">
                <a:tc>
                  <a:txBody>
                    <a:bodyPr/>
                    <a:lstStyle/>
                    <a:p>
                      <a:pPr algn="ctr"/>
                      <a:r>
                        <a:rPr lang="en-US" b="1" dirty="0"/>
                        <a:t>5</a:t>
                      </a:r>
                    </a:p>
                  </a:txBody>
                  <a:tcPr/>
                </a:tc>
                <a:extLst>
                  <a:ext uri="{0D108BD9-81ED-4DB2-BD59-A6C34878D82A}">
                    <a16:rowId xmlns:a16="http://schemas.microsoft.com/office/drawing/2014/main" val="358315769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237316134"/>
              </p:ext>
            </p:extLst>
          </p:nvPr>
        </p:nvGraphicFramePr>
        <p:xfrm>
          <a:off x="8007809" y="3437514"/>
          <a:ext cx="469185" cy="1524000"/>
        </p:xfrm>
        <a:graphic>
          <a:graphicData uri="http://schemas.openxmlformats.org/drawingml/2006/table">
            <a:tbl>
              <a:tblPr firstRow="1" bandRow="1">
                <a:tableStyleId>{5940675A-B579-460E-94D1-54222C63F5DA}</a:tableStyleId>
              </a:tblPr>
              <a:tblGrid>
                <a:gridCol w="469185">
                  <a:extLst>
                    <a:ext uri="{9D8B030D-6E8A-4147-A177-3AD203B41FA5}">
                      <a16:colId xmlns:a16="http://schemas.microsoft.com/office/drawing/2014/main" val="1577957370"/>
                    </a:ext>
                  </a:extLst>
                </a:gridCol>
              </a:tblGrid>
              <a:tr h="285737">
                <a:tc>
                  <a:txBody>
                    <a:bodyPr/>
                    <a:lstStyle/>
                    <a:p>
                      <a:pPr algn="ctr"/>
                      <a:r>
                        <a:rPr lang="en-US" b="1" dirty="0"/>
                        <a:t>11</a:t>
                      </a:r>
                    </a:p>
                  </a:txBody>
                  <a:tcPr/>
                </a:tc>
                <a:extLst>
                  <a:ext uri="{0D108BD9-81ED-4DB2-BD59-A6C34878D82A}">
                    <a16:rowId xmlns:a16="http://schemas.microsoft.com/office/drawing/2014/main" val="1379614842"/>
                  </a:ext>
                </a:extLst>
              </a:tr>
              <a:tr h="285737">
                <a:tc>
                  <a:txBody>
                    <a:bodyPr/>
                    <a:lstStyle/>
                    <a:p>
                      <a:pPr algn="ctr"/>
                      <a:r>
                        <a:rPr lang="en-US" b="1" dirty="0"/>
                        <a:t>6</a:t>
                      </a:r>
                    </a:p>
                  </a:txBody>
                  <a:tcPr/>
                </a:tc>
                <a:extLst>
                  <a:ext uri="{0D108BD9-81ED-4DB2-BD59-A6C34878D82A}">
                    <a16:rowId xmlns:a16="http://schemas.microsoft.com/office/drawing/2014/main" val="3844579250"/>
                  </a:ext>
                </a:extLst>
              </a:tr>
              <a:tr h="285737">
                <a:tc>
                  <a:txBody>
                    <a:bodyPr/>
                    <a:lstStyle/>
                    <a:p>
                      <a:pPr algn="ctr"/>
                      <a:r>
                        <a:rPr lang="en-US" b="1" dirty="0"/>
                        <a:t>3</a:t>
                      </a:r>
                    </a:p>
                  </a:txBody>
                  <a:tcPr/>
                </a:tc>
                <a:extLst>
                  <a:ext uri="{0D108BD9-81ED-4DB2-BD59-A6C34878D82A}">
                    <a16:rowId xmlns:a16="http://schemas.microsoft.com/office/drawing/2014/main" val="4227836876"/>
                  </a:ext>
                </a:extLst>
              </a:tr>
              <a:tr h="285737">
                <a:tc>
                  <a:txBody>
                    <a:bodyPr/>
                    <a:lstStyle/>
                    <a:p>
                      <a:pPr algn="ctr"/>
                      <a:r>
                        <a:rPr lang="en-US" b="1" dirty="0"/>
                        <a:t>4</a:t>
                      </a:r>
                    </a:p>
                  </a:txBody>
                  <a:tcPr/>
                </a:tc>
                <a:extLst>
                  <a:ext uri="{0D108BD9-81ED-4DB2-BD59-A6C34878D82A}">
                    <a16:rowId xmlns:a16="http://schemas.microsoft.com/office/drawing/2014/main" val="3253550313"/>
                  </a:ext>
                </a:extLst>
              </a:tr>
              <a:tr h="285737">
                <a:tc>
                  <a:txBody>
                    <a:bodyPr/>
                    <a:lstStyle/>
                    <a:p>
                      <a:pPr algn="ctr"/>
                      <a:r>
                        <a:rPr lang="en-US" b="1" dirty="0"/>
                        <a:t>5</a:t>
                      </a:r>
                    </a:p>
                  </a:txBody>
                  <a:tcPr/>
                </a:tc>
                <a:extLst>
                  <a:ext uri="{0D108BD9-81ED-4DB2-BD59-A6C34878D82A}">
                    <a16:rowId xmlns:a16="http://schemas.microsoft.com/office/drawing/2014/main" val="3583157691"/>
                  </a:ext>
                </a:extLst>
              </a:tr>
            </a:tbl>
          </a:graphicData>
        </a:graphic>
      </p:graphicFrame>
      <p:cxnSp>
        <p:nvCxnSpPr>
          <p:cNvPr id="18" name="Elbow Connector 17"/>
          <p:cNvCxnSpPr/>
          <p:nvPr/>
        </p:nvCxnSpPr>
        <p:spPr>
          <a:xfrm rot="10800000" flipV="1">
            <a:off x="5349319" y="3498848"/>
            <a:ext cx="405933" cy="15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7553644" y="3387408"/>
            <a:ext cx="369518" cy="232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533933807"/>
              </p:ext>
            </p:extLst>
          </p:nvPr>
        </p:nvGraphicFramePr>
        <p:xfrm>
          <a:off x="6911580" y="3430578"/>
          <a:ext cx="469185" cy="1524000"/>
        </p:xfrm>
        <a:graphic>
          <a:graphicData uri="http://schemas.openxmlformats.org/drawingml/2006/table">
            <a:tbl>
              <a:tblPr firstRow="1" bandRow="1">
                <a:tableStyleId>{5940675A-B579-460E-94D1-54222C63F5DA}</a:tableStyleId>
              </a:tblPr>
              <a:tblGrid>
                <a:gridCol w="469185">
                  <a:extLst>
                    <a:ext uri="{9D8B030D-6E8A-4147-A177-3AD203B41FA5}">
                      <a16:colId xmlns:a16="http://schemas.microsoft.com/office/drawing/2014/main" val="1577957370"/>
                    </a:ext>
                  </a:extLst>
                </a:gridCol>
              </a:tblGrid>
              <a:tr h="285737">
                <a:tc>
                  <a:txBody>
                    <a:bodyPr/>
                    <a:lstStyle/>
                    <a:p>
                      <a:pPr algn="ctr"/>
                      <a:endParaRPr lang="en-US" b="1" dirty="0"/>
                    </a:p>
                  </a:txBody>
                  <a:tcPr/>
                </a:tc>
                <a:extLst>
                  <a:ext uri="{0D108BD9-81ED-4DB2-BD59-A6C34878D82A}">
                    <a16:rowId xmlns:a16="http://schemas.microsoft.com/office/drawing/2014/main" val="1379614842"/>
                  </a:ext>
                </a:extLst>
              </a:tr>
              <a:tr h="285737">
                <a:tc>
                  <a:txBody>
                    <a:bodyPr/>
                    <a:lstStyle/>
                    <a:p>
                      <a:pPr algn="ctr"/>
                      <a:r>
                        <a:rPr lang="en-US" b="1" dirty="0"/>
                        <a:t>6</a:t>
                      </a:r>
                    </a:p>
                  </a:txBody>
                  <a:tcPr/>
                </a:tc>
                <a:extLst>
                  <a:ext uri="{0D108BD9-81ED-4DB2-BD59-A6C34878D82A}">
                    <a16:rowId xmlns:a16="http://schemas.microsoft.com/office/drawing/2014/main" val="3844579250"/>
                  </a:ext>
                </a:extLst>
              </a:tr>
              <a:tr h="285737">
                <a:tc>
                  <a:txBody>
                    <a:bodyPr/>
                    <a:lstStyle/>
                    <a:p>
                      <a:pPr algn="ctr"/>
                      <a:r>
                        <a:rPr lang="en-US" b="1" dirty="0"/>
                        <a:t>3</a:t>
                      </a:r>
                    </a:p>
                  </a:txBody>
                  <a:tcPr/>
                </a:tc>
                <a:extLst>
                  <a:ext uri="{0D108BD9-81ED-4DB2-BD59-A6C34878D82A}">
                    <a16:rowId xmlns:a16="http://schemas.microsoft.com/office/drawing/2014/main" val="4227836876"/>
                  </a:ext>
                </a:extLst>
              </a:tr>
              <a:tr h="285737">
                <a:tc>
                  <a:txBody>
                    <a:bodyPr/>
                    <a:lstStyle/>
                    <a:p>
                      <a:pPr algn="ctr"/>
                      <a:r>
                        <a:rPr lang="en-US" b="1" dirty="0"/>
                        <a:t>4</a:t>
                      </a:r>
                    </a:p>
                  </a:txBody>
                  <a:tcPr/>
                </a:tc>
                <a:extLst>
                  <a:ext uri="{0D108BD9-81ED-4DB2-BD59-A6C34878D82A}">
                    <a16:rowId xmlns:a16="http://schemas.microsoft.com/office/drawing/2014/main" val="3253550313"/>
                  </a:ext>
                </a:extLst>
              </a:tr>
              <a:tr h="285737">
                <a:tc>
                  <a:txBody>
                    <a:bodyPr/>
                    <a:lstStyle/>
                    <a:p>
                      <a:pPr algn="ctr"/>
                      <a:r>
                        <a:rPr lang="en-US" b="1" dirty="0"/>
                        <a:t>5</a:t>
                      </a:r>
                    </a:p>
                  </a:txBody>
                  <a:tcPr/>
                </a:tc>
                <a:extLst>
                  <a:ext uri="{0D108BD9-81ED-4DB2-BD59-A6C34878D82A}">
                    <a16:rowId xmlns:a16="http://schemas.microsoft.com/office/drawing/2014/main" val="3583157691"/>
                  </a:ext>
                </a:extLst>
              </a:tr>
            </a:tbl>
          </a:graphicData>
        </a:graphic>
      </p:graphicFrame>
    </p:spTree>
    <p:extLst>
      <p:ext uri="{BB962C8B-B14F-4D97-AF65-F5344CB8AC3E}">
        <p14:creationId xmlns:p14="http://schemas.microsoft.com/office/powerpoint/2010/main" val="254621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Queue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It is a linear data structure.</a:t>
            </a:r>
          </a:p>
          <a:p>
            <a:pPr marL="412750" indent="-285750">
              <a:lnSpc>
                <a:spcPct val="150000"/>
              </a:lnSpc>
              <a:buSzPts val="1600"/>
              <a:buFont typeface="Arial" panose="020B0604020202020204" pitchFamily="34" charset="0"/>
              <a:buChar char="•"/>
            </a:pPr>
            <a:r>
              <a:rPr lang="en-US" dirty="0"/>
              <a:t>It follows a particular order in which the operations are performed i.e. FIFO (First In First Out).</a:t>
            </a:r>
          </a:p>
          <a:p>
            <a:pPr marL="412750" indent="-285750">
              <a:lnSpc>
                <a:spcPct val="150000"/>
              </a:lnSpc>
              <a:buSzPts val="1600"/>
              <a:buFont typeface="Arial" panose="020B0604020202020204" pitchFamily="34" charset="0"/>
              <a:buChar char="•"/>
            </a:pPr>
            <a:r>
              <a:rPr lang="en-US" dirty="0"/>
              <a:t>Behaves like a real world Queue. </a:t>
            </a:r>
          </a:p>
          <a:p>
            <a:pPr marL="412750" indent="-285750">
              <a:lnSpc>
                <a:spcPct val="150000"/>
              </a:lnSpc>
              <a:buSzPts val="1600"/>
              <a:buFont typeface="Arial" panose="020B0604020202020204" pitchFamily="34" charset="0"/>
              <a:buChar char="•"/>
            </a:pPr>
            <a:r>
              <a:rPr lang="en-US" dirty="0"/>
              <a:t>It is similar to the ticket queue outside a cinema hall, where the first person entering the queue is the first person who gets the ticket.</a:t>
            </a:r>
            <a:br>
              <a:rPr lang="en-US" sz="1600" dirty="0"/>
            </a:br>
            <a:r>
              <a:rPr lang="en-US" sz="1600" dirty="0"/>
              <a:t> </a:t>
            </a:r>
          </a:p>
        </p:txBody>
      </p:sp>
      <p:pic>
        <p:nvPicPr>
          <p:cNvPr id="3074" name="Picture 2" descr="nystudio107 | Robust queue job handling in Craft C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766" y="3379856"/>
            <a:ext cx="1988259" cy="149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55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Working of a Queue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Queue follows the First In First Out (FIFO) rule - the item that goes in first is the item that comes out first. In programming terms, putting items in the queue is called </a:t>
            </a:r>
            <a:r>
              <a:rPr lang="en-US" sz="1600" b="1" dirty="0" err="1"/>
              <a:t>enqueue</a:t>
            </a:r>
            <a:r>
              <a:rPr lang="en-US" sz="1600" dirty="0"/>
              <a:t>, and removing items from the queue is called </a:t>
            </a:r>
            <a:r>
              <a:rPr lang="en-US" sz="1600" b="1" dirty="0" err="1"/>
              <a:t>dequeue</a:t>
            </a:r>
            <a:r>
              <a:rPr lang="en-US" sz="1600" dirty="0"/>
              <a:t>.</a:t>
            </a:r>
          </a:p>
          <a:p>
            <a:pPr marL="412750" indent="-285750">
              <a:lnSpc>
                <a:spcPct val="150000"/>
              </a:lnSpc>
              <a:buSzPts val="1600"/>
              <a:buFont typeface="Arial" panose="020B0604020202020204" pitchFamily="34" charset="0"/>
              <a:buChar char="•"/>
            </a:pPr>
            <a:endParaRPr lang="en-US" sz="1600" dirty="0"/>
          </a:p>
          <a:p>
            <a:pPr marL="412750" indent="-285750">
              <a:lnSpc>
                <a:spcPct val="150000"/>
              </a:lnSpc>
              <a:buSzPts val="1600"/>
              <a:buFont typeface="Arial" panose="020B0604020202020204" pitchFamily="34" charset="0"/>
              <a:buChar char="•"/>
            </a:pPr>
            <a:endParaRPr lang="en-US" sz="1600" dirty="0"/>
          </a:p>
        </p:txBody>
      </p:sp>
      <p:pic>
        <p:nvPicPr>
          <p:cNvPr id="6146" name="Picture 2" descr="https://cdn.programiz.com/sites/tutorial2program/files/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02" y="2229650"/>
            <a:ext cx="5902878" cy="91725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edia.geeksforgeeks.org/wp-content/cdn-uploads/gq/2014/02/Que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041" y="3081402"/>
            <a:ext cx="4875475" cy="178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30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07" y="372889"/>
            <a:ext cx="5640900" cy="541350"/>
          </a:xfrm>
        </p:spPr>
        <p:txBody>
          <a:bodyPr/>
          <a:lstStyle/>
          <a:p>
            <a:r>
              <a:rPr lang="en-US" sz="4400" dirty="0"/>
              <a:t>Example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Google Shape;345;p13"/>
          <p:cNvSpPr txBox="1">
            <a:spLocks/>
          </p:cNvSpPr>
          <p:nvPr/>
        </p:nvSpPr>
        <p:spPr>
          <a:xfrm>
            <a:off x="347507" y="1003114"/>
            <a:ext cx="3248449"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Suppose the following queue</a:t>
            </a:r>
          </a:p>
          <a:p>
            <a:pPr marL="412750" indent="-285750">
              <a:lnSpc>
                <a:spcPct val="150000"/>
              </a:lnSpc>
              <a:buSzPts val="1600"/>
              <a:buFont typeface="Arial" panose="020B0604020202020204" pitchFamily="34" charset="0"/>
              <a:buChar char="•"/>
            </a:pPr>
            <a:endParaRPr lang="en-US" sz="1600" dirty="0"/>
          </a:p>
          <a:p>
            <a:pPr marL="127000" indent="0">
              <a:lnSpc>
                <a:spcPct val="150000"/>
              </a:lnSpc>
              <a:buSzPts val="1600"/>
            </a:pPr>
            <a:endParaRPr lang="en-US" sz="1600" dirty="0"/>
          </a:p>
          <a:p>
            <a:pPr marL="127000" indent="0">
              <a:lnSpc>
                <a:spcPct val="150000"/>
              </a:lnSpc>
              <a:buSzPts val="1600"/>
            </a:pPr>
            <a:endParaRPr lang="en-US" sz="1600" dirty="0"/>
          </a:p>
          <a:p>
            <a:pPr marL="412750" indent="-285750">
              <a:lnSpc>
                <a:spcPct val="150000"/>
              </a:lnSpc>
              <a:buSzPts val="1600"/>
              <a:buFont typeface="Arial" panose="020B0604020202020204" pitchFamily="34" charset="0"/>
              <a:buChar char="•"/>
            </a:pPr>
            <a:r>
              <a:rPr lang="en-US" sz="1600" dirty="0"/>
              <a:t> Add 6 in queue (</a:t>
            </a:r>
            <a:r>
              <a:rPr lang="en-US" sz="1600" dirty="0" err="1"/>
              <a:t>enqueue</a:t>
            </a:r>
            <a:r>
              <a:rPr lang="en-US" sz="1600" dirty="0"/>
              <a:t>) </a:t>
            </a:r>
          </a:p>
          <a:p>
            <a:pPr marL="127000" indent="0">
              <a:lnSpc>
                <a:spcPct val="150000"/>
              </a:lnSpc>
              <a:buSzPts val="1600"/>
            </a:pPr>
            <a:endParaRPr lang="en-US" sz="1600" dirty="0"/>
          </a:p>
        </p:txBody>
      </p:sp>
      <p:cxnSp>
        <p:nvCxnSpPr>
          <p:cNvPr id="9" name="Elbow Connector 8"/>
          <p:cNvCxnSpPr/>
          <p:nvPr/>
        </p:nvCxnSpPr>
        <p:spPr>
          <a:xfrm>
            <a:off x="595902" y="3488576"/>
            <a:ext cx="455489" cy="318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Google Shape;345;p13"/>
          <p:cNvSpPr txBox="1">
            <a:spLocks/>
          </p:cNvSpPr>
          <p:nvPr/>
        </p:nvSpPr>
        <p:spPr>
          <a:xfrm>
            <a:off x="4519307" y="946564"/>
            <a:ext cx="45147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Add 10 in queue (</a:t>
            </a:r>
            <a:r>
              <a:rPr lang="en-US" sz="1600" dirty="0" err="1"/>
              <a:t>enqueue</a:t>
            </a:r>
            <a:r>
              <a:rPr lang="en-US" sz="1600" dirty="0"/>
              <a:t>)</a:t>
            </a:r>
          </a:p>
          <a:p>
            <a:pPr marL="412750" indent="-285750">
              <a:lnSpc>
                <a:spcPct val="150000"/>
              </a:lnSpc>
              <a:buSzPts val="1600"/>
              <a:buFont typeface="Arial" panose="020B0604020202020204" pitchFamily="34" charset="0"/>
              <a:buChar char="•"/>
            </a:pPr>
            <a:endParaRPr lang="en-US" sz="1600" dirty="0"/>
          </a:p>
          <a:p>
            <a:pPr marL="127000" indent="0">
              <a:lnSpc>
                <a:spcPct val="150000"/>
              </a:lnSpc>
              <a:buSzPts val="1600"/>
            </a:pPr>
            <a:endParaRPr lang="en-US" sz="1600" dirty="0"/>
          </a:p>
          <a:p>
            <a:pPr marL="412750" indent="-285750">
              <a:lnSpc>
                <a:spcPct val="150000"/>
              </a:lnSpc>
              <a:buSzPts val="1600"/>
              <a:buFont typeface="Arial" panose="020B0604020202020204" pitchFamily="34" charset="0"/>
              <a:buChar char="•"/>
            </a:pPr>
            <a:r>
              <a:rPr lang="en-US" sz="1600" dirty="0"/>
              <a:t>Queue is full. Remove a number (</a:t>
            </a:r>
            <a:r>
              <a:rPr lang="en-US" sz="1600" dirty="0" err="1"/>
              <a:t>dequeue</a:t>
            </a:r>
            <a:r>
              <a:rPr lang="en-US" sz="1600" dirty="0"/>
              <a:t>) and add 11 in queue.</a:t>
            </a:r>
          </a:p>
          <a:p>
            <a:pPr marL="127000" indent="0">
              <a:lnSpc>
                <a:spcPct val="150000"/>
              </a:lnSpc>
              <a:buSzPts val="1600"/>
            </a:pPr>
            <a:endParaRPr lang="en-US" sz="1600" dirty="0"/>
          </a:p>
        </p:txBody>
      </p:sp>
      <p:cxnSp>
        <p:nvCxnSpPr>
          <p:cNvPr id="15" name="Elbow Connector 14"/>
          <p:cNvCxnSpPr/>
          <p:nvPr/>
        </p:nvCxnSpPr>
        <p:spPr>
          <a:xfrm>
            <a:off x="4985067" y="1457875"/>
            <a:ext cx="455489" cy="318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5289579" y="4205124"/>
            <a:ext cx="380563" cy="278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7666486" y="3262290"/>
            <a:ext cx="369518" cy="232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436498337"/>
              </p:ext>
            </p:extLst>
          </p:nvPr>
        </p:nvGraphicFramePr>
        <p:xfrm>
          <a:off x="1342582" y="1776374"/>
          <a:ext cx="1825375" cy="370840"/>
        </p:xfrm>
        <a:graphic>
          <a:graphicData uri="http://schemas.openxmlformats.org/drawingml/2006/table">
            <a:tbl>
              <a:tblPr firstRow="1" bandRow="1">
                <a:tableStyleId>{5940675A-B579-460E-94D1-54222C63F5DA}</a:tableStyleId>
              </a:tblPr>
              <a:tblGrid>
                <a:gridCol w="365075">
                  <a:extLst>
                    <a:ext uri="{9D8B030D-6E8A-4147-A177-3AD203B41FA5}">
                      <a16:colId xmlns:a16="http://schemas.microsoft.com/office/drawing/2014/main" val="1409401707"/>
                    </a:ext>
                  </a:extLst>
                </a:gridCol>
                <a:gridCol w="365075">
                  <a:extLst>
                    <a:ext uri="{9D8B030D-6E8A-4147-A177-3AD203B41FA5}">
                      <a16:colId xmlns:a16="http://schemas.microsoft.com/office/drawing/2014/main" val="76147498"/>
                    </a:ext>
                  </a:extLst>
                </a:gridCol>
                <a:gridCol w="365075">
                  <a:extLst>
                    <a:ext uri="{9D8B030D-6E8A-4147-A177-3AD203B41FA5}">
                      <a16:colId xmlns:a16="http://schemas.microsoft.com/office/drawing/2014/main" val="2302999408"/>
                    </a:ext>
                  </a:extLst>
                </a:gridCol>
                <a:gridCol w="365075">
                  <a:extLst>
                    <a:ext uri="{9D8B030D-6E8A-4147-A177-3AD203B41FA5}">
                      <a16:colId xmlns:a16="http://schemas.microsoft.com/office/drawing/2014/main" val="3362497720"/>
                    </a:ext>
                  </a:extLst>
                </a:gridCol>
                <a:gridCol w="365075">
                  <a:extLst>
                    <a:ext uri="{9D8B030D-6E8A-4147-A177-3AD203B41FA5}">
                      <a16:colId xmlns:a16="http://schemas.microsoft.com/office/drawing/2014/main" val="2579092055"/>
                    </a:ext>
                  </a:extLst>
                </a:gridCol>
              </a:tblGrid>
              <a:tr h="370840">
                <a:tc>
                  <a:txBody>
                    <a:bodyPr/>
                    <a:lstStyle/>
                    <a:p>
                      <a:r>
                        <a:rPr lang="en-US" b="1" dirty="0"/>
                        <a:t>3</a:t>
                      </a:r>
                    </a:p>
                  </a:txBody>
                  <a:tcPr/>
                </a:tc>
                <a:tc>
                  <a:txBody>
                    <a:bodyPr/>
                    <a:lstStyle/>
                    <a:p>
                      <a:r>
                        <a:rPr lang="en-US" b="1" dirty="0"/>
                        <a:t>2</a:t>
                      </a:r>
                    </a:p>
                  </a:txBody>
                  <a:tcPr/>
                </a:tc>
                <a:tc>
                  <a:txBody>
                    <a:bodyPr/>
                    <a:lstStyle/>
                    <a:p>
                      <a:r>
                        <a:rPr lang="en-US" b="1" dirty="0"/>
                        <a:t>1</a:t>
                      </a:r>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64178437"/>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63993771"/>
              </p:ext>
            </p:extLst>
          </p:nvPr>
        </p:nvGraphicFramePr>
        <p:xfrm>
          <a:off x="1171416" y="3639547"/>
          <a:ext cx="1825375" cy="370840"/>
        </p:xfrm>
        <a:graphic>
          <a:graphicData uri="http://schemas.openxmlformats.org/drawingml/2006/table">
            <a:tbl>
              <a:tblPr firstRow="1" bandRow="1">
                <a:tableStyleId>{5940675A-B579-460E-94D1-54222C63F5DA}</a:tableStyleId>
              </a:tblPr>
              <a:tblGrid>
                <a:gridCol w="365075">
                  <a:extLst>
                    <a:ext uri="{9D8B030D-6E8A-4147-A177-3AD203B41FA5}">
                      <a16:colId xmlns:a16="http://schemas.microsoft.com/office/drawing/2014/main" val="1409401707"/>
                    </a:ext>
                  </a:extLst>
                </a:gridCol>
                <a:gridCol w="365075">
                  <a:extLst>
                    <a:ext uri="{9D8B030D-6E8A-4147-A177-3AD203B41FA5}">
                      <a16:colId xmlns:a16="http://schemas.microsoft.com/office/drawing/2014/main" val="76147498"/>
                    </a:ext>
                  </a:extLst>
                </a:gridCol>
                <a:gridCol w="365075">
                  <a:extLst>
                    <a:ext uri="{9D8B030D-6E8A-4147-A177-3AD203B41FA5}">
                      <a16:colId xmlns:a16="http://schemas.microsoft.com/office/drawing/2014/main" val="2302999408"/>
                    </a:ext>
                  </a:extLst>
                </a:gridCol>
                <a:gridCol w="365075">
                  <a:extLst>
                    <a:ext uri="{9D8B030D-6E8A-4147-A177-3AD203B41FA5}">
                      <a16:colId xmlns:a16="http://schemas.microsoft.com/office/drawing/2014/main" val="3362497720"/>
                    </a:ext>
                  </a:extLst>
                </a:gridCol>
                <a:gridCol w="365075">
                  <a:extLst>
                    <a:ext uri="{9D8B030D-6E8A-4147-A177-3AD203B41FA5}">
                      <a16:colId xmlns:a16="http://schemas.microsoft.com/office/drawing/2014/main" val="2579092055"/>
                    </a:ext>
                  </a:extLst>
                </a:gridCol>
              </a:tblGrid>
              <a:tr h="370840">
                <a:tc>
                  <a:txBody>
                    <a:bodyPr/>
                    <a:lstStyle/>
                    <a:p>
                      <a:r>
                        <a:rPr lang="en-US" b="1" dirty="0"/>
                        <a:t>6</a:t>
                      </a:r>
                    </a:p>
                  </a:txBody>
                  <a:tcPr/>
                </a:tc>
                <a:tc>
                  <a:txBody>
                    <a:bodyPr/>
                    <a:lstStyle/>
                    <a:p>
                      <a:r>
                        <a:rPr lang="en-US" b="1" dirty="0"/>
                        <a:t>3</a:t>
                      </a:r>
                    </a:p>
                  </a:txBody>
                  <a:tcPr/>
                </a:tc>
                <a:tc>
                  <a:txBody>
                    <a:bodyPr/>
                    <a:lstStyle/>
                    <a:p>
                      <a:r>
                        <a:rPr lang="en-US" b="1" dirty="0"/>
                        <a:t>2</a:t>
                      </a:r>
                    </a:p>
                  </a:txBody>
                  <a:tcPr/>
                </a:tc>
                <a:tc>
                  <a:txBody>
                    <a:bodyPr/>
                    <a:lstStyle/>
                    <a:p>
                      <a:r>
                        <a:rPr lang="en-US" b="1" dirty="0"/>
                        <a:t>1</a:t>
                      </a:r>
                    </a:p>
                  </a:txBody>
                  <a:tcPr/>
                </a:tc>
                <a:tc>
                  <a:txBody>
                    <a:bodyPr/>
                    <a:lstStyle/>
                    <a:p>
                      <a:endParaRPr lang="en-US" b="1" dirty="0"/>
                    </a:p>
                  </a:txBody>
                  <a:tcPr/>
                </a:tc>
                <a:extLst>
                  <a:ext uri="{0D108BD9-81ED-4DB2-BD59-A6C34878D82A}">
                    <a16:rowId xmlns:a16="http://schemas.microsoft.com/office/drawing/2014/main" val="46417843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192575301"/>
              </p:ext>
            </p:extLst>
          </p:nvPr>
        </p:nvGraphicFramePr>
        <p:xfrm>
          <a:off x="5555390" y="1590954"/>
          <a:ext cx="1998255" cy="370840"/>
        </p:xfrm>
        <a:graphic>
          <a:graphicData uri="http://schemas.openxmlformats.org/drawingml/2006/table">
            <a:tbl>
              <a:tblPr firstRow="1" bandRow="1">
                <a:tableStyleId>{5940675A-B579-460E-94D1-54222C63F5DA}</a:tableStyleId>
              </a:tblPr>
              <a:tblGrid>
                <a:gridCol w="399651">
                  <a:extLst>
                    <a:ext uri="{9D8B030D-6E8A-4147-A177-3AD203B41FA5}">
                      <a16:colId xmlns:a16="http://schemas.microsoft.com/office/drawing/2014/main" val="1409401707"/>
                    </a:ext>
                  </a:extLst>
                </a:gridCol>
                <a:gridCol w="399651">
                  <a:extLst>
                    <a:ext uri="{9D8B030D-6E8A-4147-A177-3AD203B41FA5}">
                      <a16:colId xmlns:a16="http://schemas.microsoft.com/office/drawing/2014/main" val="76147498"/>
                    </a:ext>
                  </a:extLst>
                </a:gridCol>
                <a:gridCol w="399651">
                  <a:extLst>
                    <a:ext uri="{9D8B030D-6E8A-4147-A177-3AD203B41FA5}">
                      <a16:colId xmlns:a16="http://schemas.microsoft.com/office/drawing/2014/main" val="2302999408"/>
                    </a:ext>
                  </a:extLst>
                </a:gridCol>
                <a:gridCol w="399651">
                  <a:extLst>
                    <a:ext uri="{9D8B030D-6E8A-4147-A177-3AD203B41FA5}">
                      <a16:colId xmlns:a16="http://schemas.microsoft.com/office/drawing/2014/main" val="3362497720"/>
                    </a:ext>
                  </a:extLst>
                </a:gridCol>
                <a:gridCol w="399651">
                  <a:extLst>
                    <a:ext uri="{9D8B030D-6E8A-4147-A177-3AD203B41FA5}">
                      <a16:colId xmlns:a16="http://schemas.microsoft.com/office/drawing/2014/main" val="2579092055"/>
                    </a:ext>
                  </a:extLst>
                </a:gridCol>
              </a:tblGrid>
              <a:tr h="370840">
                <a:tc>
                  <a:txBody>
                    <a:bodyPr/>
                    <a:lstStyle/>
                    <a:p>
                      <a:r>
                        <a:rPr lang="en-US" b="1" dirty="0"/>
                        <a:t>10</a:t>
                      </a:r>
                    </a:p>
                  </a:txBody>
                  <a:tcPr/>
                </a:tc>
                <a:tc>
                  <a:txBody>
                    <a:bodyPr/>
                    <a:lstStyle/>
                    <a:p>
                      <a:r>
                        <a:rPr lang="en-US" b="1" dirty="0"/>
                        <a:t>6</a:t>
                      </a:r>
                    </a:p>
                  </a:txBody>
                  <a:tcPr/>
                </a:tc>
                <a:tc>
                  <a:txBody>
                    <a:bodyPr/>
                    <a:lstStyle/>
                    <a:p>
                      <a:r>
                        <a:rPr lang="en-US" b="1" dirty="0"/>
                        <a:t>3</a:t>
                      </a:r>
                    </a:p>
                  </a:txBody>
                  <a:tcPr/>
                </a:tc>
                <a:tc>
                  <a:txBody>
                    <a:bodyPr/>
                    <a:lstStyle/>
                    <a:p>
                      <a:r>
                        <a:rPr lang="en-US" b="1" dirty="0"/>
                        <a:t>2</a:t>
                      </a:r>
                    </a:p>
                  </a:txBody>
                  <a:tcPr/>
                </a:tc>
                <a:tc>
                  <a:txBody>
                    <a:bodyPr/>
                    <a:lstStyle/>
                    <a:p>
                      <a:r>
                        <a:rPr lang="en-US" b="1" dirty="0"/>
                        <a:t>1</a:t>
                      </a:r>
                    </a:p>
                  </a:txBody>
                  <a:tcPr/>
                </a:tc>
                <a:extLst>
                  <a:ext uri="{0D108BD9-81ED-4DB2-BD59-A6C34878D82A}">
                    <a16:rowId xmlns:a16="http://schemas.microsoft.com/office/drawing/2014/main" val="464178437"/>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569256220"/>
              </p:ext>
            </p:extLst>
          </p:nvPr>
        </p:nvGraphicFramePr>
        <p:xfrm>
          <a:off x="5742060" y="3095683"/>
          <a:ext cx="1901915" cy="370840"/>
        </p:xfrm>
        <a:graphic>
          <a:graphicData uri="http://schemas.openxmlformats.org/drawingml/2006/table">
            <a:tbl>
              <a:tblPr firstRow="1" bandRow="1">
                <a:tableStyleId>{5940675A-B579-460E-94D1-54222C63F5DA}</a:tableStyleId>
              </a:tblPr>
              <a:tblGrid>
                <a:gridCol w="380383">
                  <a:extLst>
                    <a:ext uri="{9D8B030D-6E8A-4147-A177-3AD203B41FA5}">
                      <a16:colId xmlns:a16="http://schemas.microsoft.com/office/drawing/2014/main" val="1409401707"/>
                    </a:ext>
                  </a:extLst>
                </a:gridCol>
                <a:gridCol w="380383">
                  <a:extLst>
                    <a:ext uri="{9D8B030D-6E8A-4147-A177-3AD203B41FA5}">
                      <a16:colId xmlns:a16="http://schemas.microsoft.com/office/drawing/2014/main" val="76147498"/>
                    </a:ext>
                  </a:extLst>
                </a:gridCol>
                <a:gridCol w="380383">
                  <a:extLst>
                    <a:ext uri="{9D8B030D-6E8A-4147-A177-3AD203B41FA5}">
                      <a16:colId xmlns:a16="http://schemas.microsoft.com/office/drawing/2014/main" val="2302999408"/>
                    </a:ext>
                  </a:extLst>
                </a:gridCol>
                <a:gridCol w="380383">
                  <a:extLst>
                    <a:ext uri="{9D8B030D-6E8A-4147-A177-3AD203B41FA5}">
                      <a16:colId xmlns:a16="http://schemas.microsoft.com/office/drawing/2014/main" val="3362497720"/>
                    </a:ext>
                  </a:extLst>
                </a:gridCol>
                <a:gridCol w="380383">
                  <a:extLst>
                    <a:ext uri="{9D8B030D-6E8A-4147-A177-3AD203B41FA5}">
                      <a16:colId xmlns:a16="http://schemas.microsoft.com/office/drawing/2014/main" val="2579092055"/>
                    </a:ext>
                  </a:extLst>
                </a:gridCol>
              </a:tblGrid>
              <a:tr h="370840">
                <a:tc>
                  <a:txBody>
                    <a:bodyPr/>
                    <a:lstStyle/>
                    <a:p>
                      <a:r>
                        <a:rPr lang="en-US" b="1" dirty="0"/>
                        <a:t>10</a:t>
                      </a:r>
                    </a:p>
                  </a:txBody>
                  <a:tcPr/>
                </a:tc>
                <a:tc>
                  <a:txBody>
                    <a:bodyPr/>
                    <a:lstStyle/>
                    <a:p>
                      <a:r>
                        <a:rPr lang="en-US" b="1" dirty="0"/>
                        <a:t>6</a:t>
                      </a:r>
                    </a:p>
                  </a:txBody>
                  <a:tcPr/>
                </a:tc>
                <a:tc>
                  <a:txBody>
                    <a:bodyPr/>
                    <a:lstStyle/>
                    <a:p>
                      <a:r>
                        <a:rPr lang="en-US" b="1" dirty="0"/>
                        <a:t>3</a:t>
                      </a:r>
                    </a:p>
                  </a:txBody>
                  <a:tcPr/>
                </a:tc>
                <a:tc>
                  <a:txBody>
                    <a:bodyPr/>
                    <a:lstStyle/>
                    <a:p>
                      <a:r>
                        <a:rPr lang="en-US" b="1" dirty="0"/>
                        <a:t>2</a:t>
                      </a:r>
                    </a:p>
                  </a:txBody>
                  <a:tcPr/>
                </a:tc>
                <a:tc>
                  <a:txBody>
                    <a:bodyPr/>
                    <a:lstStyle/>
                    <a:p>
                      <a:r>
                        <a:rPr lang="en-US" b="1" dirty="0"/>
                        <a:t>1</a:t>
                      </a:r>
                    </a:p>
                  </a:txBody>
                  <a:tcPr/>
                </a:tc>
                <a:extLst>
                  <a:ext uri="{0D108BD9-81ED-4DB2-BD59-A6C34878D82A}">
                    <a16:rowId xmlns:a16="http://schemas.microsoft.com/office/drawing/2014/main" val="464178437"/>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03399461"/>
              </p:ext>
            </p:extLst>
          </p:nvPr>
        </p:nvGraphicFramePr>
        <p:xfrm>
          <a:off x="5742060" y="3726028"/>
          <a:ext cx="1901915" cy="370840"/>
        </p:xfrm>
        <a:graphic>
          <a:graphicData uri="http://schemas.openxmlformats.org/drawingml/2006/table">
            <a:tbl>
              <a:tblPr firstRow="1" bandRow="1">
                <a:tableStyleId>{5940675A-B579-460E-94D1-54222C63F5DA}</a:tableStyleId>
              </a:tblPr>
              <a:tblGrid>
                <a:gridCol w="380383">
                  <a:extLst>
                    <a:ext uri="{9D8B030D-6E8A-4147-A177-3AD203B41FA5}">
                      <a16:colId xmlns:a16="http://schemas.microsoft.com/office/drawing/2014/main" val="1409401707"/>
                    </a:ext>
                  </a:extLst>
                </a:gridCol>
                <a:gridCol w="380383">
                  <a:extLst>
                    <a:ext uri="{9D8B030D-6E8A-4147-A177-3AD203B41FA5}">
                      <a16:colId xmlns:a16="http://schemas.microsoft.com/office/drawing/2014/main" val="76147498"/>
                    </a:ext>
                  </a:extLst>
                </a:gridCol>
                <a:gridCol w="380383">
                  <a:extLst>
                    <a:ext uri="{9D8B030D-6E8A-4147-A177-3AD203B41FA5}">
                      <a16:colId xmlns:a16="http://schemas.microsoft.com/office/drawing/2014/main" val="2302999408"/>
                    </a:ext>
                  </a:extLst>
                </a:gridCol>
                <a:gridCol w="380383">
                  <a:extLst>
                    <a:ext uri="{9D8B030D-6E8A-4147-A177-3AD203B41FA5}">
                      <a16:colId xmlns:a16="http://schemas.microsoft.com/office/drawing/2014/main" val="3362497720"/>
                    </a:ext>
                  </a:extLst>
                </a:gridCol>
                <a:gridCol w="380383">
                  <a:extLst>
                    <a:ext uri="{9D8B030D-6E8A-4147-A177-3AD203B41FA5}">
                      <a16:colId xmlns:a16="http://schemas.microsoft.com/office/drawing/2014/main" val="2579092055"/>
                    </a:ext>
                  </a:extLst>
                </a:gridCol>
              </a:tblGrid>
              <a:tr h="370840">
                <a:tc>
                  <a:txBody>
                    <a:bodyPr/>
                    <a:lstStyle/>
                    <a:p>
                      <a:endParaRPr lang="en-US" b="1" dirty="0"/>
                    </a:p>
                  </a:txBody>
                  <a:tcPr/>
                </a:tc>
                <a:tc>
                  <a:txBody>
                    <a:bodyPr/>
                    <a:lstStyle/>
                    <a:p>
                      <a:r>
                        <a:rPr lang="en-US" b="1" dirty="0"/>
                        <a:t>10</a:t>
                      </a:r>
                    </a:p>
                  </a:txBody>
                  <a:tcPr/>
                </a:tc>
                <a:tc>
                  <a:txBody>
                    <a:bodyPr/>
                    <a:lstStyle/>
                    <a:p>
                      <a:r>
                        <a:rPr lang="en-US" b="1" dirty="0"/>
                        <a:t>6</a:t>
                      </a:r>
                    </a:p>
                  </a:txBody>
                  <a:tcPr/>
                </a:tc>
                <a:tc>
                  <a:txBody>
                    <a:bodyPr/>
                    <a:lstStyle/>
                    <a:p>
                      <a:r>
                        <a:rPr lang="en-US" b="1" dirty="0"/>
                        <a:t>3</a:t>
                      </a:r>
                    </a:p>
                  </a:txBody>
                  <a:tcPr/>
                </a:tc>
                <a:tc>
                  <a:txBody>
                    <a:bodyPr/>
                    <a:lstStyle/>
                    <a:p>
                      <a:r>
                        <a:rPr lang="en-US" b="1" dirty="0"/>
                        <a:t>2</a:t>
                      </a:r>
                    </a:p>
                  </a:txBody>
                  <a:tcPr/>
                </a:tc>
                <a:extLst>
                  <a:ext uri="{0D108BD9-81ED-4DB2-BD59-A6C34878D82A}">
                    <a16:rowId xmlns:a16="http://schemas.microsoft.com/office/drawing/2014/main" val="464178437"/>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40696812"/>
              </p:ext>
            </p:extLst>
          </p:nvPr>
        </p:nvGraphicFramePr>
        <p:xfrm>
          <a:off x="5742060" y="4297755"/>
          <a:ext cx="1901915" cy="370840"/>
        </p:xfrm>
        <a:graphic>
          <a:graphicData uri="http://schemas.openxmlformats.org/drawingml/2006/table">
            <a:tbl>
              <a:tblPr firstRow="1" bandRow="1">
                <a:tableStyleId>{5940675A-B579-460E-94D1-54222C63F5DA}</a:tableStyleId>
              </a:tblPr>
              <a:tblGrid>
                <a:gridCol w="380383">
                  <a:extLst>
                    <a:ext uri="{9D8B030D-6E8A-4147-A177-3AD203B41FA5}">
                      <a16:colId xmlns:a16="http://schemas.microsoft.com/office/drawing/2014/main" val="1409401707"/>
                    </a:ext>
                  </a:extLst>
                </a:gridCol>
                <a:gridCol w="380383">
                  <a:extLst>
                    <a:ext uri="{9D8B030D-6E8A-4147-A177-3AD203B41FA5}">
                      <a16:colId xmlns:a16="http://schemas.microsoft.com/office/drawing/2014/main" val="76147498"/>
                    </a:ext>
                  </a:extLst>
                </a:gridCol>
                <a:gridCol w="380383">
                  <a:extLst>
                    <a:ext uri="{9D8B030D-6E8A-4147-A177-3AD203B41FA5}">
                      <a16:colId xmlns:a16="http://schemas.microsoft.com/office/drawing/2014/main" val="2302999408"/>
                    </a:ext>
                  </a:extLst>
                </a:gridCol>
                <a:gridCol w="380383">
                  <a:extLst>
                    <a:ext uri="{9D8B030D-6E8A-4147-A177-3AD203B41FA5}">
                      <a16:colId xmlns:a16="http://schemas.microsoft.com/office/drawing/2014/main" val="3362497720"/>
                    </a:ext>
                  </a:extLst>
                </a:gridCol>
                <a:gridCol w="380383">
                  <a:extLst>
                    <a:ext uri="{9D8B030D-6E8A-4147-A177-3AD203B41FA5}">
                      <a16:colId xmlns:a16="http://schemas.microsoft.com/office/drawing/2014/main" val="2579092055"/>
                    </a:ext>
                  </a:extLst>
                </a:gridCol>
              </a:tblGrid>
              <a:tr h="370840">
                <a:tc>
                  <a:txBody>
                    <a:bodyPr/>
                    <a:lstStyle/>
                    <a:p>
                      <a:r>
                        <a:rPr lang="en-US" b="1" dirty="0"/>
                        <a:t>11</a:t>
                      </a:r>
                    </a:p>
                  </a:txBody>
                  <a:tcPr/>
                </a:tc>
                <a:tc>
                  <a:txBody>
                    <a:bodyPr/>
                    <a:lstStyle/>
                    <a:p>
                      <a:r>
                        <a:rPr lang="en-US" b="1" dirty="0"/>
                        <a:t>10</a:t>
                      </a:r>
                    </a:p>
                  </a:txBody>
                  <a:tcPr/>
                </a:tc>
                <a:tc>
                  <a:txBody>
                    <a:bodyPr/>
                    <a:lstStyle/>
                    <a:p>
                      <a:r>
                        <a:rPr lang="en-US" b="1" dirty="0"/>
                        <a:t>6</a:t>
                      </a:r>
                    </a:p>
                  </a:txBody>
                  <a:tcPr/>
                </a:tc>
                <a:tc>
                  <a:txBody>
                    <a:bodyPr/>
                    <a:lstStyle/>
                    <a:p>
                      <a:r>
                        <a:rPr lang="en-US" b="1" dirty="0"/>
                        <a:t>3</a:t>
                      </a:r>
                    </a:p>
                  </a:txBody>
                  <a:tcPr/>
                </a:tc>
                <a:tc>
                  <a:txBody>
                    <a:bodyPr/>
                    <a:lstStyle/>
                    <a:p>
                      <a:r>
                        <a:rPr lang="en-US" b="1" dirty="0"/>
                        <a:t>2</a:t>
                      </a:r>
                    </a:p>
                  </a:txBody>
                  <a:tcPr/>
                </a:tc>
                <a:extLst>
                  <a:ext uri="{0D108BD9-81ED-4DB2-BD59-A6C34878D82A}">
                    <a16:rowId xmlns:a16="http://schemas.microsoft.com/office/drawing/2014/main" val="464178437"/>
                  </a:ext>
                </a:extLst>
              </a:tr>
            </a:tbl>
          </a:graphicData>
        </a:graphic>
      </p:graphicFrame>
    </p:spTree>
    <p:extLst>
      <p:ext uri="{BB962C8B-B14F-4D97-AF65-F5344CB8AC3E}">
        <p14:creationId xmlns:p14="http://schemas.microsoft.com/office/powerpoint/2010/main" val="3745570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Linked List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2750" indent="-285750">
              <a:lnSpc>
                <a:spcPct val="150000"/>
              </a:lnSpc>
              <a:buSzPts val="1600"/>
              <a:buFont typeface="Arial" panose="020B0604020202020204" pitchFamily="34" charset="0"/>
              <a:buChar char="•"/>
            </a:pPr>
            <a:r>
              <a:rPr lang="en-US" sz="1600" dirty="0"/>
              <a:t>It is a linear data structure.</a:t>
            </a:r>
          </a:p>
          <a:p>
            <a:pPr marL="412750" indent="-285750">
              <a:lnSpc>
                <a:spcPct val="150000"/>
              </a:lnSpc>
              <a:buSzPts val="1600"/>
              <a:buFont typeface="Arial" panose="020B0604020202020204" pitchFamily="34" charset="0"/>
              <a:buChar char="•"/>
            </a:pPr>
            <a:r>
              <a:rPr lang="en-US" dirty="0"/>
              <a:t>Includes a series of connected nodes. Here, each node stores the data and the address of the next node as a null-pointer. For example:</a:t>
            </a:r>
          </a:p>
          <a:p>
            <a:pPr marL="412750" indent="-285750">
              <a:lnSpc>
                <a:spcPct val="150000"/>
              </a:lnSpc>
              <a:buSzPts val="1600"/>
              <a:buFont typeface="Arial" panose="020B0604020202020204" pitchFamily="34" charset="0"/>
              <a:buChar char="•"/>
            </a:pPr>
            <a:endParaRPr lang="en-US" dirty="0"/>
          </a:p>
          <a:p>
            <a:pPr marL="412750" indent="-285750">
              <a:lnSpc>
                <a:spcPct val="150000"/>
              </a:lnSpc>
              <a:buSzPts val="1600"/>
              <a:buFont typeface="Arial" panose="020B0604020202020204" pitchFamily="34" charset="0"/>
              <a:buChar char="•"/>
            </a:pPr>
            <a:endParaRPr lang="en-US" dirty="0"/>
          </a:p>
          <a:p>
            <a:pPr marL="412750" indent="-285750">
              <a:lnSpc>
                <a:spcPct val="150000"/>
              </a:lnSpc>
              <a:buSzPts val="1600"/>
              <a:buFont typeface="Arial" panose="020B0604020202020204" pitchFamily="34" charset="0"/>
              <a:buChar char="•"/>
            </a:pPr>
            <a:r>
              <a:rPr lang="en-US" dirty="0"/>
              <a:t>Real life example: undo button</a:t>
            </a:r>
          </a:p>
          <a:p>
            <a:pPr marL="127000" indent="0">
              <a:lnSpc>
                <a:spcPct val="150000"/>
              </a:lnSpc>
              <a:buSzPts val="1600"/>
            </a:pPr>
            <a:br>
              <a:rPr lang="en-US" sz="1600" dirty="0"/>
            </a:br>
            <a:r>
              <a:rPr lang="en-US" sz="1600" dirty="0"/>
              <a:t> </a:t>
            </a:r>
          </a:p>
        </p:txBody>
      </p:sp>
      <p:pic>
        <p:nvPicPr>
          <p:cNvPr id="7170" name="Picture 2" descr="https://cdn.programiz.com/sites/tutorial2program/files/linked-list-conce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335" y="2564714"/>
            <a:ext cx="6075780" cy="94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4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Linked List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A Flexible structure, because can grow and shrink  on demand</a:t>
            </a:r>
          </a:p>
          <a:p>
            <a:pPr marL="514350" indent="-285750">
              <a:buFont typeface="Arial" panose="020B0604020202020204" pitchFamily="34" charset="0"/>
              <a:buChar char="•"/>
            </a:pPr>
            <a:r>
              <a:rPr lang="en-US" dirty="0"/>
              <a:t>Elements can be, Accessed, Inserted, and Deleted, at any position</a:t>
            </a:r>
          </a:p>
          <a:p>
            <a:pPr marL="514350" indent="-285750">
              <a:buFont typeface="Arial" panose="020B0604020202020204" pitchFamily="34" charset="0"/>
              <a:buChar char="•"/>
            </a:pPr>
            <a:r>
              <a:rPr lang="en-US" dirty="0"/>
              <a:t>Only drawback is that direct access to a specific memory location, as done with array indices, is not possible without traversing the list sequentially</a:t>
            </a:r>
          </a:p>
        </p:txBody>
      </p:sp>
    </p:spTree>
    <p:extLst>
      <p:ext uri="{BB962C8B-B14F-4D97-AF65-F5344CB8AC3E}">
        <p14:creationId xmlns:p14="http://schemas.microsoft.com/office/powerpoint/2010/main" val="823246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Tree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A Tree is a collection of elements called nodes</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One of the node is distinguished as a root, along with a  relation (“parenthood”) that places a hierarchical structure on  the nodes</a:t>
            </a:r>
          </a:p>
        </p:txBody>
      </p:sp>
    </p:spTree>
    <p:extLst>
      <p:ext uri="{BB962C8B-B14F-4D97-AF65-F5344CB8AC3E}">
        <p14:creationId xmlns:p14="http://schemas.microsoft.com/office/powerpoint/2010/main" val="397756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Tree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2052" name="Picture 4" descr="https://media.geeksforgeeks.org/wp-content/uploads/20221124153129/Treedatastructure.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1523" y="1146950"/>
            <a:ext cx="7463381" cy="3738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2B3B95-8187-0782-2D51-121D7185B3AA}"/>
              </a:ext>
            </a:extLst>
          </p:cNvPr>
          <p:cNvSpPr txBox="1"/>
          <p:nvPr/>
        </p:nvSpPr>
        <p:spPr>
          <a:xfrm>
            <a:off x="5113020" y="839173"/>
            <a:ext cx="3391884" cy="307777"/>
          </a:xfrm>
          <a:prstGeom prst="rect">
            <a:avLst/>
          </a:prstGeom>
          <a:noFill/>
          <a:ln>
            <a:solidFill>
              <a:schemeClr val="tx1"/>
            </a:solidFill>
          </a:ln>
        </p:spPr>
        <p:txBody>
          <a:bodyPr wrap="square" rtlCol="0">
            <a:spAutoFit/>
          </a:bodyPr>
          <a:lstStyle/>
          <a:p>
            <a:r>
              <a:rPr lang="en-US" dirty="0"/>
              <a:t>Node with no child further  </a:t>
            </a:r>
            <a:r>
              <a:rPr lang="en-US" dirty="0">
                <a:sym typeface="Wingdings" panose="05000000000000000000" pitchFamily="2" charset="2"/>
              </a:rPr>
              <a:t>  Leaf Node</a:t>
            </a:r>
            <a:r>
              <a:rPr lang="en-US" dirty="0"/>
              <a:t> </a:t>
            </a:r>
          </a:p>
        </p:txBody>
      </p:sp>
    </p:spTree>
    <p:extLst>
      <p:ext uri="{BB962C8B-B14F-4D97-AF65-F5344CB8AC3E}">
        <p14:creationId xmlns:p14="http://schemas.microsoft.com/office/powerpoint/2010/main" val="350542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Graph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A Non-Linear data structure consisting of two things</a:t>
            </a:r>
          </a:p>
          <a:p>
            <a:pPr marL="514350" indent="-285750">
              <a:buFont typeface="Arial" panose="020B0604020202020204" pitchFamily="34" charset="0"/>
              <a:buChar char="•"/>
            </a:pPr>
            <a:r>
              <a:rPr lang="en-US" dirty="0"/>
              <a:t>Nodes / Vertices – set of elements</a:t>
            </a:r>
          </a:p>
          <a:p>
            <a:pPr marL="514350" indent="-285750">
              <a:buFont typeface="Arial" panose="020B0604020202020204" pitchFamily="34" charset="0"/>
              <a:buChar char="•"/>
            </a:pPr>
            <a:r>
              <a:rPr lang="en-US" dirty="0"/>
              <a:t>Edges / Links – identified by a pair of nodes</a:t>
            </a:r>
          </a:p>
        </p:txBody>
      </p:sp>
    </p:spTree>
    <p:extLst>
      <p:ext uri="{BB962C8B-B14F-4D97-AF65-F5344CB8AC3E}">
        <p14:creationId xmlns:p14="http://schemas.microsoft.com/office/powerpoint/2010/main" val="33198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indent="-330200">
              <a:lnSpc>
                <a:spcPct val="150000"/>
              </a:lnSpc>
              <a:buSzPts val="1600"/>
              <a:buFont typeface="Barlow Light"/>
              <a:buChar char="●"/>
            </a:pPr>
            <a:r>
              <a:rPr lang="en-US" sz="1600" dirty="0"/>
              <a:t>Any data structure is designed to organize data to suit a specific purpose so that it can be accessed and worked with in appropriate ways</a:t>
            </a:r>
          </a:p>
          <a:p>
            <a:pPr indent="-330200">
              <a:lnSpc>
                <a:spcPct val="150000"/>
              </a:lnSpc>
              <a:buSzPts val="1600"/>
              <a:buFont typeface="Barlow Light"/>
              <a:buChar char="●"/>
            </a:pPr>
            <a:endParaRPr lang="en-US" sz="1600" dirty="0"/>
          </a:p>
          <a:p>
            <a:pPr indent="-330200">
              <a:lnSpc>
                <a:spcPct val="150000"/>
              </a:lnSpc>
              <a:buSzPts val="1600"/>
              <a:buFont typeface="Barlow Light"/>
              <a:buChar char="●"/>
            </a:pPr>
            <a:r>
              <a:rPr lang="en-US" sz="1600" dirty="0"/>
              <a:t>In computer programming, a data structure may be selected or designed to store data for the purpose of working on it with various algorithms</a:t>
            </a:r>
          </a:p>
        </p:txBody>
      </p:sp>
    </p:spTree>
    <p:extLst>
      <p:ext uri="{BB962C8B-B14F-4D97-AF65-F5344CB8AC3E}">
        <p14:creationId xmlns:p14="http://schemas.microsoft.com/office/powerpoint/2010/main" val="1490732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615084" cy="1082700"/>
          </a:xfrm>
        </p:spPr>
        <p:txBody>
          <a:bodyPr/>
          <a:lstStyle/>
          <a:p>
            <a:r>
              <a:rPr lang="en-US" sz="4400" dirty="0"/>
              <a:t>Graph – Nodes and Edges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7" name="Content Placeholder 7"/>
          <p:cNvPicPr>
            <a:picLocks noChangeAspect="1"/>
          </p:cNvPicPr>
          <p:nvPr/>
        </p:nvPicPr>
        <p:blipFill>
          <a:blip r:embed="rId2"/>
          <a:stretch>
            <a:fillRect/>
          </a:stretch>
        </p:blipFill>
        <p:spPr>
          <a:xfrm>
            <a:off x="5123789" y="1878816"/>
            <a:ext cx="2182091" cy="1963882"/>
          </a:xfrm>
          <a:prstGeom prst="rect">
            <a:avLst/>
          </a:prstGeom>
        </p:spPr>
      </p:pic>
      <p:pic>
        <p:nvPicPr>
          <p:cNvPr id="8" name="Picture 2" descr="graph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834" y="2093412"/>
            <a:ext cx="2640330" cy="15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04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615084" cy="1082700"/>
          </a:xfrm>
        </p:spPr>
        <p:txBody>
          <a:bodyPr/>
          <a:lstStyle/>
          <a:p>
            <a:r>
              <a:rPr lang="en-US" sz="4400" dirty="0"/>
              <a:t>Types of Graph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6" name="Content Placeholder 5"/>
          <p:cNvPicPr>
            <a:picLocks noChangeAspect="1"/>
          </p:cNvPicPr>
          <p:nvPr/>
        </p:nvPicPr>
        <p:blipFill>
          <a:blip r:embed="rId2">
            <a:clrChange>
              <a:clrFrom>
                <a:srgbClr val="FFFFFF"/>
              </a:clrFrom>
              <a:clrTo>
                <a:srgbClr val="FFFFFF">
                  <a:alpha val="0"/>
                </a:srgbClr>
              </a:clrTo>
            </a:clrChange>
          </a:blip>
          <a:stretch>
            <a:fillRect/>
          </a:stretch>
        </p:blipFill>
        <p:spPr>
          <a:xfrm>
            <a:off x="2367837" y="1853092"/>
            <a:ext cx="4392850" cy="2175506"/>
          </a:xfrm>
          <a:prstGeom prst="rect">
            <a:avLst/>
          </a:prstGeom>
          <a:noFill/>
          <a:ln>
            <a:noFill/>
          </a:ln>
        </p:spPr>
      </p:pic>
      <p:sp>
        <p:nvSpPr>
          <p:cNvPr id="3" name="TextBox 2">
            <a:extLst>
              <a:ext uri="{FF2B5EF4-FFF2-40B4-BE49-F238E27FC236}">
                <a16:creationId xmlns:a16="http://schemas.microsoft.com/office/drawing/2014/main" id="{4AD1884B-46DA-D67F-6BDD-3C504ECF9F91}"/>
              </a:ext>
            </a:extLst>
          </p:cNvPr>
          <p:cNvSpPr txBox="1"/>
          <p:nvPr/>
        </p:nvSpPr>
        <p:spPr>
          <a:xfrm>
            <a:off x="266700" y="1602254"/>
            <a:ext cx="2101137" cy="1938992"/>
          </a:xfrm>
          <a:prstGeom prst="rect">
            <a:avLst/>
          </a:prstGeom>
          <a:noFill/>
        </p:spPr>
        <p:txBody>
          <a:bodyPr wrap="square" rtlCol="0">
            <a:spAutoFit/>
          </a:bodyPr>
          <a:lstStyle/>
          <a:p>
            <a:r>
              <a:rPr lang="en-US" sz="1500" dirty="0">
                <a:latin typeface="Barlow" panose="00000500000000000000" pitchFamily="2" charset="0"/>
              </a:rPr>
              <a:t>In an undirected graph, edges have no direction. They simply represent a connection between two vertices without indicating any flow or one-way relationship.</a:t>
            </a:r>
          </a:p>
        </p:txBody>
      </p:sp>
      <p:sp>
        <p:nvSpPr>
          <p:cNvPr id="4" name="TextBox 3">
            <a:extLst>
              <a:ext uri="{FF2B5EF4-FFF2-40B4-BE49-F238E27FC236}">
                <a16:creationId xmlns:a16="http://schemas.microsoft.com/office/drawing/2014/main" id="{0925BDF4-659B-1E12-7189-4D1F050F85C7}"/>
              </a:ext>
            </a:extLst>
          </p:cNvPr>
          <p:cNvSpPr txBox="1"/>
          <p:nvPr/>
        </p:nvSpPr>
        <p:spPr>
          <a:xfrm>
            <a:off x="6760687" y="1509921"/>
            <a:ext cx="2025173" cy="2031325"/>
          </a:xfrm>
          <a:prstGeom prst="rect">
            <a:avLst/>
          </a:prstGeom>
          <a:noFill/>
        </p:spPr>
        <p:txBody>
          <a:bodyPr wrap="square" rtlCol="0">
            <a:spAutoFit/>
          </a:bodyPr>
          <a:lstStyle/>
          <a:p>
            <a:r>
              <a:rPr lang="en-US" dirty="0">
                <a:latin typeface="Barlow" panose="00000500000000000000" pitchFamily="2" charset="0"/>
              </a:rPr>
              <a:t>In a directed graph, edges have a direction. Each edge is represented by an ordered pair of vertices, indicating a one-way relationship from one vertex to another.</a:t>
            </a:r>
          </a:p>
        </p:txBody>
      </p:sp>
    </p:spTree>
    <p:extLst>
      <p:ext uri="{BB962C8B-B14F-4D97-AF65-F5344CB8AC3E}">
        <p14:creationId xmlns:p14="http://schemas.microsoft.com/office/powerpoint/2010/main" val="238546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615084" cy="1082700"/>
          </a:xfrm>
        </p:spPr>
        <p:txBody>
          <a:bodyPr/>
          <a:lstStyle/>
          <a:p>
            <a:r>
              <a:rPr lang="en-US" sz="4400" dirty="0"/>
              <a:t>Types of Graph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7" name="Content Placeholder 5"/>
          <p:cNvPicPr>
            <a:picLocks noChangeAspect="1"/>
          </p:cNvPicPr>
          <p:nvPr/>
        </p:nvPicPr>
        <p:blipFill>
          <a:blip r:embed="rId2">
            <a:clrChange>
              <a:clrFrom>
                <a:srgbClr val="FFFFFF"/>
              </a:clrFrom>
              <a:clrTo>
                <a:srgbClr val="FFFFFF">
                  <a:alpha val="0"/>
                </a:srgbClr>
              </a:clrTo>
            </a:clrChange>
          </a:blip>
          <a:stretch>
            <a:fillRect/>
          </a:stretch>
        </p:blipFill>
        <p:spPr>
          <a:xfrm>
            <a:off x="2541784" y="1664091"/>
            <a:ext cx="4273793" cy="2283069"/>
          </a:xfrm>
          <a:prstGeom prst="rect">
            <a:avLst/>
          </a:prstGeom>
          <a:noFill/>
          <a:ln>
            <a:noFill/>
          </a:ln>
        </p:spPr>
      </p:pic>
      <p:sp>
        <p:nvSpPr>
          <p:cNvPr id="3" name="TextBox 2">
            <a:extLst>
              <a:ext uri="{FF2B5EF4-FFF2-40B4-BE49-F238E27FC236}">
                <a16:creationId xmlns:a16="http://schemas.microsoft.com/office/drawing/2014/main" id="{EBFB4D8E-6FB9-D891-EA3E-88ACAF056C5B}"/>
              </a:ext>
            </a:extLst>
          </p:cNvPr>
          <p:cNvSpPr txBox="1"/>
          <p:nvPr/>
        </p:nvSpPr>
        <p:spPr>
          <a:xfrm>
            <a:off x="0" y="1196340"/>
            <a:ext cx="2758440" cy="33239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rlow" panose="00000500000000000000" pitchFamily="2" charset="0"/>
              </a:rPr>
              <a:t>In a weighted graph, each edge is assigned a numerical value or weight that represents a certain measure such as distance, cost, time, or any other relevant quantity.</a:t>
            </a:r>
          </a:p>
          <a:p>
            <a:pPr marL="285750" indent="-285750">
              <a:buFont typeface="Arial" panose="020B0604020202020204" pitchFamily="34" charset="0"/>
              <a:buChar char="•"/>
            </a:pPr>
            <a:r>
              <a:rPr lang="en-US" dirty="0">
                <a:latin typeface="Barlow" panose="00000500000000000000" pitchFamily="2" charset="0"/>
              </a:rPr>
              <a:t>Weighted graphs are commonly used in applications where the strength or cost of the connections plays a crucial role, such as in network optimization or routing problems.</a:t>
            </a:r>
          </a:p>
        </p:txBody>
      </p:sp>
      <p:sp>
        <p:nvSpPr>
          <p:cNvPr id="4" name="TextBox 3">
            <a:extLst>
              <a:ext uri="{FF2B5EF4-FFF2-40B4-BE49-F238E27FC236}">
                <a16:creationId xmlns:a16="http://schemas.microsoft.com/office/drawing/2014/main" id="{978AD32A-FDAE-D96B-6DA5-C40D8936827F}"/>
              </a:ext>
            </a:extLst>
          </p:cNvPr>
          <p:cNvSpPr txBox="1"/>
          <p:nvPr/>
        </p:nvSpPr>
        <p:spPr>
          <a:xfrm>
            <a:off x="6598920" y="1196340"/>
            <a:ext cx="2438400" cy="289310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Barlow" panose="00000500000000000000" pitchFamily="2" charset="0"/>
              </a:rPr>
              <a:t>In an unweighted graph, all edges are considered to have the same value or weight, typically representing a simple connection between vertices.</a:t>
            </a:r>
          </a:p>
          <a:p>
            <a:pPr marL="285750" indent="-285750">
              <a:buFont typeface="Arial" panose="020B0604020202020204" pitchFamily="34" charset="0"/>
              <a:buChar char="•"/>
            </a:pPr>
            <a:r>
              <a:rPr lang="en-US" dirty="0">
                <a:latin typeface="Barlow" panose="00000500000000000000" pitchFamily="2" charset="0"/>
              </a:rPr>
              <a:t>Unweighted graphs are often used to model relationships where the strength or cost of the connection between vertices is not relevant.</a:t>
            </a:r>
          </a:p>
        </p:txBody>
      </p:sp>
    </p:spTree>
    <p:extLst>
      <p:ext uri="{BB962C8B-B14F-4D97-AF65-F5344CB8AC3E}">
        <p14:creationId xmlns:p14="http://schemas.microsoft.com/office/powerpoint/2010/main" val="380273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615084" cy="1082700"/>
          </a:xfrm>
        </p:spPr>
        <p:txBody>
          <a:bodyPr/>
          <a:lstStyle/>
          <a:p>
            <a:r>
              <a:rPr lang="en-US" sz="4400" dirty="0"/>
              <a:t>Types of Graph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6" name="Content Placeholder 6"/>
          <p:cNvPicPr>
            <a:picLocks noChangeAspect="1"/>
          </p:cNvPicPr>
          <p:nvPr/>
        </p:nvPicPr>
        <p:blipFill>
          <a:blip r:embed="rId2">
            <a:clrChange>
              <a:clrFrom>
                <a:srgbClr val="FFFFFF"/>
              </a:clrFrom>
              <a:clrTo>
                <a:srgbClr val="FFFFFF">
                  <a:alpha val="0"/>
                </a:srgbClr>
              </a:clrTo>
            </a:clrChange>
          </a:blip>
          <a:stretch>
            <a:fillRect/>
          </a:stretch>
        </p:blipFill>
        <p:spPr>
          <a:xfrm>
            <a:off x="2407920" y="1459813"/>
            <a:ext cx="4647010" cy="2449247"/>
          </a:xfrm>
          <a:prstGeom prst="rect">
            <a:avLst/>
          </a:prstGeom>
          <a:noFill/>
          <a:ln>
            <a:noFill/>
          </a:ln>
        </p:spPr>
      </p:pic>
      <p:sp>
        <p:nvSpPr>
          <p:cNvPr id="3" name="TextBox 2">
            <a:extLst>
              <a:ext uri="{FF2B5EF4-FFF2-40B4-BE49-F238E27FC236}">
                <a16:creationId xmlns:a16="http://schemas.microsoft.com/office/drawing/2014/main" id="{46B860AB-D988-EBF6-740E-6D0B094258F6}"/>
              </a:ext>
            </a:extLst>
          </p:cNvPr>
          <p:cNvSpPr txBox="1"/>
          <p:nvPr/>
        </p:nvSpPr>
        <p:spPr>
          <a:xfrm>
            <a:off x="-60960" y="1234440"/>
            <a:ext cx="2468880" cy="33239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rlow" panose="00000500000000000000" pitchFamily="2" charset="0"/>
              </a:rPr>
              <a:t>A connected graph is a graph in which there exists a path between every pair of vertices. In other words, every vertex in the graph is reachable from every other vertex through a sequence of edges.</a:t>
            </a:r>
          </a:p>
          <a:p>
            <a:pPr marL="285750" indent="-285750">
              <a:buFont typeface="Arial" panose="020B0604020202020204" pitchFamily="34" charset="0"/>
              <a:buChar char="•"/>
            </a:pPr>
            <a:r>
              <a:rPr lang="en-US" dirty="0">
                <a:latin typeface="Barlow" panose="00000500000000000000" pitchFamily="2" charset="0"/>
              </a:rPr>
              <a:t>It is used to model scenarios where all entities or nodes are reachable or communicable with each other.</a:t>
            </a:r>
          </a:p>
        </p:txBody>
      </p:sp>
      <p:sp>
        <p:nvSpPr>
          <p:cNvPr id="4" name="TextBox 3">
            <a:extLst>
              <a:ext uri="{FF2B5EF4-FFF2-40B4-BE49-F238E27FC236}">
                <a16:creationId xmlns:a16="http://schemas.microsoft.com/office/drawing/2014/main" id="{3D9A157C-7217-C6FC-BE3E-2694D3B5A37B}"/>
              </a:ext>
            </a:extLst>
          </p:cNvPr>
          <p:cNvSpPr txBox="1"/>
          <p:nvPr/>
        </p:nvSpPr>
        <p:spPr>
          <a:xfrm>
            <a:off x="7054930" y="1146950"/>
            <a:ext cx="2150030" cy="33239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rlow" panose="00000500000000000000" pitchFamily="2" charset="0"/>
              </a:rPr>
              <a:t>A disconnected graph is a graph in which there are at least two vertices with no path connecting them. The graph consists of two or more separate connected components.</a:t>
            </a:r>
          </a:p>
          <a:p>
            <a:pPr marL="285750" indent="-285750">
              <a:buFont typeface="Arial" panose="020B0604020202020204" pitchFamily="34" charset="0"/>
              <a:buChar char="•"/>
            </a:pPr>
            <a:r>
              <a:rPr lang="en-US" dirty="0">
                <a:latin typeface="Barlow" panose="00000500000000000000" pitchFamily="2" charset="0"/>
              </a:rPr>
              <a:t>It represent scenarios where certain entities or nodes are not reachable from others.</a:t>
            </a:r>
          </a:p>
        </p:txBody>
      </p:sp>
    </p:spTree>
    <p:extLst>
      <p:ext uri="{BB962C8B-B14F-4D97-AF65-F5344CB8AC3E}">
        <p14:creationId xmlns:p14="http://schemas.microsoft.com/office/powerpoint/2010/main" val="132517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615084" cy="1082700"/>
          </a:xfrm>
        </p:spPr>
        <p:txBody>
          <a:bodyPr/>
          <a:lstStyle/>
          <a:p>
            <a:r>
              <a:rPr lang="en-US" sz="4400" dirty="0"/>
              <a:t>Types of Graph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7" name="Content Placeholder 5"/>
          <p:cNvPicPr>
            <a:picLocks noChangeAspect="1"/>
          </p:cNvPicPr>
          <p:nvPr/>
        </p:nvPicPr>
        <p:blipFill>
          <a:blip r:embed="rId2">
            <a:clrChange>
              <a:clrFrom>
                <a:srgbClr val="FFFFFF"/>
              </a:clrFrom>
              <a:clrTo>
                <a:srgbClr val="FFFFFF">
                  <a:alpha val="0"/>
                </a:srgbClr>
              </a:clrTo>
            </a:clrChange>
          </a:blip>
          <a:stretch>
            <a:fillRect/>
          </a:stretch>
        </p:blipFill>
        <p:spPr>
          <a:xfrm>
            <a:off x="1898146" y="2571750"/>
            <a:ext cx="4733191" cy="1708505"/>
          </a:xfrm>
          <a:prstGeom prst="rect">
            <a:avLst/>
          </a:prstGeom>
          <a:noFill/>
          <a:ln>
            <a:noFill/>
          </a:ln>
        </p:spPr>
      </p:pic>
      <p:sp>
        <p:nvSpPr>
          <p:cNvPr id="9" name="TextBox 8">
            <a:extLst>
              <a:ext uri="{FF2B5EF4-FFF2-40B4-BE49-F238E27FC236}">
                <a16:creationId xmlns:a16="http://schemas.microsoft.com/office/drawing/2014/main" id="{D4801E11-BF52-4C25-A45C-EEC16CBE6167}"/>
              </a:ext>
            </a:extLst>
          </p:cNvPr>
          <p:cNvSpPr txBox="1"/>
          <p:nvPr/>
        </p:nvSpPr>
        <p:spPr>
          <a:xfrm>
            <a:off x="457200" y="1164525"/>
            <a:ext cx="7528560" cy="1169551"/>
          </a:xfrm>
          <a:prstGeom prst="rect">
            <a:avLst/>
          </a:prstGeom>
          <a:noFill/>
        </p:spPr>
        <p:txBody>
          <a:bodyPr wrap="square">
            <a:spAutoFit/>
          </a:bodyPr>
          <a:lstStyle/>
          <a:p>
            <a:r>
              <a:rPr lang="en-US" dirty="0"/>
              <a:t>A complete graph is a type of simple graph in which there is a unique edge connecting every pair of distinct vertices. In other words, in a complete graph, there is an edge between every pair of vertices. If a complete ( undirected ) graph has n vertices, it will have </a:t>
            </a:r>
          </a:p>
          <a:p>
            <a:r>
              <a:rPr lang="en-US" dirty="0"/>
              <a:t>			</a:t>
            </a:r>
          </a:p>
          <a:p>
            <a:r>
              <a:rPr lang="en-US" dirty="0"/>
              <a:t>			( n * (n−1) ) / 2 edges.</a:t>
            </a:r>
          </a:p>
        </p:txBody>
      </p:sp>
    </p:spTree>
    <p:extLst>
      <p:ext uri="{BB962C8B-B14F-4D97-AF65-F5344CB8AC3E}">
        <p14:creationId xmlns:p14="http://schemas.microsoft.com/office/powerpoint/2010/main" val="1476694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Graph and Tree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28600" indent="0"/>
            <a:r>
              <a:rPr lang="en-US" dirty="0"/>
              <a:t>A connected acyclic </a:t>
            </a:r>
            <a:r>
              <a:rPr lang="en-US" b="1" dirty="0"/>
              <a:t>graph</a:t>
            </a:r>
            <a:r>
              <a:rPr lang="en-US" dirty="0"/>
              <a:t> is called a </a:t>
            </a:r>
            <a:r>
              <a:rPr lang="en-US" b="1" dirty="0"/>
              <a:t>tree</a:t>
            </a:r>
            <a:endParaRPr lang="en-US" dirty="0"/>
          </a:p>
          <a:p>
            <a:pPr marL="228600" indent="0"/>
            <a:endParaRPr lang="en-US" dirty="0"/>
          </a:p>
          <a:p>
            <a:pPr marL="228600" indent="0"/>
            <a:r>
              <a:rPr lang="en-US" dirty="0"/>
              <a:t>In other words, a connected </a:t>
            </a:r>
            <a:r>
              <a:rPr lang="en-US" b="1" dirty="0"/>
              <a:t>graph</a:t>
            </a:r>
            <a:r>
              <a:rPr lang="en-US" dirty="0"/>
              <a:t> with a root node and no cycles(loops)</a:t>
            </a:r>
          </a:p>
          <a:p>
            <a:pPr marL="228600" indent="0"/>
            <a:r>
              <a:rPr lang="en-US" dirty="0"/>
              <a:t>is called a </a:t>
            </a:r>
            <a:r>
              <a:rPr lang="en-US" b="1" dirty="0"/>
              <a:t>tree</a:t>
            </a:r>
            <a:endParaRPr lang="en-US" dirty="0"/>
          </a:p>
        </p:txBody>
      </p:sp>
    </p:spTree>
    <p:extLst>
      <p:ext uri="{BB962C8B-B14F-4D97-AF65-F5344CB8AC3E}">
        <p14:creationId xmlns:p14="http://schemas.microsoft.com/office/powerpoint/2010/main" val="706363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325" y="1863600"/>
            <a:ext cx="7871030" cy="1416300"/>
          </a:xfrm>
        </p:spPr>
        <p:txBody>
          <a:bodyPr/>
          <a:lstStyle/>
          <a:p>
            <a:r>
              <a:rPr lang="en-US" sz="3600" dirty="0"/>
              <a:t>Key Operations on Data Structures</a:t>
            </a:r>
          </a:p>
        </p:txBody>
      </p:sp>
    </p:spTree>
    <p:extLst>
      <p:ext uri="{BB962C8B-B14F-4D97-AF65-F5344CB8AC3E}">
        <p14:creationId xmlns:p14="http://schemas.microsoft.com/office/powerpoint/2010/main" val="1091157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Key Operations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lgn="just">
              <a:buFont typeface="Arial" panose="020B0604020202020204" pitchFamily="34" charset="0"/>
              <a:buChar char="•"/>
            </a:pPr>
            <a:r>
              <a:rPr lang="en-US" dirty="0"/>
              <a:t>The data appearing in data structures are processed by means of certain operations</a:t>
            </a:r>
          </a:p>
          <a:p>
            <a:pPr marL="514350" indent="-285750" algn="just">
              <a:buFont typeface="Arial" panose="020B0604020202020204" pitchFamily="34" charset="0"/>
              <a:buChar char="•"/>
            </a:pPr>
            <a:endParaRPr lang="en-US" dirty="0"/>
          </a:p>
          <a:p>
            <a:pPr marL="514350" indent="-285750" algn="just">
              <a:buFont typeface="Arial" panose="020B0604020202020204" pitchFamily="34" charset="0"/>
              <a:buChar char="•"/>
            </a:pPr>
            <a:r>
              <a:rPr lang="en-US" dirty="0"/>
              <a:t>The following four operations play a major role in this context</a:t>
            </a:r>
          </a:p>
        </p:txBody>
      </p:sp>
    </p:spTree>
    <p:extLst>
      <p:ext uri="{BB962C8B-B14F-4D97-AF65-F5344CB8AC3E}">
        <p14:creationId xmlns:p14="http://schemas.microsoft.com/office/powerpoint/2010/main" val="2424682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Traversing</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lgn="just">
              <a:buFont typeface="Arial" panose="020B0604020202020204" pitchFamily="34" charset="0"/>
              <a:buChar char="•"/>
            </a:pPr>
            <a:r>
              <a:rPr lang="en-US" dirty="0"/>
              <a:t>Accessing each record/node exactly once so that certain items in the record may be processed </a:t>
            </a:r>
          </a:p>
          <a:p>
            <a:pPr marL="514350" indent="-285750" algn="just">
              <a:buFont typeface="Arial" panose="020B0604020202020204" pitchFamily="34" charset="0"/>
              <a:buChar char="•"/>
            </a:pPr>
            <a:endParaRPr lang="en-US" dirty="0"/>
          </a:p>
          <a:p>
            <a:pPr marL="514350" indent="-285750" algn="just">
              <a:buFont typeface="Arial" panose="020B0604020202020204" pitchFamily="34" charset="0"/>
              <a:buChar char="•"/>
            </a:pPr>
            <a:r>
              <a:rPr lang="en-US" dirty="0"/>
              <a:t>This accessing and processing is sometimes called “visiting” the record</a:t>
            </a:r>
          </a:p>
          <a:p>
            <a:pPr marL="5143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301042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Searching</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Finding the location of the desired node with a given key value, or </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Finding the locations of all such nodes which satisfy one or more conditions</a:t>
            </a:r>
          </a:p>
          <a:p>
            <a:pPr marL="514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8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Real World Example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27000" indent="0">
              <a:lnSpc>
                <a:spcPct val="150000"/>
              </a:lnSpc>
              <a:buSzPts val="1600"/>
            </a:pPr>
            <a:r>
              <a:rPr lang="en-US" sz="1600" dirty="0"/>
              <a:t>Dictionary is an example of how data structure work in real life. </a:t>
            </a:r>
          </a:p>
          <a:p>
            <a:pPr marL="127000" indent="0">
              <a:lnSpc>
                <a:spcPct val="150000"/>
              </a:lnSpc>
              <a:buSzPts val="1600"/>
            </a:pPr>
            <a:endParaRPr lang="en-US" sz="1600" dirty="0"/>
          </a:p>
          <a:p>
            <a:pPr marL="127000" indent="0">
              <a:lnSpc>
                <a:spcPct val="150000"/>
              </a:lnSpc>
              <a:buSzPts val="1600"/>
            </a:pPr>
            <a:r>
              <a:rPr lang="en-US" sz="1600" dirty="0"/>
              <a:t>There are more than a thousand words in a dictionary. Suppose you want to search the definition of the word “Work”. You know that first you will look in the “W” section then  in the “Wo” so on to find the word “Work”. This process sounds easy because the dictionary is arranged in this particular order. It would be impossible to search for a word in a dictionary without any order. This is exactly how data structures work. </a:t>
            </a:r>
          </a:p>
          <a:p>
            <a:pPr marL="127000" indent="0">
              <a:lnSpc>
                <a:spcPct val="150000"/>
              </a:lnSpc>
              <a:buSzPts val="1600"/>
            </a:pPr>
            <a:endParaRPr lang="en-US" sz="1600" dirty="0"/>
          </a:p>
          <a:p>
            <a:pPr marL="127000" indent="0">
              <a:lnSpc>
                <a:spcPct val="150000"/>
              </a:lnSpc>
              <a:buSzPts val="1600"/>
            </a:pPr>
            <a:r>
              <a:rPr lang="en-US" sz="1600" dirty="0"/>
              <a:t>Data structure organizes, and sorts your data as per pre-defined rule or order. </a:t>
            </a:r>
          </a:p>
          <a:p>
            <a:pPr marL="127000" indent="0">
              <a:lnSpc>
                <a:spcPct val="150000"/>
              </a:lnSpc>
              <a:buSzPts val="1600"/>
            </a:pPr>
            <a:r>
              <a:rPr lang="en-US" sz="1600" dirty="0"/>
              <a:t> </a:t>
            </a:r>
          </a:p>
        </p:txBody>
      </p:sp>
    </p:spTree>
    <p:extLst>
      <p:ext uri="{BB962C8B-B14F-4D97-AF65-F5344CB8AC3E}">
        <p14:creationId xmlns:p14="http://schemas.microsoft.com/office/powerpoint/2010/main" val="29088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Inserting / Deleting</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6" name="Google Shape;345;p13"/>
          <p:cNvSpPr txBox="1">
            <a:spLocks/>
          </p:cNvSpPr>
          <p:nvPr/>
        </p:nvSpPr>
        <p:spPr>
          <a:xfrm>
            <a:off x="419425" y="1146950"/>
            <a:ext cx="8229600" cy="37806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14350" indent="-285750">
              <a:buFont typeface="Arial" panose="020B0604020202020204" pitchFamily="34" charset="0"/>
              <a:buChar char="•"/>
            </a:pPr>
            <a:r>
              <a:rPr lang="en-US" dirty="0"/>
              <a:t>Adding a new node/record to the structure</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Removing a node/record from the structure</a:t>
            </a:r>
          </a:p>
          <a:p>
            <a:pPr marL="514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283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Data Structure Classification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Google Shape;345;p13"/>
          <p:cNvSpPr txBox="1">
            <a:spLocks/>
          </p:cNvSpPr>
          <p:nvPr/>
        </p:nvSpPr>
        <p:spPr>
          <a:xfrm>
            <a:off x="419425"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28600" indent="0"/>
            <a:r>
              <a:rPr lang="en-US" sz="2000" dirty="0"/>
              <a:t>Generally classified into:</a:t>
            </a:r>
          </a:p>
          <a:p>
            <a:pPr marL="228600" indent="0"/>
            <a:endParaRPr lang="en-US" sz="2000" dirty="0"/>
          </a:p>
          <a:p>
            <a:pPr marL="571500" indent="-342900">
              <a:buFont typeface="+mj-lt"/>
              <a:buAutoNum type="arabicPeriod"/>
            </a:pPr>
            <a:r>
              <a:rPr lang="en-US" sz="2000" dirty="0"/>
              <a:t>Primitive Data Structures, and</a:t>
            </a:r>
          </a:p>
          <a:p>
            <a:pPr marL="571500" indent="-342900">
              <a:buFont typeface="+mj-lt"/>
              <a:buAutoNum type="arabicPeriod"/>
            </a:pPr>
            <a:r>
              <a:rPr lang="en-US" sz="2000" dirty="0"/>
              <a:t>Non – Primitive Data Structures</a:t>
            </a:r>
          </a:p>
        </p:txBody>
      </p:sp>
    </p:spTree>
    <p:extLst>
      <p:ext uri="{BB962C8B-B14F-4D97-AF65-F5344CB8AC3E}">
        <p14:creationId xmlns:p14="http://schemas.microsoft.com/office/powerpoint/2010/main" val="275822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Primitive Data Structures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Google Shape;345;p13"/>
          <p:cNvSpPr txBox="1">
            <a:spLocks/>
          </p:cNvSpPr>
          <p:nvPr/>
        </p:nvSpPr>
        <p:spPr>
          <a:xfrm>
            <a:off x="419425"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71500" indent="-342900">
              <a:buFont typeface="Arial" panose="020B0604020202020204" pitchFamily="34" charset="0"/>
              <a:buChar char="•"/>
            </a:pPr>
            <a:r>
              <a:rPr lang="en-US" sz="2000" dirty="0"/>
              <a:t>Fundamental data types which are supported by a programming language</a:t>
            </a:r>
          </a:p>
          <a:p>
            <a:pPr marL="571500" indent="-342900">
              <a:buFont typeface="Arial" panose="020B0604020202020204" pitchFamily="34" charset="0"/>
              <a:buChar char="•"/>
            </a:pPr>
            <a:r>
              <a:rPr lang="en-US" sz="2000" dirty="0"/>
              <a:t>Basic data types such as integer, real, character and Boolean are known as Primitive Data Structures</a:t>
            </a:r>
          </a:p>
          <a:p>
            <a:pPr marL="571500" indent="-342900">
              <a:buFont typeface="Arial" panose="020B0604020202020204" pitchFamily="34" charset="0"/>
              <a:buChar char="•"/>
            </a:pPr>
            <a:r>
              <a:rPr lang="en-US" sz="2000" dirty="0"/>
              <a:t>These data types consists of characters/single values that cannot be divided and hence they also called simple data types</a:t>
            </a:r>
          </a:p>
        </p:txBody>
      </p:sp>
    </p:spTree>
    <p:extLst>
      <p:ext uri="{BB962C8B-B14F-4D97-AF65-F5344CB8AC3E}">
        <p14:creationId xmlns:p14="http://schemas.microsoft.com/office/powerpoint/2010/main" val="186537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Non-Primitive Data Structures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Google Shape;345;p13"/>
          <p:cNvSpPr txBox="1">
            <a:spLocks/>
          </p:cNvSpPr>
          <p:nvPr/>
        </p:nvSpPr>
        <p:spPr>
          <a:xfrm>
            <a:off x="419425"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71500" indent="-342900">
              <a:buFont typeface="Arial" panose="020B0604020202020204" pitchFamily="34" charset="0"/>
              <a:buChar char="•"/>
            </a:pPr>
            <a:r>
              <a:rPr lang="en-US" sz="2000" dirty="0"/>
              <a:t>Non-primitive data structures are those data structures which are created using primitive data structures and are not predefined.</a:t>
            </a:r>
          </a:p>
          <a:p>
            <a:pPr marL="571500" indent="-342900">
              <a:buFont typeface="Arial" panose="020B0604020202020204" pitchFamily="34" charset="0"/>
              <a:buChar char="•"/>
            </a:pPr>
            <a:r>
              <a:rPr lang="en-US" sz="2000" dirty="0"/>
              <a:t>Examples of non-primitive data structures is the processing of complex numbers</a:t>
            </a:r>
          </a:p>
          <a:p>
            <a:pPr marL="571500" indent="-342900">
              <a:buFont typeface="Arial" panose="020B0604020202020204" pitchFamily="34" charset="0"/>
              <a:buChar char="•"/>
            </a:pPr>
            <a:r>
              <a:rPr lang="en-US" sz="2000" dirty="0"/>
              <a:t>Based on the structure and arrangement of data, further classified into</a:t>
            </a:r>
          </a:p>
          <a:p>
            <a:pPr marL="1143000" lvl="1" indent="-457200">
              <a:buFont typeface="+mj-lt"/>
              <a:buAutoNum type="arabicPeriod"/>
            </a:pPr>
            <a:r>
              <a:rPr lang="en-US" sz="2200" dirty="0"/>
              <a:t>Linear Data Structure, and</a:t>
            </a:r>
          </a:p>
          <a:p>
            <a:pPr marL="1143000" lvl="1" indent="-457200">
              <a:buFont typeface="+mj-lt"/>
              <a:buAutoNum type="arabicPeriod"/>
            </a:pPr>
            <a:r>
              <a:rPr lang="en-US" sz="2200" dirty="0"/>
              <a:t>Non – Linear Data Structure</a:t>
            </a:r>
          </a:p>
          <a:p>
            <a:pPr marL="5715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96204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289515" cy="565654"/>
          </a:xfrm>
        </p:spPr>
        <p:txBody>
          <a:bodyPr/>
          <a:lstStyle/>
          <a:p>
            <a:r>
              <a:rPr lang="en-US" sz="3600" dirty="0"/>
              <a:t>Types of Data Structures</a:t>
            </a:r>
          </a:p>
        </p:txBody>
      </p:sp>
      <p:sp>
        <p:nvSpPr>
          <p:cNvPr id="3" name="Text Placeholder 2"/>
          <p:cNvSpPr>
            <a:spLocks noGrp="1"/>
          </p:cNvSpPr>
          <p:nvPr>
            <p:ph type="body" idx="1"/>
          </p:nvPr>
        </p:nvSpPr>
        <p:spPr>
          <a:xfrm>
            <a:off x="950358" y="2465800"/>
            <a:ext cx="3437285" cy="1880170"/>
          </a:xfrm>
        </p:spPr>
        <p:txBody>
          <a:bodyPr/>
          <a:lstStyle/>
          <a:p>
            <a:pPr marL="114300" indent="0">
              <a:buNone/>
            </a:pPr>
            <a:r>
              <a:rPr lang="en-US" b="1" dirty="0"/>
              <a:t>Linear Data Structures</a:t>
            </a:r>
          </a:p>
          <a:p>
            <a:pPr>
              <a:buFont typeface="+mj-lt"/>
              <a:buAutoNum type="arabicPeriod"/>
            </a:pPr>
            <a:r>
              <a:rPr lang="en-US" dirty="0"/>
              <a:t>Stack</a:t>
            </a:r>
          </a:p>
          <a:p>
            <a:pPr>
              <a:buFont typeface="+mj-lt"/>
              <a:buAutoNum type="arabicPeriod"/>
            </a:pPr>
            <a:r>
              <a:rPr lang="en-US" dirty="0"/>
              <a:t>Queue</a:t>
            </a:r>
          </a:p>
          <a:p>
            <a:pPr>
              <a:buFont typeface="+mj-lt"/>
              <a:buAutoNum type="arabicPeriod"/>
            </a:pPr>
            <a:r>
              <a:rPr lang="en-US" dirty="0"/>
              <a:t>Linked List</a:t>
            </a:r>
          </a:p>
        </p:txBody>
      </p:sp>
      <p:sp>
        <p:nvSpPr>
          <p:cNvPr id="4" name="Text Placeholder 3"/>
          <p:cNvSpPr>
            <a:spLocks noGrp="1"/>
          </p:cNvSpPr>
          <p:nvPr>
            <p:ph type="body" idx="2"/>
          </p:nvPr>
        </p:nvSpPr>
        <p:spPr>
          <a:xfrm>
            <a:off x="4309429" y="2465800"/>
            <a:ext cx="3437285" cy="1880170"/>
          </a:xfrm>
        </p:spPr>
        <p:txBody>
          <a:bodyPr/>
          <a:lstStyle/>
          <a:p>
            <a:pPr marL="114300" indent="0">
              <a:buNone/>
            </a:pPr>
            <a:r>
              <a:rPr lang="en-US" b="1" dirty="0"/>
              <a:t>Non-Linear Data Structures</a:t>
            </a:r>
          </a:p>
          <a:p>
            <a:pPr>
              <a:buFont typeface="+mj-lt"/>
              <a:buAutoNum type="arabicPeriod"/>
            </a:pPr>
            <a:r>
              <a:rPr lang="en-US" dirty="0"/>
              <a:t>Tree</a:t>
            </a:r>
          </a:p>
          <a:p>
            <a:pPr>
              <a:buFont typeface="+mj-lt"/>
              <a:buAutoNum type="arabicPeriod"/>
            </a:pPr>
            <a:r>
              <a:rPr lang="en-US" dirty="0"/>
              <a:t>Graphs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Rectangle 5"/>
          <p:cNvSpPr/>
          <p:nvPr/>
        </p:nvSpPr>
        <p:spPr>
          <a:xfrm>
            <a:off x="621585" y="1171254"/>
            <a:ext cx="6734711" cy="1061829"/>
          </a:xfrm>
          <a:prstGeom prst="rect">
            <a:avLst/>
          </a:prstGeom>
        </p:spPr>
        <p:txBody>
          <a:bodyPr wrap="square">
            <a:spAutoFit/>
          </a:bodyPr>
          <a:lstStyle/>
          <a:p>
            <a:pPr marL="127000" indent="0">
              <a:lnSpc>
                <a:spcPct val="150000"/>
              </a:lnSpc>
              <a:buSzPts val="1600"/>
            </a:pPr>
            <a:r>
              <a:rPr lang="en-US" dirty="0"/>
              <a:t>There are two types of data structures:</a:t>
            </a:r>
          </a:p>
          <a:p>
            <a:pPr marL="469900" indent="-342900">
              <a:lnSpc>
                <a:spcPct val="150000"/>
              </a:lnSpc>
              <a:buSzPts val="1600"/>
              <a:buFont typeface="+mj-lt"/>
              <a:buAutoNum type="arabicPeriod"/>
            </a:pPr>
            <a:r>
              <a:rPr lang="en-US" dirty="0"/>
              <a:t>Linear (data is stored in a sequence)</a:t>
            </a:r>
          </a:p>
          <a:p>
            <a:pPr marL="469900" indent="-342900">
              <a:lnSpc>
                <a:spcPct val="150000"/>
              </a:lnSpc>
              <a:buSzPts val="1600"/>
              <a:buFont typeface="+mj-lt"/>
              <a:buAutoNum type="arabicPeriod"/>
            </a:pPr>
            <a:r>
              <a:rPr lang="en-US" dirty="0"/>
              <a:t>Non Linear (data is not stored in a sequence) </a:t>
            </a:r>
          </a:p>
        </p:txBody>
      </p:sp>
    </p:spTree>
    <p:extLst>
      <p:ext uri="{BB962C8B-B14F-4D97-AF65-F5344CB8AC3E}">
        <p14:creationId xmlns:p14="http://schemas.microsoft.com/office/powerpoint/2010/main" val="15460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8706" cy="699218"/>
          </a:xfrm>
        </p:spPr>
        <p:txBody>
          <a:bodyPr/>
          <a:lstStyle/>
          <a:p>
            <a:r>
              <a:rPr lang="en-US" sz="4400" dirty="0"/>
              <a:t>Linear Data Structure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Google Shape;345;p13"/>
          <p:cNvSpPr txBox="1">
            <a:spLocks/>
          </p:cNvSpPr>
          <p:nvPr/>
        </p:nvSpPr>
        <p:spPr>
          <a:xfrm>
            <a:off x="419425" y="1304818"/>
            <a:ext cx="8229600" cy="3622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571500" indent="-342900">
              <a:buFont typeface="Arial" panose="020B0604020202020204" pitchFamily="34" charset="0"/>
              <a:buChar char="•"/>
            </a:pPr>
            <a:r>
              <a:rPr lang="en-US" sz="2000" dirty="0"/>
              <a:t>A data structure is said to be linear if its elements form a sequence or a linear list.</a:t>
            </a:r>
          </a:p>
          <a:p>
            <a:pPr marL="571500" indent="-342900">
              <a:buFont typeface="Arial" panose="020B0604020202020204" pitchFamily="34" charset="0"/>
              <a:buChar char="•"/>
            </a:pPr>
            <a:r>
              <a:rPr lang="en-US" sz="2000" dirty="0"/>
              <a:t>There are basically two ways of representing such linear structure in memory.</a:t>
            </a:r>
          </a:p>
          <a:p>
            <a:pPr marL="685800" indent="-457200">
              <a:buFont typeface="+mj-lt"/>
              <a:buAutoNum type="arabicPeriod"/>
            </a:pPr>
            <a:r>
              <a:rPr lang="en-US" sz="2000" dirty="0"/>
              <a:t>One way is to have the linear relationships between the elements represented by means of sequential memory location.</a:t>
            </a:r>
          </a:p>
          <a:p>
            <a:pPr marL="685800" indent="-457200">
              <a:buFont typeface="+mj-lt"/>
              <a:buAutoNum type="arabicPeriod"/>
            </a:pPr>
            <a:r>
              <a:rPr lang="en-US" sz="2000" dirty="0"/>
              <a:t>The other way is to have the linear relationship between the elements represented by means of pointers or links. These linear structures are called linked lists.</a:t>
            </a:r>
          </a:p>
        </p:txBody>
      </p:sp>
    </p:spTree>
    <p:extLst>
      <p:ext uri="{BB962C8B-B14F-4D97-AF65-F5344CB8AC3E}">
        <p14:creationId xmlns:p14="http://schemas.microsoft.com/office/powerpoint/2010/main" val="846274970"/>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1932</Words>
  <Application>Microsoft Office PowerPoint</Application>
  <PresentationFormat>On-screen Show (16:9)</PresentationFormat>
  <Paragraphs>276</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Barlow</vt:lpstr>
      <vt:lpstr>Calibri</vt:lpstr>
      <vt:lpstr>Wingdings</vt:lpstr>
      <vt:lpstr>Barlow Light</vt:lpstr>
      <vt:lpstr>Raleway SemiBold</vt:lpstr>
      <vt:lpstr>Times New Roman</vt:lpstr>
      <vt:lpstr>Gaoler template</vt:lpstr>
      <vt:lpstr>Introduction to Data Structures</vt:lpstr>
      <vt:lpstr>Data Structures</vt:lpstr>
      <vt:lpstr>Data Structures</vt:lpstr>
      <vt:lpstr>Real World Example </vt:lpstr>
      <vt:lpstr>Data Structure Classification</vt:lpstr>
      <vt:lpstr>Primitive Data Structures</vt:lpstr>
      <vt:lpstr>Non-Primitive Data Structures</vt:lpstr>
      <vt:lpstr>Types of Data Structures</vt:lpstr>
      <vt:lpstr>Linear Data Structure</vt:lpstr>
      <vt:lpstr>Linear Data Structure</vt:lpstr>
      <vt:lpstr>Non Linear Data Structure</vt:lpstr>
      <vt:lpstr>Data Structure Classification</vt:lpstr>
      <vt:lpstr>Graphical Representation</vt:lpstr>
      <vt:lpstr>Selection of Data Structure</vt:lpstr>
      <vt:lpstr>Types of Data Structure</vt:lpstr>
      <vt:lpstr>Types of Data Structure</vt:lpstr>
      <vt:lpstr>Array</vt:lpstr>
      <vt:lpstr>Representation of Array</vt:lpstr>
      <vt:lpstr>Stack</vt:lpstr>
      <vt:lpstr>Working of a Stack</vt:lpstr>
      <vt:lpstr>Example</vt:lpstr>
      <vt:lpstr>Queue</vt:lpstr>
      <vt:lpstr>Working of a Queue</vt:lpstr>
      <vt:lpstr>Example</vt:lpstr>
      <vt:lpstr>Linked List</vt:lpstr>
      <vt:lpstr>Linked List</vt:lpstr>
      <vt:lpstr>Tree</vt:lpstr>
      <vt:lpstr>Tree</vt:lpstr>
      <vt:lpstr>Graph</vt:lpstr>
      <vt:lpstr>Graph – Nodes and Edges</vt:lpstr>
      <vt:lpstr>Types of Graph</vt:lpstr>
      <vt:lpstr>Types of Graph</vt:lpstr>
      <vt:lpstr>Types of Graph</vt:lpstr>
      <vt:lpstr>Types of Graph</vt:lpstr>
      <vt:lpstr>Graph and Tree</vt:lpstr>
      <vt:lpstr>Key Operations on Data Structures</vt:lpstr>
      <vt:lpstr>Key Operations</vt:lpstr>
      <vt:lpstr>Traversing</vt:lpstr>
      <vt:lpstr>Searching</vt:lpstr>
      <vt:lpstr>Inserting / Deleting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Chapter 1</dc:title>
  <dc:creator>HP</dc:creator>
  <cp:lastModifiedBy>Obaid Majeed</cp:lastModifiedBy>
  <cp:revision>135</cp:revision>
  <dcterms:modified xsi:type="dcterms:W3CDTF">2024-01-20T12:29:05Z</dcterms:modified>
</cp:coreProperties>
</file>