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7"/>
  </p:notesMasterIdLst>
  <p:sldIdLst>
    <p:sldId id="256" r:id="rId2"/>
    <p:sldId id="257" r:id="rId3"/>
    <p:sldId id="274" r:id="rId4"/>
    <p:sldId id="259" r:id="rId5"/>
    <p:sldId id="260" r:id="rId6"/>
    <p:sldId id="261" r:id="rId7"/>
    <p:sldId id="262" r:id="rId8"/>
    <p:sldId id="267" r:id="rId9"/>
    <p:sldId id="263" r:id="rId10"/>
    <p:sldId id="264" r:id="rId11"/>
    <p:sldId id="265" r:id="rId12"/>
    <p:sldId id="276" r:id="rId13"/>
    <p:sldId id="277" r:id="rId14"/>
    <p:sldId id="278" r:id="rId15"/>
    <p:sldId id="279" r:id="rId16"/>
    <p:sldId id="280" r:id="rId17"/>
    <p:sldId id="266" r:id="rId18"/>
    <p:sldId id="268" r:id="rId19"/>
    <p:sldId id="269" r:id="rId20"/>
    <p:sldId id="270" r:id="rId21"/>
    <p:sldId id="271" r:id="rId22"/>
    <p:sldId id="272" r:id="rId23"/>
    <p:sldId id="273" r:id="rId24"/>
    <p:sldId id="275" r:id="rId25"/>
    <p:sldId id="281" r:id="rId26"/>
  </p:sldIdLst>
  <p:sldSz cx="9144000" cy="5143500" type="screen16x9"/>
  <p:notesSz cx="6858000" cy="9144000"/>
  <p:embeddedFontLst>
    <p:embeddedFont>
      <p:font typeface="Barlow Light" panose="00000400000000000000" pitchFamily="2"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Raleway SemiBold"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250" autoAdjust="0"/>
    <p:restoredTop sz="94660"/>
  </p:normalViewPr>
  <p:slideViewPr>
    <p:cSldViewPr snapToGrid="0">
      <p:cViewPr varScale="1">
        <p:scale>
          <a:sx n="84" d="100"/>
          <a:sy n="84" d="100"/>
        </p:scale>
        <p:origin x="180" y="4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920900" y="1863600"/>
            <a:ext cx="52884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000" dirty="0"/>
              <a:t>Operating Systems and Virtualization</a:t>
            </a:r>
            <a:endParaRPr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4" name="Rectangle 3"/>
          <p:cNvSpPr/>
          <p:nvPr/>
        </p:nvSpPr>
        <p:spPr>
          <a:xfrm>
            <a:off x="3889815" y="0"/>
            <a:ext cx="1561646" cy="523220"/>
          </a:xfrm>
          <a:prstGeom prst="rect">
            <a:avLst/>
          </a:prstGeom>
        </p:spPr>
        <p:txBody>
          <a:bodyPr wrap="none">
            <a:spAutoFit/>
          </a:bodyPr>
          <a:lstStyle/>
          <a:p>
            <a:r>
              <a:rPr lang="en-US" sz="2800" b="1" dirty="0"/>
              <a:t>Android</a:t>
            </a:r>
          </a:p>
        </p:txBody>
      </p:sp>
      <p:pic>
        <p:nvPicPr>
          <p:cNvPr id="3" name="Picture 2"/>
          <p:cNvPicPr>
            <a:picLocks noChangeAspect="1"/>
          </p:cNvPicPr>
          <p:nvPr/>
        </p:nvPicPr>
        <p:blipFill>
          <a:blip r:embed="rId2"/>
          <a:stretch>
            <a:fillRect/>
          </a:stretch>
        </p:blipFill>
        <p:spPr>
          <a:xfrm>
            <a:off x="1068512" y="716384"/>
            <a:ext cx="6905090" cy="4388966"/>
          </a:xfrm>
          <a:prstGeom prst="rect">
            <a:avLst/>
          </a:prstGeom>
        </p:spPr>
      </p:pic>
    </p:spTree>
    <p:extLst>
      <p:ext uri="{BB962C8B-B14F-4D97-AF65-F5344CB8AC3E}">
        <p14:creationId xmlns:p14="http://schemas.microsoft.com/office/powerpoint/2010/main" val="3574228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648726" cy="1082700"/>
          </a:xfrm>
        </p:spPr>
        <p:txBody>
          <a:bodyPr/>
          <a:lstStyle/>
          <a:p>
            <a:r>
              <a:rPr lang="en-US" sz="2400" dirty="0"/>
              <a:t>Following are some of important functions of an operating System:</a:t>
            </a:r>
          </a:p>
        </p:txBody>
      </p:sp>
      <p:sp>
        <p:nvSpPr>
          <p:cNvPr id="3" name="Text Placeholder 2"/>
          <p:cNvSpPr>
            <a:spLocks noGrp="1"/>
          </p:cNvSpPr>
          <p:nvPr>
            <p:ph type="body" idx="1"/>
          </p:nvPr>
        </p:nvSpPr>
        <p:spPr>
          <a:xfrm>
            <a:off x="457200" y="1452880"/>
            <a:ext cx="8097520" cy="3221870"/>
          </a:xfrm>
        </p:spPr>
        <p:txBody>
          <a:bodyPr/>
          <a:lstStyle/>
          <a:p>
            <a:r>
              <a:rPr lang="en-US" dirty="0"/>
              <a:t>Memory Management</a:t>
            </a:r>
          </a:p>
          <a:p>
            <a:r>
              <a:rPr lang="en-US" dirty="0"/>
              <a:t>Processor Management</a:t>
            </a:r>
          </a:p>
          <a:p>
            <a:r>
              <a:rPr lang="en-US" dirty="0"/>
              <a:t>Device Management</a:t>
            </a:r>
          </a:p>
          <a:p>
            <a:r>
              <a:rPr lang="en-US" dirty="0"/>
              <a:t>File Management</a:t>
            </a:r>
          </a:p>
          <a:p>
            <a:r>
              <a:rPr lang="en-US" dirty="0"/>
              <a:t>Security</a:t>
            </a:r>
          </a:p>
          <a:p>
            <a:r>
              <a:rPr lang="en-US" dirty="0"/>
              <a:t>Control over system performance</a:t>
            </a:r>
          </a:p>
          <a:p>
            <a:r>
              <a:rPr lang="en-US" dirty="0"/>
              <a:t>Job accounting</a:t>
            </a:r>
          </a:p>
          <a:p>
            <a:r>
              <a:rPr lang="en-US" dirty="0"/>
              <a:t>Error detecting aids</a:t>
            </a:r>
          </a:p>
          <a:p>
            <a:r>
              <a:rPr lang="en-US" dirty="0"/>
              <a:t>Coordination between other software and users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368001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648726" cy="1082700"/>
          </a:xfrm>
        </p:spPr>
        <p:txBody>
          <a:bodyPr/>
          <a:lstStyle/>
          <a:p>
            <a:r>
              <a:rPr lang="en-US" dirty="0"/>
              <a:t>Memory Management</a:t>
            </a:r>
            <a:br>
              <a:rPr lang="en-US" dirty="0"/>
            </a:br>
            <a:br>
              <a:rPr lang="en-US" sz="2400" dirty="0"/>
            </a:br>
            <a:endParaRPr lang="en-US" sz="2400" dirty="0"/>
          </a:p>
        </p:txBody>
      </p:sp>
      <p:sp>
        <p:nvSpPr>
          <p:cNvPr id="3" name="Text Placeholder 2"/>
          <p:cNvSpPr>
            <a:spLocks noGrp="1"/>
          </p:cNvSpPr>
          <p:nvPr>
            <p:ph type="body" idx="1"/>
          </p:nvPr>
        </p:nvSpPr>
        <p:spPr>
          <a:xfrm>
            <a:off x="457200" y="1171254"/>
            <a:ext cx="8097520" cy="3503496"/>
          </a:xfrm>
        </p:spPr>
        <p:txBody>
          <a:bodyPr/>
          <a:lstStyle/>
          <a:p>
            <a:r>
              <a:rPr lang="en-US" sz="1600" dirty="0"/>
              <a:t>Memory management refers to management of Primary Memory or Main Memory. Main memory is a large array of words or bytes where each word or byte has its own address.</a:t>
            </a:r>
          </a:p>
          <a:p>
            <a:r>
              <a:rPr lang="en-US" sz="1600" dirty="0"/>
              <a:t>An Operating System does the following activities for memory management −</a:t>
            </a:r>
          </a:p>
          <a:p>
            <a:pPr lvl="1"/>
            <a:r>
              <a:rPr lang="en-US" sz="1600" dirty="0"/>
              <a:t>Keeps tracks of primary memory, i.e., what part of it are in use by whom, what part are not in use.</a:t>
            </a:r>
          </a:p>
          <a:p>
            <a:pPr lvl="1"/>
            <a:r>
              <a:rPr lang="en-US" sz="1600" dirty="0"/>
              <a:t>In multiprogramming, the OS decides which process will get memory when and how much.</a:t>
            </a:r>
          </a:p>
          <a:p>
            <a:pPr lvl="1"/>
            <a:r>
              <a:rPr lang="en-US" sz="1600" dirty="0"/>
              <a:t>Allocates the memory when a process requests it to do so.</a:t>
            </a:r>
          </a:p>
          <a:p>
            <a:pPr lvl="1"/>
            <a:r>
              <a:rPr lang="en-US" sz="1600" dirty="0"/>
              <a:t>De-allocates the memory when a process no longer needs it or has been terminated</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447679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648726" cy="1082700"/>
          </a:xfrm>
        </p:spPr>
        <p:txBody>
          <a:bodyPr/>
          <a:lstStyle/>
          <a:p>
            <a:r>
              <a:rPr lang="en-US" dirty="0"/>
              <a:t>Processor Management</a:t>
            </a:r>
          </a:p>
        </p:txBody>
      </p:sp>
      <p:sp>
        <p:nvSpPr>
          <p:cNvPr id="3" name="Text Placeholder 2"/>
          <p:cNvSpPr>
            <a:spLocks noGrp="1"/>
          </p:cNvSpPr>
          <p:nvPr>
            <p:ph type="body" idx="1"/>
          </p:nvPr>
        </p:nvSpPr>
        <p:spPr>
          <a:xfrm>
            <a:off x="457200" y="1171254"/>
            <a:ext cx="8097520" cy="3503496"/>
          </a:xfrm>
        </p:spPr>
        <p:txBody>
          <a:bodyPr/>
          <a:lstStyle/>
          <a:p>
            <a:r>
              <a:rPr lang="en-US" dirty="0"/>
              <a:t>In multiprogramming environment, the OS decides which process gets the processor when and for how much time. This function is called </a:t>
            </a:r>
            <a:r>
              <a:rPr lang="en-US" b="1" dirty="0"/>
              <a:t>process scheduling</a:t>
            </a:r>
            <a:r>
              <a:rPr lang="en-US" dirty="0"/>
              <a:t>. An Operating System does the following activities for processor management −</a:t>
            </a:r>
          </a:p>
          <a:p>
            <a:pPr lvl="1"/>
            <a:r>
              <a:rPr lang="en-US" dirty="0"/>
              <a:t>Keeps tracks of processor and status of process. The program responsible for this task is known as </a:t>
            </a:r>
            <a:r>
              <a:rPr lang="en-US" b="1" dirty="0"/>
              <a:t>traffic controller</a:t>
            </a:r>
            <a:r>
              <a:rPr lang="en-US" dirty="0"/>
              <a:t>.</a:t>
            </a:r>
          </a:p>
          <a:p>
            <a:pPr lvl="1"/>
            <a:r>
              <a:rPr lang="en-US" dirty="0"/>
              <a:t>Allocates the processor (CPU) to a process.</a:t>
            </a:r>
          </a:p>
          <a:p>
            <a:pPr lvl="1"/>
            <a:r>
              <a:rPr lang="en-US" dirty="0"/>
              <a:t>De-allocates processor when a process is no longer required.</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499032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648726" cy="1082700"/>
          </a:xfrm>
        </p:spPr>
        <p:txBody>
          <a:bodyPr/>
          <a:lstStyle/>
          <a:p>
            <a:r>
              <a:rPr lang="en-US" dirty="0"/>
              <a:t>Device Management</a:t>
            </a:r>
            <a:br>
              <a:rPr lang="en-US" dirty="0"/>
            </a:br>
            <a:br>
              <a:rPr lang="en-US" dirty="0"/>
            </a:br>
            <a:endParaRPr lang="en-US" dirty="0"/>
          </a:p>
        </p:txBody>
      </p:sp>
      <p:sp>
        <p:nvSpPr>
          <p:cNvPr id="3" name="Text Placeholder 2"/>
          <p:cNvSpPr>
            <a:spLocks noGrp="1"/>
          </p:cNvSpPr>
          <p:nvPr>
            <p:ph type="body" idx="1"/>
          </p:nvPr>
        </p:nvSpPr>
        <p:spPr>
          <a:xfrm>
            <a:off x="457200" y="1171254"/>
            <a:ext cx="8097520" cy="3503496"/>
          </a:xfrm>
        </p:spPr>
        <p:txBody>
          <a:bodyPr/>
          <a:lstStyle/>
          <a:p>
            <a:r>
              <a:rPr lang="en-US" dirty="0"/>
              <a:t>An Operating System manages device communication via their respective drivers. It does the following activities for device management −</a:t>
            </a:r>
          </a:p>
          <a:p>
            <a:pPr lvl="1"/>
            <a:r>
              <a:rPr lang="en-US" dirty="0"/>
              <a:t>Keeps tracks of all devices. Program responsible for this task is known as the I/O controller.</a:t>
            </a:r>
          </a:p>
          <a:p>
            <a:pPr lvl="1"/>
            <a:r>
              <a:rPr lang="en-US" dirty="0"/>
              <a:t>Decides which process gets the device when and for how much time.</a:t>
            </a:r>
          </a:p>
          <a:p>
            <a:pPr lvl="1"/>
            <a:r>
              <a:rPr lang="en-US" dirty="0"/>
              <a:t>Allocates and de-allocates the devices in the </a:t>
            </a:r>
            <a:r>
              <a:rPr lang="en-US"/>
              <a:t>efficient way.</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597675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648726" cy="1082700"/>
          </a:xfrm>
        </p:spPr>
        <p:txBody>
          <a:bodyPr/>
          <a:lstStyle/>
          <a:p>
            <a:r>
              <a:rPr lang="en-US" dirty="0"/>
              <a:t>File Management</a:t>
            </a:r>
            <a:br>
              <a:rPr lang="en-US" dirty="0"/>
            </a:br>
            <a:br>
              <a:rPr lang="en-US" dirty="0"/>
            </a:br>
            <a:endParaRPr lang="en-US" dirty="0"/>
          </a:p>
        </p:txBody>
      </p:sp>
      <p:sp>
        <p:nvSpPr>
          <p:cNvPr id="3" name="Text Placeholder 2"/>
          <p:cNvSpPr>
            <a:spLocks noGrp="1"/>
          </p:cNvSpPr>
          <p:nvPr>
            <p:ph type="body" idx="1"/>
          </p:nvPr>
        </p:nvSpPr>
        <p:spPr>
          <a:xfrm>
            <a:off x="457200" y="1171254"/>
            <a:ext cx="8097520" cy="3503496"/>
          </a:xfrm>
        </p:spPr>
        <p:txBody>
          <a:bodyPr/>
          <a:lstStyle/>
          <a:p>
            <a:r>
              <a:rPr lang="en-US" dirty="0"/>
              <a:t>A file system is normally organized into directories for easy navigation and usage. These directories may contain files and other sub-directions.</a:t>
            </a:r>
          </a:p>
          <a:p>
            <a:r>
              <a:rPr lang="en-US" dirty="0"/>
              <a:t>An Operating System does the following activities for file management −</a:t>
            </a:r>
          </a:p>
          <a:p>
            <a:pPr lvl="1"/>
            <a:r>
              <a:rPr lang="en-US" dirty="0"/>
              <a:t>Keeps track of information, location, uses, status etc. The collective facilities are often known as file system.</a:t>
            </a:r>
          </a:p>
          <a:p>
            <a:pPr lvl="1"/>
            <a:r>
              <a:rPr lang="en-US" dirty="0"/>
              <a:t>Decides who gets the resources.</a:t>
            </a:r>
          </a:p>
          <a:p>
            <a:pPr lvl="1"/>
            <a:r>
              <a:rPr lang="en-US" dirty="0"/>
              <a:t>Allocates the resources.</a:t>
            </a:r>
          </a:p>
          <a:p>
            <a:pPr lvl="1"/>
            <a:r>
              <a:rPr lang="en-US" dirty="0"/>
              <a:t>De-allocates the resources.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655941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432606"/>
            <a:ext cx="8097520" cy="4438444"/>
          </a:xfrm>
        </p:spPr>
        <p:txBody>
          <a:bodyPr/>
          <a:lstStyle/>
          <a:p>
            <a:r>
              <a:rPr lang="en-US" sz="2000" b="1" dirty="0">
                <a:solidFill>
                  <a:schemeClr val="accent2"/>
                </a:solidFill>
                <a:latin typeface="Raleway SemiBold"/>
                <a:ea typeface="Raleway SemiBold"/>
                <a:cs typeface="Raleway SemiBold"/>
                <a:sym typeface="Raleway SemiBold"/>
              </a:rPr>
              <a:t>Security</a:t>
            </a:r>
            <a:r>
              <a:rPr lang="en-US" dirty="0"/>
              <a:t> − By means of password and similar other techniques, it prevents unauthorized access to programs and data.</a:t>
            </a:r>
          </a:p>
          <a:p>
            <a:r>
              <a:rPr lang="en-US" sz="2000" b="1" dirty="0">
                <a:solidFill>
                  <a:schemeClr val="accent2"/>
                </a:solidFill>
                <a:latin typeface="Raleway SemiBold"/>
                <a:ea typeface="Raleway SemiBold"/>
                <a:cs typeface="Raleway SemiBold"/>
              </a:rPr>
              <a:t>Control over system performance</a:t>
            </a:r>
            <a:r>
              <a:rPr lang="en-US" dirty="0"/>
              <a:t> − Recording delays between request for a service and response from the system.</a:t>
            </a:r>
          </a:p>
          <a:p>
            <a:r>
              <a:rPr lang="en-US" sz="2000" b="1" dirty="0">
                <a:solidFill>
                  <a:schemeClr val="accent2"/>
                </a:solidFill>
                <a:latin typeface="Raleway SemiBold"/>
                <a:ea typeface="Raleway SemiBold"/>
                <a:cs typeface="Raleway SemiBold"/>
              </a:rPr>
              <a:t>Job accounting</a:t>
            </a:r>
            <a:r>
              <a:rPr lang="en-US" dirty="0"/>
              <a:t> − Keeping track of time and resources used by various jobs and users.</a:t>
            </a:r>
          </a:p>
          <a:p>
            <a:r>
              <a:rPr lang="en-US" sz="2000" b="1" dirty="0">
                <a:solidFill>
                  <a:schemeClr val="accent2"/>
                </a:solidFill>
                <a:latin typeface="Raleway SemiBold"/>
                <a:ea typeface="Raleway SemiBold"/>
                <a:cs typeface="Raleway SemiBold"/>
              </a:rPr>
              <a:t>Error detecting aids</a:t>
            </a:r>
            <a:r>
              <a:rPr lang="en-US" dirty="0"/>
              <a:t> − Production of dumps, traces, error messages, and other debugging and error detecting aids.</a:t>
            </a:r>
          </a:p>
          <a:p>
            <a:r>
              <a:rPr lang="en-US" sz="2000" b="1" dirty="0">
                <a:solidFill>
                  <a:schemeClr val="accent2"/>
                </a:solidFill>
                <a:latin typeface="Raleway SemiBold"/>
                <a:ea typeface="Raleway SemiBold"/>
                <a:cs typeface="Raleway SemiBold"/>
              </a:rPr>
              <a:t>Coordination between other software's and users</a:t>
            </a:r>
            <a:r>
              <a:rPr lang="en-US" dirty="0"/>
              <a:t> − Coordination and assignment of compilers, interpreters, assemblers and other software to the various users of the computer systems.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962252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648726" cy="1082700"/>
          </a:xfrm>
        </p:spPr>
        <p:txBody>
          <a:bodyPr/>
          <a:lstStyle/>
          <a:p>
            <a:r>
              <a:rPr lang="en-US" sz="2400" dirty="0"/>
              <a:t>Tasks of the Operating System:</a:t>
            </a:r>
          </a:p>
        </p:txBody>
      </p:sp>
      <p:sp>
        <p:nvSpPr>
          <p:cNvPr id="3" name="Text Placeholder 2"/>
          <p:cNvSpPr>
            <a:spLocks noGrp="1"/>
          </p:cNvSpPr>
          <p:nvPr>
            <p:ph type="body" idx="1"/>
          </p:nvPr>
        </p:nvSpPr>
        <p:spPr>
          <a:xfrm>
            <a:off x="457200" y="955497"/>
            <a:ext cx="8097520" cy="3719253"/>
          </a:xfrm>
        </p:spPr>
        <p:txBody>
          <a:bodyPr/>
          <a:lstStyle/>
          <a:p>
            <a:pPr algn="just"/>
            <a:r>
              <a:rPr lang="en-US" sz="2000" dirty="0"/>
              <a:t>Accepts inputs from the mouse or keyboard.</a:t>
            </a:r>
          </a:p>
          <a:p>
            <a:pPr algn="just"/>
            <a:r>
              <a:rPr lang="en-US" sz="2000" dirty="0"/>
              <a:t>Sends outputs to the monitor or printer.</a:t>
            </a:r>
          </a:p>
          <a:p>
            <a:pPr algn="just"/>
            <a:r>
              <a:rPr lang="en-US" sz="2000" dirty="0"/>
              <a:t>Recognizes peripheral devices such as external hard disks, pen drive, web cam etc. and makes sure that software (driver) needed for the hardware to run is installed.</a:t>
            </a:r>
          </a:p>
          <a:p>
            <a:pPr algn="just"/>
            <a:r>
              <a:rPr lang="en-US" sz="2000" dirty="0"/>
              <a:t>Manages files and folders in the system (Naming, Creating, Moving, Finding and Deleting folders etc.)</a:t>
            </a:r>
          </a:p>
          <a:p>
            <a:pPr algn="just"/>
            <a:r>
              <a:rPr lang="en-US" sz="2000" dirty="0"/>
              <a:t>Allows applications software (word-processing, spreadsheets etc.) to communicate with the system's hardware.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89622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648726" cy="1082700"/>
          </a:xfrm>
        </p:spPr>
        <p:txBody>
          <a:bodyPr/>
          <a:lstStyle/>
          <a:p>
            <a:r>
              <a:rPr lang="en-US" sz="2400" dirty="0"/>
              <a:t>Tasks of the Operating System:</a:t>
            </a:r>
          </a:p>
        </p:txBody>
      </p:sp>
      <p:sp>
        <p:nvSpPr>
          <p:cNvPr id="3" name="Text Placeholder 2"/>
          <p:cNvSpPr>
            <a:spLocks noGrp="1"/>
          </p:cNvSpPr>
          <p:nvPr>
            <p:ph type="body" idx="1"/>
          </p:nvPr>
        </p:nvSpPr>
        <p:spPr>
          <a:xfrm>
            <a:off x="457200" y="955497"/>
            <a:ext cx="8097520" cy="3719253"/>
          </a:xfrm>
        </p:spPr>
        <p:txBody>
          <a:bodyPr/>
          <a:lstStyle/>
          <a:p>
            <a:pPr algn="just"/>
            <a:r>
              <a:rPr lang="en-US" sz="2000" dirty="0"/>
              <a:t>Shares out system memory efficiently. The operating system will decide how much memory to assign to particular tasks. It also moves data in and out of memory.</a:t>
            </a:r>
          </a:p>
          <a:p>
            <a:pPr algn="just"/>
            <a:r>
              <a:rPr lang="en-US" sz="2000" dirty="0"/>
              <a:t>Loads and runs software applications.</a:t>
            </a:r>
          </a:p>
          <a:p>
            <a:pPr algn="just"/>
            <a:r>
              <a:rPr lang="en-US" sz="2000" dirty="0"/>
              <a:t>Manages system security. For example - allows passwords to be added / changed.</a:t>
            </a:r>
          </a:p>
          <a:p>
            <a:pPr algn="just"/>
            <a:r>
              <a:rPr lang="en-US" sz="2000" dirty="0"/>
              <a:t>Handles system problems and alerts the user. For example if a printer is jammed and cannot printer, the operating system will stop the print job and alert the user with a warning message.</a:t>
            </a:r>
          </a:p>
          <a:p>
            <a:pPr algn="just"/>
            <a:r>
              <a:rPr lang="en-US" sz="2000" dirty="0"/>
              <a:t>Manages the moving of data to and from a hard disk.</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308047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6683339" cy="1082700"/>
          </a:xfrm>
        </p:spPr>
        <p:txBody>
          <a:bodyPr/>
          <a:lstStyle/>
          <a:p>
            <a:r>
              <a:rPr lang="en-US" dirty="0"/>
              <a:t>Types of OS Interfaces</a:t>
            </a:r>
          </a:p>
        </p:txBody>
      </p:sp>
      <p:sp>
        <p:nvSpPr>
          <p:cNvPr id="3" name="Text Placeholder 2"/>
          <p:cNvSpPr>
            <a:spLocks noGrp="1"/>
          </p:cNvSpPr>
          <p:nvPr>
            <p:ph type="body" idx="1"/>
          </p:nvPr>
        </p:nvSpPr>
        <p:spPr>
          <a:xfrm>
            <a:off x="457200" y="1452880"/>
            <a:ext cx="8097520" cy="3221870"/>
          </a:xfrm>
        </p:spPr>
        <p:txBody>
          <a:bodyPr/>
          <a:lstStyle/>
          <a:p>
            <a:pPr algn="just"/>
            <a:r>
              <a:rPr lang="en-US" dirty="0"/>
              <a:t>The way (medium through which) in which users communicate with the computer is called an 'interface'. The interface is what we use to give the computer commands. There are three types of operating system interfaces:</a:t>
            </a:r>
          </a:p>
          <a:p>
            <a:pPr lvl="1"/>
            <a:r>
              <a:rPr lang="en-US" dirty="0"/>
              <a:t>Command Line Interface (CLI)</a:t>
            </a:r>
          </a:p>
          <a:p>
            <a:pPr lvl="1"/>
            <a:r>
              <a:rPr lang="en-US" dirty="0"/>
              <a:t>Graphical User Interface (GUI)</a:t>
            </a:r>
          </a:p>
          <a:p>
            <a:pPr lvl="1"/>
            <a:r>
              <a:rPr lang="en-US" dirty="0"/>
              <a:t>Touchscreen Interface</a:t>
            </a:r>
            <a:br>
              <a:rPr lang="en-US" dirty="0"/>
            </a:b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513994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566917" cy="1082700"/>
          </a:xfrm>
        </p:spPr>
        <p:txBody>
          <a:bodyPr/>
          <a:lstStyle/>
          <a:p>
            <a:r>
              <a:rPr lang="en-US" dirty="0"/>
              <a:t>Operating System (OS)</a:t>
            </a:r>
          </a:p>
        </p:txBody>
      </p:sp>
      <p:sp>
        <p:nvSpPr>
          <p:cNvPr id="3" name="Text Placeholder 2"/>
          <p:cNvSpPr>
            <a:spLocks noGrp="1"/>
          </p:cNvSpPr>
          <p:nvPr>
            <p:ph type="body" idx="1"/>
          </p:nvPr>
        </p:nvSpPr>
        <p:spPr>
          <a:xfrm>
            <a:off x="457200" y="1452880"/>
            <a:ext cx="8097520" cy="3221870"/>
          </a:xfrm>
        </p:spPr>
        <p:txBody>
          <a:bodyPr/>
          <a:lstStyle/>
          <a:p>
            <a:pPr algn="just"/>
            <a:r>
              <a:rPr lang="en-US" dirty="0"/>
              <a:t>An Operating System (OS) is an interface (pathway) between a computer user and computer hardware. An operating system is a software which performs all the basic tasks like file management, memory management, error handling, process management, handling input and output, and controlling peripheral devices such as disk drives and printers.</a:t>
            </a:r>
          </a:p>
          <a:p>
            <a:pPr marL="114300" indent="0" algn="just">
              <a:buNone/>
            </a:pPr>
            <a:endParaRPr lang="en-US" dirty="0"/>
          </a:p>
          <a:p>
            <a:r>
              <a:rPr lang="en-US" dirty="0"/>
              <a:t>An operating system is a program that acts as an interface between the user and the computer hardware and controls the execution of all kinds of programs.</a:t>
            </a:r>
            <a:br>
              <a:rPr lang="en-US" dirty="0"/>
            </a:b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676332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327205" cy="1082700"/>
          </a:xfrm>
        </p:spPr>
        <p:txBody>
          <a:bodyPr/>
          <a:lstStyle/>
          <a:p>
            <a:r>
              <a:rPr lang="en-US" sz="4400" dirty="0"/>
              <a:t>Command Line Interface (CLI)</a:t>
            </a:r>
          </a:p>
        </p:txBody>
      </p:sp>
      <p:sp>
        <p:nvSpPr>
          <p:cNvPr id="3" name="Text Placeholder 2"/>
          <p:cNvSpPr>
            <a:spLocks noGrp="1"/>
          </p:cNvSpPr>
          <p:nvPr>
            <p:ph type="body" idx="1"/>
          </p:nvPr>
        </p:nvSpPr>
        <p:spPr>
          <a:xfrm>
            <a:off x="457199" y="1452879"/>
            <a:ext cx="8191825" cy="3496491"/>
          </a:xfrm>
        </p:spPr>
        <p:txBody>
          <a:bodyPr/>
          <a:lstStyle/>
          <a:p>
            <a:r>
              <a:rPr lang="en-US" dirty="0"/>
              <a:t>A command line interface is an older style operating system where users type in commands using keyboard.</a:t>
            </a:r>
          </a:p>
          <a:p>
            <a:r>
              <a:rPr lang="en-US" dirty="0"/>
              <a:t>Command Line Interface's do not make use of images, icons or graphics. All the user is sees is a plain black screen like the one to the right.</a:t>
            </a:r>
          </a:p>
          <a:p>
            <a:r>
              <a:rPr lang="en-US" dirty="0"/>
              <a:t>Because they use no graphics they require very little computer power.</a:t>
            </a:r>
          </a:p>
          <a:p>
            <a:r>
              <a:rPr lang="en-US" dirty="0"/>
              <a:t>There are over 270 different commands that can be entered at the command prompt. Commands have to be entered precisely without spelling mistakes or else the operating system will return an error.</a:t>
            </a:r>
          </a:p>
          <a:p>
            <a:r>
              <a:rPr lang="en-US" dirty="0"/>
              <a:t>Remembering commands and the exact way to enter them can be difficult and so Command Line Interface Operating Systems are considered hard to use.</a:t>
            </a:r>
            <a:br>
              <a:rPr lang="en-US" dirty="0"/>
            </a:b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473302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327205" cy="1082700"/>
          </a:xfrm>
        </p:spPr>
        <p:txBody>
          <a:bodyPr/>
          <a:lstStyle/>
          <a:p>
            <a:r>
              <a:rPr lang="en-US" sz="4400" dirty="0"/>
              <a:t>Command Line Interface (CLI)</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12" t="4250" r="43607" b="22140"/>
          <a:stretch/>
        </p:blipFill>
        <p:spPr>
          <a:xfrm>
            <a:off x="1623317" y="1273996"/>
            <a:ext cx="5753528" cy="3594246"/>
          </a:xfrm>
          <a:prstGeom prst="rect">
            <a:avLst/>
          </a:prstGeom>
        </p:spPr>
      </p:pic>
    </p:spTree>
    <p:extLst>
      <p:ext uri="{BB962C8B-B14F-4D97-AF65-F5344CB8AC3E}">
        <p14:creationId xmlns:p14="http://schemas.microsoft.com/office/powerpoint/2010/main" val="217959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327205" cy="1082700"/>
          </a:xfrm>
        </p:spPr>
        <p:txBody>
          <a:bodyPr/>
          <a:lstStyle/>
          <a:p>
            <a:r>
              <a:rPr lang="en-US" sz="4400" dirty="0"/>
              <a:t>Graphical User Interface (GUI)</a:t>
            </a:r>
          </a:p>
        </p:txBody>
      </p:sp>
      <p:sp>
        <p:nvSpPr>
          <p:cNvPr id="3" name="Text Placeholder 2"/>
          <p:cNvSpPr>
            <a:spLocks noGrp="1"/>
          </p:cNvSpPr>
          <p:nvPr>
            <p:ph type="body" idx="1"/>
          </p:nvPr>
        </p:nvSpPr>
        <p:spPr>
          <a:xfrm>
            <a:off x="457199" y="1452880"/>
            <a:ext cx="8191825" cy="3221870"/>
          </a:xfrm>
        </p:spPr>
        <p:txBody>
          <a:bodyPr/>
          <a:lstStyle/>
          <a:p>
            <a:r>
              <a:rPr lang="en-US" dirty="0"/>
              <a:t>GUI's are visual (graphical) interfaces and they are more popular than CLI's because they are very easy to use. The graphics do need more computer power however.</a:t>
            </a:r>
          </a:p>
          <a:p>
            <a:r>
              <a:rPr lang="en-US" dirty="0"/>
              <a:t>Instead of typing in commands, the user can use a mouse to point and click objects on the screen. For example: A user can erase a file by right clicking and then selecting delete.</a:t>
            </a:r>
          </a:p>
          <a:p>
            <a:r>
              <a:rPr lang="en-US" dirty="0"/>
              <a:t>The main features of a GUI are Windows, Icons, Menus and Pointers.</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013479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327205" cy="1082700"/>
          </a:xfrm>
        </p:spPr>
        <p:txBody>
          <a:bodyPr/>
          <a:lstStyle/>
          <a:p>
            <a:r>
              <a:rPr lang="en-US" sz="4400" dirty="0"/>
              <a:t>Graphical User Interface (GUI)</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6" name="Picture 5"/>
          <p:cNvPicPr>
            <a:picLocks noChangeAspect="1"/>
          </p:cNvPicPr>
          <p:nvPr/>
        </p:nvPicPr>
        <p:blipFill>
          <a:blip r:embed="rId2"/>
          <a:stretch>
            <a:fillRect/>
          </a:stretch>
        </p:blipFill>
        <p:spPr>
          <a:xfrm>
            <a:off x="1197197" y="1380075"/>
            <a:ext cx="6436522" cy="3618777"/>
          </a:xfrm>
          <a:prstGeom prst="rect">
            <a:avLst/>
          </a:prstGeom>
        </p:spPr>
      </p:pic>
    </p:spTree>
    <p:extLst>
      <p:ext uri="{BB962C8B-B14F-4D97-AF65-F5344CB8AC3E}">
        <p14:creationId xmlns:p14="http://schemas.microsoft.com/office/powerpoint/2010/main" val="4140100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327205" cy="1082700"/>
          </a:xfrm>
        </p:spPr>
        <p:txBody>
          <a:bodyPr/>
          <a:lstStyle/>
          <a:p>
            <a:r>
              <a:rPr lang="en-US" sz="4400" dirty="0"/>
              <a:t>Touchscreen Interfaces</a:t>
            </a:r>
          </a:p>
        </p:txBody>
      </p:sp>
      <p:sp>
        <p:nvSpPr>
          <p:cNvPr id="3" name="Text Placeholder 2"/>
          <p:cNvSpPr>
            <a:spLocks noGrp="1"/>
          </p:cNvSpPr>
          <p:nvPr>
            <p:ph type="body" idx="1"/>
          </p:nvPr>
        </p:nvSpPr>
        <p:spPr>
          <a:xfrm>
            <a:off x="457199" y="1452880"/>
            <a:ext cx="8191825" cy="3221870"/>
          </a:xfrm>
        </p:spPr>
        <p:txBody>
          <a:bodyPr/>
          <a:lstStyle/>
          <a:p>
            <a:r>
              <a:rPr lang="en-US" dirty="0"/>
              <a:t>Portable devices such as mobile phones, PDA's and tablets (e.g. IPad) use interfaces similar to a GUI where icons and menus are used to input commands.</a:t>
            </a:r>
          </a:p>
          <a:p>
            <a:r>
              <a:rPr lang="en-US" dirty="0"/>
              <a:t>However, because these devices don't have room for a mouse, the way in which the icons and menus are used is different. (through gestures)</a:t>
            </a:r>
          </a:p>
          <a:p>
            <a:r>
              <a:rPr lang="en-US" dirty="0"/>
              <a:t>Touchscreen technology allows people to use their fingers to select icons and options straight from the device's screen.</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730697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327205" cy="1082700"/>
          </a:xfrm>
        </p:spPr>
        <p:txBody>
          <a:bodyPr/>
          <a:lstStyle/>
          <a:p>
            <a:r>
              <a:rPr lang="en-US" sz="4400" dirty="0"/>
              <a:t>Virtualization</a:t>
            </a:r>
          </a:p>
        </p:txBody>
      </p:sp>
      <p:sp>
        <p:nvSpPr>
          <p:cNvPr id="3" name="Text Placeholder 2"/>
          <p:cNvSpPr>
            <a:spLocks noGrp="1"/>
          </p:cNvSpPr>
          <p:nvPr>
            <p:ph type="body" idx="1"/>
          </p:nvPr>
        </p:nvSpPr>
        <p:spPr>
          <a:xfrm>
            <a:off x="448453" y="1218580"/>
            <a:ext cx="8191825" cy="3652470"/>
          </a:xfrm>
        </p:spPr>
        <p:txBody>
          <a:bodyPr/>
          <a:lstStyle/>
          <a:p>
            <a:pPr algn="just"/>
            <a:r>
              <a:rPr lang="en-US" dirty="0"/>
              <a:t>Virtualization creates a simulated, or virtual, computing environment as opposed to a physical environment. Virtualization often includes computer-generated versions of hardware, operating systems, storage devices, and more.</a:t>
            </a:r>
          </a:p>
          <a:p>
            <a:r>
              <a:rPr lang="en-US" dirty="0"/>
              <a:t>A virtualization software can allow you to create several “virtual computers” (for example 3) within one. Thus, the software will create the “illusion” of generating 3 different computers, each one with its own operating system and its own resources. </a:t>
            </a:r>
          </a:p>
          <a:p>
            <a:r>
              <a:rPr lang="en-US" dirty="0"/>
              <a:t>Types: full virtualization, para-virtualization, and OS-level virtualization.</a:t>
            </a:r>
          </a:p>
          <a:p>
            <a:r>
              <a:rPr lang="en-US" dirty="0"/>
              <a:t>Use to test network test servers or beta applications on different OS.</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3822180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566917" cy="1082700"/>
          </a:xfrm>
        </p:spPr>
        <p:txBody>
          <a:bodyPr/>
          <a:lstStyle/>
          <a:p>
            <a:r>
              <a:rPr lang="en-US" dirty="0"/>
              <a:t>Operating System (OS)</a:t>
            </a:r>
          </a:p>
        </p:txBody>
      </p:sp>
      <p:sp>
        <p:nvSpPr>
          <p:cNvPr id="3" name="Text Placeholder 2"/>
          <p:cNvSpPr>
            <a:spLocks noGrp="1"/>
          </p:cNvSpPr>
          <p:nvPr>
            <p:ph type="body" idx="1"/>
          </p:nvPr>
        </p:nvSpPr>
        <p:spPr>
          <a:xfrm>
            <a:off x="457200" y="1452880"/>
            <a:ext cx="8097520" cy="3221870"/>
          </a:xfrm>
        </p:spPr>
        <p:txBody>
          <a:bodyPr/>
          <a:lstStyle/>
          <a:p>
            <a:r>
              <a:rPr lang="en-US" dirty="0"/>
              <a:t>OS is a resource allocator</a:t>
            </a:r>
          </a:p>
          <a:p>
            <a:pPr lvl="1"/>
            <a:r>
              <a:rPr lang="en-US" dirty="0"/>
              <a:t>Manages all resources</a:t>
            </a:r>
          </a:p>
          <a:p>
            <a:pPr lvl="1"/>
            <a:r>
              <a:rPr lang="en-US" dirty="0"/>
              <a:t>Decides between conflicting requests for efficient and fair resource use so memory doesn’t exhausts out.</a:t>
            </a:r>
          </a:p>
          <a:p>
            <a:r>
              <a:rPr lang="en-US" dirty="0"/>
              <a:t>OS is a control program</a:t>
            </a:r>
          </a:p>
          <a:p>
            <a:pPr lvl="1"/>
            <a:r>
              <a:rPr lang="en-US" dirty="0"/>
              <a:t>Controls execution of programs to prevent errors and improper use of the computer</a:t>
            </a:r>
            <a:br>
              <a:rPr lang="en-US" dirty="0"/>
            </a:b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62092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6683339" cy="1082700"/>
          </a:xfrm>
        </p:spPr>
        <p:txBody>
          <a:bodyPr/>
          <a:lstStyle/>
          <a:p>
            <a:r>
              <a:rPr lang="en-US" dirty="0"/>
              <a:t>Different Types of OS</a:t>
            </a:r>
          </a:p>
        </p:txBody>
      </p:sp>
      <p:sp>
        <p:nvSpPr>
          <p:cNvPr id="3" name="Text Placeholder 2"/>
          <p:cNvSpPr>
            <a:spLocks noGrp="1"/>
          </p:cNvSpPr>
          <p:nvPr>
            <p:ph type="body" idx="1"/>
          </p:nvPr>
        </p:nvSpPr>
        <p:spPr>
          <a:xfrm>
            <a:off x="457200" y="1452880"/>
            <a:ext cx="8097520" cy="3221870"/>
          </a:xfrm>
        </p:spPr>
        <p:txBody>
          <a:bodyPr/>
          <a:lstStyle/>
          <a:p>
            <a:pPr algn="just"/>
            <a:r>
              <a:rPr lang="en-US" dirty="0"/>
              <a:t>There are different types of operating systems such as:</a:t>
            </a:r>
          </a:p>
          <a:p>
            <a:pPr algn="just"/>
            <a:r>
              <a:rPr lang="en-US" dirty="0"/>
              <a:t>Windows</a:t>
            </a:r>
          </a:p>
          <a:p>
            <a:pPr algn="just"/>
            <a:r>
              <a:rPr lang="en-US" dirty="0" err="1"/>
              <a:t>MacOS</a:t>
            </a:r>
            <a:endParaRPr lang="en-US" dirty="0"/>
          </a:p>
          <a:p>
            <a:pPr algn="just"/>
            <a:r>
              <a:rPr lang="en-US" dirty="0" err="1"/>
              <a:t>ChromeOS</a:t>
            </a:r>
            <a:endParaRPr lang="en-US" dirty="0"/>
          </a:p>
          <a:p>
            <a:pPr algn="just"/>
            <a:r>
              <a:rPr lang="en-US" dirty="0"/>
              <a:t>Linux</a:t>
            </a:r>
          </a:p>
          <a:p>
            <a:pPr algn="just"/>
            <a:r>
              <a:rPr lang="en-US" dirty="0"/>
              <a:t>DOS</a:t>
            </a:r>
          </a:p>
          <a:p>
            <a:pPr algn="just"/>
            <a:r>
              <a:rPr lang="en-US" dirty="0"/>
              <a:t>iOS</a:t>
            </a:r>
          </a:p>
          <a:p>
            <a:r>
              <a:rPr lang="en-US" dirty="0"/>
              <a:t>Android etc.</a:t>
            </a:r>
            <a:br>
              <a:rPr lang="en-US" dirty="0"/>
            </a:b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1039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4" name="Rectangle 3"/>
          <p:cNvSpPr/>
          <p:nvPr/>
        </p:nvSpPr>
        <p:spPr>
          <a:xfrm>
            <a:off x="3889815" y="0"/>
            <a:ext cx="1760418" cy="523220"/>
          </a:xfrm>
          <a:prstGeom prst="rect">
            <a:avLst/>
          </a:prstGeom>
        </p:spPr>
        <p:txBody>
          <a:bodyPr wrap="none">
            <a:spAutoFit/>
          </a:bodyPr>
          <a:lstStyle/>
          <a:p>
            <a:r>
              <a:rPr lang="en-US" sz="2800" b="1" dirty="0"/>
              <a:t>Windows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447" y="764277"/>
            <a:ext cx="6157153" cy="4106773"/>
          </a:xfrm>
          <a:prstGeom prst="rect">
            <a:avLst/>
          </a:prstGeom>
        </p:spPr>
      </p:pic>
    </p:spTree>
    <p:extLst>
      <p:ext uri="{BB962C8B-B14F-4D97-AF65-F5344CB8AC3E}">
        <p14:creationId xmlns:p14="http://schemas.microsoft.com/office/powerpoint/2010/main" val="46914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98" y="575887"/>
            <a:ext cx="7077182" cy="4423239"/>
          </a:xfrm>
          <a:prstGeom prst="rect">
            <a:avLst/>
          </a:prstGeom>
        </p:spPr>
      </p:pic>
      <p:sp>
        <p:nvSpPr>
          <p:cNvPr id="4" name="Rectangle 3"/>
          <p:cNvSpPr/>
          <p:nvPr/>
        </p:nvSpPr>
        <p:spPr>
          <a:xfrm>
            <a:off x="3889815" y="0"/>
            <a:ext cx="1402948" cy="523220"/>
          </a:xfrm>
          <a:prstGeom prst="rect">
            <a:avLst/>
          </a:prstGeom>
        </p:spPr>
        <p:txBody>
          <a:bodyPr wrap="none">
            <a:spAutoFit/>
          </a:bodyPr>
          <a:lstStyle/>
          <a:p>
            <a:r>
              <a:rPr lang="en-US" sz="2800" b="1" dirty="0"/>
              <a:t>MacOS</a:t>
            </a:r>
          </a:p>
        </p:txBody>
      </p:sp>
    </p:spTree>
    <p:extLst>
      <p:ext uri="{BB962C8B-B14F-4D97-AF65-F5344CB8AC3E}">
        <p14:creationId xmlns:p14="http://schemas.microsoft.com/office/powerpoint/2010/main" val="147684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4" name="Rectangle 3"/>
          <p:cNvSpPr/>
          <p:nvPr/>
        </p:nvSpPr>
        <p:spPr>
          <a:xfrm>
            <a:off x="3889815" y="0"/>
            <a:ext cx="1143262" cy="523220"/>
          </a:xfrm>
          <a:prstGeom prst="rect">
            <a:avLst/>
          </a:prstGeom>
        </p:spPr>
        <p:txBody>
          <a:bodyPr wrap="none">
            <a:spAutoFit/>
          </a:bodyPr>
          <a:lstStyle/>
          <a:p>
            <a:r>
              <a:rPr lang="en-US" sz="2800" b="1" dirty="0"/>
              <a:t>Linux</a:t>
            </a:r>
          </a:p>
        </p:txBody>
      </p:sp>
      <p:pic>
        <p:nvPicPr>
          <p:cNvPr id="6" name="Picture 5"/>
          <p:cNvPicPr>
            <a:picLocks noChangeAspect="1"/>
          </p:cNvPicPr>
          <p:nvPr/>
        </p:nvPicPr>
        <p:blipFill>
          <a:blip r:embed="rId2"/>
          <a:stretch>
            <a:fillRect/>
          </a:stretch>
        </p:blipFill>
        <p:spPr>
          <a:xfrm>
            <a:off x="680038" y="660097"/>
            <a:ext cx="7562815" cy="4210953"/>
          </a:xfrm>
          <a:prstGeom prst="rect">
            <a:avLst/>
          </a:prstGeom>
        </p:spPr>
      </p:pic>
    </p:spTree>
    <p:extLst>
      <p:ext uri="{BB962C8B-B14F-4D97-AF65-F5344CB8AC3E}">
        <p14:creationId xmlns:p14="http://schemas.microsoft.com/office/powerpoint/2010/main" val="40200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4" name="Rectangle 3"/>
          <p:cNvSpPr/>
          <p:nvPr/>
        </p:nvSpPr>
        <p:spPr>
          <a:xfrm>
            <a:off x="3889815" y="0"/>
            <a:ext cx="962123" cy="523220"/>
          </a:xfrm>
          <a:prstGeom prst="rect">
            <a:avLst/>
          </a:prstGeom>
        </p:spPr>
        <p:txBody>
          <a:bodyPr wrap="none">
            <a:spAutoFit/>
          </a:bodyPr>
          <a:lstStyle/>
          <a:p>
            <a:r>
              <a:rPr lang="en-US" sz="2800" b="1" dirty="0"/>
              <a:t>DOS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666750"/>
            <a:ext cx="6858000" cy="3810000"/>
          </a:xfrm>
          <a:prstGeom prst="rect">
            <a:avLst/>
          </a:prstGeom>
        </p:spPr>
      </p:pic>
    </p:spTree>
    <p:extLst>
      <p:ext uri="{BB962C8B-B14F-4D97-AF65-F5344CB8AC3E}">
        <p14:creationId xmlns:p14="http://schemas.microsoft.com/office/powerpoint/2010/main" val="1420784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4" name="Rectangle 3"/>
          <p:cNvSpPr/>
          <p:nvPr/>
        </p:nvSpPr>
        <p:spPr>
          <a:xfrm>
            <a:off x="3889815" y="0"/>
            <a:ext cx="801823" cy="523220"/>
          </a:xfrm>
          <a:prstGeom prst="rect">
            <a:avLst/>
          </a:prstGeom>
        </p:spPr>
        <p:txBody>
          <a:bodyPr wrap="none">
            <a:spAutoFit/>
          </a:bodyPr>
          <a:lstStyle/>
          <a:p>
            <a:r>
              <a:rPr lang="en-US" sz="2800" b="1" dirty="0"/>
              <a:t>iOS</a:t>
            </a:r>
          </a:p>
        </p:txBody>
      </p:sp>
      <p:pic>
        <p:nvPicPr>
          <p:cNvPr id="2" name="Picture 1"/>
          <p:cNvPicPr>
            <a:picLocks noChangeAspect="1"/>
          </p:cNvPicPr>
          <p:nvPr/>
        </p:nvPicPr>
        <p:blipFill>
          <a:blip r:embed="rId2"/>
          <a:stretch>
            <a:fillRect/>
          </a:stretch>
        </p:blipFill>
        <p:spPr>
          <a:xfrm>
            <a:off x="990313" y="902950"/>
            <a:ext cx="6600825" cy="3733800"/>
          </a:xfrm>
          <a:prstGeom prst="rect">
            <a:avLst/>
          </a:prstGeom>
        </p:spPr>
      </p:pic>
    </p:spTree>
    <p:extLst>
      <p:ext uri="{BB962C8B-B14F-4D97-AF65-F5344CB8AC3E}">
        <p14:creationId xmlns:p14="http://schemas.microsoft.com/office/powerpoint/2010/main" val="3575949943"/>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TotalTime>
  <Words>1351</Words>
  <Application>Microsoft Office PowerPoint</Application>
  <PresentationFormat>On-screen Show (16:9)</PresentationFormat>
  <Paragraphs>127</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Barlow Light</vt:lpstr>
      <vt:lpstr>Raleway SemiBold</vt:lpstr>
      <vt:lpstr>Gaoler template</vt:lpstr>
      <vt:lpstr>Operating Systems and Virtualization</vt:lpstr>
      <vt:lpstr>Operating System (OS)</vt:lpstr>
      <vt:lpstr>Operating System (OS)</vt:lpstr>
      <vt:lpstr>Different Types of OS</vt:lpstr>
      <vt:lpstr>PowerPoint Presentation</vt:lpstr>
      <vt:lpstr>PowerPoint Presentation</vt:lpstr>
      <vt:lpstr>PowerPoint Presentation</vt:lpstr>
      <vt:lpstr>PowerPoint Presentation</vt:lpstr>
      <vt:lpstr>PowerPoint Presentation</vt:lpstr>
      <vt:lpstr>PowerPoint Presentation</vt:lpstr>
      <vt:lpstr>Following are some of important functions of an operating System:</vt:lpstr>
      <vt:lpstr>Memory Management  </vt:lpstr>
      <vt:lpstr>Processor Management</vt:lpstr>
      <vt:lpstr>Device Management  </vt:lpstr>
      <vt:lpstr>File Management  </vt:lpstr>
      <vt:lpstr>PowerPoint Presentation</vt:lpstr>
      <vt:lpstr>Tasks of the Operating System:</vt:lpstr>
      <vt:lpstr>Tasks of the Operating System:</vt:lpstr>
      <vt:lpstr>Types of OS Interfaces</vt:lpstr>
      <vt:lpstr>Command Line Interface (CLI)</vt:lpstr>
      <vt:lpstr>Command Line Interface (CLI)</vt:lpstr>
      <vt:lpstr>Graphical User Interface (GUI)</vt:lpstr>
      <vt:lpstr>Graphical User Interface (GUI)</vt:lpstr>
      <vt:lpstr>Touchscreen Interfaces</vt:lpstr>
      <vt:lpstr>Virtualization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Technology  Chapter 1</dc:title>
  <dc:creator>HP</dc:creator>
  <cp:lastModifiedBy>Obaid Majeed</cp:lastModifiedBy>
  <cp:revision>100</cp:revision>
  <dcterms:modified xsi:type="dcterms:W3CDTF">2024-01-20T05:10:17Z</dcterms:modified>
</cp:coreProperties>
</file>