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57" r:id="rId3"/>
    <p:sldId id="258" r:id="rId4"/>
    <p:sldId id="260" r:id="rId5"/>
    <p:sldId id="264" r:id="rId6"/>
    <p:sldId id="265" r:id="rId7"/>
    <p:sldId id="266" r:id="rId8"/>
    <p:sldId id="261" r:id="rId9"/>
    <p:sldId id="262" r:id="rId10"/>
    <p:sldId id="263" r:id="rId11"/>
    <p:sldId id="267" r:id="rId12"/>
    <p:sldId id="268" r:id="rId13"/>
    <p:sldId id="269" r:id="rId14"/>
    <p:sldId id="270" r:id="rId15"/>
    <p:sldId id="272" r:id="rId16"/>
    <p:sldId id="271" r:id="rId17"/>
    <p:sldId id="275" r:id="rId18"/>
    <p:sldId id="276" r:id="rId19"/>
    <p:sldId id="277" r:id="rId20"/>
    <p:sldId id="278" r:id="rId21"/>
    <p:sldId id="279" r:id="rId22"/>
    <p:sldId id="280" r:id="rId23"/>
    <p:sldId id="281" r:id="rId24"/>
    <p:sldId id="282" r:id="rId25"/>
    <p:sldId id="283" r:id="rId26"/>
    <p:sldId id="284" r:id="rId27"/>
    <p:sldId id="285" r:id="rId28"/>
  </p:sldIdLst>
  <p:sldSz cx="9144000" cy="5143500" type="screen16x9"/>
  <p:notesSz cx="6858000" cy="9144000"/>
  <p:embeddedFontLst>
    <p:embeddedFont>
      <p:font typeface="Barlow Light" panose="00000400000000000000" pitchFamily="2"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Raleway" pitchFamily="2" charset="0"/>
      <p:regular r:id="rId38"/>
      <p:bold r:id="rId39"/>
      <p:italic r:id="rId40"/>
      <p:boldItalic r:id="rId41"/>
    </p:embeddedFont>
    <p:embeddedFont>
      <p:font typeface="Raleway SemiBold"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7" autoAdjust="0"/>
    <p:restoredTop sz="94660"/>
  </p:normalViewPr>
  <p:slideViewPr>
    <p:cSldViewPr snapToGrid="0">
      <p:cViewPr varScale="1">
        <p:scale>
          <a:sx n="84" d="100"/>
          <a:sy n="84" d="100"/>
        </p:scale>
        <p:origin x="11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23FB25-25E4-410C-BEA7-A65087884F71}" type="doc">
      <dgm:prSet loTypeId="urn:microsoft.com/office/officeart/2005/8/layout/process5" loCatId="process" qsTypeId="urn:microsoft.com/office/officeart/2005/8/quickstyle/simple1" qsCatId="simple" csTypeId="urn:microsoft.com/office/officeart/2005/8/colors/accent0_1" csCatId="mainScheme" phldr="1"/>
      <dgm:spPr/>
      <dgm:t>
        <a:bodyPr/>
        <a:lstStyle/>
        <a:p>
          <a:endParaRPr lang="en-US"/>
        </a:p>
      </dgm:t>
    </dgm:pt>
    <dgm:pt modelId="{DC1EAD37-FA3E-4561-8945-E50CD4F3966C}">
      <dgm:prSet phldrT="[Text]" custT="1"/>
      <dgm:spPr/>
      <dgm:t>
        <a:bodyPr/>
        <a:lstStyle/>
        <a:p>
          <a:pPr algn="ctr"/>
          <a:r>
            <a:rPr lang="en-US" sz="1100" b="1" dirty="0"/>
            <a:t>Requirement Gathering or Specifications </a:t>
          </a:r>
        </a:p>
        <a:p>
          <a:pPr algn="ctr"/>
          <a:endParaRPr lang="en-US" sz="1100" b="1" dirty="0"/>
        </a:p>
      </dgm:t>
    </dgm:pt>
    <dgm:pt modelId="{74239C8D-9607-4380-A3DD-E6C4B13D4F85}" type="parTrans" cxnId="{398A9A7E-02A4-4D48-8CB0-FA9A3210197D}">
      <dgm:prSet/>
      <dgm:spPr/>
      <dgm:t>
        <a:bodyPr/>
        <a:lstStyle/>
        <a:p>
          <a:endParaRPr lang="en-US" sz="1100">
            <a:solidFill>
              <a:schemeClr val="tx1"/>
            </a:solidFill>
          </a:endParaRPr>
        </a:p>
      </dgm:t>
    </dgm:pt>
    <dgm:pt modelId="{BEC75947-8530-4F52-B6BE-EAF94D39B661}" type="sibTrans" cxnId="{398A9A7E-02A4-4D48-8CB0-FA9A3210197D}">
      <dgm:prSet custT="1"/>
      <dgm:spPr/>
      <dgm:t>
        <a:bodyPr/>
        <a:lstStyle/>
        <a:p>
          <a:endParaRPr lang="en-US" sz="1100">
            <a:solidFill>
              <a:schemeClr val="tx1"/>
            </a:solidFill>
          </a:endParaRPr>
        </a:p>
      </dgm:t>
    </dgm:pt>
    <dgm:pt modelId="{5F49BF2D-A4C4-455C-B3B1-B2B769BB0E99}">
      <dgm:prSet phldrT="[Text]" custT="1"/>
      <dgm:spPr/>
      <dgm:t>
        <a:bodyPr/>
        <a:lstStyle/>
        <a:p>
          <a:pPr algn="l"/>
          <a:r>
            <a:rPr lang="en-US" sz="1100" dirty="0">
              <a:solidFill>
                <a:schemeClr val="tx1"/>
              </a:solidFill>
            </a:rPr>
            <a:t>Also known as data gathering stage. </a:t>
          </a:r>
        </a:p>
      </dgm:t>
    </dgm:pt>
    <dgm:pt modelId="{ADEFBBC2-6C82-4F0E-8CAE-4792C883EAFE}" type="parTrans" cxnId="{92905D6D-BD4E-4664-90C2-5F8D0CDD3FDE}">
      <dgm:prSet/>
      <dgm:spPr/>
      <dgm:t>
        <a:bodyPr/>
        <a:lstStyle/>
        <a:p>
          <a:endParaRPr lang="en-US" sz="1100">
            <a:solidFill>
              <a:schemeClr val="tx1"/>
            </a:solidFill>
          </a:endParaRPr>
        </a:p>
      </dgm:t>
    </dgm:pt>
    <dgm:pt modelId="{CB4E7908-03A4-4ED3-9D32-53136D3776F3}" type="sibTrans" cxnId="{92905D6D-BD4E-4664-90C2-5F8D0CDD3FDE}">
      <dgm:prSet/>
      <dgm:spPr/>
      <dgm:t>
        <a:bodyPr/>
        <a:lstStyle/>
        <a:p>
          <a:endParaRPr lang="en-US" sz="1100">
            <a:solidFill>
              <a:schemeClr val="tx1"/>
            </a:solidFill>
          </a:endParaRPr>
        </a:p>
      </dgm:t>
    </dgm:pt>
    <dgm:pt modelId="{8C36FD6C-44E9-4020-B821-8EF00EB1B74C}">
      <dgm:prSet phldrT="[Text]" custT="1"/>
      <dgm:spPr/>
      <dgm:t>
        <a:bodyPr/>
        <a:lstStyle/>
        <a:p>
          <a:pPr algn="ctr"/>
          <a:r>
            <a:rPr lang="en-US" sz="1100" b="1" dirty="0"/>
            <a:t>Design</a:t>
          </a:r>
        </a:p>
        <a:p>
          <a:pPr algn="ctr"/>
          <a:endParaRPr lang="en-US" sz="1100" b="1" dirty="0"/>
        </a:p>
      </dgm:t>
    </dgm:pt>
    <dgm:pt modelId="{ED5D4D09-C5A9-41E8-BB79-4A235DA6AAB1}" type="parTrans" cxnId="{651BFE52-894E-47F5-A63D-A2ACE73EB26F}">
      <dgm:prSet/>
      <dgm:spPr/>
      <dgm:t>
        <a:bodyPr/>
        <a:lstStyle/>
        <a:p>
          <a:endParaRPr lang="en-US" sz="1100">
            <a:solidFill>
              <a:schemeClr val="tx1"/>
            </a:solidFill>
          </a:endParaRPr>
        </a:p>
      </dgm:t>
    </dgm:pt>
    <dgm:pt modelId="{799AB709-AE4A-46D7-82A8-750F637E457E}" type="sibTrans" cxnId="{651BFE52-894E-47F5-A63D-A2ACE73EB26F}">
      <dgm:prSet custT="1"/>
      <dgm:spPr/>
      <dgm:t>
        <a:bodyPr/>
        <a:lstStyle/>
        <a:p>
          <a:endParaRPr lang="en-US" sz="1100">
            <a:solidFill>
              <a:schemeClr val="tx1"/>
            </a:solidFill>
          </a:endParaRPr>
        </a:p>
      </dgm:t>
    </dgm:pt>
    <dgm:pt modelId="{295C2D78-4A97-4E0C-9949-1673304BA790}">
      <dgm:prSet phldrT="[Text]" custT="1"/>
      <dgm:spPr/>
      <dgm:t>
        <a:bodyPr/>
        <a:lstStyle/>
        <a:p>
          <a:pPr algn="l"/>
          <a:r>
            <a:rPr lang="en-US" sz="1100" dirty="0">
              <a:solidFill>
                <a:schemeClr val="tx1"/>
              </a:solidFill>
            </a:rPr>
            <a:t>Design Algorithms, Pseudocode, Flowcharts etc. </a:t>
          </a:r>
        </a:p>
      </dgm:t>
    </dgm:pt>
    <dgm:pt modelId="{B9E2182E-3A6F-4DBB-AA44-86CA6053DCA7}" type="parTrans" cxnId="{114D6328-2FE0-4493-ACED-6A1673A347D9}">
      <dgm:prSet/>
      <dgm:spPr/>
      <dgm:t>
        <a:bodyPr/>
        <a:lstStyle/>
        <a:p>
          <a:endParaRPr lang="en-US" sz="1100">
            <a:solidFill>
              <a:schemeClr val="tx1"/>
            </a:solidFill>
          </a:endParaRPr>
        </a:p>
      </dgm:t>
    </dgm:pt>
    <dgm:pt modelId="{B20F2201-0D0F-4B43-BC1D-EAEA936015F1}" type="sibTrans" cxnId="{114D6328-2FE0-4493-ACED-6A1673A347D9}">
      <dgm:prSet/>
      <dgm:spPr/>
      <dgm:t>
        <a:bodyPr/>
        <a:lstStyle/>
        <a:p>
          <a:endParaRPr lang="en-US" sz="1100">
            <a:solidFill>
              <a:schemeClr val="tx1"/>
            </a:solidFill>
          </a:endParaRPr>
        </a:p>
      </dgm:t>
    </dgm:pt>
    <dgm:pt modelId="{7499FC18-FD80-4BAB-B9F9-8CA63B9514FB}">
      <dgm:prSet phldrT="[Text]" custT="1"/>
      <dgm:spPr/>
      <dgm:t>
        <a:bodyPr/>
        <a:lstStyle/>
        <a:p>
          <a:pPr algn="ctr"/>
          <a:r>
            <a:rPr lang="en-US" sz="1100" b="1" dirty="0"/>
            <a:t>Program</a:t>
          </a:r>
        </a:p>
        <a:p>
          <a:pPr algn="ctr"/>
          <a:endParaRPr lang="en-US" sz="1100" b="1" dirty="0"/>
        </a:p>
      </dgm:t>
    </dgm:pt>
    <dgm:pt modelId="{C2077D46-5A4B-4BED-B751-DDFD510BFB97}" type="parTrans" cxnId="{F38DFCA1-D2B3-43E4-BCA5-63189E454E2D}">
      <dgm:prSet/>
      <dgm:spPr/>
      <dgm:t>
        <a:bodyPr/>
        <a:lstStyle/>
        <a:p>
          <a:endParaRPr lang="en-US" sz="1100">
            <a:solidFill>
              <a:schemeClr val="tx1"/>
            </a:solidFill>
          </a:endParaRPr>
        </a:p>
      </dgm:t>
    </dgm:pt>
    <dgm:pt modelId="{C937D810-40A0-4503-AC33-2FBE04C36661}" type="sibTrans" cxnId="{F38DFCA1-D2B3-43E4-BCA5-63189E454E2D}">
      <dgm:prSet custT="1"/>
      <dgm:spPr/>
      <dgm:t>
        <a:bodyPr/>
        <a:lstStyle/>
        <a:p>
          <a:endParaRPr lang="en-US" sz="1100">
            <a:solidFill>
              <a:schemeClr val="tx1"/>
            </a:solidFill>
          </a:endParaRPr>
        </a:p>
      </dgm:t>
    </dgm:pt>
    <dgm:pt modelId="{5D730016-7348-45A9-A30B-F263F5584EFD}">
      <dgm:prSet phldrT="[Text]" custT="1"/>
      <dgm:spPr/>
      <dgm:t>
        <a:bodyPr/>
        <a:lstStyle/>
        <a:p>
          <a:pPr algn="l"/>
          <a:r>
            <a:rPr lang="en-US" sz="1100" dirty="0">
              <a:solidFill>
                <a:schemeClr val="tx1"/>
              </a:solidFill>
            </a:rPr>
            <a:t>Software development, coding etc.</a:t>
          </a:r>
        </a:p>
      </dgm:t>
    </dgm:pt>
    <dgm:pt modelId="{CB8A0C60-EAD1-43F2-B950-17602F8CCFFC}" type="parTrans" cxnId="{E9DFDCED-57CB-4523-9DE6-60A00097CE68}">
      <dgm:prSet/>
      <dgm:spPr/>
      <dgm:t>
        <a:bodyPr/>
        <a:lstStyle/>
        <a:p>
          <a:endParaRPr lang="en-US" sz="1100">
            <a:solidFill>
              <a:schemeClr val="tx1"/>
            </a:solidFill>
          </a:endParaRPr>
        </a:p>
      </dgm:t>
    </dgm:pt>
    <dgm:pt modelId="{CED254E7-9F7E-4E2C-9E49-334A5FE47A87}" type="sibTrans" cxnId="{E9DFDCED-57CB-4523-9DE6-60A00097CE68}">
      <dgm:prSet/>
      <dgm:spPr/>
      <dgm:t>
        <a:bodyPr/>
        <a:lstStyle/>
        <a:p>
          <a:endParaRPr lang="en-US" sz="1100">
            <a:solidFill>
              <a:schemeClr val="tx1"/>
            </a:solidFill>
          </a:endParaRPr>
        </a:p>
      </dgm:t>
    </dgm:pt>
    <dgm:pt modelId="{88511EE2-1645-4315-9E88-F6C85D937AB2}">
      <dgm:prSet phldrT="[Text]" custT="1"/>
      <dgm:spPr/>
      <dgm:t>
        <a:bodyPr/>
        <a:lstStyle/>
        <a:p>
          <a:pPr algn="ctr"/>
          <a:r>
            <a:rPr lang="en-US" sz="1100" b="1" dirty="0"/>
            <a:t>Debug / Test</a:t>
          </a:r>
        </a:p>
        <a:p>
          <a:pPr algn="l"/>
          <a:endParaRPr lang="en-US" sz="1100" b="1" dirty="0"/>
        </a:p>
      </dgm:t>
    </dgm:pt>
    <dgm:pt modelId="{BAB52459-2375-4187-9ED8-676450AB4523}" type="parTrans" cxnId="{F8FCB197-A795-4BC7-AD91-428040BB3665}">
      <dgm:prSet/>
      <dgm:spPr/>
      <dgm:t>
        <a:bodyPr/>
        <a:lstStyle/>
        <a:p>
          <a:endParaRPr lang="en-US" sz="1100">
            <a:solidFill>
              <a:schemeClr val="tx1"/>
            </a:solidFill>
          </a:endParaRPr>
        </a:p>
      </dgm:t>
    </dgm:pt>
    <dgm:pt modelId="{F717E8FB-BACB-416E-A60F-0BFC707EC5A9}" type="sibTrans" cxnId="{F8FCB197-A795-4BC7-AD91-428040BB3665}">
      <dgm:prSet custT="1"/>
      <dgm:spPr/>
      <dgm:t>
        <a:bodyPr/>
        <a:lstStyle/>
        <a:p>
          <a:endParaRPr lang="en-US" sz="1100">
            <a:solidFill>
              <a:schemeClr val="tx1"/>
            </a:solidFill>
          </a:endParaRPr>
        </a:p>
      </dgm:t>
    </dgm:pt>
    <dgm:pt modelId="{A4B1E63A-FD04-4E42-941F-8C9168045417}">
      <dgm:prSet phldrT="[Text]" custT="1"/>
      <dgm:spPr/>
      <dgm:t>
        <a:bodyPr/>
        <a:lstStyle/>
        <a:p>
          <a:pPr algn="ctr"/>
          <a:r>
            <a:rPr lang="en-US" sz="1100" b="1" dirty="0"/>
            <a:t>Maintain</a:t>
          </a:r>
        </a:p>
        <a:p>
          <a:pPr algn="l"/>
          <a:endParaRPr lang="en-US" sz="1100" b="1" dirty="0"/>
        </a:p>
      </dgm:t>
    </dgm:pt>
    <dgm:pt modelId="{A9065DD8-A7E4-4009-B5E6-D0720CE95C31}" type="parTrans" cxnId="{1C96D4BF-1C81-43C5-B990-88FADDB64299}">
      <dgm:prSet/>
      <dgm:spPr/>
      <dgm:t>
        <a:bodyPr/>
        <a:lstStyle/>
        <a:p>
          <a:endParaRPr lang="en-US" sz="1100">
            <a:solidFill>
              <a:schemeClr val="tx1"/>
            </a:solidFill>
          </a:endParaRPr>
        </a:p>
      </dgm:t>
    </dgm:pt>
    <dgm:pt modelId="{89418F61-5924-41D9-B2F4-289DC2B5BC49}" type="sibTrans" cxnId="{1C96D4BF-1C81-43C5-B990-88FADDB64299}">
      <dgm:prSet/>
      <dgm:spPr/>
      <dgm:t>
        <a:bodyPr/>
        <a:lstStyle/>
        <a:p>
          <a:endParaRPr lang="en-US" sz="1100">
            <a:solidFill>
              <a:schemeClr val="tx1"/>
            </a:solidFill>
          </a:endParaRPr>
        </a:p>
      </dgm:t>
    </dgm:pt>
    <dgm:pt modelId="{1B53622A-EFD5-46A5-AFD0-2C50D12685F6}">
      <dgm:prSet phldrT="[Text]" custT="1"/>
      <dgm:spPr/>
      <dgm:t>
        <a:bodyPr/>
        <a:lstStyle/>
        <a:p>
          <a:pPr algn="l"/>
          <a:r>
            <a:rPr lang="en-US" sz="1100" dirty="0">
              <a:solidFill>
                <a:schemeClr val="tx1"/>
              </a:solidFill>
            </a:rPr>
            <a:t>Testing, software quality assurance stage (SQA)</a:t>
          </a:r>
          <a:endParaRPr lang="en-US" sz="1100" b="1" dirty="0"/>
        </a:p>
      </dgm:t>
    </dgm:pt>
    <dgm:pt modelId="{8AABD5BE-A795-4140-BBC1-2F22FD5A62C2}" type="parTrans" cxnId="{F9218ACE-E40E-483C-B7B4-ABE2AED96AAF}">
      <dgm:prSet/>
      <dgm:spPr/>
      <dgm:t>
        <a:bodyPr/>
        <a:lstStyle/>
        <a:p>
          <a:endParaRPr lang="en-US"/>
        </a:p>
      </dgm:t>
    </dgm:pt>
    <dgm:pt modelId="{73A1C727-3B87-4E0C-A1FD-8B968D4B62FA}" type="sibTrans" cxnId="{F9218ACE-E40E-483C-B7B4-ABE2AED96AAF}">
      <dgm:prSet/>
      <dgm:spPr/>
      <dgm:t>
        <a:bodyPr/>
        <a:lstStyle/>
        <a:p>
          <a:endParaRPr lang="en-US"/>
        </a:p>
      </dgm:t>
    </dgm:pt>
    <dgm:pt modelId="{2D4D75F6-CF6F-499C-9E9D-C2C64655E3E1}">
      <dgm:prSet phldrT="[Text]" custT="1"/>
      <dgm:spPr/>
      <dgm:t>
        <a:bodyPr/>
        <a:lstStyle/>
        <a:p>
          <a:pPr algn="l"/>
          <a:r>
            <a:rPr lang="en-US" sz="1100" dirty="0">
              <a:solidFill>
                <a:schemeClr val="tx1"/>
              </a:solidFill>
            </a:rPr>
            <a:t>Documentation and software/system maintenance </a:t>
          </a:r>
          <a:endParaRPr lang="en-US" sz="1100" b="1" dirty="0"/>
        </a:p>
      </dgm:t>
    </dgm:pt>
    <dgm:pt modelId="{84B28719-854E-4F2E-B02E-05C0538E6F9D}" type="parTrans" cxnId="{7AD35B8D-4725-42A8-A1C3-65E71FE5AC7D}">
      <dgm:prSet/>
      <dgm:spPr/>
      <dgm:t>
        <a:bodyPr/>
        <a:lstStyle/>
        <a:p>
          <a:endParaRPr lang="en-US"/>
        </a:p>
      </dgm:t>
    </dgm:pt>
    <dgm:pt modelId="{5653EC63-A91E-4C08-B01A-A051D0302F67}" type="sibTrans" cxnId="{7AD35B8D-4725-42A8-A1C3-65E71FE5AC7D}">
      <dgm:prSet/>
      <dgm:spPr/>
      <dgm:t>
        <a:bodyPr/>
        <a:lstStyle/>
        <a:p>
          <a:endParaRPr lang="en-US"/>
        </a:p>
      </dgm:t>
    </dgm:pt>
    <dgm:pt modelId="{022B434D-122C-465D-A84B-BAEA3D5452AF}" type="pres">
      <dgm:prSet presAssocID="{E923FB25-25E4-410C-BEA7-A65087884F71}" presName="diagram" presStyleCnt="0">
        <dgm:presLayoutVars>
          <dgm:dir/>
          <dgm:resizeHandles val="exact"/>
        </dgm:presLayoutVars>
      </dgm:prSet>
      <dgm:spPr/>
    </dgm:pt>
    <dgm:pt modelId="{553E1D06-B017-4568-A7C5-5FD020832CBC}" type="pres">
      <dgm:prSet presAssocID="{DC1EAD37-FA3E-4561-8945-E50CD4F3966C}" presName="node" presStyleLbl="node1" presStyleIdx="0" presStyleCnt="5">
        <dgm:presLayoutVars>
          <dgm:bulletEnabled val="1"/>
        </dgm:presLayoutVars>
      </dgm:prSet>
      <dgm:spPr/>
    </dgm:pt>
    <dgm:pt modelId="{A8AF0EC1-33AF-4C39-9D86-A2CA704B392B}" type="pres">
      <dgm:prSet presAssocID="{BEC75947-8530-4F52-B6BE-EAF94D39B661}" presName="sibTrans" presStyleLbl="sibTrans2D1" presStyleIdx="0" presStyleCnt="4"/>
      <dgm:spPr/>
    </dgm:pt>
    <dgm:pt modelId="{8BB33D17-9BBA-44F5-9A24-4507D0E91DFA}" type="pres">
      <dgm:prSet presAssocID="{BEC75947-8530-4F52-B6BE-EAF94D39B661}" presName="connectorText" presStyleLbl="sibTrans2D1" presStyleIdx="0" presStyleCnt="4"/>
      <dgm:spPr/>
    </dgm:pt>
    <dgm:pt modelId="{05FABD6C-6D93-4803-AF7A-7A6C0534721B}" type="pres">
      <dgm:prSet presAssocID="{8C36FD6C-44E9-4020-B821-8EF00EB1B74C}" presName="node" presStyleLbl="node1" presStyleIdx="1" presStyleCnt="5">
        <dgm:presLayoutVars>
          <dgm:bulletEnabled val="1"/>
        </dgm:presLayoutVars>
      </dgm:prSet>
      <dgm:spPr/>
    </dgm:pt>
    <dgm:pt modelId="{59F1B74A-3BBD-4DFC-BD1B-53EFF263A453}" type="pres">
      <dgm:prSet presAssocID="{799AB709-AE4A-46D7-82A8-750F637E457E}" presName="sibTrans" presStyleLbl="sibTrans2D1" presStyleIdx="1" presStyleCnt="4"/>
      <dgm:spPr/>
    </dgm:pt>
    <dgm:pt modelId="{A1920B3A-626E-42F8-A047-16D7C29D0D92}" type="pres">
      <dgm:prSet presAssocID="{799AB709-AE4A-46D7-82A8-750F637E457E}" presName="connectorText" presStyleLbl="sibTrans2D1" presStyleIdx="1" presStyleCnt="4"/>
      <dgm:spPr/>
    </dgm:pt>
    <dgm:pt modelId="{A7D997C6-DB6D-40AD-AC21-78A8FC8AF084}" type="pres">
      <dgm:prSet presAssocID="{7499FC18-FD80-4BAB-B9F9-8CA63B9514FB}" presName="node" presStyleLbl="node1" presStyleIdx="2" presStyleCnt="5">
        <dgm:presLayoutVars>
          <dgm:bulletEnabled val="1"/>
        </dgm:presLayoutVars>
      </dgm:prSet>
      <dgm:spPr/>
    </dgm:pt>
    <dgm:pt modelId="{F4B8D88E-C353-4FCE-BBD0-E8B7B9905E22}" type="pres">
      <dgm:prSet presAssocID="{C937D810-40A0-4503-AC33-2FBE04C36661}" presName="sibTrans" presStyleLbl="sibTrans2D1" presStyleIdx="2" presStyleCnt="4"/>
      <dgm:spPr/>
    </dgm:pt>
    <dgm:pt modelId="{4F538488-DB5C-46EB-9FB9-C16F8163E651}" type="pres">
      <dgm:prSet presAssocID="{C937D810-40A0-4503-AC33-2FBE04C36661}" presName="connectorText" presStyleLbl="sibTrans2D1" presStyleIdx="2" presStyleCnt="4"/>
      <dgm:spPr/>
    </dgm:pt>
    <dgm:pt modelId="{FC354278-BD2A-4FE2-8758-0C2AD0F949F6}" type="pres">
      <dgm:prSet presAssocID="{88511EE2-1645-4315-9E88-F6C85D937AB2}" presName="node" presStyleLbl="node1" presStyleIdx="3" presStyleCnt="5">
        <dgm:presLayoutVars>
          <dgm:bulletEnabled val="1"/>
        </dgm:presLayoutVars>
      </dgm:prSet>
      <dgm:spPr/>
    </dgm:pt>
    <dgm:pt modelId="{39D37439-235D-4508-A345-5D009B7584D6}" type="pres">
      <dgm:prSet presAssocID="{F717E8FB-BACB-416E-A60F-0BFC707EC5A9}" presName="sibTrans" presStyleLbl="sibTrans2D1" presStyleIdx="3" presStyleCnt="4"/>
      <dgm:spPr/>
    </dgm:pt>
    <dgm:pt modelId="{67CDA9E6-3FC9-4E4B-A19B-9F55435B1647}" type="pres">
      <dgm:prSet presAssocID="{F717E8FB-BACB-416E-A60F-0BFC707EC5A9}" presName="connectorText" presStyleLbl="sibTrans2D1" presStyleIdx="3" presStyleCnt="4"/>
      <dgm:spPr/>
    </dgm:pt>
    <dgm:pt modelId="{D43B9146-2000-4878-AA00-F31CABBF67EA}" type="pres">
      <dgm:prSet presAssocID="{A4B1E63A-FD04-4E42-941F-8C9168045417}" presName="node" presStyleLbl="node1" presStyleIdx="4" presStyleCnt="5">
        <dgm:presLayoutVars>
          <dgm:bulletEnabled val="1"/>
        </dgm:presLayoutVars>
      </dgm:prSet>
      <dgm:spPr/>
    </dgm:pt>
  </dgm:ptLst>
  <dgm:cxnLst>
    <dgm:cxn modelId="{FC749710-3149-4794-8D9B-414EC966FCEB}" type="presOf" srcId="{DC1EAD37-FA3E-4561-8945-E50CD4F3966C}" destId="{553E1D06-B017-4568-A7C5-5FD020832CBC}" srcOrd="0" destOrd="0" presId="urn:microsoft.com/office/officeart/2005/8/layout/process5"/>
    <dgm:cxn modelId="{55D4CA1B-12CC-41EA-ABC9-2D41756FF12A}" type="presOf" srcId="{7499FC18-FD80-4BAB-B9F9-8CA63B9514FB}" destId="{A7D997C6-DB6D-40AD-AC21-78A8FC8AF084}" srcOrd="0" destOrd="0" presId="urn:microsoft.com/office/officeart/2005/8/layout/process5"/>
    <dgm:cxn modelId="{4E8BDE25-D0C5-44A9-B80A-87ED905BF86D}" type="presOf" srcId="{F717E8FB-BACB-416E-A60F-0BFC707EC5A9}" destId="{39D37439-235D-4508-A345-5D009B7584D6}" srcOrd="0" destOrd="0" presId="urn:microsoft.com/office/officeart/2005/8/layout/process5"/>
    <dgm:cxn modelId="{114D6328-2FE0-4493-ACED-6A1673A347D9}" srcId="{8C36FD6C-44E9-4020-B821-8EF00EB1B74C}" destId="{295C2D78-4A97-4E0C-9949-1673304BA790}" srcOrd="0" destOrd="0" parTransId="{B9E2182E-3A6F-4DBB-AA44-86CA6053DCA7}" sibTransId="{B20F2201-0D0F-4B43-BC1D-EAEA936015F1}"/>
    <dgm:cxn modelId="{C29AB35F-D4B3-4224-B4FB-B2710FD13CF7}" type="presOf" srcId="{BEC75947-8530-4F52-B6BE-EAF94D39B661}" destId="{8BB33D17-9BBA-44F5-9A24-4507D0E91DFA}" srcOrd="1" destOrd="0" presId="urn:microsoft.com/office/officeart/2005/8/layout/process5"/>
    <dgm:cxn modelId="{C150DD41-1A82-4AEA-9350-16E0C7D1AF98}" type="presOf" srcId="{C937D810-40A0-4503-AC33-2FBE04C36661}" destId="{4F538488-DB5C-46EB-9FB9-C16F8163E651}" srcOrd="1" destOrd="0" presId="urn:microsoft.com/office/officeart/2005/8/layout/process5"/>
    <dgm:cxn modelId="{92905D6D-BD4E-4664-90C2-5F8D0CDD3FDE}" srcId="{DC1EAD37-FA3E-4561-8945-E50CD4F3966C}" destId="{5F49BF2D-A4C4-455C-B3B1-B2B769BB0E99}" srcOrd="0" destOrd="0" parTransId="{ADEFBBC2-6C82-4F0E-8CAE-4792C883EAFE}" sibTransId="{CB4E7908-03A4-4ED3-9D32-53136D3776F3}"/>
    <dgm:cxn modelId="{80CCD851-3330-4E18-876C-4D42F27F7D9F}" type="presOf" srcId="{799AB709-AE4A-46D7-82A8-750F637E457E}" destId="{59F1B74A-3BBD-4DFC-BD1B-53EFF263A453}" srcOrd="0" destOrd="0" presId="urn:microsoft.com/office/officeart/2005/8/layout/process5"/>
    <dgm:cxn modelId="{2A762452-2C4C-4900-A4C8-A77977714CB7}" type="presOf" srcId="{5D730016-7348-45A9-A30B-F263F5584EFD}" destId="{A7D997C6-DB6D-40AD-AC21-78A8FC8AF084}" srcOrd="0" destOrd="1" presId="urn:microsoft.com/office/officeart/2005/8/layout/process5"/>
    <dgm:cxn modelId="{651BFE52-894E-47F5-A63D-A2ACE73EB26F}" srcId="{E923FB25-25E4-410C-BEA7-A65087884F71}" destId="{8C36FD6C-44E9-4020-B821-8EF00EB1B74C}" srcOrd="1" destOrd="0" parTransId="{ED5D4D09-C5A9-41E8-BB79-4A235DA6AAB1}" sibTransId="{799AB709-AE4A-46D7-82A8-750F637E457E}"/>
    <dgm:cxn modelId="{EC1ADD75-E277-43B8-B1FE-07347EAB1B73}" type="presOf" srcId="{8C36FD6C-44E9-4020-B821-8EF00EB1B74C}" destId="{05FABD6C-6D93-4803-AF7A-7A6C0534721B}" srcOrd="0" destOrd="0" presId="urn:microsoft.com/office/officeart/2005/8/layout/process5"/>
    <dgm:cxn modelId="{87A31976-50DE-4D4B-9F09-B40E99EC8A22}" type="presOf" srcId="{88511EE2-1645-4315-9E88-F6C85D937AB2}" destId="{FC354278-BD2A-4FE2-8758-0C2AD0F949F6}" srcOrd="0" destOrd="0" presId="urn:microsoft.com/office/officeart/2005/8/layout/process5"/>
    <dgm:cxn modelId="{75020779-C85F-4719-9469-E5F7B8682869}" type="presOf" srcId="{F717E8FB-BACB-416E-A60F-0BFC707EC5A9}" destId="{67CDA9E6-3FC9-4E4B-A19B-9F55435B1647}" srcOrd="1" destOrd="0" presId="urn:microsoft.com/office/officeart/2005/8/layout/process5"/>
    <dgm:cxn modelId="{398A9A7E-02A4-4D48-8CB0-FA9A3210197D}" srcId="{E923FB25-25E4-410C-BEA7-A65087884F71}" destId="{DC1EAD37-FA3E-4561-8945-E50CD4F3966C}" srcOrd="0" destOrd="0" parTransId="{74239C8D-9607-4380-A3DD-E6C4B13D4F85}" sibTransId="{BEC75947-8530-4F52-B6BE-EAF94D39B661}"/>
    <dgm:cxn modelId="{7AD35B8D-4725-42A8-A1C3-65E71FE5AC7D}" srcId="{A4B1E63A-FD04-4E42-941F-8C9168045417}" destId="{2D4D75F6-CF6F-499C-9E9D-C2C64655E3E1}" srcOrd="0" destOrd="0" parTransId="{84B28719-854E-4F2E-B02E-05C0538E6F9D}" sibTransId="{5653EC63-A91E-4C08-B01A-A051D0302F67}"/>
    <dgm:cxn modelId="{92E87D8D-19C3-4915-99C8-C882CADC9690}" type="presOf" srcId="{1B53622A-EFD5-46A5-AFD0-2C50D12685F6}" destId="{FC354278-BD2A-4FE2-8758-0C2AD0F949F6}" srcOrd="0" destOrd="1" presId="urn:microsoft.com/office/officeart/2005/8/layout/process5"/>
    <dgm:cxn modelId="{52237F8E-F816-4E87-9285-BB36555227BC}" type="presOf" srcId="{A4B1E63A-FD04-4E42-941F-8C9168045417}" destId="{D43B9146-2000-4878-AA00-F31CABBF67EA}" srcOrd="0" destOrd="0" presId="urn:microsoft.com/office/officeart/2005/8/layout/process5"/>
    <dgm:cxn modelId="{6B6A0B8F-F508-469A-829C-DB95C02D9D8C}" type="presOf" srcId="{5F49BF2D-A4C4-455C-B3B1-B2B769BB0E99}" destId="{553E1D06-B017-4568-A7C5-5FD020832CBC}" srcOrd="0" destOrd="1" presId="urn:microsoft.com/office/officeart/2005/8/layout/process5"/>
    <dgm:cxn modelId="{F8FCB197-A795-4BC7-AD91-428040BB3665}" srcId="{E923FB25-25E4-410C-BEA7-A65087884F71}" destId="{88511EE2-1645-4315-9E88-F6C85D937AB2}" srcOrd="3" destOrd="0" parTransId="{BAB52459-2375-4187-9ED8-676450AB4523}" sibTransId="{F717E8FB-BACB-416E-A60F-0BFC707EC5A9}"/>
    <dgm:cxn modelId="{F38DFCA1-D2B3-43E4-BCA5-63189E454E2D}" srcId="{E923FB25-25E4-410C-BEA7-A65087884F71}" destId="{7499FC18-FD80-4BAB-B9F9-8CA63B9514FB}" srcOrd="2" destOrd="0" parTransId="{C2077D46-5A4B-4BED-B751-DDFD510BFB97}" sibTransId="{C937D810-40A0-4503-AC33-2FBE04C36661}"/>
    <dgm:cxn modelId="{811DE9BA-F444-4080-A816-6188EBAE801C}" type="presOf" srcId="{295C2D78-4A97-4E0C-9949-1673304BA790}" destId="{05FABD6C-6D93-4803-AF7A-7A6C0534721B}" srcOrd="0" destOrd="1" presId="urn:microsoft.com/office/officeart/2005/8/layout/process5"/>
    <dgm:cxn modelId="{1C96D4BF-1C81-43C5-B990-88FADDB64299}" srcId="{E923FB25-25E4-410C-BEA7-A65087884F71}" destId="{A4B1E63A-FD04-4E42-941F-8C9168045417}" srcOrd="4" destOrd="0" parTransId="{A9065DD8-A7E4-4009-B5E6-D0720CE95C31}" sibTransId="{89418F61-5924-41D9-B2F4-289DC2B5BC49}"/>
    <dgm:cxn modelId="{4F0F7BCB-293A-498D-B966-622EBFA237A0}" type="presOf" srcId="{C937D810-40A0-4503-AC33-2FBE04C36661}" destId="{F4B8D88E-C353-4FCE-BBD0-E8B7B9905E22}" srcOrd="0" destOrd="0" presId="urn:microsoft.com/office/officeart/2005/8/layout/process5"/>
    <dgm:cxn modelId="{F9218ACE-E40E-483C-B7B4-ABE2AED96AAF}" srcId="{88511EE2-1645-4315-9E88-F6C85D937AB2}" destId="{1B53622A-EFD5-46A5-AFD0-2C50D12685F6}" srcOrd="0" destOrd="0" parTransId="{8AABD5BE-A795-4140-BBC1-2F22FD5A62C2}" sibTransId="{73A1C727-3B87-4E0C-A1FD-8B968D4B62FA}"/>
    <dgm:cxn modelId="{4DBFB4DF-0E72-4AAB-9050-C336486B9592}" type="presOf" srcId="{2D4D75F6-CF6F-499C-9E9D-C2C64655E3E1}" destId="{D43B9146-2000-4878-AA00-F31CABBF67EA}" srcOrd="0" destOrd="1" presId="urn:microsoft.com/office/officeart/2005/8/layout/process5"/>
    <dgm:cxn modelId="{A26744E0-288C-4278-B295-8231B1666368}" type="presOf" srcId="{BEC75947-8530-4F52-B6BE-EAF94D39B661}" destId="{A8AF0EC1-33AF-4C39-9D86-A2CA704B392B}" srcOrd="0" destOrd="0" presId="urn:microsoft.com/office/officeart/2005/8/layout/process5"/>
    <dgm:cxn modelId="{7A7B2DED-E814-45D1-82CC-69B65A862272}" type="presOf" srcId="{799AB709-AE4A-46D7-82A8-750F637E457E}" destId="{A1920B3A-626E-42F8-A047-16D7C29D0D92}" srcOrd="1" destOrd="0" presId="urn:microsoft.com/office/officeart/2005/8/layout/process5"/>
    <dgm:cxn modelId="{E9DFDCED-57CB-4523-9DE6-60A00097CE68}" srcId="{7499FC18-FD80-4BAB-B9F9-8CA63B9514FB}" destId="{5D730016-7348-45A9-A30B-F263F5584EFD}" srcOrd="0" destOrd="0" parTransId="{CB8A0C60-EAD1-43F2-B950-17602F8CCFFC}" sibTransId="{CED254E7-9F7E-4E2C-9E49-334A5FE47A87}"/>
    <dgm:cxn modelId="{D4B2A4FA-BD14-4C9F-97C1-02C3FF2143D5}" type="presOf" srcId="{E923FB25-25E4-410C-BEA7-A65087884F71}" destId="{022B434D-122C-465D-A84B-BAEA3D5452AF}" srcOrd="0" destOrd="0" presId="urn:microsoft.com/office/officeart/2005/8/layout/process5"/>
    <dgm:cxn modelId="{D25CFB93-1C80-422D-8125-151E35BDA4DF}" type="presParOf" srcId="{022B434D-122C-465D-A84B-BAEA3D5452AF}" destId="{553E1D06-B017-4568-A7C5-5FD020832CBC}" srcOrd="0" destOrd="0" presId="urn:microsoft.com/office/officeart/2005/8/layout/process5"/>
    <dgm:cxn modelId="{81E9FD29-DA48-4E24-8CB9-9C9B271470C8}" type="presParOf" srcId="{022B434D-122C-465D-A84B-BAEA3D5452AF}" destId="{A8AF0EC1-33AF-4C39-9D86-A2CA704B392B}" srcOrd="1" destOrd="0" presId="urn:microsoft.com/office/officeart/2005/8/layout/process5"/>
    <dgm:cxn modelId="{D5B2F21B-F920-4162-999C-807052550992}" type="presParOf" srcId="{A8AF0EC1-33AF-4C39-9D86-A2CA704B392B}" destId="{8BB33D17-9BBA-44F5-9A24-4507D0E91DFA}" srcOrd="0" destOrd="0" presId="urn:microsoft.com/office/officeart/2005/8/layout/process5"/>
    <dgm:cxn modelId="{1D0F5C8E-62AC-4A56-B24E-BFDDC5756B15}" type="presParOf" srcId="{022B434D-122C-465D-A84B-BAEA3D5452AF}" destId="{05FABD6C-6D93-4803-AF7A-7A6C0534721B}" srcOrd="2" destOrd="0" presId="urn:microsoft.com/office/officeart/2005/8/layout/process5"/>
    <dgm:cxn modelId="{7EEE50FC-68F2-4304-8F9B-7B5C6CD6A7BC}" type="presParOf" srcId="{022B434D-122C-465D-A84B-BAEA3D5452AF}" destId="{59F1B74A-3BBD-4DFC-BD1B-53EFF263A453}" srcOrd="3" destOrd="0" presId="urn:microsoft.com/office/officeart/2005/8/layout/process5"/>
    <dgm:cxn modelId="{936DDEB4-0785-4CEB-8BC3-0C0462BB46B8}" type="presParOf" srcId="{59F1B74A-3BBD-4DFC-BD1B-53EFF263A453}" destId="{A1920B3A-626E-42F8-A047-16D7C29D0D92}" srcOrd="0" destOrd="0" presId="urn:microsoft.com/office/officeart/2005/8/layout/process5"/>
    <dgm:cxn modelId="{F9B05E86-A2E1-4E1B-AC75-18DFD4FB599B}" type="presParOf" srcId="{022B434D-122C-465D-A84B-BAEA3D5452AF}" destId="{A7D997C6-DB6D-40AD-AC21-78A8FC8AF084}" srcOrd="4" destOrd="0" presId="urn:microsoft.com/office/officeart/2005/8/layout/process5"/>
    <dgm:cxn modelId="{F4DE2D2C-0529-4E91-804C-F3C0FB3CFBBE}" type="presParOf" srcId="{022B434D-122C-465D-A84B-BAEA3D5452AF}" destId="{F4B8D88E-C353-4FCE-BBD0-E8B7B9905E22}" srcOrd="5" destOrd="0" presId="urn:microsoft.com/office/officeart/2005/8/layout/process5"/>
    <dgm:cxn modelId="{9CEA1E72-C496-40E8-89C7-97FAAD35D6F6}" type="presParOf" srcId="{F4B8D88E-C353-4FCE-BBD0-E8B7B9905E22}" destId="{4F538488-DB5C-46EB-9FB9-C16F8163E651}" srcOrd="0" destOrd="0" presId="urn:microsoft.com/office/officeart/2005/8/layout/process5"/>
    <dgm:cxn modelId="{ED86D6EE-3510-4F89-91D5-691480F369B7}" type="presParOf" srcId="{022B434D-122C-465D-A84B-BAEA3D5452AF}" destId="{FC354278-BD2A-4FE2-8758-0C2AD0F949F6}" srcOrd="6" destOrd="0" presId="urn:microsoft.com/office/officeart/2005/8/layout/process5"/>
    <dgm:cxn modelId="{5A4ADB29-FAF7-4424-B2B1-4D907E8A50D6}" type="presParOf" srcId="{022B434D-122C-465D-A84B-BAEA3D5452AF}" destId="{39D37439-235D-4508-A345-5D009B7584D6}" srcOrd="7" destOrd="0" presId="urn:microsoft.com/office/officeart/2005/8/layout/process5"/>
    <dgm:cxn modelId="{8A0E3ED6-5450-449F-A134-421FF6B90505}" type="presParOf" srcId="{39D37439-235D-4508-A345-5D009B7584D6}" destId="{67CDA9E6-3FC9-4E4B-A19B-9F55435B1647}" srcOrd="0" destOrd="0" presId="urn:microsoft.com/office/officeart/2005/8/layout/process5"/>
    <dgm:cxn modelId="{4E603023-F9AA-4B02-8F7A-67E2482B1039}" type="presParOf" srcId="{022B434D-122C-465D-A84B-BAEA3D5452AF}" destId="{D43B9146-2000-4878-AA00-F31CABBF67EA}"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E1D06-B017-4568-A7C5-5FD020832CBC}">
      <dsp:nvSpPr>
        <dsp:cNvPr id="0" name=""/>
        <dsp:cNvSpPr/>
      </dsp:nvSpPr>
      <dsp:spPr>
        <a:xfrm>
          <a:off x="906968" y="1602"/>
          <a:ext cx="1760780" cy="105646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ctr" defTabSz="488950">
            <a:lnSpc>
              <a:spcPct val="90000"/>
            </a:lnSpc>
            <a:spcBef>
              <a:spcPct val="0"/>
            </a:spcBef>
            <a:spcAft>
              <a:spcPct val="35000"/>
            </a:spcAft>
            <a:buNone/>
          </a:pPr>
          <a:r>
            <a:rPr lang="en-US" sz="1100" b="1" kern="1200" dirty="0"/>
            <a:t>Requirement Gathering or Specifications </a:t>
          </a:r>
        </a:p>
        <a:p>
          <a:pPr marL="0" lvl="0" indent="0" algn="ctr" defTabSz="488950">
            <a:lnSpc>
              <a:spcPct val="90000"/>
            </a:lnSpc>
            <a:spcBef>
              <a:spcPct val="0"/>
            </a:spcBef>
            <a:spcAft>
              <a:spcPct val="35000"/>
            </a:spcAft>
            <a:buNone/>
          </a:pPr>
          <a:endParaRPr lang="en-US" sz="1100" b="1" kern="1200" dirty="0"/>
        </a:p>
        <a:p>
          <a:pPr marL="57150" lvl="1" indent="-57150" algn="l" defTabSz="488950">
            <a:lnSpc>
              <a:spcPct val="90000"/>
            </a:lnSpc>
            <a:spcBef>
              <a:spcPct val="0"/>
            </a:spcBef>
            <a:spcAft>
              <a:spcPct val="15000"/>
            </a:spcAft>
            <a:buChar char="•"/>
          </a:pPr>
          <a:r>
            <a:rPr lang="en-US" sz="1100" kern="1200" dirty="0">
              <a:solidFill>
                <a:schemeClr val="tx1"/>
              </a:solidFill>
            </a:rPr>
            <a:t>Also known as data gathering stage. </a:t>
          </a:r>
        </a:p>
      </dsp:txBody>
      <dsp:txXfrm>
        <a:off x="937911" y="32545"/>
        <a:ext cx="1698894" cy="994582"/>
      </dsp:txXfrm>
    </dsp:sp>
    <dsp:sp modelId="{A8AF0EC1-33AF-4C39-9D86-A2CA704B392B}">
      <dsp:nvSpPr>
        <dsp:cNvPr id="0" name=""/>
        <dsp:cNvSpPr/>
      </dsp:nvSpPr>
      <dsp:spPr>
        <a:xfrm>
          <a:off x="2822697" y="311499"/>
          <a:ext cx="373285" cy="43667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tx1"/>
            </a:solidFill>
          </a:endParaRPr>
        </a:p>
      </dsp:txBody>
      <dsp:txXfrm>
        <a:off x="2822697" y="398834"/>
        <a:ext cx="261300" cy="262003"/>
      </dsp:txXfrm>
    </dsp:sp>
    <dsp:sp modelId="{05FABD6C-6D93-4803-AF7A-7A6C0534721B}">
      <dsp:nvSpPr>
        <dsp:cNvPr id="0" name=""/>
        <dsp:cNvSpPr/>
      </dsp:nvSpPr>
      <dsp:spPr>
        <a:xfrm>
          <a:off x="3372061" y="1602"/>
          <a:ext cx="1760780" cy="105646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ctr" defTabSz="488950">
            <a:lnSpc>
              <a:spcPct val="90000"/>
            </a:lnSpc>
            <a:spcBef>
              <a:spcPct val="0"/>
            </a:spcBef>
            <a:spcAft>
              <a:spcPct val="35000"/>
            </a:spcAft>
            <a:buNone/>
          </a:pPr>
          <a:r>
            <a:rPr lang="en-US" sz="1100" b="1" kern="1200" dirty="0"/>
            <a:t>Design</a:t>
          </a:r>
        </a:p>
        <a:p>
          <a:pPr marL="0" lvl="0" indent="0" algn="ctr" defTabSz="488950">
            <a:lnSpc>
              <a:spcPct val="90000"/>
            </a:lnSpc>
            <a:spcBef>
              <a:spcPct val="0"/>
            </a:spcBef>
            <a:spcAft>
              <a:spcPct val="35000"/>
            </a:spcAft>
            <a:buNone/>
          </a:pPr>
          <a:endParaRPr lang="en-US" sz="1100" b="1" kern="1200" dirty="0"/>
        </a:p>
        <a:p>
          <a:pPr marL="57150" lvl="1" indent="-57150" algn="l" defTabSz="488950">
            <a:lnSpc>
              <a:spcPct val="90000"/>
            </a:lnSpc>
            <a:spcBef>
              <a:spcPct val="0"/>
            </a:spcBef>
            <a:spcAft>
              <a:spcPct val="15000"/>
            </a:spcAft>
            <a:buChar char="•"/>
          </a:pPr>
          <a:r>
            <a:rPr lang="en-US" sz="1100" kern="1200" dirty="0">
              <a:solidFill>
                <a:schemeClr val="tx1"/>
              </a:solidFill>
            </a:rPr>
            <a:t>Design Algorithms, Pseudocode, Flowcharts etc. </a:t>
          </a:r>
        </a:p>
      </dsp:txBody>
      <dsp:txXfrm>
        <a:off x="3403004" y="32545"/>
        <a:ext cx="1698894" cy="994582"/>
      </dsp:txXfrm>
    </dsp:sp>
    <dsp:sp modelId="{59F1B74A-3BBD-4DFC-BD1B-53EFF263A453}">
      <dsp:nvSpPr>
        <dsp:cNvPr id="0" name=""/>
        <dsp:cNvSpPr/>
      </dsp:nvSpPr>
      <dsp:spPr>
        <a:xfrm>
          <a:off x="5287790" y="311499"/>
          <a:ext cx="373285" cy="43667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tx1"/>
            </a:solidFill>
          </a:endParaRPr>
        </a:p>
      </dsp:txBody>
      <dsp:txXfrm>
        <a:off x="5287790" y="398834"/>
        <a:ext cx="261300" cy="262003"/>
      </dsp:txXfrm>
    </dsp:sp>
    <dsp:sp modelId="{A7D997C6-DB6D-40AD-AC21-78A8FC8AF084}">
      <dsp:nvSpPr>
        <dsp:cNvPr id="0" name=""/>
        <dsp:cNvSpPr/>
      </dsp:nvSpPr>
      <dsp:spPr>
        <a:xfrm>
          <a:off x="5837154" y="1602"/>
          <a:ext cx="1760780" cy="105646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ctr" defTabSz="488950">
            <a:lnSpc>
              <a:spcPct val="90000"/>
            </a:lnSpc>
            <a:spcBef>
              <a:spcPct val="0"/>
            </a:spcBef>
            <a:spcAft>
              <a:spcPct val="35000"/>
            </a:spcAft>
            <a:buNone/>
          </a:pPr>
          <a:r>
            <a:rPr lang="en-US" sz="1100" b="1" kern="1200" dirty="0"/>
            <a:t>Program</a:t>
          </a:r>
        </a:p>
        <a:p>
          <a:pPr marL="0" lvl="0" indent="0" algn="ctr" defTabSz="488950">
            <a:lnSpc>
              <a:spcPct val="90000"/>
            </a:lnSpc>
            <a:spcBef>
              <a:spcPct val="0"/>
            </a:spcBef>
            <a:spcAft>
              <a:spcPct val="35000"/>
            </a:spcAft>
            <a:buNone/>
          </a:pPr>
          <a:endParaRPr lang="en-US" sz="1100" b="1" kern="1200" dirty="0"/>
        </a:p>
        <a:p>
          <a:pPr marL="57150" lvl="1" indent="-57150" algn="l" defTabSz="488950">
            <a:lnSpc>
              <a:spcPct val="90000"/>
            </a:lnSpc>
            <a:spcBef>
              <a:spcPct val="0"/>
            </a:spcBef>
            <a:spcAft>
              <a:spcPct val="15000"/>
            </a:spcAft>
            <a:buChar char="•"/>
          </a:pPr>
          <a:r>
            <a:rPr lang="en-US" sz="1100" kern="1200" dirty="0">
              <a:solidFill>
                <a:schemeClr val="tx1"/>
              </a:solidFill>
            </a:rPr>
            <a:t>Software development, coding etc.</a:t>
          </a:r>
        </a:p>
      </dsp:txBody>
      <dsp:txXfrm>
        <a:off x="5868097" y="32545"/>
        <a:ext cx="1698894" cy="994582"/>
      </dsp:txXfrm>
    </dsp:sp>
    <dsp:sp modelId="{F4B8D88E-C353-4FCE-BBD0-E8B7B9905E22}">
      <dsp:nvSpPr>
        <dsp:cNvPr id="0" name=""/>
        <dsp:cNvSpPr/>
      </dsp:nvSpPr>
      <dsp:spPr>
        <a:xfrm rot="5400000">
          <a:off x="6530901" y="1181325"/>
          <a:ext cx="373285" cy="43667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tx1"/>
            </a:solidFill>
          </a:endParaRPr>
        </a:p>
      </dsp:txBody>
      <dsp:txXfrm rot="-5400000">
        <a:off x="6586543" y="1213019"/>
        <a:ext cx="262003" cy="261300"/>
      </dsp:txXfrm>
    </dsp:sp>
    <dsp:sp modelId="{FC354278-BD2A-4FE2-8758-0C2AD0F949F6}">
      <dsp:nvSpPr>
        <dsp:cNvPr id="0" name=""/>
        <dsp:cNvSpPr/>
      </dsp:nvSpPr>
      <dsp:spPr>
        <a:xfrm>
          <a:off x="5837154" y="1762383"/>
          <a:ext cx="1760780" cy="105646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ctr" defTabSz="488950">
            <a:lnSpc>
              <a:spcPct val="90000"/>
            </a:lnSpc>
            <a:spcBef>
              <a:spcPct val="0"/>
            </a:spcBef>
            <a:spcAft>
              <a:spcPct val="35000"/>
            </a:spcAft>
            <a:buNone/>
          </a:pPr>
          <a:r>
            <a:rPr lang="en-US" sz="1100" b="1" kern="1200" dirty="0"/>
            <a:t>Debug / Test</a:t>
          </a:r>
        </a:p>
        <a:p>
          <a:pPr marL="0" lvl="0" indent="0" algn="l" defTabSz="488950">
            <a:lnSpc>
              <a:spcPct val="90000"/>
            </a:lnSpc>
            <a:spcBef>
              <a:spcPct val="0"/>
            </a:spcBef>
            <a:spcAft>
              <a:spcPct val="35000"/>
            </a:spcAft>
            <a:buNone/>
          </a:pPr>
          <a:endParaRPr lang="en-US" sz="1100" b="1" kern="1200" dirty="0"/>
        </a:p>
        <a:p>
          <a:pPr marL="57150" lvl="1" indent="-57150" algn="l" defTabSz="488950">
            <a:lnSpc>
              <a:spcPct val="90000"/>
            </a:lnSpc>
            <a:spcBef>
              <a:spcPct val="0"/>
            </a:spcBef>
            <a:spcAft>
              <a:spcPct val="15000"/>
            </a:spcAft>
            <a:buChar char="•"/>
          </a:pPr>
          <a:r>
            <a:rPr lang="en-US" sz="1100" kern="1200" dirty="0">
              <a:solidFill>
                <a:schemeClr val="tx1"/>
              </a:solidFill>
            </a:rPr>
            <a:t>Testing, software quality assurance stage (SQA)</a:t>
          </a:r>
          <a:endParaRPr lang="en-US" sz="1100" b="1" kern="1200" dirty="0"/>
        </a:p>
      </dsp:txBody>
      <dsp:txXfrm>
        <a:off x="5868097" y="1793326"/>
        <a:ext cx="1698894" cy="994582"/>
      </dsp:txXfrm>
    </dsp:sp>
    <dsp:sp modelId="{39D37439-235D-4508-A345-5D009B7584D6}">
      <dsp:nvSpPr>
        <dsp:cNvPr id="0" name=""/>
        <dsp:cNvSpPr/>
      </dsp:nvSpPr>
      <dsp:spPr>
        <a:xfrm rot="10800000">
          <a:off x="5308919" y="2072280"/>
          <a:ext cx="373285" cy="43667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tx1"/>
            </a:solidFill>
          </a:endParaRPr>
        </a:p>
      </dsp:txBody>
      <dsp:txXfrm rot="10800000">
        <a:off x="5420904" y="2159615"/>
        <a:ext cx="261300" cy="262003"/>
      </dsp:txXfrm>
    </dsp:sp>
    <dsp:sp modelId="{D43B9146-2000-4878-AA00-F31CABBF67EA}">
      <dsp:nvSpPr>
        <dsp:cNvPr id="0" name=""/>
        <dsp:cNvSpPr/>
      </dsp:nvSpPr>
      <dsp:spPr>
        <a:xfrm>
          <a:off x="3372061" y="1762383"/>
          <a:ext cx="1760780" cy="105646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ctr" defTabSz="488950">
            <a:lnSpc>
              <a:spcPct val="90000"/>
            </a:lnSpc>
            <a:spcBef>
              <a:spcPct val="0"/>
            </a:spcBef>
            <a:spcAft>
              <a:spcPct val="35000"/>
            </a:spcAft>
            <a:buNone/>
          </a:pPr>
          <a:r>
            <a:rPr lang="en-US" sz="1100" b="1" kern="1200" dirty="0"/>
            <a:t>Maintain</a:t>
          </a:r>
        </a:p>
        <a:p>
          <a:pPr marL="0" lvl="0" indent="0" algn="l" defTabSz="488950">
            <a:lnSpc>
              <a:spcPct val="90000"/>
            </a:lnSpc>
            <a:spcBef>
              <a:spcPct val="0"/>
            </a:spcBef>
            <a:spcAft>
              <a:spcPct val="35000"/>
            </a:spcAft>
            <a:buNone/>
          </a:pPr>
          <a:endParaRPr lang="en-US" sz="1100" b="1" kern="1200" dirty="0"/>
        </a:p>
        <a:p>
          <a:pPr marL="57150" lvl="1" indent="-57150" algn="l" defTabSz="488950">
            <a:lnSpc>
              <a:spcPct val="90000"/>
            </a:lnSpc>
            <a:spcBef>
              <a:spcPct val="0"/>
            </a:spcBef>
            <a:spcAft>
              <a:spcPct val="15000"/>
            </a:spcAft>
            <a:buChar char="•"/>
          </a:pPr>
          <a:r>
            <a:rPr lang="en-US" sz="1100" kern="1200" dirty="0">
              <a:solidFill>
                <a:schemeClr val="tx1"/>
              </a:solidFill>
            </a:rPr>
            <a:t>Documentation and software/system maintenance </a:t>
          </a:r>
          <a:endParaRPr lang="en-US" sz="1100" b="1" kern="1200" dirty="0"/>
        </a:p>
      </dsp:txBody>
      <dsp:txXfrm>
        <a:off x="3403004" y="1793326"/>
        <a:ext cx="1698894" cy="9945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897714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52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20900" y="1863600"/>
            <a:ext cx="52884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000" dirty="0"/>
              <a:t>Introduction to Software</a:t>
            </a:r>
            <a:endParaRP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Proprietary Software</a:t>
            </a:r>
          </a:p>
        </p:txBody>
      </p:sp>
      <p:sp>
        <p:nvSpPr>
          <p:cNvPr id="3" name="Text Placeholder 2"/>
          <p:cNvSpPr>
            <a:spLocks noGrp="1"/>
          </p:cNvSpPr>
          <p:nvPr>
            <p:ph type="body" idx="1"/>
          </p:nvPr>
        </p:nvSpPr>
        <p:spPr>
          <a:xfrm>
            <a:off x="457199" y="1452879"/>
            <a:ext cx="8191825" cy="3594041"/>
          </a:xfrm>
        </p:spPr>
        <p:txBody>
          <a:bodyPr/>
          <a:lstStyle/>
          <a:p>
            <a:pPr algn="just"/>
            <a:r>
              <a:rPr lang="en-US" dirty="0"/>
              <a:t>Software with restrictions on using, copying and modifying as enforced by the proprietor(owner). </a:t>
            </a:r>
          </a:p>
          <a:p>
            <a:pPr algn="just"/>
            <a:r>
              <a:rPr lang="en-US" dirty="0"/>
              <a:t>Restrictions on use, modification and copying is achieved by either legal or technical means and sometimes both.</a:t>
            </a:r>
          </a:p>
          <a:p>
            <a:pPr algn="just"/>
            <a:r>
              <a:rPr lang="en-US" dirty="0"/>
              <a:t>OR A software related to a particular company/owner and doesn’t have open source code that restricts user for modifying it under legal terms.</a:t>
            </a:r>
          </a:p>
          <a:p>
            <a:pPr algn="just"/>
            <a:r>
              <a:rPr lang="en-US" dirty="0"/>
              <a:t>Example : </a:t>
            </a:r>
          </a:p>
          <a:p>
            <a:pPr lvl="1" algn="just"/>
            <a:r>
              <a:rPr lang="en-US" dirty="0"/>
              <a:t>MS Office/Windows, </a:t>
            </a:r>
          </a:p>
          <a:p>
            <a:pPr lvl="1" algn="just"/>
            <a:r>
              <a:rPr lang="en-US" dirty="0"/>
              <a:t>CAD, </a:t>
            </a:r>
          </a:p>
          <a:p>
            <a:pPr lvl="1" algn="just"/>
            <a:r>
              <a:rPr lang="en-US" dirty="0"/>
              <a:t>Norton AV etc.</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40458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Malicious Software </a:t>
            </a:r>
          </a:p>
        </p:txBody>
      </p:sp>
      <p:sp>
        <p:nvSpPr>
          <p:cNvPr id="3" name="Text Placeholder 2"/>
          <p:cNvSpPr>
            <a:spLocks noGrp="1"/>
          </p:cNvSpPr>
          <p:nvPr>
            <p:ph type="body" idx="1"/>
          </p:nvPr>
        </p:nvSpPr>
        <p:spPr>
          <a:xfrm>
            <a:off x="457200" y="1452880"/>
            <a:ext cx="8097520" cy="3221870"/>
          </a:xfrm>
        </p:spPr>
        <p:txBody>
          <a:bodyPr/>
          <a:lstStyle/>
          <a:p>
            <a:pPr algn="just"/>
            <a:r>
              <a:rPr lang="en-US" dirty="0"/>
              <a:t>Malicious software or Malware – any software used to disrupt computer operation, gather sensitive information, or gain access to private computer systems.</a:t>
            </a:r>
          </a:p>
          <a:p>
            <a:pPr algn="just"/>
            <a:r>
              <a:rPr lang="en-US" dirty="0"/>
              <a:t>It contains Viruses, Worms, Trojan horses, Spyware, Adware, </a:t>
            </a:r>
            <a:r>
              <a:rPr lang="en-US" dirty="0" err="1"/>
              <a:t>Ransomeware</a:t>
            </a:r>
            <a:r>
              <a:rPr lang="en-US" dirty="0"/>
              <a:t> and other malicious programs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3074" name="Picture 2" descr="The Most Common Types of Malware - NextHop Solution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31305" y="3063815"/>
            <a:ext cx="1923415" cy="1923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94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Virus</a:t>
            </a:r>
          </a:p>
        </p:txBody>
      </p:sp>
      <p:sp>
        <p:nvSpPr>
          <p:cNvPr id="3" name="Text Placeholder 2"/>
          <p:cNvSpPr>
            <a:spLocks noGrp="1"/>
          </p:cNvSpPr>
          <p:nvPr>
            <p:ph type="body" idx="1"/>
          </p:nvPr>
        </p:nvSpPr>
        <p:spPr>
          <a:xfrm>
            <a:off x="457200" y="1452880"/>
            <a:ext cx="8097520" cy="3221870"/>
          </a:xfrm>
        </p:spPr>
        <p:txBody>
          <a:bodyPr/>
          <a:lstStyle/>
          <a:p>
            <a:pPr algn="just"/>
            <a:r>
              <a:rPr lang="en-US" dirty="0"/>
              <a:t>Virus is a program written to sneak into your computer and damage/alter your files/data. A virus might corrupt or delete data on your computer.</a:t>
            </a:r>
          </a:p>
          <a:p>
            <a:pPr algn="just"/>
            <a:r>
              <a:rPr lang="en-US" dirty="0"/>
              <a:t>Examples of widespread computer viruses:</a:t>
            </a:r>
          </a:p>
          <a:p>
            <a:pPr lvl="1" algn="just"/>
            <a:r>
              <a:rPr lang="en-US" dirty="0"/>
              <a:t>Morris Worm, </a:t>
            </a:r>
          </a:p>
          <a:p>
            <a:pPr lvl="1" algn="just"/>
            <a:r>
              <a:rPr lang="en-US" dirty="0" err="1"/>
              <a:t>MyDoom</a:t>
            </a:r>
            <a:r>
              <a:rPr lang="en-US" dirty="0"/>
              <a:t>,</a:t>
            </a:r>
          </a:p>
          <a:p>
            <a:pPr lvl="1" algn="just"/>
            <a:r>
              <a:rPr lang="en-US" dirty="0"/>
              <a:t>ILOVEYOU,</a:t>
            </a:r>
          </a:p>
          <a:p>
            <a:pPr lvl="1" algn="just"/>
            <a:r>
              <a:rPr lang="en-US" dirty="0" err="1"/>
              <a:t>Nimda</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489009" y="3729989"/>
            <a:ext cx="1065711" cy="1065711"/>
          </a:xfrm>
          <a:prstGeom prst="rect">
            <a:avLst/>
          </a:prstGeom>
        </p:spPr>
      </p:pic>
    </p:spTree>
    <p:extLst>
      <p:ext uri="{BB962C8B-B14F-4D97-AF65-F5344CB8AC3E}">
        <p14:creationId xmlns:p14="http://schemas.microsoft.com/office/powerpoint/2010/main" val="289637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Worm</a:t>
            </a:r>
          </a:p>
        </p:txBody>
      </p:sp>
      <p:sp>
        <p:nvSpPr>
          <p:cNvPr id="3" name="Text Placeholder 2"/>
          <p:cNvSpPr>
            <a:spLocks noGrp="1"/>
          </p:cNvSpPr>
          <p:nvPr>
            <p:ph type="body" idx="1"/>
          </p:nvPr>
        </p:nvSpPr>
        <p:spPr>
          <a:xfrm>
            <a:off x="457200" y="1452880"/>
            <a:ext cx="8097520" cy="3221870"/>
          </a:xfrm>
        </p:spPr>
        <p:txBody>
          <a:bodyPr/>
          <a:lstStyle/>
          <a:p>
            <a:pPr algn="just"/>
            <a:r>
              <a:rPr lang="en-US" dirty="0"/>
              <a:t>Malicious programs that make copies of themselves again and again on the local drive, network shares, etc.</a:t>
            </a:r>
          </a:p>
          <a:p>
            <a:pPr algn="just"/>
            <a:r>
              <a:rPr lang="en-US" dirty="0" err="1"/>
              <a:t>Mydoom</a:t>
            </a:r>
            <a:r>
              <a:rPr lang="en-US" dirty="0"/>
              <a:t> – fastest spreading email worm in 2004 sending junk emails costing $38 billion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098" name="Picture 2" descr="Worm Generic Outline Colo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7271" y="3295146"/>
            <a:ext cx="1810204" cy="1810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49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Adware</a:t>
            </a:r>
          </a:p>
        </p:txBody>
      </p:sp>
      <p:sp>
        <p:nvSpPr>
          <p:cNvPr id="3" name="Text Placeholder 2"/>
          <p:cNvSpPr>
            <a:spLocks noGrp="1"/>
          </p:cNvSpPr>
          <p:nvPr>
            <p:ph type="body" idx="1"/>
          </p:nvPr>
        </p:nvSpPr>
        <p:spPr>
          <a:xfrm>
            <a:off x="457200" y="1452880"/>
            <a:ext cx="8097520" cy="3221870"/>
          </a:xfrm>
        </p:spPr>
        <p:txBody>
          <a:bodyPr/>
          <a:lstStyle/>
          <a:p>
            <a:pPr algn="just"/>
            <a:r>
              <a:rPr lang="en-US" dirty="0"/>
              <a:t>A software application in which advertising banners are displayed</a:t>
            </a:r>
          </a:p>
          <a:p>
            <a:pPr algn="just"/>
            <a:r>
              <a:rPr lang="en-US" dirty="0"/>
              <a:t>Auto download to your system with some program</a:t>
            </a:r>
          </a:p>
          <a:p>
            <a:pPr algn="just"/>
            <a:r>
              <a:rPr lang="en-US" dirty="0"/>
              <a:t>Fireball, </a:t>
            </a:r>
            <a:r>
              <a:rPr lang="en-US" dirty="0" err="1"/>
              <a:t>DollarRevenue</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122" name="Picture 2" descr="https://cdn.ttgtmedia.com/rms/onlineImages/security-adware_mobi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484" y="2214443"/>
            <a:ext cx="3854541" cy="2890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07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Spyware</a:t>
            </a:r>
          </a:p>
        </p:txBody>
      </p:sp>
      <p:sp>
        <p:nvSpPr>
          <p:cNvPr id="3" name="Text Placeholder 2"/>
          <p:cNvSpPr>
            <a:spLocks noGrp="1"/>
          </p:cNvSpPr>
          <p:nvPr>
            <p:ph type="body" idx="1"/>
          </p:nvPr>
        </p:nvSpPr>
        <p:spPr>
          <a:xfrm>
            <a:off x="457200" y="1452880"/>
            <a:ext cx="8097520" cy="3221870"/>
          </a:xfrm>
        </p:spPr>
        <p:txBody>
          <a:bodyPr/>
          <a:lstStyle/>
          <a:p>
            <a:pPr algn="just"/>
            <a:r>
              <a:rPr lang="en-US" dirty="0"/>
              <a:t>They installed with or without your permission on your PC to collect information about users, their computer or browsing habits</a:t>
            </a:r>
          </a:p>
          <a:p>
            <a:pPr algn="just"/>
            <a:r>
              <a:rPr lang="en-US" dirty="0"/>
              <a:t>Tracks each and everything that you do without your knowledge and send it to remote user</a:t>
            </a:r>
          </a:p>
          <a:p>
            <a:pPr algn="just"/>
            <a:r>
              <a:rPr lang="en-US" dirty="0"/>
              <a:t>Examples - </a:t>
            </a:r>
            <a:r>
              <a:rPr lang="en-US" dirty="0" err="1"/>
              <a:t>AgentTesla</a:t>
            </a:r>
            <a:r>
              <a:rPr lang="en-US" dirty="0"/>
              <a:t>, Pegasus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146" name="Picture 2" descr="https://images.viblo.asia/ee07dd9d-f9be-4bd4-8e18-da031acca9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459" y="2990769"/>
            <a:ext cx="3900261" cy="203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077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Trojan Horse </a:t>
            </a:r>
          </a:p>
        </p:txBody>
      </p:sp>
      <p:sp>
        <p:nvSpPr>
          <p:cNvPr id="3" name="Text Placeholder 2"/>
          <p:cNvSpPr>
            <a:spLocks noGrp="1"/>
          </p:cNvSpPr>
          <p:nvPr>
            <p:ph type="body" idx="1"/>
          </p:nvPr>
        </p:nvSpPr>
        <p:spPr>
          <a:xfrm>
            <a:off x="457200" y="1452880"/>
            <a:ext cx="8097520" cy="3221870"/>
          </a:xfrm>
        </p:spPr>
        <p:txBody>
          <a:bodyPr/>
          <a:lstStyle/>
          <a:p>
            <a:pPr algn="just"/>
            <a:r>
              <a:rPr lang="en-US" dirty="0"/>
              <a:t>The term is derived from the ancient Greek story of the deceptive Trojan Horse that led to the fall of the city of Troy.</a:t>
            </a:r>
          </a:p>
          <a:p>
            <a:pPr algn="just"/>
            <a:r>
              <a:rPr lang="en-US" dirty="0"/>
              <a:t>It is a destructive program that looks as a genuine application. Trojans also open a backdoor entry to your computer which gives malicious users/programs access to your system.</a:t>
            </a:r>
          </a:p>
          <a:p>
            <a:pPr algn="just"/>
            <a:r>
              <a:rPr lang="en-US" dirty="0" err="1"/>
              <a:t>Emotet</a:t>
            </a:r>
            <a:r>
              <a:rPr lang="en-US" dirty="0"/>
              <a:t> – considered as one of the most destructive and</a:t>
            </a:r>
          </a:p>
          <a:p>
            <a:pPr marL="114300" indent="0" algn="just">
              <a:buNone/>
            </a:pPr>
            <a:r>
              <a:rPr lang="en-US" dirty="0"/>
              <a:t>       dangerous Trojans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7170" name="Picture 2" descr="https://encrypted-tbn0.gstatic.com/images?q=tbn:ANd9GcRCPX0IRQZgrsuSPwWKwmGhyJUl6UQKQisPBzzrGor4ISOV-Qsa6S3SYvYSqlXaAmFzyCA&amp;usqp=CAU"/>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82075" y="2917235"/>
            <a:ext cx="226695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79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Software Programming</a:t>
            </a:r>
          </a:p>
        </p:txBody>
      </p:sp>
      <p:sp>
        <p:nvSpPr>
          <p:cNvPr id="3" name="Text Placeholder 2"/>
          <p:cNvSpPr>
            <a:spLocks noGrp="1"/>
          </p:cNvSpPr>
          <p:nvPr>
            <p:ph type="body" idx="1"/>
          </p:nvPr>
        </p:nvSpPr>
        <p:spPr>
          <a:xfrm>
            <a:off x="457200" y="1452880"/>
            <a:ext cx="8097520" cy="3221870"/>
          </a:xfrm>
        </p:spPr>
        <p:txBody>
          <a:bodyPr/>
          <a:lstStyle/>
          <a:p>
            <a:pPr algn="just"/>
            <a:r>
              <a:rPr lang="en-US" dirty="0"/>
              <a:t>Software programming is the act of writing computer code that enables computer software to function. The computer technology field often has overlapping terminology that can be confusing to discern.</a:t>
            </a:r>
          </a:p>
          <a:p>
            <a:pPr marL="114300" indent="0" algn="just">
              <a:buNone/>
            </a:pPr>
            <a:r>
              <a:rPr lang="en-US" sz="2000" b="1" dirty="0">
                <a:solidFill>
                  <a:schemeClr val="accent2"/>
                </a:solidFill>
                <a:latin typeface="Raleway" pitchFamily="2" charset="0"/>
              </a:rPr>
              <a:t>Ransomware: </a:t>
            </a:r>
          </a:p>
          <a:p>
            <a:pPr marL="114300" indent="0" algn="just">
              <a:buNone/>
            </a:pPr>
            <a:r>
              <a:rPr lang="en-US" dirty="0">
                <a:solidFill>
                  <a:schemeClr val="tx1"/>
                </a:solidFill>
                <a:latin typeface="Barlow Light" panose="020B0604020202020204" charset="0"/>
              </a:rPr>
              <a:t>A virus which highly encrypts files/folders and demands money/BTC to retrieve it</a:t>
            </a:r>
          </a:p>
          <a:p>
            <a:pPr marL="114300" indent="0" algn="just">
              <a:buNone/>
            </a:pPr>
            <a:r>
              <a:rPr lang="en-US" dirty="0">
                <a:solidFill>
                  <a:schemeClr val="tx1"/>
                </a:solidFill>
                <a:latin typeface="Barlow Light" panose="020B0604020202020204" charset="0"/>
              </a:rPr>
              <a:t>E.g. </a:t>
            </a:r>
            <a:r>
              <a:rPr lang="en-US" dirty="0" err="1">
                <a:solidFill>
                  <a:schemeClr val="tx1"/>
                </a:solidFill>
                <a:latin typeface="Barlow Light" panose="020B0604020202020204" charset="0"/>
              </a:rPr>
              <a:t>WannaCry</a:t>
            </a:r>
            <a:r>
              <a:rPr lang="en-US" dirty="0">
                <a:solidFill>
                  <a:schemeClr val="tx1"/>
                </a:solidFill>
                <a:latin typeface="Barlow Light" panose="020B0604020202020204" charset="0"/>
              </a:rPr>
              <a:t>, </a:t>
            </a:r>
            <a:r>
              <a:rPr lang="en-US" dirty="0" err="1">
                <a:solidFill>
                  <a:schemeClr val="tx1"/>
                </a:solidFill>
                <a:latin typeface="Barlow Light" panose="020B0604020202020204" charset="0"/>
              </a:rPr>
              <a:t>Cerber</a:t>
            </a:r>
            <a:r>
              <a:rPr lang="en-US" dirty="0">
                <a:solidFill>
                  <a:schemeClr val="tx1"/>
                </a:solidFill>
                <a:latin typeface="Barlow Light" panose="020B0604020202020204" charset="0"/>
              </a:rPr>
              <a:t> </a:t>
            </a:r>
            <a:r>
              <a:rPr lang="en-US">
                <a:solidFill>
                  <a:schemeClr val="tx1"/>
                </a:solidFill>
                <a:latin typeface="Barlow Light" panose="020B0604020202020204" charset="0"/>
              </a:rPr>
              <a:t>…etc.</a:t>
            </a:r>
            <a:endParaRPr lang="en-US" dirty="0">
              <a:solidFill>
                <a:schemeClr val="tx1"/>
              </a:solidFill>
              <a:latin typeface="Barlow Light" panose="020B0604020202020204" charset="0"/>
            </a:endParaRPr>
          </a:p>
          <a:p>
            <a:pPr marL="114300" indent="0" algn="just">
              <a:buNone/>
            </a:pPr>
            <a:endParaRPr lang="en-US" dirty="0"/>
          </a:p>
          <a:p>
            <a:pPr marL="114300" indent="0" algn="just">
              <a:buNone/>
            </a:pP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46895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648725" cy="1082700"/>
          </a:xfrm>
        </p:spPr>
        <p:txBody>
          <a:bodyPr/>
          <a:lstStyle/>
          <a:p>
            <a:r>
              <a:rPr lang="en-US" sz="3200" dirty="0"/>
              <a:t>Some of the famous programming languages are:</a:t>
            </a:r>
          </a:p>
        </p:txBody>
      </p:sp>
      <p:sp>
        <p:nvSpPr>
          <p:cNvPr id="3" name="Text Placeholder 2"/>
          <p:cNvSpPr>
            <a:spLocks noGrp="1"/>
          </p:cNvSpPr>
          <p:nvPr>
            <p:ph type="body" idx="1"/>
          </p:nvPr>
        </p:nvSpPr>
        <p:spPr>
          <a:xfrm>
            <a:off x="732978" y="1523802"/>
            <a:ext cx="2682600" cy="2679000"/>
          </a:xfrm>
        </p:spPr>
        <p:txBody>
          <a:bodyPr/>
          <a:lstStyle/>
          <a:p>
            <a:pPr algn="just"/>
            <a:r>
              <a:rPr lang="en-US" dirty="0"/>
              <a:t>C</a:t>
            </a:r>
          </a:p>
          <a:p>
            <a:pPr algn="just"/>
            <a:r>
              <a:rPr lang="en-US" dirty="0"/>
              <a:t>C#</a:t>
            </a:r>
          </a:p>
          <a:p>
            <a:pPr algn="just"/>
            <a:r>
              <a:rPr lang="en-US" dirty="0"/>
              <a:t>C++</a:t>
            </a:r>
          </a:p>
          <a:p>
            <a:pPr algn="just"/>
            <a:r>
              <a:rPr lang="en-US" dirty="0"/>
              <a:t>Java</a:t>
            </a:r>
          </a:p>
          <a:p>
            <a:pPr algn="just"/>
            <a:r>
              <a:rPr lang="en-US" dirty="0"/>
              <a:t>Python</a:t>
            </a:r>
          </a:p>
          <a:p>
            <a:pPr algn="just"/>
            <a:r>
              <a:rPr lang="en-US" dirty="0"/>
              <a:t>HTML</a:t>
            </a:r>
          </a:p>
          <a:p>
            <a:pPr algn="just"/>
            <a:r>
              <a:rPr lang="en-US" dirty="0"/>
              <a:t>CSS</a:t>
            </a:r>
          </a:p>
          <a:p>
            <a:pPr marL="114300" indent="0" algn="just">
              <a:buNone/>
            </a:pPr>
            <a:endParaRPr lang="en-US" dirty="0"/>
          </a:p>
          <a:p>
            <a:pPr algn="just"/>
            <a:endParaRPr lang="en-US" dirty="0"/>
          </a:p>
          <a:p>
            <a:pPr algn="just"/>
            <a:endParaRPr lang="en-US" dirty="0"/>
          </a:p>
          <a:p>
            <a:pPr marL="114300" indent="0" algn="just">
              <a:buNone/>
            </a:pPr>
            <a:endParaRPr lang="en-US" dirty="0"/>
          </a:p>
          <a:p>
            <a:endParaRPr lang="en-US" dirty="0"/>
          </a:p>
        </p:txBody>
      </p:sp>
      <p:sp>
        <p:nvSpPr>
          <p:cNvPr id="4" name="Text Placeholder 3"/>
          <p:cNvSpPr>
            <a:spLocks noGrp="1"/>
          </p:cNvSpPr>
          <p:nvPr>
            <p:ph type="body" idx="2"/>
          </p:nvPr>
        </p:nvSpPr>
        <p:spPr>
          <a:xfrm>
            <a:off x="3415578" y="1523802"/>
            <a:ext cx="2682600" cy="2679000"/>
          </a:xfrm>
        </p:spPr>
        <p:txBody>
          <a:bodyPr/>
          <a:lstStyle/>
          <a:p>
            <a:r>
              <a:rPr lang="en-US" dirty="0"/>
              <a:t>PHP</a:t>
            </a:r>
          </a:p>
          <a:p>
            <a:r>
              <a:rPr lang="en-US" dirty="0"/>
              <a:t>JavaScript</a:t>
            </a:r>
          </a:p>
          <a:p>
            <a:r>
              <a:rPr lang="en-US" dirty="0"/>
              <a:t>Swift</a:t>
            </a:r>
          </a:p>
          <a:p>
            <a:r>
              <a:rPr lang="en-US" dirty="0"/>
              <a:t>R etc.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76396" y="2959509"/>
            <a:ext cx="3667603" cy="1572485"/>
          </a:xfrm>
          <a:prstGeom prst="rect">
            <a:avLst/>
          </a:prstGeom>
        </p:spPr>
      </p:pic>
    </p:spTree>
    <p:extLst>
      <p:ext uri="{BB962C8B-B14F-4D97-AF65-F5344CB8AC3E}">
        <p14:creationId xmlns:p14="http://schemas.microsoft.com/office/powerpoint/2010/main" val="3092437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028040" cy="456284"/>
          </a:xfrm>
        </p:spPr>
        <p:txBody>
          <a:bodyPr/>
          <a:lstStyle/>
          <a:p>
            <a:r>
              <a:rPr lang="en-US" sz="3200" dirty="0"/>
              <a:t>Classification of Programming Languages</a:t>
            </a:r>
          </a:p>
        </p:txBody>
      </p:sp>
      <p:sp>
        <p:nvSpPr>
          <p:cNvPr id="3" name="Text Placeholder 2"/>
          <p:cNvSpPr>
            <a:spLocks noGrp="1"/>
          </p:cNvSpPr>
          <p:nvPr>
            <p:ph type="body" idx="1"/>
          </p:nvPr>
        </p:nvSpPr>
        <p:spPr>
          <a:xfrm>
            <a:off x="457200" y="1327354"/>
            <a:ext cx="8097520" cy="3347395"/>
          </a:xfrm>
        </p:spPr>
        <p:txBody>
          <a:bodyPr/>
          <a:lstStyle/>
          <a:p>
            <a:pPr algn="just"/>
            <a:r>
              <a:rPr lang="en-US" sz="1600" dirty="0"/>
              <a:t>Machine Language (low level language)</a:t>
            </a:r>
          </a:p>
          <a:p>
            <a:pPr algn="just"/>
            <a:r>
              <a:rPr lang="en-US" sz="1600" dirty="0"/>
              <a:t>Assembly Language</a:t>
            </a:r>
          </a:p>
          <a:p>
            <a:pPr algn="just"/>
            <a:r>
              <a:rPr lang="en-US" sz="1600" dirty="0"/>
              <a:t>High Level Language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60736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Software</a:t>
            </a:r>
          </a:p>
        </p:txBody>
      </p:sp>
      <p:sp>
        <p:nvSpPr>
          <p:cNvPr id="3" name="Text Placeholder 2"/>
          <p:cNvSpPr>
            <a:spLocks noGrp="1"/>
          </p:cNvSpPr>
          <p:nvPr>
            <p:ph type="body" idx="1"/>
          </p:nvPr>
        </p:nvSpPr>
        <p:spPr>
          <a:xfrm>
            <a:off x="457200" y="1452880"/>
            <a:ext cx="8097520" cy="3221870"/>
          </a:xfrm>
        </p:spPr>
        <p:txBody>
          <a:bodyPr/>
          <a:lstStyle/>
          <a:p>
            <a:pPr algn="just"/>
            <a:r>
              <a:rPr lang="en-US" dirty="0"/>
              <a:t>Computer software, or simply software is any set of machine-readable instructions that directs a computer's processor to perform specific operations.</a:t>
            </a:r>
          </a:p>
          <a:p>
            <a:pPr algn="just"/>
            <a:r>
              <a:rPr lang="en-US" dirty="0"/>
              <a:t>Software tells the computer what to do and how to do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676332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028040" cy="456284"/>
          </a:xfrm>
        </p:spPr>
        <p:txBody>
          <a:bodyPr/>
          <a:lstStyle/>
          <a:p>
            <a:r>
              <a:rPr lang="en-US" sz="3200" dirty="0"/>
              <a:t>Machine Language</a:t>
            </a:r>
          </a:p>
        </p:txBody>
      </p:sp>
      <p:sp>
        <p:nvSpPr>
          <p:cNvPr id="3" name="Text Placeholder 2"/>
          <p:cNvSpPr>
            <a:spLocks noGrp="1"/>
          </p:cNvSpPr>
          <p:nvPr>
            <p:ph type="body" idx="1"/>
          </p:nvPr>
        </p:nvSpPr>
        <p:spPr>
          <a:xfrm>
            <a:off x="457200" y="1327354"/>
            <a:ext cx="8097520" cy="3347395"/>
          </a:xfrm>
        </p:spPr>
        <p:txBody>
          <a:bodyPr/>
          <a:lstStyle/>
          <a:p>
            <a:pPr algn="just"/>
            <a:r>
              <a:rPr lang="en-US" sz="1600" dirty="0"/>
              <a:t>Machine language is the lowest form of computer language. Programs were only written in binary based machine level language in the first generation computers. The computer understands this language only at its lowest level. </a:t>
            </a:r>
          </a:p>
          <a:p>
            <a:pPr algn="just"/>
            <a:r>
              <a:rPr lang="en-US" sz="1600" dirty="0"/>
              <a:t>The set of instructions in a machine level language can be divided into four categories:</a:t>
            </a:r>
          </a:p>
          <a:p>
            <a:pPr lvl="1" algn="just">
              <a:buFont typeface="+mj-lt"/>
              <a:buAutoNum type="arabicPeriod"/>
            </a:pPr>
            <a:r>
              <a:rPr lang="en-US" sz="1600" dirty="0"/>
              <a:t>Arithmetic- add, subtract, multiply and divide</a:t>
            </a:r>
          </a:p>
          <a:p>
            <a:pPr lvl="1" algn="just">
              <a:buFont typeface="+mj-lt"/>
              <a:buAutoNum type="arabicPeriod"/>
            </a:pPr>
            <a:r>
              <a:rPr lang="en-US" sz="1600" dirty="0"/>
              <a:t>Controlled- load, store, jump instructions </a:t>
            </a:r>
          </a:p>
          <a:p>
            <a:pPr lvl="1" algn="just">
              <a:buFont typeface="+mj-lt"/>
              <a:buAutoNum type="arabicPeriod"/>
            </a:pPr>
            <a:r>
              <a:rPr lang="en-US" sz="1600" dirty="0"/>
              <a:t>Input/output- Read and write </a:t>
            </a:r>
          </a:p>
          <a:p>
            <a:pPr lvl="1" algn="just">
              <a:buFont typeface="+mj-lt"/>
              <a:buAutoNum type="arabicPeriod"/>
            </a:pPr>
            <a:r>
              <a:rPr lang="en-US" sz="1600" dirty="0"/>
              <a:t>Direct use- Halt, start and end</a:t>
            </a:r>
          </a:p>
          <a:p>
            <a:pPr algn="just"/>
            <a:r>
              <a:rPr lang="en-US" sz="1600" dirty="0"/>
              <a:t>Example: Binary language (0’s and 1’s)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51433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028040" cy="456284"/>
          </a:xfrm>
        </p:spPr>
        <p:txBody>
          <a:bodyPr/>
          <a:lstStyle/>
          <a:p>
            <a:r>
              <a:rPr lang="en-US" sz="3200" dirty="0"/>
              <a:t>Assembly Language</a:t>
            </a:r>
          </a:p>
        </p:txBody>
      </p:sp>
      <p:sp>
        <p:nvSpPr>
          <p:cNvPr id="3" name="Text Placeholder 2"/>
          <p:cNvSpPr>
            <a:spLocks noGrp="1"/>
          </p:cNvSpPr>
          <p:nvPr>
            <p:ph type="body" idx="1"/>
          </p:nvPr>
        </p:nvSpPr>
        <p:spPr>
          <a:xfrm>
            <a:off x="457199" y="1327354"/>
            <a:ext cx="8191825" cy="3347395"/>
          </a:xfrm>
        </p:spPr>
        <p:txBody>
          <a:bodyPr/>
          <a:lstStyle/>
          <a:p>
            <a:pPr algn="just"/>
            <a:r>
              <a:rPr lang="en-US" sz="1600" dirty="0"/>
              <a:t>Assembly language permits the use of symbols or mnemonics, which are two or three letter abbreviations, for the function to be performed by the instruction. </a:t>
            </a:r>
          </a:p>
          <a:p>
            <a:pPr algn="just"/>
            <a:r>
              <a:rPr lang="en-US" sz="1600" dirty="0"/>
              <a:t>These are then translated by using a symbolic equivalence table. </a:t>
            </a:r>
          </a:p>
          <a:p>
            <a:pPr marL="114300" indent="0" algn="just">
              <a:buNone/>
            </a:pPr>
            <a:endParaRPr lang="en-US" sz="1600" dirty="0"/>
          </a:p>
          <a:p>
            <a:pPr marL="114300" indent="0" algn="just">
              <a:buNone/>
            </a:pPr>
            <a:r>
              <a:rPr lang="en-US" sz="1600" dirty="0"/>
              <a:t>Advantages of Assembly Languages:</a:t>
            </a:r>
          </a:p>
          <a:p>
            <a:pPr lvl="1" algn="just">
              <a:buFont typeface="+mj-lt"/>
              <a:buAutoNum type="arabicPeriod"/>
            </a:pPr>
            <a:r>
              <a:rPr lang="en-US" sz="1600" dirty="0"/>
              <a:t>They save time and reduce detail as compared to machine language. </a:t>
            </a:r>
          </a:p>
          <a:p>
            <a:pPr lvl="1" algn="just">
              <a:buFont typeface="+mj-lt"/>
              <a:buAutoNum type="arabicPeriod"/>
            </a:pPr>
            <a:r>
              <a:rPr lang="en-US" sz="1600" dirty="0"/>
              <a:t>Lesser number of errors are made(encountered), and also errors are easier to detect. </a:t>
            </a:r>
          </a:p>
          <a:p>
            <a:pPr lvl="1" algn="just">
              <a:buFont typeface="+mj-lt"/>
              <a:buAutoNum type="arabicPeriod"/>
            </a:pPr>
            <a:r>
              <a:rPr lang="en-US" sz="1600" dirty="0"/>
              <a:t>Assembly programs are easier to modify than machine language programs.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4170525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028040" cy="456284"/>
          </a:xfrm>
        </p:spPr>
        <p:txBody>
          <a:bodyPr/>
          <a:lstStyle/>
          <a:p>
            <a:r>
              <a:rPr lang="en-US" sz="3200" dirty="0"/>
              <a:t>High Level Language</a:t>
            </a:r>
          </a:p>
        </p:txBody>
      </p:sp>
      <p:sp>
        <p:nvSpPr>
          <p:cNvPr id="3" name="Text Placeholder 2"/>
          <p:cNvSpPr>
            <a:spLocks noGrp="1"/>
          </p:cNvSpPr>
          <p:nvPr>
            <p:ph type="body" idx="1"/>
          </p:nvPr>
        </p:nvSpPr>
        <p:spPr>
          <a:xfrm>
            <a:off x="457200" y="1327354"/>
            <a:ext cx="8097520" cy="3347395"/>
          </a:xfrm>
        </p:spPr>
        <p:txBody>
          <a:bodyPr/>
          <a:lstStyle/>
          <a:p>
            <a:pPr algn="just"/>
            <a:r>
              <a:rPr lang="en-US" sz="1600" dirty="0"/>
              <a:t>High level language is a human readable language. </a:t>
            </a:r>
            <a:r>
              <a:rPr lang="en-US" dirty="0"/>
              <a:t>A high-level language is any programming language that enables development of a program in a much more user-friendly programming context and is generally independent of the computer's hardware architecture.</a:t>
            </a:r>
            <a:r>
              <a:rPr lang="en-US" sz="1600" dirty="0"/>
              <a:t>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02394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028040" cy="456284"/>
          </a:xfrm>
        </p:spPr>
        <p:txBody>
          <a:bodyPr/>
          <a:lstStyle/>
          <a:p>
            <a:r>
              <a:rPr lang="en-US" sz="3200" dirty="0"/>
              <a:t>Language Translator Programs</a:t>
            </a:r>
          </a:p>
        </p:txBody>
      </p:sp>
      <p:sp>
        <p:nvSpPr>
          <p:cNvPr id="3" name="Text Placeholder 2"/>
          <p:cNvSpPr>
            <a:spLocks noGrp="1"/>
          </p:cNvSpPr>
          <p:nvPr>
            <p:ph type="body" idx="1"/>
          </p:nvPr>
        </p:nvSpPr>
        <p:spPr>
          <a:xfrm>
            <a:off x="457200" y="1327354"/>
            <a:ext cx="8097520" cy="3347395"/>
          </a:xfrm>
        </p:spPr>
        <p:txBody>
          <a:bodyPr/>
          <a:lstStyle/>
          <a:p>
            <a:pPr algn="just"/>
            <a:r>
              <a:rPr lang="en-US" sz="1600" dirty="0"/>
              <a:t>These are programs that translate source code written in other languages into a machine language instructions code, which the computer can interpret and execute. </a:t>
            </a:r>
          </a:p>
          <a:p>
            <a:pPr lvl="1" algn="just"/>
            <a:r>
              <a:rPr lang="en-US" sz="1600" dirty="0"/>
              <a:t>Assembler</a:t>
            </a:r>
          </a:p>
          <a:p>
            <a:pPr lvl="1" algn="just"/>
            <a:r>
              <a:rPr lang="en-US" sz="1600" dirty="0"/>
              <a:t>Compiler</a:t>
            </a:r>
          </a:p>
          <a:p>
            <a:pPr lvl="1" algn="just"/>
            <a:r>
              <a:rPr lang="en-US" sz="1600" dirty="0"/>
              <a:t>Interpreter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882878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028040" cy="456284"/>
          </a:xfrm>
        </p:spPr>
        <p:txBody>
          <a:bodyPr/>
          <a:lstStyle/>
          <a:p>
            <a:r>
              <a:rPr lang="en-US" sz="3200" dirty="0"/>
              <a:t>Assembler</a:t>
            </a:r>
          </a:p>
        </p:txBody>
      </p:sp>
      <p:sp>
        <p:nvSpPr>
          <p:cNvPr id="3" name="Text Placeholder 2"/>
          <p:cNvSpPr>
            <a:spLocks noGrp="1"/>
          </p:cNvSpPr>
          <p:nvPr>
            <p:ph type="body" idx="1"/>
          </p:nvPr>
        </p:nvSpPr>
        <p:spPr>
          <a:xfrm>
            <a:off x="457200" y="1327354"/>
            <a:ext cx="8097520" cy="3347395"/>
          </a:xfrm>
        </p:spPr>
        <p:txBody>
          <a:bodyPr/>
          <a:lstStyle/>
          <a:p>
            <a:pPr algn="just"/>
            <a:r>
              <a:rPr lang="en-US" sz="1600" dirty="0"/>
              <a:t>Computer understands machine language (0’s and 1’s). Therefore, the assembly language software translates the specified operation code into its machine language equivalent before the program can be executed.</a:t>
            </a:r>
          </a:p>
          <a:p>
            <a:pPr algn="just"/>
            <a:endParaRPr lang="en-US" sz="1600" dirty="0"/>
          </a:p>
          <a:p>
            <a:pPr algn="just"/>
            <a:r>
              <a:rPr lang="en-US" sz="1600" dirty="0"/>
              <a:t>Assembly language is converted into machine language using “Assembler”.</a:t>
            </a:r>
          </a:p>
          <a:p>
            <a:pPr algn="just"/>
            <a:endParaRPr lang="en-US" sz="1600" dirty="0"/>
          </a:p>
          <a:p>
            <a:pPr algn="just"/>
            <a:r>
              <a:rPr lang="en-US" sz="1600" dirty="0"/>
              <a:t>Assemblers: An assembler translates the symbolic instruction code of programs written in assembly language into machine code .</a:t>
            </a:r>
          </a:p>
          <a:p>
            <a:pPr algn="just"/>
            <a:endParaRPr lang="en-US" sz="16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506618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028040" cy="456284"/>
          </a:xfrm>
        </p:spPr>
        <p:txBody>
          <a:bodyPr/>
          <a:lstStyle/>
          <a:p>
            <a:r>
              <a:rPr lang="en-US" sz="3200" dirty="0"/>
              <a:t>Compiler</a:t>
            </a:r>
          </a:p>
        </p:txBody>
      </p:sp>
      <p:sp>
        <p:nvSpPr>
          <p:cNvPr id="3" name="Text Placeholder 2"/>
          <p:cNvSpPr>
            <a:spLocks noGrp="1"/>
          </p:cNvSpPr>
          <p:nvPr>
            <p:ph type="body" idx="1"/>
          </p:nvPr>
        </p:nvSpPr>
        <p:spPr>
          <a:xfrm>
            <a:off x="457200" y="1061884"/>
            <a:ext cx="8097520" cy="3612865"/>
          </a:xfrm>
        </p:spPr>
        <p:txBody>
          <a:bodyPr/>
          <a:lstStyle/>
          <a:p>
            <a:pPr algn="just"/>
            <a:r>
              <a:rPr lang="en-US" sz="1600" dirty="0"/>
              <a:t>A compiler is a special program that translates a programming language’s source code into machine code or machine understandable code. Or a compiler is used for converting high level language to a low level language.</a:t>
            </a:r>
          </a:p>
          <a:p>
            <a:pPr algn="just"/>
            <a:endParaRPr lang="en-US" sz="1600" dirty="0"/>
          </a:p>
          <a:p>
            <a:pPr algn="just"/>
            <a:r>
              <a:rPr lang="en-US" sz="1600" dirty="0"/>
              <a:t>Source code </a:t>
            </a:r>
            <a:r>
              <a:rPr lang="en-US" sz="1600" dirty="0">
                <a:sym typeface="Wingdings" panose="05000000000000000000" pitchFamily="2" charset="2"/>
              </a:rPr>
              <a:t> Compiler(compiler compiles code)  Machine understandable code</a:t>
            </a:r>
            <a:r>
              <a:rPr lang="en-US" sz="1600" dirty="0"/>
              <a:t> </a:t>
            </a:r>
          </a:p>
          <a:p>
            <a:pPr algn="just"/>
            <a:endParaRPr lang="en-US" sz="1600" dirty="0"/>
          </a:p>
          <a:p>
            <a:pPr algn="just"/>
            <a:r>
              <a:rPr lang="en-US" sz="1600" dirty="0"/>
              <a:t>Compilers: A compiler is a program which produces a machine level program from the specifications of a high level language, by generating one or more than one machine </a:t>
            </a:r>
            <a:r>
              <a:rPr lang="en-US" sz="1600"/>
              <a:t>instruction for </a:t>
            </a:r>
            <a:r>
              <a:rPr lang="en-US" sz="1600" dirty="0"/>
              <a:t>each high level instruction, i.e. it translates the higher level program into machine code.</a:t>
            </a:r>
          </a:p>
          <a:p>
            <a:pPr marL="114300" indent="0" algn="just">
              <a:buNone/>
            </a:pPr>
            <a:endParaRPr lang="en-US" sz="16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1312179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028040" cy="456284"/>
          </a:xfrm>
        </p:spPr>
        <p:txBody>
          <a:bodyPr/>
          <a:lstStyle/>
          <a:p>
            <a:r>
              <a:rPr lang="en-US" sz="3200" dirty="0"/>
              <a:t>Interpreter</a:t>
            </a:r>
          </a:p>
        </p:txBody>
      </p:sp>
      <p:sp>
        <p:nvSpPr>
          <p:cNvPr id="3" name="Text Placeholder 2"/>
          <p:cNvSpPr>
            <a:spLocks noGrp="1"/>
          </p:cNvSpPr>
          <p:nvPr>
            <p:ph type="body" idx="1"/>
          </p:nvPr>
        </p:nvSpPr>
        <p:spPr>
          <a:xfrm>
            <a:off x="457200" y="1061884"/>
            <a:ext cx="8097520" cy="3612865"/>
          </a:xfrm>
        </p:spPr>
        <p:txBody>
          <a:bodyPr/>
          <a:lstStyle/>
          <a:p>
            <a:pPr algn="just"/>
            <a:r>
              <a:rPr lang="en-US" sz="1600" dirty="0"/>
              <a:t>Interpreter: An interpreter translates and executes each program statement, one at a time, instead of producing a complete machine language program, like assemblers and compilers do. </a:t>
            </a:r>
          </a:p>
          <a:p>
            <a:pPr algn="just"/>
            <a:endParaRPr lang="en-US" sz="1600" dirty="0"/>
          </a:p>
          <a:p>
            <a:pPr algn="just"/>
            <a:r>
              <a:rPr lang="en-US" sz="1600" dirty="0"/>
              <a:t>With an interpreter, the source program is not assembled into an object program. </a:t>
            </a:r>
          </a:p>
          <a:p>
            <a:pPr algn="just"/>
            <a:endParaRPr lang="en-US" sz="1600" dirty="0"/>
          </a:p>
          <a:p>
            <a:pPr algn="just"/>
            <a:r>
              <a:rPr lang="en-US" sz="1600" dirty="0"/>
              <a:t>The results are computed immediately after an instruction has been translated.</a:t>
            </a:r>
          </a:p>
          <a:p>
            <a:pPr algn="just"/>
            <a:endParaRPr lang="en-US" sz="1600" dirty="0"/>
          </a:p>
          <a:p>
            <a:pPr algn="just"/>
            <a:r>
              <a:rPr lang="en-US" sz="1600" dirty="0"/>
              <a:t> This process allows very efficient use of computer and programmer time during the debugging of the application.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216140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028040" cy="456284"/>
          </a:xfrm>
        </p:spPr>
        <p:txBody>
          <a:bodyPr/>
          <a:lstStyle/>
          <a:p>
            <a:r>
              <a:rPr lang="en-US" sz="2800" dirty="0"/>
              <a:t>Systems / Software Development Lifecycle</a:t>
            </a:r>
          </a:p>
        </p:txBody>
      </p:sp>
      <p:sp>
        <p:nvSpPr>
          <p:cNvPr id="3" name="Text Placeholder 2"/>
          <p:cNvSpPr>
            <a:spLocks noGrp="1"/>
          </p:cNvSpPr>
          <p:nvPr>
            <p:ph type="body" idx="1"/>
          </p:nvPr>
        </p:nvSpPr>
        <p:spPr>
          <a:xfrm>
            <a:off x="457200" y="963562"/>
            <a:ext cx="8097520" cy="3711188"/>
          </a:xfrm>
        </p:spPr>
        <p:txBody>
          <a:bodyPr/>
          <a:lstStyle/>
          <a:p>
            <a:pPr marL="114300" indent="0" algn="just">
              <a:buNone/>
            </a:pPr>
            <a:r>
              <a:rPr lang="en-US" sz="1600" dirty="0"/>
              <a:t>Programming is a 5 step procedure. </a:t>
            </a:r>
          </a:p>
          <a:p>
            <a:pPr marL="114300" indent="0" algn="just">
              <a:buNone/>
            </a:pPr>
            <a:endParaRPr lang="en-US" sz="16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aphicFrame>
        <p:nvGraphicFramePr>
          <p:cNvPr id="4" name="Diagram 3"/>
          <p:cNvGraphicFramePr/>
          <p:nvPr/>
        </p:nvGraphicFramePr>
        <p:xfrm>
          <a:off x="-19664" y="1816296"/>
          <a:ext cx="8504903" cy="2820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05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Types of Software </a:t>
            </a:r>
          </a:p>
        </p:txBody>
      </p:sp>
      <p:sp>
        <p:nvSpPr>
          <p:cNvPr id="3" name="Text Placeholder 2"/>
          <p:cNvSpPr>
            <a:spLocks noGrp="1"/>
          </p:cNvSpPr>
          <p:nvPr>
            <p:ph type="body" idx="1"/>
          </p:nvPr>
        </p:nvSpPr>
        <p:spPr>
          <a:xfrm>
            <a:off x="457200" y="1452880"/>
            <a:ext cx="8097520" cy="3221870"/>
          </a:xfrm>
        </p:spPr>
        <p:txBody>
          <a:bodyPr/>
          <a:lstStyle/>
          <a:p>
            <a:pPr algn="just"/>
            <a:r>
              <a:rPr lang="en-US" dirty="0"/>
              <a:t>System Software</a:t>
            </a:r>
          </a:p>
          <a:p>
            <a:pPr algn="just"/>
            <a:r>
              <a:rPr lang="en-US" dirty="0"/>
              <a:t>Application Software</a:t>
            </a:r>
          </a:p>
          <a:p>
            <a:pPr algn="just"/>
            <a:r>
              <a:rPr lang="en-US" dirty="0"/>
              <a:t>Open Source Software</a:t>
            </a:r>
          </a:p>
          <a:p>
            <a:pPr algn="just"/>
            <a:r>
              <a:rPr lang="en-US" dirty="0"/>
              <a:t>Proprietary Software</a:t>
            </a:r>
          </a:p>
          <a:p>
            <a:pPr algn="just"/>
            <a:r>
              <a:rPr lang="en-US" dirty="0"/>
              <a:t>Malicious Software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59630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System Software </a:t>
            </a:r>
          </a:p>
        </p:txBody>
      </p:sp>
      <p:sp>
        <p:nvSpPr>
          <p:cNvPr id="3" name="Text Placeholder 2"/>
          <p:cNvSpPr>
            <a:spLocks noGrp="1"/>
          </p:cNvSpPr>
          <p:nvPr>
            <p:ph type="body" idx="1"/>
          </p:nvPr>
        </p:nvSpPr>
        <p:spPr>
          <a:xfrm>
            <a:off x="457200" y="1452880"/>
            <a:ext cx="8097520" cy="3221870"/>
          </a:xfrm>
        </p:spPr>
        <p:txBody>
          <a:bodyPr/>
          <a:lstStyle/>
          <a:p>
            <a:pPr algn="just"/>
            <a:r>
              <a:rPr lang="en-US" dirty="0"/>
              <a:t>A program or set of programs that is especially designed to control different operations of computer system is called system software. It controls the working of different components of the computer.</a:t>
            </a:r>
          </a:p>
          <a:p>
            <a:pPr algn="just"/>
            <a:r>
              <a:rPr lang="en-US" dirty="0"/>
              <a:t>Provide a platform for running application software.</a:t>
            </a:r>
          </a:p>
          <a:p>
            <a:pPr algn="just"/>
            <a:r>
              <a:rPr lang="en-US" dirty="0"/>
              <a:t>System software can be separated into two different categories, operating systems and utility software.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76706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sz="3600" dirty="0"/>
              <a:t>System Software - Utility Software</a:t>
            </a:r>
            <a:br>
              <a:rPr lang="en-US" sz="3600" dirty="0"/>
            </a:br>
            <a:r>
              <a:rPr lang="en-US" sz="3600" dirty="0"/>
              <a:t> </a:t>
            </a:r>
          </a:p>
        </p:txBody>
      </p:sp>
      <p:sp>
        <p:nvSpPr>
          <p:cNvPr id="3" name="Text Placeholder 2"/>
          <p:cNvSpPr>
            <a:spLocks noGrp="1"/>
          </p:cNvSpPr>
          <p:nvPr>
            <p:ph type="body" idx="1"/>
          </p:nvPr>
        </p:nvSpPr>
        <p:spPr>
          <a:xfrm>
            <a:off x="457199" y="1146950"/>
            <a:ext cx="8097520" cy="2468120"/>
          </a:xfrm>
        </p:spPr>
        <p:txBody>
          <a:bodyPr/>
          <a:lstStyle/>
          <a:p>
            <a:pPr algn="just"/>
            <a:r>
              <a:rPr lang="en-US" dirty="0"/>
              <a:t>A utility software is a small program that provides an addition to the capabilities provided by the operating system. </a:t>
            </a:r>
          </a:p>
          <a:p>
            <a:pPr algn="just"/>
            <a:r>
              <a:rPr lang="en-US" dirty="0"/>
              <a:t>It is intended to analyze, configure, monitor to maintain a computer.</a:t>
            </a:r>
          </a:p>
          <a:p>
            <a:pPr algn="just"/>
            <a:r>
              <a:rPr lang="en-US" dirty="0"/>
              <a:t>Typically a utility is smaller than a standard program in size and may be included with an operating system or installed separately.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169358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sz="3600" dirty="0"/>
              <a:t>System Software - Utility Software</a:t>
            </a:r>
            <a:br>
              <a:rPr lang="en-US" sz="3600" dirty="0"/>
            </a:br>
            <a:r>
              <a:rPr lang="en-US" sz="3600" dirty="0"/>
              <a:t> </a:t>
            </a:r>
          </a:p>
        </p:txBody>
      </p:sp>
      <p:sp>
        <p:nvSpPr>
          <p:cNvPr id="3" name="Text Placeholder 2"/>
          <p:cNvSpPr>
            <a:spLocks noGrp="1"/>
          </p:cNvSpPr>
          <p:nvPr>
            <p:ph type="body" idx="1"/>
          </p:nvPr>
        </p:nvSpPr>
        <p:spPr>
          <a:xfrm>
            <a:off x="457199" y="1146950"/>
            <a:ext cx="8097520" cy="3864792"/>
          </a:xfrm>
        </p:spPr>
        <p:txBody>
          <a:bodyPr/>
          <a:lstStyle/>
          <a:p>
            <a:pPr algn="just"/>
            <a:r>
              <a:rPr lang="en-US" dirty="0"/>
              <a:t>Examples:</a:t>
            </a:r>
          </a:p>
          <a:p>
            <a:pPr lvl="1" algn="just"/>
            <a:r>
              <a:rPr lang="en-US" sz="1600" dirty="0"/>
              <a:t>Antivirus – Microsoft Defender, Norton 360</a:t>
            </a:r>
          </a:p>
          <a:p>
            <a:pPr lvl="1" algn="just"/>
            <a:r>
              <a:rPr lang="en-US" sz="1600" dirty="0"/>
              <a:t>Backup Software – </a:t>
            </a:r>
            <a:r>
              <a:rPr lang="en-US" sz="1600" dirty="0" err="1"/>
              <a:t>EaseUS</a:t>
            </a:r>
            <a:r>
              <a:rPr lang="en-US" sz="1600" dirty="0"/>
              <a:t> </a:t>
            </a:r>
            <a:r>
              <a:rPr lang="en-US" sz="1600" dirty="0" err="1"/>
              <a:t>Todo</a:t>
            </a:r>
            <a:r>
              <a:rPr lang="en-US" sz="1600" dirty="0"/>
              <a:t>, </a:t>
            </a:r>
            <a:r>
              <a:rPr lang="en-US" sz="1600" dirty="0" err="1"/>
              <a:t>Filefort</a:t>
            </a:r>
            <a:endParaRPr lang="en-US" sz="1600" dirty="0"/>
          </a:p>
          <a:p>
            <a:pPr lvl="1" algn="just"/>
            <a:r>
              <a:rPr lang="en-US" sz="1600" dirty="0"/>
              <a:t>Compression Utility – WinZip, 7-Zip</a:t>
            </a:r>
          </a:p>
          <a:p>
            <a:pPr lvl="1" algn="just"/>
            <a:r>
              <a:rPr lang="en-US" sz="1600" dirty="0"/>
              <a:t>Debuggers </a:t>
            </a:r>
          </a:p>
          <a:p>
            <a:pPr lvl="1" algn="just"/>
            <a:r>
              <a:rPr lang="en-US" sz="1600" dirty="0"/>
              <a:t>Disk Checkers – Defrag, </a:t>
            </a:r>
            <a:r>
              <a:rPr lang="en-US" sz="1600" dirty="0" err="1"/>
              <a:t>ScanDisk</a:t>
            </a:r>
            <a:endParaRPr lang="en-US" sz="1600" dirty="0"/>
          </a:p>
          <a:p>
            <a:pPr lvl="1" algn="just"/>
            <a:r>
              <a:rPr lang="en-US" sz="1600" dirty="0"/>
              <a:t>Encryption Tools – </a:t>
            </a:r>
            <a:r>
              <a:rPr lang="en-US" sz="1600" dirty="0" err="1"/>
              <a:t>LastPass</a:t>
            </a:r>
            <a:r>
              <a:rPr lang="en-US" sz="1600" dirty="0"/>
              <a:t>, </a:t>
            </a:r>
            <a:r>
              <a:rPr lang="en-US" sz="1600" dirty="0" err="1"/>
              <a:t>VeraCrypt</a:t>
            </a:r>
            <a:endParaRPr lang="en-US" sz="1600" dirty="0"/>
          </a:p>
          <a:p>
            <a:pPr lvl="1" algn="just"/>
            <a:r>
              <a:rPr lang="en-US" sz="1600" dirty="0"/>
              <a:t>File Manager – </a:t>
            </a:r>
            <a:r>
              <a:rPr lang="en-US" sz="1600" dirty="0" err="1"/>
              <a:t>eFileCabinet</a:t>
            </a:r>
            <a:r>
              <a:rPr lang="en-US" sz="1600" dirty="0"/>
              <a:t>, M-Files</a:t>
            </a:r>
          </a:p>
          <a:p>
            <a:pPr lvl="1" algn="just"/>
            <a:r>
              <a:rPr lang="en-US" sz="1600" dirty="0"/>
              <a:t>Memory Tester – MemTest86, </a:t>
            </a:r>
            <a:r>
              <a:rPr lang="en-US" sz="1600" dirty="0" err="1"/>
              <a:t>DocMemory</a:t>
            </a:r>
            <a:endParaRPr lang="en-US" sz="1600" dirty="0"/>
          </a:p>
          <a:p>
            <a:pPr lvl="1" algn="just"/>
            <a:r>
              <a:rPr lang="en-US" sz="1600" dirty="0"/>
              <a:t>Network Monitors – </a:t>
            </a:r>
            <a:r>
              <a:rPr lang="en-US" sz="1600" dirty="0" err="1"/>
              <a:t>SolarWinds</a:t>
            </a:r>
            <a:endParaRPr lang="en-US" sz="16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217266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sz="3600" dirty="0"/>
              <a:t>System Software - Drivers</a:t>
            </a:r>
            <a:br>
              <a:rPr lang="en-US" sz="3600" dirty="0"/>
            </a:br>
            <a:r>
              <a:rPr lang="en-US" sz="3600" dirty="0"/>
              <a:t> </a:t>
            </a:r>
          </a:p>
        </p:txBody>
      </p:sp>
      <p:sp>
        <p:nvSpPr>
          <p:cNvPr id="3" name="Text Placeholder 2"/>
          <p:cNvSpPr>
            <a:spLocks noGrp="1"/>
          </p:cNvSpPr>
          <p:nvPr>
            <p:ph type="body" idx="1"/>
          </p:nvPr>
        </p:nvSpPr>
        <p:spPr>
          <a:xfrm>
            <a:off x="457199" y="1146950"/>
            <a:ext cx="8097520" cy="3864792"/>
          </a:xfrm>
        </p:spPr>
        <p:txBody>
          <a:bodyPr/>
          <a:lstStyle/>
          <a:p>
            <a:pPr algn="just"/>
            <a:r>
              <a:rPr lang="en-US" dirty="0"/>
              <a:t>A device driver (commonly referred to as simply a driver) is a computer program that helps to </a:t>
            </a:r>
            <a:r>
              <a:rPr lang="en-US" dirty="0" err="1"/>
              <a:t>identify,operates</a:t>
            </a:r>
            <a:r>
              <a:rPr lang="en-US" dirty="0"/>
              <a:t> or controls a particular type of device that is attached to a computer. </a:t>
            </a:r>
          </a:p>
          <a:p>
            <a:pPr algn="just"/>
            <a:r>
              <a:rPr lang="en-US" dirty="0"/>
              <a:t>Examples Mouse driver, keyboard driver, video card driver, sound card driver</a:t>
            </a:r>
            <a:endParaRPr lang="en-US" sz="16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33803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Application Software</a:t>
            </a:r>
          </a:p>
        </p:txBody>
      </p:sp>
      <p:sp>
        <p:nvSpPr>
          <p:cNvPr id="3" name="Text Placeholder 2"/>
          <p:cNvSpPr>
            <a:spLocks noGrp="1"/>
          </p:cNvSpPr>
          <p:nvPr>
            <p:ph type="body" idx="1"/>
          </p:nvPr>
        </p:nvSpPr>
        <p:spPr>
          <a:xfrm>
            <a:off x="457200" y="1452880"/>
            <a:ext cx="8097520" cy="3221870"/>
          </a:xfrm>
        </p:spPr>
        <p:txBody>
          <a:bodyPr/>
          <a:lstStyle/>
          <a:p>
            <a:pPr algn="just"/>
            <a:r>
              <a:rPr lang="en-US" dirty="0"/>
              <a:t>It is a set of one or more programs designed to carry out operations for a specific application.</a:t>
            </a:r>
          </a:p>
          <a:p>
            <a:pPr algn="just"/>
            <a:r>
              <a:rPr lang="en-US" dirty="0"/>
              <a:t>Application software cannot run on itself but is dependent on system software to execute.</a:t>
            </a:r>
          </a:p>
          <a:p>
            <a:pPr algn="just"/>
            <a:r>
              <a:rPr lang="en-US" dirty="0"/>
              <a:t>Example: Payroll systems, Inventory Control, Word Processor, Spreadsheet and Database Management System etc.</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38454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Open Source Software</a:t>
            </a:r>
          </a:p>
        </p:txBody>
      </p:sp>
      <p:sp>
        <p:nvSpPr>
          <p:cNvPr id="3" name="Text Placeholder 2"/>
          <p:cNvSpPr>
            <a:spLocks noGrp="1"/>
          </p:cNvSpPr>
          <p:nvPr>
            <p:ph type="body" idx="1"/>
          </p:nvPr>
        </p:nvSpPr>
        <p:spPr>
          <a:xfrm>
            <a:off x="457200" y="1452880"/>
            <a:ext cx="8097520" cy="3221870"/>
          </a:xfrm>
        </p:spPr>
        <p:txBody>
          <a:bodyPr/>
          <a:lstStyle/>
          <a:p>
            <a:pPr algn="just"/>
            <a:r>
              <a:rPr lang="en-US" dirty="0"/>
              <a:t>Open Source Software (OSS) is software whose source code is available under a license that permits users to use, change, and improve the software, and to redistribute it in modified or unmodified form.</a:t>
            </a:r>
          </a:p>
          <a:p>
            <a:pPr algn="just"/>
            <a:r>
              <a:rPr lang="en-US" dirty="0"/>
              <a:t>It is often developed in a public, collaborative manner. </a:t>
            </a:r>
          </a:p>
          <a:p>
            <a:pPr algn="just"/>
            <a:r>
              <a:rPr lang="en-US" dirty="0"/>
              <a:t>Well-known products are Linux, Netscape, Apache, etc.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2050" name="Picture 2" descr="So what is Open Source really? | SUSE Communitie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39114" y="3175729"/>
            <a:ext cx="2966811" cy="169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179028"/>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1424</Words>
  <Application>Microsoft Office PowerPoint</Application>
  <PresentationFormat>On-screen Show (16:9)</PresentationFormat>
  <Paragraphs>179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Barlow Light</vt:lpstr>
      <vt:lpstr>Raleway SemiBold</vt:lpstr>
      <vt:lpstr>Raleway</vt:lpstr>
      <vt:lpstr>Gaoler template</vt:lpstr>
      <vt:lpstr>Introduction to Software</vt:lpstr>
      <vt:lpstr>Software</vt:lpstr>
      <vt:lpstr>Types of Software </vt:lpstr>
      <vt:lpstr>System Software </vt:lpstr>
      <vt:lpstr>System Software - Utility Software  </vt:lpstr>
      <vt:lpstr>System Software - Utility Software  </vt:lpstr>
      <vt:lpstr>System Software - Drivers  </vt:lpstr>
      <vt:lpstr>Application Software</vt:lpstr>
      <vt:lpstr>Open Source Software</vt:lpstr>
      <vt:lpstr>Proprietary Software</vt:lpstr>
      <vt:lpstr>Malicious Software </vt:lpstr>
      <vt:lpstr>Virus</vt:lpstr>
      <vt:lpstr>Worm</vt:lpstr>
      <vt:lpstr>Adware</vt:lpstr>
      <vt:lpstr>Spyware</vt:lpstr>
      <vt:lpstr>Trojan Horse </vt:lpstr>
      <vt:lpstr>Software Programming</vt:lpstr>
      <vt:lpstr>Some of the famous programming languages are:</vt:lpstr>
      <vt:lpstr>Classification of Programming Languages</vt:lpstr>
      <vt:lpstr>Machine Language</vt:lpstr>
      <vt:lpstr>Assembly Language</vt:lpstr>
      <vt:lpstr>High Level Language</vt:lpstr>
      <vt:lpstr>Language Translator Programs</vt:lpstr>
      <vt:lpstr>Assembler</vt:lpstr>
      <vt:lpstr>Compiler</vt:lpstr>
      <vt:lpstr>Interpreter</vt:lpstr>
      <vt:lpstr>Systems / Software Development Lifecycle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Technology  Chapter 1</dc:title>
  <dc:creator>HP</dc:creator>
  <cp:lastModifiedBy>Obaid Majeed</cp:lastModifiedBy>
  <cp:revision>137</cp:revision>
  <dcterms:modified xsi:type="dcterms:W3CDTF">2024-01-20T05:47:00Z</dcterms:modified>
</cp:coreProperties>
</file>