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309" r:id="rId2"/>
    <p:sldId id="311" r:id="rId3"/>
    <p:sldId id="288" r:id="rId4"/>
    <p:sldId id="310" r:id="rId5"/>
    <p:sldId id="312" r:id="rId6"/>
    <p:sldId id="313" r:id="rId7"/>
    <p:sldId id="296" r:id="rId8"/>
    <p:sldId id="314" r:id="rId9"/>
    <p:sldId id="299" r:id="rId10"/>
    <p:sldId id="315" r:id="rId11"/>
    <p:sldId id="316" r:id="rId12"/>
    <p:sldId id="317" r:id="rId13"/>
    <p:sldId id="318" r:id="rId14"/>
    <p:sldId id="319" r:id="rId15"/>
    <p:sldId id="320" r:id="rId16"/>
    <p:sldId id="321" r:id="rId17"/>
  </p:sldIdLst>
  <p:sldSz cx="9144000" cy="5143500" type="screen16x9"/>
  <p:notesSz cx="6858000" cy="9144000"/>
  <p:embeddedFontLst>
    <p:embeddedFont>
      <p:font typeface="Barlow Light" panose="00000400000000000000" pitchFamily="2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Raleway SemiBold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97714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622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9" y="4356864"/>
            <a:ext cx="1213821" cy="273844"/>
          </a:xfrm>
          <a:prstGeom prst="rect">
            <a:avLst/>
          </a:prstGeom>
        </p:spPr>
        <p:txBody>
          <a:bodyPr/>
          <a:lstStyle/>
          <a:p>
            <a:fld id="{44D59B3C-5250-4C53-B079-8D133DBC09C6}" type="datetime1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1" y="4356864"/>
            <a:ext cx="554018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CT174 - Foundations of Information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2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1679573"/>
            <a:ext cx="6254044" cy="1021556"/>
          </a:xfrm>
        </p:spPr>
        <p:txBody>
          <a:bodyPr anchor="b"/>
          <a:lstStyle>
            <a:lvl1pPr algn="ctr">
              <a:defRPr sz="3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8" y="2794001"/>
            <a:ext cx="6231467" cy="982133"/>
          </a:xfrm>
        </p:spPr>
        <p:txBody>
          <a:bodyPr anchor="t"/>
          <a:lstStyle>
            <a:lvl1pPr marL="0" indent="0" algn="ctr">
              <a:buNone/>
              <a:defRPr sz="1500">
                <a:solidFill>
                  <a:schemeClr val="tx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9" y="4356864"/>
            <a:ext cx="1213821" cy="273844"/>
          </a:xfrm>
          <a:prstGeom prst="rect">
            <a:avLst/>
          </a:prstGeom>
        </p:spPr>
        <p:txBody>
          <a:bodyPr/>
          <a:lstStyle/>
          <a:p>
            <a:fld id="{CFA42090-3678-4156-9413-1C1E00153FF4}" type="datetime1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1" y="4356864"/>
            <a:ext cx="554018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CT174 - Foundations of Information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8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60" r:id="rId3"/>
    <p:sldLayoutId id="214748366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920900" y="1863600"/>
            <a:ext cx="52884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3000" dirty="0"/>
              <a:t>Data Types and Representation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256294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5600"/>
            <a:ext cx="8028040" cy="456284"/>
          </a:xfrm>
        </p:spPr>
        <p:txBody>
          <a:bodyPr/>
          <a:lstStyle/>
          <a:p>
            <a:r>
              <a:rPr lang="en-US" sz="2800" dirty="0"/>
              <a:t>Binary Coding Schemes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061884"/>
            <a:ext cx="8097520" cy="3286821"/>
          </a:xfrm>
        </p:spPr>
        <p:txBody>
          <a:bodyPr/>
          <a:lstStyle/>
          <a:p>
            <a:r>
              <a:rPr lang="en-US" sz="1600" dirty="0"/>
              <a:t>Letters, numbers, and special characters are represented within a computer system by means of binary coding schemes</a:t>
            </a:r>
          </a:p>
          <a:p>
            <a:endParaRPr lang="en-US" sz="1600" dirty="0"/>
          </a:p>
          <a:p>
            <a:r>
              <a:rPr lang="en-US" sz="1600" dirty="0"/>
              <a:t>These schemes are different arrangement of </a:t>
            </a:r>
            <a:r>
              <a:rPr lang="en-US" sz="1600" b="1" dirty="0"/>
              <a:t>off/on</a:t>
            </a:r>
            <a:r>
              <a:rPr lang="en-US" sz="1600" dirty="0"/>
              <a:t> or </a:t>
            </a:r>
            <a:r>
              <a:rPr lang="en-US" sz="1600" b="1" dirty="0"/>
              <a:t>0s and 1s</a:t>
            </a:r>
            <a:r>
              <a:rPr lang="en-US" sz="1600" dirty="0"/>
              <a:t> in such a way that they represent characters, digits, or other values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4581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5600"/>
            <a:ext cx="8028040" cy="456284"/>
          </a:xfrm>
        </p:spPr>
        <p:txBody>
          <a:bodyPr/>
          <a:lstStyle/>
          <a:p>
            <a:r>
              <a:rPr lang="en-US" sz="2800" dirty="0"/>
              <a:t>ASCII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061884"/>
            <a:ext cx="8097520" cy="3286821"/>
          </a:xfrm>
        </p:spPr>
        <p:txBody>
          <a:bodyPr/>
          <a:lstStyle/>
          <a:p>
            <a:r>
              <a:rPr lang="en-US" sz="1600" dirty="0"/>
              <a:t>Stands for </a:t>
            </a:r>
            <a:r>
              <a:rPr lang="en-US" sz="1600" b="1" dirty="0"/>
              <a:t>A</a:t>
            </a:r>
            <a:r>
              <a:rPr lang="en-US" sz="1600" dirty="0"/>
              <a:t>merican </a:t>
            </a:r>
            <a:r>
              <a:rPr lang="en-US" sz="1600" b="1" dirty="0"/>
              <a:t>S</a:t>
            </a:r>
            <a:r>
              <a:rPr lang="en-US" sz="1600" dirty="0"/>
              <a:t>tandard </a:t>
            </a:r>
            <a:r>
              <a:rPr lang="en-US" sz="1600" b="1" dirty="0"/>
              <a:t>C</a:t>
            </a:r>
            <a:r>
              <a:rPr lang="en-US" sz="1600" dirty="0"/>
              <a:t>ode for </a:t>
            </a:r>
            <a:r>
              <a:rPr lang="en-US" sz="1600" b="1" dirty="0"/>
              <a:t>I</a:t>
            </a:r>
            <a:r>
              <a:rPr lang="en-US" sz="1600" dirty="0"/>
              <a:t>nformation </a:t>
            </a:r>
            <a:r>
              <a:rPr lang="en-US" sz="1600" b="1" dirty="0"/>
              <a:t>I</a:t>
            </a:r>
            <a:r>
              <a:rPr lang="en-US" sz="1600" dirty="0"/>
              <a:t>nterchange</a:t>
            </a:r>
          </a:p>
          <a:p>
            <a:r>
              <a:rPr lang="en-US" sz="1600" dirty="0"/>
              <a:t>Pronounced as “ask-</a:t>
            </a:r>
            <a:r>
              <a:rPr lang="en-US" sz="1600" dirty="0" err="1"/>
              <a:t>ee</a:t>
            </a:r>
            <a:r>
              <a:rPr lang="en-US" sz="1600" dirty="0"/>
              <a:t>”</a:t>
            </a:r>
          </a:p>
          <a:p>
            <a:r>
              <a:rPr lang="en-US" sz="1600" dirty="0"/>
              <a:t>It is the binary code most widely used on microcomputers in English and Western European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5323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5600"/>
            <a:ext cx="8028040" cy="456284"/>
          </a:xfrm>
        </p:spPr>
        <p:txBody>
          <a:bodyPr/>
          <a:lstStyle/>
          <a:p>
            <a:r>
              <a:rPr lang="en-US" sz="2800" dirty="0"/>
              <a:t>Extended ASCII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8" y="1061884"/>
            <a:ext cx="5787657" cy="3488851"/>
          </a:xfrm>
        </p:spPr>
        <p:txBody>
          <a:bodyPr/>
          <a:lstStyle/>
          <a:p>
            <a:r>
              <a:rPr lang="en-US" sz="1600" dirty="0"/>
              <a:t>ASCII was originally developed for basic computers and uses a 7-bit code</a:t>
            </a:r>
          </a:p>
          <a:p>
            <a:r>
              <a:rPr lang="en-US" sz="1600" dirty="0"/>
              <a:t>As more computers began to work with 8-bit groups of data, ASCII was written as 8 bits (Extended ASCII)</a:t>
            </a:r>
          </a:p>
          <a:p>
            <a:r>
              <a:rPr lang="en-US" sz="1600" dirty="0"/>
              <a:t>Using eight bits instead of seven bits allows Extended ASCII to provide codes for 256 characters (2^8), where 1 bit is reserved and 255 available.</a:t>
            </a:r>
          </a:p>
          <a:p>
            <a:r>
              <a:rPr lang="en-US" sz="1600" dirty="0"/>
              <a:t>Includes such characters as math symbols and Greek letters</a:t>
            </a:r>
          </a:p>
          <a:p>
            <a:r>
              <a:rPr lang="en-US" sz="1600" dirty="0"/>
              <a:t>ASCII’s 256 characters, however, are not enough to handle such languages as Chinese and Japanese, with their thousands of characters</a:t>
            </a:r>
          </a:p>
          <a:p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769" y="1497699"/>
            <a:ext cx="2409392" cy="2851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785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5600"/>
            <a:ext cx="8028040" cy="456284"/>
          </a:xfrm>
        </p:spPr>
        <p:txBody>
          <a:bodyPr/>
          <a:lstStyle/>
          <a:p>
            <a:r>
              <a:rPr lang="en-US" sz="2800" dirty="0"/>
              <a:t>Unicode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061884"/>
            <a:ext cx="8097520" cy="3286821"/>
          </a:xfrm>
        </p:spPr>
        <p:txBody>
          <a:bodyPr/>
          <a:lstStyle/>
          <a:p>
            <a:r>
              <a:rPr lang="en-US" sz="1600" dirty="0"/>
              <a:t>It was developed in the early 1990s</a:t>
            </a:r>
          </a:p>
          <a:p>
            <a:endParaRPr lang="en-US" sz="1600" dirty="0"/>
          </a:p>
          <a:p>
            <a:r>
              <a:rPr lang="en-US" sz="1600" dirty="0"/>
              <a:t>Unicode uses 2 bytes for each character with default encoding scheme of 16-bits, hence it can handle 65,536 character combinations (2^16).</a:t>
            </a:r>
          </a:p>
          <a:p>
            <a:endParaRPr lang="en-US" sz="1600" dirty="0"/>
          </a:p>
          <a:p>
            <a:r>
              <a:rPr lang="en-US" sz="1600" dirty="0"/>
              <a:t>Hence it allows almost all the written languages of the world to be represented using a single character set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8773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5600"/>
            <a:ext cx="8028040" cy="456284"/>
          </a:xfrm>
        </p:spPr>
        <p:txBody>
          <a:bodyPr/>
          <a:lstStyle/>
          <a:p>
            <a:r>
              <a:rPr lang="en-US" sz="2800" dirty="0"/>
              <a:t>Other Coding Schemes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061884"/>
            <a:ext cx="8097520" cy="3286821"/>
          </a:xfrm>
        </p:spPr>
        <p:txBody>
          <a:bodyPr/>
          <a:lstStyle/>
          <a:p>
            <a:r>
              <a:rPr lang="en-US" b="1" dirty="0"/>
              <a:t>UTF – 8</a:t>
            </a:r>
            <a:r>
              <a:rPr lang="en-US" dirty="0"/>
              <a:t> (Unicode Transformation Format – 8 bit)</a:t>
            </a:r>
          </a:p>
          <a:p>
            <a:endParaRPr lang="en-US" dirty="0"/>
          </a:p>
          <a:p>
            <a:r>
              <a:rPr lang="en-US" b="1" dirty="0"/>
              <a:t>EBCDIC</a:t>
            </a:r>
            <a:r>
              <a:rPr lang="en-US" dirty="0"/>
              <a:t> – Extended Binary Coded Decimal Interchange Code)</a:t>
            </a:r>
          </a:p>
          <a:p>
            <a:pPr lvl="1"/>
            <a:r>
              <a:rPr lang="en-US" dirty="0"/>
              <a:t>Used with IBM or IBM compatible mainframe computers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0005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5600"/>
            <a:ext cx="8028040" cy="456284"/>
          </a:xfrm>
        </p:spPr>
        <p:txBody>
          <a:bodyPr/>
          <a:lstStyle/>
          <a:p>
            <a:r>
              <a:rPr lang="en-US" sz="2800" dirty="0"/>
              <a:t>Text Document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061884"/>
            <a:ext cx="8097520" cy="3286821"/>
          </a:xfrm>
        </p:spPr>
        <p:txBody>
          <a:bodyPr/>
          <a:lstStyle/>
          <a:p>
            <a:r>
              <a:rPr lang="en-US" dirty="0"/>
              <a:t>Plain, unformatted text is sometimes called ASCII text and is stored in a text file with a name ending in </a:t>
            </a:r>
            <a:r>
              <a:rPr lang="en-US" b="1" dirty="0"/>
              <a:t>.txt</a:t>
            </a:r>
            <a:r>
              <a:rPr lang="en-US" dirty="0"/>
              <a:t>.</a:t>
            </a:r>
          </a:p>
          <a:p>
            <a:r>
              <a:rPr lang="en-US" dirty="0"/>
              <a:t>In Windows, these files are labeled  as “Text Document” while on Apple devices these files are labeled “</a:t>
            </a:r>
            <a:r>
              <a:rPr lang="en-US" b="1" dirty="0"/>
              <a:t>Plain Text</a:t>
            </a:r>
            <a:r>
              <a:rPr lang="en-US" dirty="0"/>
              <a:t>.”</a:t>
            </a:r>
          </a:p>
          <a:p>
            <a:r>
              <a:rPr lang="en-US" dirty="0"/>
              <a:t>ASCII text files contain no formatting</a:t>
            </a:r>
          </a:p>
          <a:p>
            <a:r>
              <a:rPr lang="en-US" dirty="0"/>
              <a:t>To create documents with styles and formats, formatting codes have to be embedded in the text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7218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5600"/>
            <a:ext cx="8028040" cy="456284"/>
          </a:xfrm>
        </p:spPr>
        <p:txBody>
          <a:bodyPr/>
          <a:lstStyle/>
          <a:p>
            <a:r>
              <a:rPr lang="en-US" sz="2800" dirty="0"/>
              <a:t>Formatted Text Document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061884"/>
            <a:ext cx="8097520" cy="3286821"/>
          </a:xfrm>
        </p:spPr>
        <p:txBody>
          <a:bodyPr/>
          <a:lstStyle/>
          <a:p>
            <a:r>
              <a:rPr lang="en-US" dirty="0"/>
              <a:t>Microsoft Word produces formatted text and creates documents in </a:t>
            </a:r>
            <a:r>
              <a:rPr lang="en-US" b="1" dirty="0"/>
              <a:t>DOCX </a:t>
            </a:r>
            <a:r>
              <a:rPr lang="en-US" dirty="0"/>
              <a:t>format</a:t>
            </a:r>
          </a:p>
          <a:p>
            <a:r>
              <a:rPr lang="en-US" dirty="0"/>
              <a:t>Apple Pages produces documents in </a:t>
            </a:r>
            <a:r>
              <a:rPr lang="en-US" b="1" dirty="0"/>
              <a:t>PAGES </a:t>
            </a:r>
            <a:r>
              <a:rPr lang="en-US" dirty="0"/>
              <a:t>format</a:t>
            </a:r>
          </a:p>
          <a:p>
            <a:r>
              <a:rPr lang="en-US" dirty="0"/>
              <a:t>Adobe Acrobat produces documents in </a:t>
            </a:r>
            <a:r>
              <a:rPr lang="en-US" b="1" dirty="0"/>
              <a:t>PDF </a:t>
            </a:r>
            <a:r>
              <a:rPr lang="en-US" dirty="0"/>
              <a:t>format</a:t>
            </a:r>
          </a:p>
          <a:p>
            <a:r>
              <a:rPr lang="en-US" dirty="0"/>
              <a:t>HTML markup language used for Web pages produces documents in </a:t>
            </a:r>
            <a:r>
              <a:rPr lang="en-US" b="1" dirty="0"/>
              <a:t>HTML </a:t>
            </a:r>
            <a:r>
              <a:rPr lang="en-US" dirty="0"/>
              <a:t>format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204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5600"/>
            <a:ext cx="8028040" cy="456284"/>
          </a:xfrm>
        </p:spPr>
        <p:txBody>
          <a:bodyPr/>
          <a:lstStyle/>
          <a:p>
            <a:r>
              <a:rPr lang="en-US" sz="3200" dirty="0"/>
              <a:t>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1884"/>
            <a:ext cx="8097520" cy="3612865"/>
          </a:xfrm>
        </p:spPr>
        <p:txBody>
          <a:bodyPr/>
          <a:lstStyle/>
          <a:p>
            <a:r>
              <a:rPr lang="en-US" sz="1600" dirty="0"/>
              <a:t>Refers to the symbols that represent people, events, things, and ideas</a:t>
            </a:r>
          </a:p>
          <a:p>
            <a:endParaRPr lang="en-US" sz="1600" dirty="0"/>
          </a:p>
          <a:p>
            <a:r>
              <a:rPr lang="en-US" sz="1600" dirty="0"/>
              <a:t>It can be a name, a number, the colors in a photograph, or the notes in a musical composition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9949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5600"/>
            <a:ext cx="8028040" cy="456284"/>
          </a:xfrm>
        </p:spPr>
        <p:txBody>
          <a:bodyPr/>
          <a:lstStyle/>
          <a:p>
            <a:r>
              <a:rPr lang="en-US" sz="2800" dirty="0"/>
              <a:t>Data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3562"/>
            <a:ext cx="8097520" cy="3711188"/>
          </a:xfrm>
        </p:spPr>
        <p:txBody>
          <a:bodyPr/>
          <a:lstStyle/>
          <a:p>
            <a:pPr marL="114300" indent="0" algn="just">
              <a:buNone/>
            </a:pPr>
            <a:r>
              <a:rPr lang="en-US" sz="1600" dirty="0"/>
              <a:t>A data type, in programming, is a classification that specifies which type of value a variable has and what type of mathematical, relational or logical operations can be applied to it without causing an error. A string, for example, is a data type that is used to classify text and an integer is a data type used to classify whole numbers.</a:t>
            </a:r>
          </a:p>
          <a:p>
            <a:pPr marL="114300" indent="0" algn="just">
              <a:buNone/>
            </a:pPr>
            <a:endParaRPr lang="en-US" sz="1600" dirty="0"/>
          </a:p>
          <a:p>
            <a:pPr marL="114300" indent="0" algn="just">
              <a:buNone/>
            </a:pP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73757" y="2590050"/>
          <a:ext cx="5064406" cy="1446342"/>
        </p:xfrm>
        <a:graphic>
          <a:graphicData uri="http://schemas.openxmlformats.org/drawingml/2006/table">
            <a:tbl>
              <a:tblPr/>
              <a:tblGrid>
                <a:gridCol w="1230644">
                  <a:extLst>
                    <a:ext uri="{9D8B030D-6E8A-4147-A177-3AD203B41FA5}">
                      <a16:colId xmlns:a16="http://schemas.microsoft.com/office/drawing/2014/main" val="3875706338"/>
                    </a:ext>
                  </a:extLst>
                </a:gridCol>
                <a:gridCol w="1867312">
                  <a:extLst>
                    <a:ext uri="{9D8B030D-6E8A-4147-A177-3AD203B41FA5}">
                      <a16:colId xmlns:a16="http://schemas.microsoft.com/office/drawing/2014/main" val="1111131130"/>
                    </a:ext>
                  </a:extLst>
                </a:gridCol>
                <a:gridCol w="1966450">
                  <a:extLst>
                    <a:ext uri="{9D8B030D-6E8A-4147-A177-3AD203B41FA5}">
                      <a16:colId xmlns:a16="http://schemas.microsoft.com/office/drawing/2014/main" val="3485071667"/>
                    </a:ext>
                  </a:extLst>
                </a:gridCol>
              </a:tblGrid>
              <a:tr h="23364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Data Type</a:t>
                      </a:r>
                    </a:p>
                  </a:txBody>
                  <a:tcPr marL="11372" marR="11372" marT="11372" marB="11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A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Used for</a:t>
                      </a:r>
                    </a:p>
                  </a:txBody>
                  <a:tcPr marL="11372" marR="11372" marT="11372" marB="11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A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Example</a:t>
                      </a:r>
                    </a:p>
                  </a:txBody>
                  <a:tcPr marL="11372" marR="11372" marT="11372" marB="11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724410"/>
                  </a:ext>
                </a:extLst>
              </a:tr>
              <a:tr h="233641">
                <a:tc>
                  <a:txBody>
                    <a:bodyPr/>
                    <a:lstStyle/>
                    <a:p>
                      <a:pPr fontAlgn="t"/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String</a:t>
                      </a:r>
                    </a:p>
                  </a:txBody>
                  <a:tcPr marL="11372" marR="11372" marT="11372" marB="11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Alphanumeric characters</a:t>
                      </a:r>
                    </a:p>
                  </a:txBody>
                  <a:tcPr marL="11372" marR="11372" marT="11372" marB="11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hello world, Alice</a:t>
                      </a:r>
                      <a:r>
                        <a:rPr lang="en-US" sz="1000" b="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etc.</a:t>
                      </a:r>
                      <a:endParaRPr lang="en-US" sz="10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11372" marR="11372" marT="11372" marB="11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765139"/>
                  </a:ext>
                </a:extLst>
              </a:tr>
              <a:tr h="233641">
                <a:tc>
                  <a:txBody>
                    <a:bodyPr/>
                    <a:lstStyle/>
                    <a:p>
                      <a:pPr fontAlgn="t"/>
                      <a:r>
                        <a:rPr lang="en-US" sz="1000" b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Integer</a:t>
                      </a:r>
                    </a:p>
                  </a:txBody>
                  <a:tcPr marL="11372" marR="11372" marT="11372" marB="11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Whole numbers</a:t>
                      </a:r>
                    </a:p>
                  </a:txBody>
                  <a:tcPr marL="11372" marR="11372" marT="11372" marB="11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7, 12, 999</a:t>
                      </a:r>
                    </a:p>
                  </a:txBody>
                  <a:tcPr marL="11372" marR="11372" marT="11372" marB="11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18681"/>
                  </a:ext>
                </a:extLst>
              </a:tr>
              <a:tr h="278137">
                <a:tc>
                  <a:txBody>
                    <a:bodyPr/>
                    <a:lstStyle/>
                    <a:p>
                      <a:pPr fontAlgn="t"/>
                      <a:r>
                        <a:rPr lang="en-US" sz="1000" b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Float (floating point)</a:t>
                      </a:r>
                    </a:p>
                  </a:txBody>
                  <a:tcPr marL="11372" marR="11372" marT="11372" marB="11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Number with a decimal point</a:t>
                      </a:r>
                    </a:p>
                  </a:txBody>
                  <a:tcPr marL="11372" marR="11372" marT="11372" marB="11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3.15, 9.06, 00.13</a:t>
                      </a:r>
                    </a:p>
                  </a:txBody>
                  <a:tcPr marL="11372" marR="11372" marT="11372" marB="11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567362"/>
                  </a:ext>
                </a:extLst>
              </a:tr>
              <a:tr h="233641">
                <a:tc>
                  <a:txBody>
                    <a:bodyPr/>
                    <a:lstStyle/>
                    <a:p>
                      <a:pPr fontAlgn="t"/>
                      <a:r>
                        <a:rPr lang="en-US" sz="1000" b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Character</a:t>
                      </a:r>
                    </a:p>
                  </a:txBody>
                  <a:tcPr marL="11372" marR="11372" marT="11372" marB="11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Encoding text numerically</a:t>
                      </a:r>
                    </a:p>
                  </a:txBody>
                  <a:tcPr marL="11372" marR="11372" marT="11372" marB="11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a,</a:t>
                      </a:r>
                      <a:r>
                        <a:rPr lang="en-US" sz="1000" b="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b, x etc.</a:t>
                      </a:r>
                      <a:endParaRPr lang="en-US" sz="10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11372" marR="11372" marT="11372" marB="11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82389"/>
                  </a:ext>
                </a:extLst>
              </a:tr>
              <a:tr h="233641">
                <a:tc>
                  <a:txBody>
                    <a:bodyPr/>
                    <a:lstStyle/>
                    <a:p>
                      <a:pPr fontAlgn="t"/>
                      <a:r>
                        <a:rPr lang="en-US" sz="1000" b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Boolean</a:t>
                      </a:r>
                    </a:p>
                  </a:txBody>
                  <a:tcPr marL="11372" marR="11372" marT="11372" marB="11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Representing logical values</a:t>
                      </a:r>
                    </a:p>
                  </a:txBody>
                  <a:tcPr marL="11372" marR="11372" marT="11372" marB="11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TRUE, FALSE</a:t>
                      </a:r>
                    </a:p>
                  </a:txBody>
                  <a:tcPr marL="11372" marR="11372" marT="11372" marB="11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888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00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5600"/>
            <a:ext cx="8028040" cy="456284"/>
          </a:xfrm>
        </p:spPr>
        <p:txBody>
          <a:bodyPr/>
          <a:lstStyle/>
          <a:p>
            <a:r>
              <a:rPr lang="en-US" sz="2800" dirty="0"/>
              <a:t>Data Representation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3561"/>
            <a:ext cx="8097520" cy="3286821"/>
          </a:xfrm>
        </p:spPr>
        <p:txBody>
          <a:bodyPr/>
          <a:lstStyle/>
          <a:p>
            <a:r>
              <a:rPr lang="en-US" sz="1600" dirty="0"/>
              <a:t>Refers to the form in which data is stored, processed, and transmitted</a:t>
            </a:r>
          </a:p>
          <a:p>
            <a:endParaRPr lang="en-US" sz="1600" dirty="0"/>
          </a:p>
          <a:p>
            <a:r>
              <a:rPr lang="en-US" sz="1600" dirty="0"/>
              <a:t>Devices such as Computers, Smartphones, and iPods store data in digital formats that can be handled by electronic circuitry</a:t>
            </a:r>
          </a:p>
          <a:p>
            <a:r>
              <a:rPr lang="en-US" sz="1600" dirty="0"/>
              <a:t>Computers run on electricity – which can be either on or off</a:t>
            </a:r>
          </a:p>
          <a:p>
            <a:endParaRPr lang="en-US" sz="1600" dirty="0"/>
          </a:p>
          <a:p>
            <a:r>
              <a:rPr lang="en-US" sz="1600" dirty="0"/>
              <a:t>The two-state situation allows computers to use the </a:t>
            </a:r>
            <a:r>
              <a:rPr lang="en-US" sz="1600" b="1" dirty="0"/>
              <a:t>binary system</a:t>
            </a:r>
            <a:r>
              <a:rPr lang="en-US" sz="1600" dirty="0"/>
              <a:t> to represent data and programs</a:t>
            </a:r>
          </a:p>
          <a:p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94906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5600"/>
            <a:ext cx="8028040" cy="456284"/>
          </a:xfrm>
        </p:spPr>
        <p:txBody>
          <a:bodyPr/>
          <a:lstStyle/>
          <a:p>
            <a:r>
              <a:rPr lang="en-US" sz="2800" dirty="0"/>
              <a:t>Binary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3561"/>
            <a:ext cx="8097520" cy="3286821"/>
          </a:xfrm>
        </p:spPr>
        <p:txBody>
          <a:bodyPr/>
          <a:lstStyle/>
          <a:p>
            <a:pPr algn="just"/>
            <a:r>
              <a:rPr lang="en-US" sz="1600" dirty="0"/>
              <a:t>All data and program instructions that go into the computer are represented in terms of binary numbers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Binary system has only two digits: </a:t>
            </a:r>
            <a:r>
              <a:rPr lang="en-US" sz="1600" b="1" dirty="0"/>
              <a:t>0 and 1</a:t>
            </a:r>
          </a:p>
          <a:p>
            <a:pPr algn="just"/>
            <a:r>
              <a:rPr lang="en-US" sz="1600" dirty="0"/>
              <a:t>Example:</a:t>
            </a:r>
          </a:p>
          <a:p>
            <a:pPr lvl="1" algn="just"/>
            <a:r>
              <a:rPr lang="en-US" sz="1600" dirty="0"/>
              <a:t>When key “G” is pressed on the computer keyboard, the character is automatically converted into the series of electronic impulses that the computer can recognize</a:t>
            </a:r>
          </a:p>
          <a:p>
            <a:pPr algn="just"/>
            <a:endParaRPr lang="en-US" sz="1600" b="1" dirty="0"/>
          </a:p>
          <a:p>
            <a:pPr algn="just"/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024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5600"/>
            <a:ext cx="8028040" cy="456284"/>
          </a:xfrm>
        </p:spPr>
        <p:txBody>
          <a:bodyPr/>
          <a:lstStyle/>
          <a:p>
            <a:r>
              <a:rPr lang="en-US" sz="2800" dirty="0"/>
              <a:t>Digitization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3561"/>
            <a:ext cx="8097520" cy="328682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600" dirty="0"/>
              <a:t>The process of converting manual data, such as text, numbers, photo, or music into digital data so that it can be used by electronic devices like computers, smartphones,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7703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297" y="456597"/>
            <a:ext cx="4786830" cy="423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5694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5600"/>
            <a:ext cx="8028040" cy="456284"/>
          </a:xfrm>
        </p:spPr>
        <p:txBody>
          <a:bodyPr/>
          <a:lstStyle/>
          <a:p>
            <a:r>
              <a:rPr lang="en-US" sz="2800" dirty="0"/>
              <a:t>Measuring Capacity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3561"/>
            <a:ext cx="8097520" cy="3286821"/>
          </a:xfrm>
        </p:spPr>
        <p:txBody>
          <a:bodyPr/>
          <a:lstStyle/>
          <a:p>
            <a:r>
              <a:rPr lang="en-US" sz="1600" dirty="0"/>
              <a:t>How many representations of 0s and 1s can be held in a computer or a storage device such as a hard disk?</a:t>
            </a:r>
          </a:p>
          <a:p>
            <a:endParaRPr lang="en-US" sz="1600" dirty="0"/>
          </a:p>
          <a:p>
            <a:r>
              <a:rPr lang="en-US" sz="1600" dirty="0"/>
              <a:t>Capacity is denoted by </a:t>
            </a:r>
            <a:r>
              <a:rPr lang="en-US" sz="1600" b="1" dirty="0"/>
              <a:t>bits</a:t>
            </a:r>
            <a:r>
              <a:rPr lang="en-US" sz="1600" dirty="0"/>
              <a:t> and </a:t>
            </a:r>
            <a:r>
              <a:rPr lang="en-US" sz="1600" b="1" dirty="0"/>
              <a:t>bytes</a:t>
            </a:r>
            <a:r>
              <a:rPr lang="en-US" sz="1600" dirty="0"/>
              <a:t> and multiples thereof—kilobytes, megabytes, gigabytes, and so 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790" y="2526937"/>
            <a:ext cx="4028233" cy="2511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552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Binary Coding Schemes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86162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760</Words>
  <Application>Microsoft Office PowerPoint</Application>
  <PresentationFormat>On-screen Show (16:9)</PresentationFormat>
  <Paragraphs>95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Barlow Light</vt:lpstr>
      <vt:lpstr>Raleway SemiBold</vt:lpstr>
      <vt:lpstr>Gaoler template</vt:lpstr>
      <vt:lpstr>Data Types and Representation</vt:lpstr>
      <vt:lpstr>Data</vt:lpstr>
      <vt:lpstr>Data Types</vt:lpstr>
      <vt:lpstr>Data Representation</vt:lpstr>
      <vt:lpstr>Binary System</vt:lpstr>
      <vt:lpstr>Digitization</vt:lpstr>
      <vt:lpstr>PowerPoint Presentation</vt:lpstr>
      <vt:lpstr>Measuring Capacity</vt:lpstr>
      <vt:lpstr>Binary Coding Schemes</vt:lpstr>
      <vt:lpstr>Binary Coding Schemes</vt:lpstr>
      <vt:lpstr>ASCII</vt:lpstr>
      <vt:lpstr>Extended ASCII</vt:lpstr>
      <vt:lpstr>Unicode</vt:lpstr>
      <vt:lpstr>Other Coding Schemes</vt:lpstr>
      <vt:lpstr>Text Document</vt:lpstr>
      <vt:lpstr>Formatted Text Document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Information Technology  Chapter 1</dc:title>
  <dc:creator>HP</dc:creator>
  <cp:lastModifiedBy>Obaid Majeed</cp:lastModifiedBy>
  <cp:revision>115</cp:revision>
  <dcterms:modified xsi:type="dcterms:W3CDTF">2024-01-20T06:05:50Z</dcterms:modified>
</cp:coreProperties>
</file>