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7" r:id="rId2"/>
    <p:sldId id="287" r:id="rId3"/>
    <p:sldId id="288" r:id="rId4"/>
    <p:sldId id="289" r:id="rId5"/>
    <p:sldId id="290" r:id="rId6"/>
    <p:sldId id="292" r:id="rId7"/>
    <p:sldId id="291" r:id="rId8"/>
    <p:sldId id="293" r:id="rId9"/>
    <p:sldId id="294" r:id="rId10"/>
    <p:sldId id="295" r:id="rId11"/>
    <p:sldId id="256" r:id="rId12"/>
    <p:sldId id="260" r:id="rId13"/>
    <p:sldId id="257" r:id="rId14"/>
    <p:sldId id="262" r:id="rId15"/>
    <p:sldId id="263" r:id="rId16"/>
    <p:sldId id="264" r:id="rId17"/>
    <p:sldId id="266" r:id="rId18"/>
    <p:sldId id="265" r:id="rId19"/>
    <p:sldId id="267" r:id="rId20"/>
    <p:sldId id="272" r:id="rId21"/>
    <p:sldId id="286" r:id="rId22"/>
    <p:sldId id="269" r:id="rId23"/>
    <p:sldId id="273" r:id="rId24"/>
    <p:sldId id="274" r:id="rId25"/>
    <p:sldId id="275" r:id="rId26"/>
    <p:sldId id="270" r:id="rId27"/>
    <p:sldId id="276" r:id="rId28"/>
    <p:sldId id="277" r:id="rId29"/>
    <p:sldId id="278" r:id="rId30"/>
    <p:sldId id="279" r:id="rId31"/>
    <p:sldId id="281" r:id="rId32"/>
    <p:sldId id="283" r:id="rId33"/>
    <p:sldId id="284" r:id="rId34"/>
    <p:sldId id="285" r:id="rId35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C79FE53-76FE-9184-44B9-6B1367405E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7350AAA-BFCB-C414-077F-E1E590665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D6EAB75-93F0-21EF-4CDD-6B66AE58A4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5F5A267-E259-C94C-333D-383365CC55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68E21F3-6FD1-4602-92FB-76D42E06D0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3C4D215-AA19-71A5-B7B7-7CD0ED7D4F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4728E7E-3CE8-E9E3-5846-0B4FE68567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EB15778-F873-EE48-6325-E6DB7FC9F5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9CA4FB9E-8065-D1A1-F4C4-6AE657EE1F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8789AC9-1CC2-8197-A47C-CB9EA5C4F9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6CDBB4C8-F1D4-00A6-B9C4-32507DD0A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F81935A-D467-43D5-8480-77B413D660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C8DAE215-9062-7745-DC64-42879D947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D72915-1C41-4CFD-9329-1126AF08B67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CC7D5DE-D87D-4465-20A6-E64B3E13A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3E2AEA6-D93D-D75B-1E27-A891EA265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F95918C-7900-B09C-D784-68067FEA5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34FA1F-5A1C-4175-AC78-E528FA17A73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61A4624-7A7E-A663-359F-1E8E57C61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A4839CA-5601-8E25-5CD5-CBEB1B26F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DF161E00-68BA-4041-B826-3A9B96AC54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6B4B426-15AB-7AC4-FCF2-F67073325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87FA65C8-E70E-CC0C-1A2E-FEA7C2D347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891541-B3E0-4C53-878A-1AF9DFBA00C3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3322B21-3831-950B-89CA-27BA3E3D88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1C8944-52A0-4F04-B532-FD2E0A6ED92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0058F5C-C757-07AF-77A3-348754AD5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7DC5DED-C9E6-5AF7-CA85-EF55C7D3D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469EF92-F4A5-3256-A3E2-74E189055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652AC8-F27A-46DB-8DDE-9D9AF77F99A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364039B-AE86-1CB3-830C-0A40712903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07C2924-234C-DA98-E632-569CA1325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9424342-1189-C002-FD71-D266DFEB5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A99A2A-EAF9-4061-94FD-857D9DE4A85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9FAFBD8-A1AD-3690-5B91-ED2A20D5B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474C272-A01C-6849-7290-F82F0FEB9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AA82689-4BA7-3653-B412-2FF0C2041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3F2B84-743D-4821-A004-855B8F98080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B98864D-8B52-21FB-E788-D65D47303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40E2BC7-7AA6-25F7-E1C9-EF87CCE2E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B2AB9CF-5039-8914-B8E1-B8277C77D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D724E9-D824-476D-9BB8-87F6F0F4C46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48CAEA4-6F01-FBE3-1E8C-3F63A4563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6296FCB-B447-D25E-D2C1-10DA72AD8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3006326-1C2F-3298-A7D1-2AB77D92E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B980B1-CD38-4835-98D7-8A498449F930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AB300AC-2359-8D84-916B-D97E1720E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75C6DF7-3E6D-F422-DFE9-44C16A15B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1EE796-A79C-19D3-E2E2-57D345505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E070C3-B953-4BAC-B915-A5F6EC2C6CC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585A505-665A-2E21-8263-FB752625D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7EC17C3-7FBD-1457-696D-53EDE21CB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90DADE4-AA05-48D2-CC4D-B8C0881CF1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427826-EF0C-40C7-A4B1-838FE6F7369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D14ABCD-58BB-6266-6AD7-D5D95B904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92151D0-98FE-7F68-EFA8-2074B7B13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4820D36-DC4F-C0BA-FED9-CC7E1CD0A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A6D250-560A-440D-93C6-0EB08C952A3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8DA664E-01F0-9AB9-E212-57C22BF51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0A687CB-AA78-0622-A080-52077659A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919B6B7-107A-D699-345E-0310340F4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9D1805-5CE5-4A55-B18B-BEC9688CC3D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D264F17-8394-D6ED-F152-F38BFBAFB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2611B97-16E0-CAE0-B84A-D14561D6E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D2671C3-D993-F3C9-093D-4FC176CE6B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5BEB65-1955-4B7A-89FA-D27E7C68516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3100C23-5113-DD1B-258A-24878A1FC1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18691B7-B2E5-6BA0-B8BD-8FAE3F5C0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BE7FD1C-4809-D7CE-E61D-9FE7BCAA9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19A61E-615D-4982-AB07-9D09A5AE63A7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6255917-C12F-7803-BBCC-2636E7D5F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3E44366-7BBC-9438-C680-FB7895353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85790DD-6FB9-A6C9-10AB-01E166E81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F8ACEC-3209-460B-BA76-2A095298B9B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7405FA5-F485-4A58-3D2B-FFF38DBA7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1A96C5F-7EBC-F2F4-EE5A-C834C5993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813DB50-BA6C-F692-9754-AB8F4B85D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03BE379-41F1-475F-8991-09FDE85876D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0E7EB28-348D-F2CF-79A6-B2FE8A0BC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CE344BD-4A7C-6C29-A6BE-EAFD10BA5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2BF06C1-3A61-621B-9448-2C3CB9EDD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7EF24F-82BD-4662-B968-08C899FDDEC5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9FB3A8B-D774-1EE2-ED14-78E0AFBE5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66A9835-487F-208A-875C-33CB8A024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183349F-94B1-8D4F-FF21-12DDF921D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0F180C-ED78-4C35-9691-2E863647FDF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C2AE140-2AB7-2032-229F-1B6EE73E7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6401D23-B29F-5C4D-18E5-46DFAFF11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D8FBD94-FA0B-EDF5-A3CC-2F19080A2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0712C8-0D1D-4B98-A53C-0EBFD49B0D6F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6054CF1-D203-49CB-E2FC-3986ACE400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2636179-FCBE-B3AC-823F-A3B32E8F5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CFF16EE-041D-8C62-6E27-793236F25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93826C-F030-40A4-871B-C2F4C5053DF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F4ADA67-EB32-F213-CA0F-4837BE3D4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6C1808F-4758-5C7B-0EE6-472B44D8D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056DB52-3045-74C9-7C35-F06E1077C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1E106B-C4EE-4E23-A84D-11AF9B4DC996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12AAFB7-C40C-C25E-8F34-F0CBF889F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E9142C3-D1AE-1F83-1A53-D400694AF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A8D4C3E-0863-52F4-4F8D-EC36FA7B0F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3F07C5-C997-4EA8-94C3-98FB5725B8DA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99BBE8C-11FB-3D09-6413-A00C605523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35D0550-F2A6-9E60-F5ED-F2F6C32E0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CE7487C-211F-D38B-5B12-C60749D473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380749-68EA-41B2-BF28-E817AF9206AE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18BD350-6B63-6205-614E-0E1A6AE5F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CECD472-6DA1-9C17-ACD1-30682D48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48673B-7FEA-0FE1-AFCC-5E039442C8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FFBEAD-BB70-6740-AC77-7797D5D150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7F4BF2-3DFA-4F22-F462-EC6806D2CC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A399B-5A43-44F8-BF78-1CFFA64A3D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2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3A5FD5-D84F-D18F-E5CF-D4F9641E7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F8B00B-6161-8ABD-D358-437BC077EA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09D943-2EAF-9244-60F9-709DD30FC8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CAAFB-54CF-4B2A-B6C1-B7A829F10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26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88A11-F79C-C265-84E5-CC57B4657A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5DEC73-67C1-6F53-AAC6-7AF4A4AFFF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7EF968-0723-6193-ED38-E4308C873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E4996-4C8D-4D91-BFCC-0E8968EE8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8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4AF570-8748-9849-8C96-960DE2BBC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F16B8D-8760-7E72-4B30-547918C9C2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C2BFE-E624-68FD-CAD4-6CC36DC9EC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9B407-2499-4FCC-AD76-CCA328351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4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0E8F01-4ECA-76CD-2DE7-22AC4CF89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A75D47-9CBE-6527-DA0A-63466F0032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D92A15-5FDC-9EC4-3159-95DBA3E24D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1B8D58-6B9A-42B7-9163-A48782B8E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24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4500E-DEC8-F6F6-9D80-490D16842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E1673-5923-2CA5-884B-585BFA12C6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B6D45-ABC3-44F6-6FAD-99222D3597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80844-7B14-4FE7-A9E4-6E0B5A7545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72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4F24411-3298-3DF0-BB15-561B4C4D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047ADC6-78D5-B5A4-77E5-C5B99C01F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7564B9-2BDD-8531-B2CC-D3EC23C10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135A3-D760-4D17-B4E8-ECD95C97DF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4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40F10D-BBF5-7382-8625-2DB6DD0C5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276DD9-8387-0519-4C1B-1B16237147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D254FC-30DC-1DDA-044C-4E3BC1A79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F4307-0A1D-4F56-9C2C-59A9B99DD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5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3F8B290-9554-3921-3F99-429E893F3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7B3F72B-217B-06A4-8EDC-E5455C8969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F4F940-2745-B564-A7E9-DA86BBD1AA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E26F6-9B0A-4CEA-9689-EAF24C24D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43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C659A-DC99-FE39-BCE3-4E3388BAD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6EC2F-1B73-B786-9B18-91B7561C95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F8AD0-8A7C-47A2-A9D9-C7D7F454B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E004A6-F335-4797-ACDF-8A72AD75A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55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3CD71-390B-B65E-DAF2-A3C0798E7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A14BB-6586-CBF3-1CD9-7133D7F336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ED3A4-93A7-5F5B-26BE-832268B500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CE02F-C074-49B8-9EB3-5EC3F66CC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77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7D752A-29D8-3FE0-B72A-AB091C92A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914BD2-EC32-4742-CA1E-31BD94F38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40DAF55-E839-1504-7D72-2D98E127DA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5BFA56-36C4-73A7-CB3E-B8AD94C9D0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EBAC27-225D-E709-1AFD-CACF7B3A2C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959FE967-9F94-4615-BD62-DA3DADF24A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Number Systems</a:t>
            </a:r>
          </a:p>
        </p:txBody>
      </p:sp>
      <p:grpSp>
        <p:nvGrpSpPr>
          <p:cNvPr id="6" name="Google Shape;63;p12"/>
          <p:cNvGrpSpPr/>
          <p:nvPr/>
        </p:nvGrpSpPr>
        <p:grpSpPr>
          <a:xfrm>
            <a:off x="6324600" y="4038600"/>
            <a:ext cx="2594234" cy="2590976"/>
            <a:chOff x="5122427" y="668001"/>
            <a:chExt cx="3841143" cy="3893303"/>
          </a:xfrm>
        </p:grpSpPr>
        <p:grpSp>
          <p:nvGrpSpPr>
            <p:cNvPr id="7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74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57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126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121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11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82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8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11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9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58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Base-N Number System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419600"/>
              </a:xfrm>
            </p:spPr>
            <p:txBody>
              <a:bodyPr/>
              <a:lstStyle/>
              <a:p>
                <a:pPr algn="just"/>
                <a:r>
                  <a:rPr lang="pt-BR" dirty="0" smtClean="0"/>
                  <a:t>N Digits: 0, 1, 2, 3, 4, 5, …, N-1 – Base N</a:t>
                </a:r>
              </a:p>
              <a:p>
                <a:pPr algn="just"/>
                <a:r>
                  <a:rPr lang="es-ES" dirty="0" err="1" smtClean="0"/>
                  <a:t>Example</a:t>
                </a:r>
                <a:r>
                  <a:rPr lang="es-E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10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45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:endParaRPr lang="en-US" dirty="0" smtClean="0"/>
              </a:p>
              <a:p>
                <a:pPr algn="just"/>
                <a:r>
                  <a:rPr lang="en-US" dirty="0"/>
                  <a:t>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least significant </a:t>
                </a:r>
                <a:r>
                  <a:rPr lang="en-US" dirty="0" smtClean="0"/>
                  <a:t>digit </a:t>
                </a:r>
                <a:r>
                  <a:rPr lang="en-US" dirty="0"/>
                  <a:t>(</a:t>
                </a:r>
                <a:r>
                  <a:rPr lang="en-US" dirty="0" smtClean="0"/>
                  <a:t>LSD)</a:t>
                </a:r>
              </a:p>
              <a:p>
                <a:pPr algn="just"/>
                <a:r>
                  <a:rPr lang="en-US" dirty="0" smtClean="0"/>
                  <a:t>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most significant </a:t>
                </a:r>
                <a:r>
                  <a:rPr lang="en-US" dirty="0" smtClean="0"/>
                  <a:t>digit </a:t>
                </a:r>
                <a:r>
                  <a:rPr lang="en-US" dirty="0"/>
                  <a:t>(</a:t>
                </a:r>
                <a:r>
                  <a:rPr lang="en-US" dirty="0" smtClean="0"/>
                  <a:t>MSD)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419600"/>
              </a:xfrm>
              <a:blipFill>
                <a:blip r:embed="rId2"/>
                <a:stretch>
                  <a:fillRect l="-1804" t="-1931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9" y="3124202"/>
            <a:ext cx="3743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5AC6F75-31DE-68E1-D651-102FCB5F9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Number Systems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43219D4-AB78-0085-70E2-36093E4B6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None/>
            </a:pPr>
            <a:r>
              <a:rPr lang="en-US" altLang="zh-CN">
                <a:ea typeface="宋体" panose="02010600030101010101" pitchFamily="2" charset="-122"/>
              </a:rPr>
              <a:t>Four number system</a:t>
            </a:r>
          </a:p>
          <a:p>
            <a:pPr marL="609600" indent="-609600" eaLnBrk="1" hangingPunct="1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2209800" lvl="4" indent="-381000" eaLnBrk="1" hangingPunct="1">
              <a:buSzPct val="105000"/>
              <a:buFont typeface="Wingdings" panose="05000000000000000000" pitchFamily="2" charset="2"/>
              <a:buChar char="§"/>
            </a:pPr>
            <a:r>
              <a:rPr lang="en-US" altLang="zh-CN" sz="2400" b="1">
                <a:ea typeface="宋体" panose="02010600030101010101" pitchFamily="2" charset="-122"/>
              </a:rPr>
              <a:t>Decimal  (10)</a:t>
            </a:r>
          </a:p>
          <a:p>
            <a:pPr marL="2209800" lvl="4" indent="-381000" eaLnBrk="1" hangingPunct="1">
              <a:buSzPct val="105000"/>
              <a:buFont typeface="Wingdings" panose="05000000000000000000" pitchFamily="2" charset="2"/>
              <a:buChar char="§"/>
            </a:pPr>
            <a:r>
              <a:rPr lang="en-US" altLang="zh-CN" sz="2400" b="1">
                <a:ea typeface="宋体" panose="02010600030101010101" pitchFamily="2" charset="-122"/>
              </a:rPr>
              <a:t>Binary    (2)</a:t>
            </a:r>
          </a:p>
          <a:p>
            <a:pPr marL="2209800" lvl="4" indent="-381000" eaLnBrk="1" hangingPunct="1">
              <a:buSzPct val="105000"/>
              <a:buFont typeface="Wingdings" panose="05000000000000000000" pitchFamily="2" charset="2"/>
              <a:buChar char="§"/>
            </a:pPr>
            <a:r>
              <a:rPr lang="en-US" altLang="zh-CN" sz="2400" b="1">
                <a:ea typeface="宋体" panose="02010600030101010101" pitchFamily="2" charset="-122"/>
              </a:rPr>
              <a:t>Octal       (8)</a:t>
            </a:r>
          </a:p>
          <a:p>
            <a:pPr marL="2209800" lvl="4" indent="-381000" eaLnBrk="1" hangingPunct="1">
              <a:buSzPct val="105000"/>
              <a:buFont typeface="Wingdings" panose="05000000000000000000" pitchFamily="2" charset="2"/>
              <a:buChar char="§"/>
            </a:pPr>
            <a:r>
              <a:rPr lang="en-US" altLang="zh-CN" sz="2400" b="1">
                <a:ea typeface="宋体" panose="02010600030101010101" pitchFamily="2" charset="-122"/>
              </a:rPr>
              <a:t>Hexadecimal  (16)</a:t>
            </a:r>
          </a:p>
          <a:p>
            <a:pPr marL="2209800" lvl="4" indent="-381000" eaLnBrk="1" hangingPunct="1">
              <a:buSzPct val="105000"/>
              <a:buFont typeface="Wingdings" panose="05000000000000000000" pitchFamily="2" charset="2"/>
              <a:buChar char="§"/>
            </a:pPr>
            <a:r>
              <a:rPr lang="en-US" altLang="zh-CN" sz="2400" b="1">
                <a:ea typeface="宋体" panose="02010600030101010101" pitchFamily="2" charset="-122"/>
              </a:rPr>
              <a:t>............</a:t>
            </a:r>
          </a:p>
          <a:p>
            <a:pPr marL="609600" indent="-609600" eaLnBrk="1" hangingPunct="1"/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AF5E3BC-0BB3-F3FC-6EEB-1AC93004B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Binary numbers?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9B6C47A-D51E-55C6-1C74-088E70FC5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Computers work only on two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Off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Basic memory elements hold only two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Zero / 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Thus a number system with two elements {0,1}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A binary digit – bit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6535C4F-1F07-DA81-6533-085B4C122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Decimal numbers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9175535-604E-108A-B5AA-80E37A740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1439 = 1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 + 4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+ 3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+ 9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  <a:p>
            <a:pPr eaLnBrk="1" hangingPunct="1">
              <a:buFontTx/>
              <a:buNone/>
            </a:pP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3"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Thousands         Hundreds             Tens               Ones</a:t>
            </a: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Radix = 10 </a:t>
            </a:r>
          </a:p>
        </p:txBody>
      </p:sp>
      <p:sp>
        <p:nvSpPr>
          <p:cNvPr id="6148" name="Line 5">
            <a:extLst>
              <a:ext uri="{FF2B5EF4-FFF2-40B4-BE49-F238E27FC236}">
                <a16:creationId xmlns:a16="http://schemas.microsoft.com/office/drawing/2014/main" id="{F4F0DDDA-6AAD-F98A-F6F8-49EF01C7B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9" name="Line 6">
            <a:extLst>
              <a:ext uri="{FF2B5EF4-FFF2-40B4-BE49-F238E27FC236}">
                <a16:creationId xmlns:a16="http://schemas.microsoft.com/office/drawing/2014/main" id="{37C51C6E-B3DA-9D8F-1603-F8981E5D90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2004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0" name="Line 7">
            <a:extLst>
              <a:ext uri="{FF2B5EF4-FFF2-40B4-BE49-F238E27FC236}">
                <a16:creationId xmlns:a16="http://schemas.microsoft.com/office/drawing/2014/main" id="{9096AD40-3742-85B2-792B-59B842397A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32004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1" name="Line 8">
            <a:extLst>
              <a:ext uri="{FF2B5EF4-FFF2-40B4-BE49-F238E27FC236}">
                <a16:creationId xmlns:a16="http://schemas.microsoft.com/office/drawing/2014/main" id="{2E76A28E-ADCF-2FAD-B6A2-0E3103489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2004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E0F2B0A-822D-E046-E9E7-416D42457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Binary    Decimal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D47F85A-8262-95ED-999B-237E650EA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1101 = 1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 + 1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+ 0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+ 1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zh-CN" baseline="30000">
                <a:solidFill>
                  <a:schemeClr val="accent2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= </a:t>
            </a:r>
            <a:r>
              <a:rPr lang="en-US" altLang="zh-CN">
                <a:ea typeface="宋体" panose="02010600030101010101" pitchFamily="2" charset="-122"/>
              </a:rPr>
              <a:t>1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en-US" altLang="zh-CN">
                <a:ea typeface="宋体" panose="02010600030101010101" pitchFamily="2" charset="-122"/>
              </a:rPr>
              <a:t> + 1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>
                <a:ea typeface="宋体" panose="02010600030101010101" pitchFamily="2" charset="-122"/>
              </a:rPr>
              <a:t> + 0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+ 1 x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            = 8 + 4 + 0 + 1</a:t>
            </a:r>
          </a:p>
          <a:p>
            <a:pPr eaLnBrk="1" hangingPunct="1">
              <a:buFontTx/>
              <a:buNone/>
            </a:pP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>
                <a:ea typeface="宋体" panose="02010600030101010101" pitchFamily="2" charset="-122"/>
              </a:rPr>
              <a:t>(1101)</a:t>
            </a:r>
            <a:r>
              <a:rPr lang="en-US" altLang="zh-CN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= </a:t>
            </a:r>
            <a:r>
              <a:rPr lang="en-US" altLang="zh-CN">
                <a:ea typeface="宋体" panose="02010600030101010101" pitchFamily="2" charset="-122"/>
              </a:rPr>
              <a:t>(13)</a:t>
            </a:r>
            <a:r>
              <a:rPr lang="en-US" altLang="zh-CN" baseline="-2500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</a:p>
          <a:p>
            <a:pPr eaLnBrk="1" hangingPunct="1">
              <a:buFontTx/>
              <a:buNone/>
            </a:pP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1, 2, 4, 8, 16, 32, 64, 128, 256, 512, ….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F3C0ADF-5C0B-BB69-1F22-3B869E57C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267200"/>
            <a:ext cx="38862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4DED5A0E-FC28-B618-7F95-371C6C4F7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2192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619E69-BFE7-A43B-5E87-0444087B6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Decimal       Binary</a:t>
            </a:r>
          </a:p>
        </p:txBody>
      </p:sp>
      <p:sp>
        <p:nvSpPr>
          <p:cNvPr id="8195" name="Line 4">
            <a:extLst>
              <a:ext uri="{FF2B5EF4-FFF2-40B4-BE49-F238E27FC236}">
                <a16:creationId xmlns:a16="http://schemas.microsoft.com/office/drawing/2014/main" id="{87D00868-D352-EF17-50A0-4E3878B0F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4F9D7DC5-FB35-6FF9-820F-C1BE7FA04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933B4B4C-9AA5-FF9B-807B-C1820584D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276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98" name="Line 7">
            <a:extLst>
              <a:ext uri="{FF2B5EF4-FFF2-40B4-BE49-F238E27FC236}">
                <a16:creationId xmlns:a16="http://schemas.microsoft.com/office/drawing/2014/main" id="{72B1D02F-4FB3-9721-3733-9A75A1D60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33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99" name="Line 8">
            <a:extLst>
              <a:ext uri="{FF2B5EF4-FFF2-40B4-BE49-F238E27FC236}">
                <a16:creationId xmlns:a16="http://schemas.microsoft.com/office/drawing/2014/main" id="{544A5499-4D9A-4436-0157-CE88F7E9C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91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00" name="Text Box 12">
            <a:extLst>
              <a:ext uri="{FF2B5EF4-FFF2-40B4-BE49-F238E27FC236}">
                <a16:creationId xmlns:a16="http://schemas.microsoft.com/office/drawing/2014/main" id="{C4F9C33E-C2F5-35C8-DF7F-6362FDF42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362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13</a:t>
            </a:r>
          </a:p>
        </p:txBody>
      </p:sp>
      <p:sp>
        <p:nvSpPr>
          <p:cNvPr id="8201" name="Text Box 13">
            <a:extLst>
              <a:ext uri="{FF2B5EF4-FFF2-40B4-BE49-F238E27FC236}">
                <a16:creationId xmlns:a16="http://schemas.microsoft.com/office/drawing/2014/main" id="{D07ACE57-CC00-9F48-CF74-1396AF574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19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6</a:t>
            </a:r>
          </a:p>
        </p:txBody>
      </p:sp>
      <p:sp>
        <p:nvSpPr>
          <p:cNvPr id="8202" name="Text Box 14">
            <a:extLst>
              <a:ext uri="{FF2B5EF4-FFF2-40B4-BE49-F238E27FC236}">
                <a16:creationId xmlns:a16="http://schemas.microsoft.com/office/drawing/2014/main" id="{4C1C3F5C-A8DE-679A-AF1D-46C5AD2E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3</a:t>
            </a:r>
          </a:p>
        </p:txBody>
      </p:sp>
      <p:sp>
        <p:nvSpPr>
          <p:cNvPr id="8203" name="Text Box 15">
            <a:extLst>
              <a:ext uri="{FF2B5EF4-FFF2-40B4-BE49-F238E27FC236}">
                <a16:creationId xmlns:a16="http://schemas.microsoft.com/office/drawing/2014/main" id="{47A686E7-C097-4334-7E82-536BB1A4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8204" name="Text Box 16">
            <a:extLst>
              <a:ext uri="{FF2B5EF4-FFF2-40B4-BE49-F238E27FC236}">
                <a16:creationId xmlns:a16="http://schemas.microsoft.com/office/drawing/2014/main" id="{20B74B62-8697-8FB4-F99C-0C3676314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91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0</a:t>
            </a:r>
          </a:p>
        </p:txBody>
      </p:sp>
      <p:sp>
        <p:nvSpPr>
          <p:cNvPr id="8205" name="Text Box 17">
            <a:extLst>
              <a:ext uri="{FF2B5EF4-FFF2-40B4-BE49-F238E27FC236}">
                <a16:creationId xmlns:a16="http://schemas.microsoft.com/office/drawing/2014/main" id="{F07E8DC3-CF2F-42AF-E758-E1626FCEE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62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2</a:t>
            </a:r>
          </a:p>
        </p:txBody>
      </p:sp>
      <p:sp>
        <p:nvSpPr>
          <p:cNvPr id="8206" name="Text Box 18">
            <a:extLst>
              <a:ext uri="{FF2B5EF4-FFF2-40B4-BE49-F238E27FC236}">
                <a16:creationId xmlns:a16="http://schemas.microsoft.com/office/drawing/2014/main" id="{47865138-1895-0377-8361-58F1594A7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819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2</a:t>
            </a:r>
          </a:p>
        </p:txBody>
      </p:sp>
      <p:sp>
        <p:nvSpPr>
          <p:cNvPr id="8207" name="Text Box 19">
            <a:extLst>
              <a:ext uri="{FF2B5EF4-FFF2-40B4-BE49-F238E27FC236}">
                <a16:creationId xmlns:a16="http://schemas.microsoft.com/office/drawing/2014/main" id="{B1B0D28B-5F4D-994E-1232-19063C45D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2</a:t>
            </a:r>
          </a:p>
        </p:txBody>
      </p:sp>
      <p:sp>
        <p:nvSpPr>
          <p:cNvPr id="8208" name="Text Box 20">
            <a:extLst>
              <a:ext uri="{FF2B5EF4-FFF2-40B4-BE49-F238E27FC236}">
                <a16:creationId xmlns:a16="http://schemas.microsoft.com/office/drawing/2014/main" id="{B3D5840A-282B-0494-8A23-C810C1DD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733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2</a:t>
            </a:r>
          </a:p>
        </p:txBody>
      </p:sp>
      <p:sp>
        <p:nvSpPr>
          <p:cNvPr id="8209" name="Text Box 21">
            <a:extLst>
              <a:ext uri="{FF2B5EF4-FFF2-40B4-BE49-F238E27FC236}">
                <a16:creationId xmlns:a16="http://schemas.microsoft.com/office/drawing/2014/main" id="{FA3E30E5-BA89-324E-EC03-60BE058B3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438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8210" name="Rectangle 22">
            <a:extLst>
              <a:ext uri="{FF2B5EF4-FFF2-40B4-BE49-F238E27FC236}">
                <a16:creationId xmlns:a16="http://schemas.microsoft.com/office/drawing/2014/main" id="{BC789BA7-CCA3-6D1A-25C7-D283E34A8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0</a:t>
            </a:r>
          </a:p>
        </p:txBody>
      </p:sp>
      <p:sp>
        <p:nvSpPr>
          <p:cNvPr id="8211" name="Rectangle 23">
            <a:extLst>
              <a:ext uri="{FF2B5EF4-FFF2-40B4-BE49-F238E27FC236}">
                <a16:creationId xmlns:a16="http://schemas.microsoft.com/office/drawing/2014/main" id="{ACBC5899-2DBA-774B-F366-8D7417231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1</a:t>
            </a:r>
          </a:p>
        </p:txBody>
      </p:sp>
      <p:sp>
        <p:nvSpPr>
          <p:cNvPr id="8212" name="Rectangle 24">
            <a:extLst>
              <a:ext uri="{FF2B5EF4-FFF2-40B4-BE49-F238E27FC236}">
                <a16:creationId xmlns:a16="http://schemas.microsoft.com/office/drawing/2014/main" id="{3B36FA13-B314-ACDC-530F-D7DE64B9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1</a:t>
            </a:r>
          </a:p>
        </p:txBody>
      </p:sp>
      <p:sp>
        <p:nvSpPr>
          <p:cNvPr id="8213" name="Line 26">
            <a:extLst>
              <a:ext uri="{FF2B5EF4-FFF2-40B4-BE49-F238E27FC236}">
                <a16:creationId xmlns:a16="http://schemas.microsoft.com/office/drawing/2014/main" id="{03CD1D21-3289-C3F3-E212-4C3E98DF5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5146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14" name="Text Box 27">
            <a:extLst>
              <a:ext uri="{FF2B5EF4-FFF2-40B4-BE49-F238E27FC236}">
                <a16:creationId xmlns:a16="http://schemas.microsoft.com/office/drawing/2014/main" id="{E45EB5AF-CC73-C10D-CB81-877F69586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53000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(13)</a:t>
            </a:r>
            <a:r>
              <a:rPr lang="en-US" altLang="en-US" sz="3200" baseline="-25000">
                <a:solidFill>
                  <a:srgbClr val="FF0000"/>
                </a:solidFill>
              </a:rPr>
              <a:t>10</a:t>
            </a:r>
            <a:r>
              <a:rPr lang="en-US" altLang="en-US" sz="3200">
                <a:solidFill>
                  <a:schemeClr val="accent2"/>
                </a:solidFill>
              </a:rPr>
              <a:t> = </a:t>
            </a:r>
            <a:r>
              <a:rPr lang="en-US" altLang="en-US" sz="3200">
                <a:solidFill>
                  <a:schemeClr val="tx1"/>
                </a:solidFill>
              </a:rPr>
              <a:t>(1101)</a:t>
            </a:r>
            <a:r>
              <a:rPr lang="en-US" altLang="en-US" sz="32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15" name="Rectangle 28">
            <a:extLst>
              <a:ext uri="{FF2B5EF4-FFF2-40B4-BE49-F238E27FC236}">
                <a16:creationId xmlns:a16="http://schemas.microsoft.com/office/drawing/2014/main" id="{3D782F7C-5595-DD44-4142-5AC41A65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38100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6" name="Text Box 29">
            <a:extLst>
              <a:ext uri="{FF2B5EF4-FFF2-40B4-BE49-F238E27FC236}">
                <a16:creationId xmlns:a16="http://schemas.microsoft.com/office/drawing/2014/main" id="{90B0184B-56BE-D72E-A65A-0DFB7276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MSB</a:t>
            </a:r>
          </a:p>
        </p:txBody>
      </p:sp>
      <p:sp>
        <p:nvSpPr>
          <p:cNvPr id="8217" name="Rectangle 30">
            <a:extLst>
              <a:ext uri="{FF2B5EF4-FFF2-40B4-BE49-F238E27FC236}">
                <a16:creationId xmlns:a16="http://schemas.microsoft.com/office/drawing/2014/main" id="{D4CE89C4-106E-9905-2DFE-77B3A920B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3622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LSB</a:t>
            </a:r>
          </a:p>
        </p:txBody>
      </p:sp>
      <p:sp>
        <p:nvSpPr>
          <p:cNvPr id="8218" name="Line 31">
            <a:extLst>
              <a:ext uri="{FF2B5EF4-FFF2-40B4-BE49-F238E27FC236}">
                <a16:creationId xmlns:a16="http://schemas.microsoft.com/office/drawing/2014/main" id="{70B45CDA-A838-9482-06C2-862511499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76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19" name="Line 32">
            <a:extLst>
              <a:ext uri="{FF2B5EF4-FFF2-40B4-BE49-F238E27FC236}">
                <a16:creationId xmlns:a16="http://schemas.microsoft.com/office/drawing/2014/main" id="{1099BCB5-6CA0-069D-E9B4-6689E40BD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2192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4FC8331-D00D-4A0B-018F-FDD3E4A39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Octal    Decimal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F366381-6E17-FF2A-90F7-B0D2E0DC8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ea typeface="宋体" panose="02010600030101010101" pitchFamily="2" charset="-122"/>
              </a:rPr>
              <a:t>137 = 1 x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+ 3 x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+ 7 x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zh-CN" baseline="30000" dirty="0">
                <a:solidFill>
                  <a:schemeClr val="accent2"/>
                </a:solidFill>
                <a:ea typeface="宋体" panose="02010600030101010101" pitchFamily="2" charset="-122"/>
              </a:rPr>
              <a:t>   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>
                <a:ea typeface="宋体" panose="02010600030101010101" pitchFamily="2" charset="-122"/>
              </a:rPr>
              <a:t>1 x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64</a:t>
            </a:r>
            <a:r>
              <a:rPr lang="en-US" altLang="zh-CN" dirty="0">
                <a:ea typeface="宋体" panose="02010600030101010101" pitchFamily="2" charset="-122"/>
              </a:rPr>
              <a:t> + 3 x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en-US" altLang="zh-CN" dirty="0">
                <a:ea typeface="宋体" panose="02010600030101010101" pitchFamily="2" charset="-122"/>
              </a:rPr>
              <a:t> + 7 x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      = 64 + 24  + 7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      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(137)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ea typeface="宋体" panose="02010600030101010101" pitchFamily="2" charset="-122"/>
              </a:rPr>
              <a:t>95)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Digits used in Octal number system – 0 to 7 so 108 will not be part of it as 8 is out of range.</a:t>
            </a:r>
          </a:p>
          <a:p>
            <a:pPr eaLnBrk="1" hangingPunct="1">
              <a:buFontTx/>
              <a:buNone/>
            </a:pP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A095803-E9FE-F47D-C98B-0755FF9C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657600"/>
            <a:ext cx="38862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6D4FC87-A63B-16A9-96D6-09F38E25A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2192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4CFC463-5395-BEED-CD56-6B985E811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Decimal        Octal</a:t>
            </a:r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8B0B9E49-6C48-1C9D-72CC-BB92817B0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3A472D89-D18B-99C6-A63F-C17B704A0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39C374C0-CB72-1D2E-2D66-568F5029A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276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7CA9BE39-7C7B-81C7-D49B-0B374FB6C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33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47" name="Text Box 8">
            <a:extLst>
              <a:ext uri="{FF2B5EF4-FFF2-40B4-BE49-F238E27FC236}">
                <a16:creationId xmlns:a16="http://schemas.microsoft.com/office/drawing/2014/main" id="{120DEB88-D5F3-D550-62E0-DCA0EC94A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362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95</a:t>
            </a:r>
          </a:p>
        </p:txBody>
      </p:sp>
      <p:sp>
        <p:nvSpPr>
          <p:cNvPr id="10248" name="Text Box 9">
            <a:extLst>
              <a:ext uri="{FF2B5EF4-FFF2-40B4-BE49-F238E27FC236}">
                <a16:creationId xmlns:a16="http://schemas.microsoft.com/office/drawing/2014/main" id="{7471CADE-2A42-DE2F-C869-FED17376E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19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11</a:t>
            </a:r>
          </a:p>
        </p:txBody>
      </p:sp>
      <p:sp>
        <p:nvSpPr>
          <p:cNvPr id="10249" name="Text Box 10">
            <a:extLst>
              <a:ext uri="{FF2B5EF4-FFF2-40B4-BE49-F238E27FC236}">
                <a16:creationId xmlns:a16="http://schemas.microsoft.com/office/drawing/2014/main" id="{75F07931-FE48-2638-DE0D-289372CFA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10250" name="Text Box 11">
            <a:extLst>
              <a:ext uri="{FF2B5EF4-FFF2-40B4-BE49-F238E27FC236}">
                <a16:creationId xmlns:a16="http://schemas.microsoft.com/office/drawing/2014/main" id="{D08C2C66-9A24-2FD8-0667-23460AC96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0</a:t>
            </a:r>
          </a:p>
        </p:txBody>
      </p:sp>
      <p:sp>
        <p:nvSpPr>
          <p:cNvPr id="10251" name="Text Box 13">
            <a:extLst>
              <a:ext uri="{FF2B5EF4-FFF2-40B4-BE49-F238E27FC236}">
                <a16:creationId xmlns:a16="http://schemas.microsoft.com/office/drawing/2014/main" id="{E797656E-4F48-2B6D-FD49-DE918993F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62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8</a:t>
            </a:r>
          </a:p>
        </p:txBody>
      </p:sp>
      <p:sp>
        <p:nvSpPr>
          <p:cNvPr id="10252" name="Text Box 14">
            <a:extLst>
              <a:ext uri="{FF2B5EF4-FFF2-40B4-BE49-F238E27FC236}">
                <a16:creationId xmlns:a16="http://schemas.microsoft.com/office/drawing/2014/main" id="{5C779974-DDA1-9DA8-CA8D-7185E09D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819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8</a:t>
            </a:r>
          </a:p>
        </p:txBody>
      </p:sp>
      <p:sp>
        <p:nvSpPr>
          <p:cNvPr id="10253" name="Text Box 15">
            <a:extLst>
              <a:ext uri="{FF2B5EF4-FFF2-40B4-BE49-F238E27FC236}">
                <a16:creationId xmlns:a16="http://schemas.microsoft.com/office/drawing/2014/main" id="{5A1291F9-F496-A70C-BF70-83BA848B6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8</a:t>
            </a:r>
          </a:p>
        </p:txBody>
      </p:sp>
      <p:sp>
        <p:nvSpPr>
          <p:cNvPr id="10254" name="Text Box 17">
            <a:extLst>
              <a:ext uri="{FF2B5EF4-FFF2-40B4-BE49-F238E27FC236}">
                <a16:creationId xmlns:a16="http://schemas.microsoft.com/office/drawing/2014/main" id="{630348B9-1467-9D8A-8D0B-519A525A4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438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7</a:t>
            </a:r>
          </a:p>
        </p:txBody>
      </p:sp>
      <p:sp>
        <p:nvSpPr>
          <p:cNvPr id="10255" name="Rectangle 18">
            <a:extLst>
              <a:ext uri="{FF2B5EF4-FFF2-40B4-BE49-F238E27FC236}">
                <a16:creationId xmlns:a16="http://schemas.microsoft.com/office/drawing/2014/main" id="{4278ADD0-425D-D8EB-9974-D0957CE9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3</a:t>
            </a:r>
          </a:p>
        </p:txBody>
      </p:sp>
      <p:sp>
        <p:nvSpPr>
          <p:cNvPr id="10256" name="Rectangle 19">
            <a:extLst>
              <a:ext uri="{FF2B5EF4-FFF2-40B4-BE49-F238E27FC236}">
                <a16:creationId xmlns:a16="http://schemas.microsoft.com/office/drawing/2014/main" id="{FC17DEF5-6A7B-8D0B-5117-38E481FAB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1</a:t>
            </a:r>
          </a:p>
        </p:txBody>
      </p:sp>
      <p:sp>
        <p:nvSpPr>
          <p:cNvPr id="10257" name="Line 21">
            <a:extLst>
              <a:ext uri="{FF2B5EF4-FFF2-40B4-BE49-F238E27FC236}">
                <a16:creationId xmlns:a16="http://schemas.microsoft.com/office/drawing/2014/main" id="{C5CB7A27-38B8-2B73-F78C-6C049D929A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5146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58" name="Text Box 22">
            <a:extLst>
              <a:ext uri="{FF2B5EF4-FFF2-40B4-BE49-F238E27FC236}">
                <a16:creationId xmlns:a16="http://schemas.microsoft.com/office/drawing/2014/main" id="{BB4C34EF-1880-B1F0-0326-4A0C9B5F7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53000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(95)</a:t>
            </a:r>
            <a:r>
              <a:rPr lang="en-US" altLang="en-US" sz="3200" baseline="-25000">
                <a:solidFill>
                  <a:srgbClr val="FF0000"/>
                </a:solidFill>
              </a:rPr>
              <a:t>10</a:t>
            </a:r>
            <a:r>
              <a:rPr lang="en-US" altLang="en-US" sz="3200">
                <a:solidFill>
                  <a:schemeClr val="accent2"/>
                </a:solidFill>
              </a:rPr>
              <a:t> = </a:t>
            </a:r>
            <a:r>
              <a:rPr lang="en-US" altLang="en-US" sz="3200">
                <a:solidFill>
                  <a:schemeClr val="tx1"/>
                </a:solidFill>
              </a:rPr>
              <a:t>(137)</a:t>
            </a:r>
            <a:r>
              <a:rPr lang="en-US" altLang="en-US" sz="3200" baseline="-250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259" name="Rectangle 23">
            <a:extLst>
              <a:ext uri="{FF2B5EF4-FFF2-40B4-BE49-F238E27FC236}">
                <a16:creationId xmlns:a16="http://schemas.microsoft.com/office/drawing/2014/main" id="{43B79955-3712-5FED-6969-546970E39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38100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0" name="Text Box 24">
            <a:extLst>
              <a:ext uri="{FF2B5EF4-FFF2-40B4-BE49-F238E27FC236}">
                <a16:creationId xmlns:a16="http://schemas.microsoft.com/office/drawing/2014/main" id="{145B0713-182D-5A4C-EDEB-BEB9AF7C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MSP</a:t>
            </a:r>
          </a:p>
        </p:txBody>
      </p:sp>
      <p:sp>
        <p:nvSpPr>
          <p:cNvPr id="10261" name="Rectangle 25">
            <a:extLst>
              <a:ext uri="{FF2B5EF4-FFF2-40B4-BE49-F238E27FC236}">
                <a16:creationId xmlns:a16="http://schemas.microsoft.com/office/drawing/2014/main" id="{C1DC11FF-4EC1-3D7F-CD2B-A342C37EF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23622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LSP</a:t>
            </a:r>
          </a:p>
        </p:txBody>
      </p:sp>
      <p:sp>
        <p:nvSpPr>
          <p:cNvPr id="10262" name="Line 26">
            <a:extLst>
              <a:ext uri="{FF2B5EF4-FFF2-40B4-BE49-F238E27FC236}">
                <a16:creationId xmlns:a16="http://schemas.microsoft.com/office/drawing/2014/main" id="{F1ED33D5-29C3-305A-7AFA-AD8310DA8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2192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51A4DC2-8061-D288-FB60-3758CC9F2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Hex    Decimal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A1A7CA6-4857-9C82-2D89-74A0B9182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    </a:t>
            </a:r>
            <a:r>
              <a:rPr lang="en-US" altLang="zh-CN" sz="2800">
                <a:ea typeface="宋体" panose="02010600030101010101" pitchFamily="2" charset="-122"/>
              </a:rPr>
              <a:t>BAD =  11 x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  <a:r>
              <a:rPr lang="en-US" altLang="zh-CN" sz="2800" baseline="30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 + 10 x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  <a:r>
              <a:rPr lang="en-US" altLang="zh-CN" sz="2800" baseline="30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 + 13 x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  <a:r>
              <a:rPr lang="en-US" altLang="zh-CN" sz="2800" baseline="30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zh-CN" sz="2800" baseline="30000">
                <a:solidFill>
                  <a:schemeClr val="accent2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 =  </a:t>
            </a:r>
            <a:r>
              <a:rPr lang="en-US" altLang="zh-CN" sz="2800">
                <a:ea typeface="宋体" panose="02010600030101010101" pitchFamily="2" charset="-122"/>
              </a:rPr>
              <a:t>11 x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256</a:t>
            </a:r>
            <a:r>
              <a:rPr lang="en-US" altLang="zh-CN" sz="2800">
                <a:ea typeface="宋体" panose="02010600030101010101" pitchFamily="2" charset="-122"/>
              </a:rPr>
              <a:t> + 10 x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  <a:r>
              <a:rPr lang="en-US" altLang="zh-CN" sz="2800">
                <a:ea typeface="宋体" panose="02010600030101010101" pitchFamily="2" charset="-122"/>
              </a:rPr>
              <a:t> + 13 x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             = 2816 + 160 + 13</a:t>
            </a:r>
          </a:p>
          <a:p>
            <a:pPr eaLnBrk="1" hangingPunct="1">
              <a:buFontTx/>
              <a:buNone/>
            </a:pPr>
            <a:endParaRPr lang="en-US" altLang="zh-CN" sz="280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2800">
                <a:ea typeface="宋体" panose="02010600030101010101" pitchFamily="2" charset="-122"/>
              </a:rPr>
              <a:t>(BAD)</a:t>
            </a:r>
            <a:r>
              <a:rPr lang="en-US" altLang="zh-CN" sz="2800" baseline="-25000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800">
                <a:ea typeface="宋体" panose="02010600030101010101" pitchFamily="2" charset="-122"/>
              </a:rPr>
              <a:t>(2989)</a:t>
            </a:r>
            <a:r>
              <a:rPr lang="en-US" altLang="zh-CN" sz="2800" baseline="-2500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</a:p>
          <a:p>
            <a:pPr eaLnBrk="1" hangingPunct="1">
              <a:buFontTx/>
              <a:buNone/>
            </a:pPr>
            <a:endParaRPr lang="en-US" altLang="zh-CN" sz="280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A = 10, B = 11, C = 12, D = 13, E = 14, F = 15</a:t>
            </a:r>
          </a:p>
          <a:p>
            <a:pPr eaLnBrk="1" hangingPunct="1">
              <a:buFontTx/>
              <a:buNone/>
            </a:pPr>
            <a:endParaRPr lang="zh-CN" altLang="en-US" sz="2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1AE1C9BF-F5CD-0B04-C50D-C268752C3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38862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12E270AD-4313-DE74-4803-9CFBB930B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2192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D7EA609-F21C-FE50-EAE5-BFC4764F9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Decimal    Hex</a:t>
            </a:r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7273267C-B17B-FCB3-8960-472E292A5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987FAF61-D811-EB15-EEC7-048F4406C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848F8F79-52FB-FF37-532A-0AB3E4D6B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276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3F0CD3D0-4E8C-2024-49BE-37A87BF52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33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6586F314-9AB0-0430-31CB-4A5974E10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362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2989</a:t>
            </a:r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812C8196-0639-F93A-5E0C-5717CF45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19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186</a:t>
            </a:r>
          </a:p>
        </p:txBody>
      </p:sp>
      <p:sp>
        <p:nvSpPr>
          <p:cNvPr id="12297" name="Text Box 10">
            <a:extLst>
              <a:ext uri="{FF2B5EF4-FFF2-40B4-BE49-F238E27FC236}">
                <a16:creationId xmlns:a16="http://schemas.microsoft.com/office/drawing/2014/main" id="{6D76C84A-8C50-7CCB-65BD-F63031119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11</a:t>
            </a:r>
          </a:p>
        </p:txBody>
      </p:sp>
      <p:sp>
        <p:nvSpPr>
          <p:cNvPr id="12298" name="Text Box 11">
            <a:extLst>
              <a:ext uri="{FF2B5EF4-FFF2-40B4-BE49-F238E27FC236}">
                <a16:creationId xmlns:a16="http://schemas.microsoft.com/office/drawing/2014/main" id="{4A621352-0371-D51B-040F-B9303513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0</a:t>
            </a:r>
          </a:p>
        </p:txBody>
      </p:sp>
      <p:sp>
        <p:nvSpPr>
          <p:cNvPr id="12299" name="Text Box 13">
            <a:extLst>
              <a:ext uri="{FF2B5EF4-FFF2-40B4-BE49-F238E27FC236}">
                <a16:creationId xmlns:a16="http://schemas.microsoft.com/office/drawing/2014/main" id="{FA9E1EFE-844E-3B41-FF11-20FE72273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62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16</a:t>
            </a:r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3767DB21-408C-BF61-ED1F-CD96F953A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819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16</a:t>
            </a: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B3AF4E94-3475-A080-AF67-E5A388021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16</a:t>
            </a:r>
          </a:p>
        </p:txBody>
      </p:sp>
      <p:sp>
        <p:nvSpPr>
          <p:cNvPr id="12302" name="Text Box 17">
            <a:extLst>
              <a:ext uri="{FF2B5EF4-FFF2-40B4-BE49-F238E27FC236}">
                <a16:creationId xmlns:a16="http://schemas.microsoft.com/office/drawing/2014/main" id="{CA4AF325-743D-B4BC-68C3-C25896156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438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13</a:t>
            </a:r>
          </a:p>
        </p:txBody>
      </p:sp>
      <p:sp>
        <p:nvSpPr>
          <p:cNvPr id="12303" name="Rectangle 18">
            <a:extLst>
              <a:ext uri="{FF2B5EF4-FFF2-40B4-BE49-F238E27FC236}">
                <a16:creationId xmlns:a16="http://schemas.microsoft.com/office/drawing/2014/main" id="{B68A041D-AB7D-70B4-2CB2-BD15FDEC5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10</a:t>
            </a:r>
          </a:p>
        </p:txBody>
      </p:sp>
      <p:sp>
        <p:nvSpPr>
          <p:cNvPr id="12304" name="Rectangle 19">
            <a:extLst>
              <a:ext uri="{FF2B5EF4-FFF2-40B4-BE49-F238E27FC236}">
                <a16:creationId xmlns:a16="http://schemas.microsoft.com/office/drawing/2014/main" id="{7DDFB418-5904-C990-9022-C8C7E6CB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11</a:t>
            </a:r>
          </a:p>
        </p:txBody>
      </p:sp>
      <p:sp>
        <p:nvSpPr>
          <p:cNvPr id="12305" name="Line 21">
            <a:extLst>
              <a:ext uri="{FF2B5EF4-FFF2-40B4-BE49-F238E27FC236}">
                <a16:creationId xmlns:a16="http://schemas.microsoft.com/office/drawing/2014/main" id="{A5086D68-5AC9-64E3-FD27-B9725C6D04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5146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306" name="Text Box 22">
            <a:extLst>
              <a:ext uri="{FF2B5EF4-FFF2-40B4-BE49-F238E27FC236}">
                <a16:creationId xmlns:a16="http://schemas.microsoft.com/office/drawing/2014/main" id="{EFA92221-E757-E02C-5F69-A3EF81227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53000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(2989)</a:t>
            </a:r>
            <a:r>
              <a:rPr lang="en-US" altLang="en-US" sz="3200" baseline="-25000">
                <a:solidFill>
                  <a:srgbClr val="FF0000"/>
                </a:solidFill>
              </a:rPr>
              <a:t>10</a:t>
            </a:r>
            <a:r>
              <a:rPr lang="en-US" altLang="en-US" sz="3200">
                <a:solidFill>
                  <a:schemeClr val="accent2"/>
                </a:solidFill>
              </a:rPr>
              <a:t> = </a:t>
            </a:r>
            <a:r>
              <a:rPr lang="en-US" altLang="en-US" sz="3200">
                <a:solidFill>
                  <a:schemeClr val="tx1"/>
                </a:solidFill>
              </a:rPr>
              <a:t>(BAD)</a:t>
            </a:r>
            <a:r>
              <a:rPr lang="en-US" altLang="en-US" sz="3200" baseline="-2500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2307" name="Rectangle 23">
            <a:extLst>
              <a:ext uri="{FF2B5EF4-FFF2-40B4-BE49-F238E27FC236}">
                <a16:creationId xmlns:a16="http://schemas.microsoft.com/office/drawing/2014/main" id="{EF975256-D596-9806-2D8D-270FA37D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38100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Text Box 24">
            <a:extLst>
              <a:ext uri="{FF2B5EF4-FFF2-40B4-BE49-F238E27FC236}">
                <a16:creationId xmlns:a16="http://schemas.microsoft.com/office/drawing/2014/main" id="{51979223-616A-CC61-CDA7-379D3D1B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MSP</a:t>
            </a:r>
          </a:p>
        </p:txBody>
      </p:sp>
      <p:sp>
        <p:nvSpPr>
          <p:cNvPr id="12309" name="Rectangle 25">
            <a:extLst>
              <a:ext uri="{FF2B5EF4-FFF2-40B4-BE49-F238E27FC236}">
                <a16:creationId xmlns:a16="http://schemas.microsoft.com/office/drawing/2014/main" id="{48D0F007-8440-61E9-6A68-85D8EA0F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23622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LSP</a:t>
            </a:r>
          </a:p>
        </p:txBody>
      </p:sp>
      <p:sp>
        <p:nvSpPr>
          <p:cNvPr id="12310" name="Line 26">
            <a:extLst>
              <a:ext uri="{FF2B5EF4-FFF2-40B4-BE49-F238E27FC236}">
                <a16:creationId xmlns:a16="http://schemas.microsoft.com/office/drawing/2014/main" id="{6E145DD0-47DF-995F-5657-62398FF2E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2192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Non-Positional Number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non-positional number system uses a limited number of symbols in which each symbol has a </a:t>
            </a:r>
            <a:r>
              <a:rPr lang="en-US" dirty="0" smtClean="0"/>
              <a:t>value.</a:t>
            </a:r>
          </a:p>
          <a:p>
            <a:pPr algn="just"/>
            <a:r>
              <a:rPr lang="en-US" dirty="0" smtClean="0"/>
              <a:t>However </a:t>
            </a:r>
            <a:r>
              <a:rPr lang="en-US" dirty="0"/>
              <a:t>the position a symbol occupies in the number normally bears no relation to its </a:t>
            </a:r>
            <a:r>
              <a:rPr lang="en-US" dirty="0" smtClean="0"/>
              <a:t>value.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value of each symbol is </a:t>
            </a:r>
            <a:r>
              <a:rPr lang="en-US" dirty="0" smtClean="0"/>
              <a:t>fixed.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5C840E-F004-4612-CBB0-26E7D759E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Why octal or hex?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3D86053-975B-1208-8C67-CD566CE79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Ease of use and conversion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Three bits</a:t>
            </a:r>
            <a:r>
              <a:rPr lang="en-US" altLang="zh-CN" sz="2800">
                <a:ea typeface="宋体" panose="02010600030101010101" pitchFamily="2" charset="-122"/>
              </a:rPr>
              <a:t> make one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octal</a:t>
            </a:r>
            <a:r>
              <a:rPr lang="en-US" altLang="zh-CN" sz="2800">
                <a:ea typeface="宋体" panose="02010600030101010101" pitchFamily="2" charset="-122"/>
              </a:rPr>
              <a:t> digit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     111 010 110 101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        7     2    6      5      =&gt;  7265 in octal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Four bits</a:t>
            </a:r>
            <a:r>
              <a:rPr lang="en-US" altLang="zh-CN" sz="2800">
                <a:ea typeface="宋体" panose="02010600030101010101" pitchFamily="2" charset="-122"/>
              </a:rPr>
              <a:t> make one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hexadecimal</a:t>
            </a:r>
            <a:r>
              <a:rPr lang="en-US" altLang="zh-CN" sz="2800">
                <a:ea typeface="宋体" panose="02010600030101010101" pitchFamily="2" charset="-122"/>
              </a:rPr>
              <a:t> digit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      1110 1011  0101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         E     B        5        =&gt;   EB5  in hex</a:t>
            </a:r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464A819B-C727-2DE8-F2BA-D46E90EDA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9144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62AF775D-AE43-C824-0C9B-F9548CEFD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EDC1C8E0-49B3-48F1-34FE-42C4873E2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2" y="5105400"/>
            <a:ext cx="245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4 bits = nibble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F2280150-C0BB-0F51-970B-38B3FCBC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2" y="228600"/>
            <a:ext cx="413226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A8875ED-A62B-6E2B-E86D-DC9C7D8DE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Negative numbers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775B98F-87F8-C96D-CB11-CE424AB95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4676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Three representations</a:t>
            </a:r>
          </a:p>
          <a:p>
            <a:pPr lvl="3" eaLnBrk="1" hangingPunct="1">
              <a:buFontTx/>
              <a:buChar char="•"/>
            </a:pPr>
            <a:r>
              <a:rPr lang="en-US" altLang="zh-CN" sz="2800">
                <a:ea typeface="宋体" panose="02010600030101010101" pitchFamily="2" charset="-122"/>
              </a:rPr>
              <a:t>Signed magnitude</a:t>
            </a:r>
          </a:p>
          <a:p>
            <a:pPr lvl="3" eaLnBrk="1" hangingPunct="1">
              <a:buFontTx/>
              <a:buChar char="•"/>
            </a:pPr>
            <a:r>
              <a:rPr lang="en-US" altLang="zh-CN" sz="2800">
                <a:ea typeface="宋体" panose="02010600030101010101" pitchFamily="2" charset="-122"/>
              </a:rPr>
              <a:t>1’s complement</a:t>
            </a:r>
          </a:p>
          <a:p>
            <a:pPr lvl="3" eaLnBrk="1" hangingPunct="1">
              <a:buFontTx/>
              <a:buChar char="•"/>
            </a:pPr>
            <a:r>
              <a:rPr lang="en-US" altLang="zh-CN" sz="2800">
                <a:ea typeface="宋体" panose="02010600030101010101" pitchFamily="2" charset="-122"/>
              </a:rPr>
              <a:t>2’s complement</a:t>
            </a:r>
          </a:p>
          <a:p>
            <a:pPr lvl="1"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FAE9182D-C832-ED53-5B3E-6CBB02761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Sign magnitude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F7C0210A-0412-A492-9534-247759166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Make MSB represent sign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Positive = 0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Negative = 1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E.g. for a 3 bit set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“-2” </a:t>
            </a:r>
          </a:p>
        </p:txBody>
      </p:sp>
      <p:graphicFrame>
        <p:nvGraphicFramePr>
          <p:cNvPr id="20511" name="Group 1055">
            <a:extLst>
              <a:ext uri="{FF2B5EF4-FFF2-40B4-BE49-F238E27FC236}">
                <a16:creationId xmlns:a16="http://schemas.microsoft.com/office/drawing/2014/main" id="{6C8CA3F2-703B-A5C2-0FFB-F2A4F0986451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3733800"/>
          <a:ext cx="4038600" cy="19812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MSB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LSB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9AD3CA9-6BE3-54E5-1FDA-20BA2C3D3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1’s complement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71994F-AEC6-A69A-A107-D0C58A0A6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MSB as in sign magnitude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Complement all the other bits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Given a positive number complement all bits to get negative equivalent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E.g. for a 3 bit set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“-2” </a:t>
            </a:r>
          </a:p>
        </p:txBody>
      </p:sp>
      <p:graphicFrame>
        <p:nvGraphicFramePr>
          <p:cNvPr id="21535" name="Group 31">
            <a:extLst>
              <a:ext uri="{FF2B5EF4-FFF2-40B4-BE49-F238E27FC236}">
                <a16:creationId xmlns:a16="http://schemas.microsoft.com/office/drawing/2014/main" id="{5D920047-30AA-9BB1-5912-17771A5142A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4724400"/>
          <a:ext cx="3352800" cy="17145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5431952-A115-CBA0-2ECF-30F926D32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2’s complement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C9109FE-98C7-A96A-BD5A-72369B421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1’s complement plus one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E.g. for a 3  bit set 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“-2” </a:t>
            </a:r>
          </a:p>
        </p:txBody>
      </p:sp>
      <p:graphicFrame>
        <p:nvGraphicFramePr>
          <p:cNvPr id="22559" name="Group 31">
            <a:extLst>
              <a:ext uri="{FF2B5EF4-FFF2-40B4-BE49-F238E27FC236}">
                <a16:creationId xmlns:a16="http://schemas.microsoft.com/office/drawing/2014/main" id="{976ECD67-563A-79D4-B686-FB47D5606A17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3733800"/>
          <a:ext cx="4038600" cy="19812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33" name="Group 125">
            <a:extLst>
              <a:ext uri="{FF2B5EF4-FFF2-40B4-BE49-F238E27FC236}">
                <a16:creationId xmlns:a16="http://schemas.microsoft.com/office/drawing/2014/main" id="{1A06B74F-697B-7EC9-C5C8-4FAD66DE839F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381002"/>
          <a:ext cx="7620000" cy="5608635"/>
        </p:xfrm>
        <a:graphic>
          <a:graphicData uri="http://schemas.openxmlformats.org/drawingml/2006/table">
            <a:tbl>
              <a:tblPr/>
              <a:tblGrid>
                <a:gridCol w="148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Decimal number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Signed magnitude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2’s complement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1’s complement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---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-3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8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515" name="Line 108">
            <a:extLst>
              <a:ext uri="{FF2B5EF4-FFF2-40B4-BE49-F238E27FC236}">
                <a16:creationId xmlns:a16="http://schemas.microsoft.com/office/drawing/2014/main" id="{C1CA9C2A-0D5A-5F02-05F9-45841FF11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429000"/>
            <a:ext cx="7620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516" name="Text Box 112">
            <a:extLst>
              <a:ext uri="{FF2B5EF4-FFF2-40B4-BE49-F238E27FC236}">
                <a16:creationId xmlns:a16="http://schemas.microsoft.com/office/drawing/2014/main" id="{0190EFBA-A2FF-DE08-8C85-54489AA89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172202"/>
            <a:ext cx="8458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FF0000"/>
                </a:solidFill>
                <a:latin typeface="Helvetica" panose="020B0604020202020204" pitchFamily="34" charset="0"/>
              </a:rPr>
              <a:t>No matter which scheme is used we get an even set of numbers but we need one less (odd: as we have a unique zero)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B3812B4-EA85-1E5F-81D1-692F567E1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Binary Arithmetic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E510B5F-ADA8-994A-2907-2F133598F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Addition / subtraction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Unsigned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Signed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Using negative numbers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4C8DF95-9B91-4432-56BF-7B94951B3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Unsigned: Addition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C8040BD-0BB6-3E2E-66EE-A5C0454C5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Like normal decimal addition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B</a:t>
            </a: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</a:t>
            </a: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 carry out of the MSB is neglected</a:t>
            </a:r>
          </a:p>
        </p:txBody>
      </p:sp>
      <p:graphicFrame>
        <p:nvGraphicFramePr>
          <p:cNvPr id="24606" name="Group 30">
            <a:extLst>
              <a:ext uri="{FF2B5EF4-FFF2-40B4-BE49-F238E27FC236}">
                <a16:creationId xmlns:a16="http://schemas.microsoft.com/office/drawing/2014/main" id="{66201FF7-5FB0-6485-AFFA-4C91F701F12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352802"/>
          <a:ext cx="2819400" cy="1955801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27" name="Text Box 25">
            <a:extLst>
              <a:ext uri="{FF2B5EF4-FFF2-40B4-BE49-F238E27FC236}">
                <a16:creationId xmlns:a16="http://schemas.microsoft.com/office/drawing/2014/main" id="{686FB074-95B4-C06C-79E6-E0C79E4DB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29002"/>
            <a:ext cx="31242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   0101 (5)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+ 1001 (9)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      1110 (14)</a:t>
            </a:r>
          </a:p>
        </p:txBody>
      </p:sp>
      <p:sp>
        <p:nvSpPr>
          <p:cNvPr id="21528" name="Line 26">
            <a:extLst>
              <a:ext uri="{FF2B5EF4-FFF2-40B4-BE49-F238E27FC236}">
                <a16:creationId xmlns:a16="http://schemas.microsoft.com/office/drawing/2014/main" id="{945E3280-0894-1278-A7C7-01539E8F5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8768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19D9B10-C72F-CD37-F03A-B29AE5EAD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Unsigned: Subtraction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25C516B-B30D-C315-BC7E-D4AA74FF2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Like normal decimal subtraction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                 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A borrow (shown in red) from the MSB implies a negative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>
              <a:ea typeface="宋体" panose="02010600030101010101" pitchFamily="2" charset="-122"/>
            </a:endParaRPr>
          </a:p>
        </p:txBody>
      </p:sp>
      <p:graphicFrame>
        <p:nvGraphicFramePr>
          <p:cNvPr id="25604" name="Group 4">
            <a:extLst>
              <a:ext uri="{FF2B5EF4-FFF2-40B4-BE49-F238E27FC236}">
                <a16:creationId xmlns:a16="http://schemas.microsoft.com/office/drawing/2014/main" id="{D58D2DFF-4430-6F8D-3EB8-C72F1448B4D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352802"/>
          <a:ext cx="2819400" cy="1955801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51" name="Text Box 24">
            <a:extLst>
              <a:ext uri="{FF2B5EF4-FFF2-40B4-BE49-F238E27FC236}">
                <a16:creationId xmlns:a16="http://schemas.microsoft.com/office/drawing/2014/main" id="{E19DB8D4-6684-39C7-C39A-5CA391922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29002"/>
            <a:ext cx="31242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   </a:t>
            </a:r>
            <a:r>
              <a:rPr lang="en-US" altLang="en-US" sz="3200">
                <a:solidFill>
                  <a:schemeClr val="accent2"/>
                </a:solidFill>
              </a:rPr>
              <a:t>10</a:t>
            </a:r>
            <a:r>
              <a:rPr lang="en-US" altLang="en-US" sz="3200"/>
              <a:t>01 (9)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- 0</a:t>
            </a:r>
            <a:r>
              <a:rPr lang="en-US" altLang="en-US" sz="3200">
                <a:solidFill>
                  <a:schemeClr val="accent2"/>
                </a:solidFill>
              </a:rPr>
              <a:t>1</a:t>
            </a:r>
            <a:r>
              <a:rPr lang="en-US" altLang="en-US" sz="3200"/>
              <a:t>01 (5)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  0100 (4)</a:t>
            </a:r>
          </a:p>
        </p:txBody>
      </p:sp>
      <p:sp>
        <p:nvSpPr>
          <p:cNvPr id="22552" name="Line 25">
            <a:extLst>
              <a:ext uri="{FF2B5EF4-FFF2-40B4-BE49-F238E27FC236}">
                <a16:creationId xmlns:a16="http://schemas.microsoft.com/office/drawing/2014/main" id="{DB40B59F-3F8E-B954-D1F2-90B6D6C9B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8768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Non-Positional Number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algn="just"/>
            <a:r>
              <a:rPr lang="en-US" dirty="0"/>
              <a:t>Roman number system is an example of a </a:t>
            </a:r>
            <a:r>
              <a:rPr lang="en-US" dirty="0" smtClean="0"/>
              <a:t>non-positional </a:t>
            </a:r>
            <a:r>
              <a:rPr lang="en-US" dirty="0"/>
              <a:t>number </a:t>
            </a:r>
            <a:r>
              <a:rPr lang="en-US" dirty="0" smtClean="0"/>
              <a:t>system.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number system has a set of </a:t>
            </a:r>
            <a:r>
              <a:rPr lang="en-US" dirty="0" smtClean="0"/>
              <a:t>symbols.</a:t>
            </a:r>
          </a:p>
          <a:p>
            <a:pPr algn="just"/>
            <a:r>
              <a:rPr lang="en-US" dirty="0" smtClean="0"/>
              <a:t>S</a:t>
            </a:r>
            <a:r>
              <a:rPr lang="en-US" dirty="0"/>
              <a:t>={I, V, X, L, C, D, </a:t>
            </a:r>
            <a:r>
              <a:rPr lang="en-US" dirty="0" smtClean="0"/>
              <a:t>M}.</a:t>
            </a:r>
          </a:p>
          <a:p>
            <a:pPr algn="just"/>
            <a:r>
              <a:rPr lang="en-US" dirty="0" smtClean="0"/>
              <a:t>Values </a:t>
            </a:r>
            <a:r>
              <a:rPr lang="en-US" dirty="0"/>
              <a:t>of symbols in the Roman number </a:t>
            </a:r>
            <a:r>
              <a:rPr lang="en-US" dirty="0" smtClean="0"/>
              <a:t>system.</a:t>
            </a:r>
          </a:p>
          <a:p>
            <a:pPr algn="just"/>
            <a:r>
              <a:rPr lang="en-US" b="1" dirty="0" smtClean="0"/>
              <a:t>Symbol</a:t>
            </a:r>
            <a:r>
              <a:rPr lang="en-US" dirty="0" smtClean="0"/>
              <a:t> I  V  X  L    C   D    M</a:t>
            </a:r>
          </a:p>
          <a:p>
            <a:pPr algn="just"/>
            <a:r>
              <a:rPr lang="en-US" b="1" dirty="0" smtClean="0"/>
              <a:t>Value</a:t>
            </a:r>
            <a:r>
              <a:rPr lang="en-US" dirty="0" smtClean="0"/>
              <a:t>    1  5 </a:t>
            </a:r>
            <a:r>
              <a:rPr lang="en-US" dirty="0"/>
              <a:t>10 50 100 500 1000</a:t>
            </a:r>
          </a:p>
        </p:txBody>
      </p:sp>
    </p:spTree>
    <p:extLst>
      <p:ext uri="{BB962C8B-B14F-4D97-AF65-F5344CB8AC3E}">
        <p14:creationId xmlns:p14="http://schemas.microsoft.com/office/powerpoint/2010/main" val="23947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5E94526-0213-EFF0-3B96-07BF5913E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Signed arithmetic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320AABE-E275-7ED6-716E-4A5390259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810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 a negative number representation scheme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Reduces subtraction to addition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1F51F44-80F4-6C9C-FF7B-7F7A8702B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2’s complement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CB42AE1-13C1-E7EF-C6EF-E1DA5B13B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Negative numbers in 2’s complement</a:t>
            </a: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          001  ( 1)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          101  (-3)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</a:p>
          <a:p>
            <a:pPr eaLnBrk="1" hangingPunct="1">
              <a:buFontTx/>
              <a:buNone/>
            </a:pPr>
            <a:r>
              <a:rPr lang="en-US" altLang="zh-CN" baseline="-25000">
                <a:ea typeface="宋体" panose="02010600030101010101" pitchFamily="2" charset="-122"/>
              </a:rPr>
              <a:t>                       </a:t>
            </a:r>
            <a:r>
              <a:rPr lang="en-US" altLang="zh-CN">
                <a:ea typeface="宋体" panose="02010600030101010101" pitchFamily="2" charset="-122"/>
              </a:rPr>
              <a:t>110  (-2)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</a:p>
          <a:p>
            <a:pPr eaLnBrk="1" hangingPunct="1">
              <a:buFontTx/>
              <a:buNone/>
            </a:pPr>
            <a:endParaRPr lang="en-US" altLang="zh-CN" baseline="-250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 carry out of the MSB is lost</a:t>
            </a:r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D6C59290-F3A2-9567-E0C8-77AB06507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3434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9163309-11DA-8E72-B19E-60FA6FB78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Overflow / Underflow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E22A14C-36CF-A8E0-786D-CAA16586D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Maximum value N bits can hold : 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solidFill>
                  <a:schemeClr val="accent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 –1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When addition result  is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bigger</a:t>
            </a:r>
            <a:r>
              <a:rPr lang="en-US" altLang="zh-CN" sz="2800">
                <a:ea typeface="宋体" panose="02010600030101010101" pitchFamily="2" charset="-122"/>
              </a:rPr>
              <a:t> than the biggest number of bits can hold.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Overflow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When addition result is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smaller</a:t>
            </a:r>
            <a:r>
              <a:rPr lang="en-US" altLang="zh-CN" sz="2800">
                <a:ea typeface="宋体" panose="02010600030101010101" pitchFamily="2" charset="-122"/>
              </a:rPr>
              <a:t> than the smallest number the bits can hold.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Underflow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Addition of a positive and a negative number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cannot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give an overflow or underflow.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D4A676F-A64C-3518-30F1-A16DBF941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Overflow example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9FB77F4-E953-3412-9A6C-9677BEDB5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                       </a:t>
            </a:r>
            <a:r>
              <a:rPr lang="en-US" altLang="zh-CN">
                <a:ea typeface="宋体" panose="02010600030101010101" pitchFamily="2" charset="-122"/>
              </a:rPr>
              <a:t>011 (+3)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    011 (+3)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    110  (+6)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  <a:r>
              <a:rPr lang="en-US" altLang="zh-CN">
                <a:ea typeface="宋体" panose="02010600030101010101" pitchFamily="2" charset="-122"/>
              </a:rPr>
              <a:t>     ????</a:t>
            </a: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1’s complement computer interprets it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–1 !!</a:t>
            </a:r>
            <a:r>
              <a:rPr lang="en-US" altLang="zh-CN">
                <a:ea typeface="宋体" panose="02010600030101010101" pitchFamily="2" charset="-122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(+6)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  <a:r>
              <a:rPr lang="en-US" altLang="zh-CN">
                <a:ea typeface="宋体" panose="02010600030101010101" pitchFamily="2" charset="-122"/>
              </a:rPr>
              <a:t>  =  (0110)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   requires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four</a:t>
            </a:r>
            <a:r>
              <a:rPr lang="en-US" altLang="zh-CN">
                <a:ea typeface="宋体" panose="02010600030101010101" pitchFamily="2" charset="-122"/>
              </a:rPr>
              <a:t> bits !</a:t>
            </a:r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EFAFCFB2-FCF6-9FCD-905A-3D37D978F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2004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9D3F02D-3E27-0CB7-FD5D-26D108C52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Underflow examples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A390D0B-A70E-DF1A-072C-CB221E99D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Two’s complement addition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    101 (-3)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    101 (-3)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Carry       1   010  (-6)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  <a:r>
              <a:rPr lang="en-US" altLang="zh-CN">
                <a:ea typeface="宋体" panose="02010600030101010101" pitchFamily="2" charset="-122"/>
              </a:rPr>
              <a:t>     ????</a:t>
            </a: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 computer sees it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+2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(-6)</a:t>
            </a:r>
            <a:r>
              <a:rPr lang="en-US" altLang="zh-CN" baseline="-25000">
                <a:ea typeface="宋体" panose="02010600030101010101" pitchFamily="2" charset="-122"/>
              </a:rPr>
              <a:t>10</a:t>
            </a:r>
            <a:r>
              <a:rPr lang="en-US" altLang="zh-CN">
                <a:ea typeface="宋体" panose="02010600030101010101" pitchFamily="2" charset="-122"/>
              </a:rPr>
              <a:t>  = (1010)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   again requires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four</a:t>
            </a:r>
            <a:r>
              <a:rPr lang="en-US" altLang="zh-CN">
                <a:ea typeface="宋体" panose="02010600030101010101" pitchFamily="2" charset="-122"/>
              </a:rPr>
              <a:t> bits !</a:t>
            </a: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7AEC0C63-B2D7-1E6B-31DC-0CC95F79F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7338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algn="just"/>
            <a:r>
              <a:rPr lang="en-US" dirty="0"/>
              <a:t>A positional (numeral) system is a system for representation of numbers by an ordered set of numerals symbols (called digits) in which the value of a numeral symbol depends on its </a:t>
            </a:r>
            <a:r>
              <a:rPr lang="en-US" dirty="0" smtClean="0"/>
              <a:t>position.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each position a unique symbol or a limited set of symbols is </a:t>
            </a:r>
            <a:r>
              <a:rPr lang="en-US" dirty="0" smtClean="0"/>
              <a:t>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algn="just"/>
            <a:r>
              <a:rPr lang="en-US" dirty="0"/>
              <a:t>Each symbol represents different value depending on the position they occupy in a </a:t>
            </a:r>
            <a:r>
              <a:rPr lang="en-US" dirty="0" smtClean="0"/>
              <a:t>number.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value of a symbol is given by the weight of its position expressed in the bases (or radices) of the </a:t>
            </a:r>
            <a:r>
              <a:rPr lang="en-US" dirty="0" smtClean="0"/>
              <a:t>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 System – </a:t>
            </a:r>
            <a:r>
              <a:rPr lang="en-US" dirty="0" smtClean="0"/>
              <a:t>Terminologies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38" t="3759" r="1287" b="4140"/>
          <a:stretch/>
        </p:blipFill>
        <p:spPr>
          <a:xfrm>
            <a:off x="1676401" y="2209801"/>
            <a:ext cx="5867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 </a:t>
            </a:r>
            <a:r>
              <a:rPr lang="en-US" dirty="0" smtClean="0"/>
              <a:t>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decimal number system is an example of positional number system because the value of the number depends on the position of the </a:t>
            </a:r>
            <a:r>
              <a:rPr lang="en-US" dirty="0" smtClean="0"/>
              <a:t>digits.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number 12345 has a very different value than the number 54321, although the same digits are used in both </a:t>
            </a:r>
            <a:r>
              <a:rPr lang="en-US" dirty="0" smtClean="0"/>
              <a:t>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 System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419600"/>
              </a:xfrm>
            </p:spPr>
            <p:txBody>
              <a:bodyPr/>
              <a:lstStyle/>
              <a:p>
                <a:pPr algn="just"/>
                <a:r>
                  <a:rPr lang="es-ES" dirty="0" smtClean="0"/>
                  <a:t>Ten </a:t>
                </a:r>
                <a:r>
                  <a:rPr lang="es-ES" dirty="0" err="1" smtClean="0"/>
                  <a:t>Digits</a:t>
                </a:r>
                <a:r>
                  <a:rPr lang="es-ES" dirty="0"/>
                  <a:t>: 0, 1, 2, 3, 4, 5, 6, 7, 8, 9 – Base </a:t>
                </a:r>
                <a:r>
                  <a:rPr lang="es-ES" dirty="0" smtClean="0"/>
                  <a:t>10</a:t>
                </a:r>
              </a:p>
              <a:p>
                <a:pPr algn="just"/>
                <a:r>
                  <a:rPr lang="es-ES" dirty="0" err="1" smtClean="0"/>
                  <a:t>Example</a:t>
                </a:r>
                <a:r>
                  <a:rPr lang="es-E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1045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:endParaRPr lang="en-US" dirty="0" smtClean="0"/>
              </a:p>
              <a:p>
                <a:pPr algn="just"/>
                <a:r>
                  <a:rPr lang="en-US" dirty="0"/>
                  <a:t>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least significant digit (</a:t>
                </a:r>
                <a:r>
                  <a:rPr lang="en-US" dirty="0" smtClean="0"/>
                  <a:t>LSD)</a:t>
                </a:r>
              </a:p>
              <a:p>
                <a:pPr algn="just"/>
                <a:r>
                  <a:rPr lang="en-US" dirty="0" smtClean="0"/>
                  <a:t>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most significant digit (MSD)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419600"/>
              </a:xfrm>
              <a:blipFill>
                <a:blip r:embed="rId2"/>
                <a:stretch>
                  <a:fillRect l="-1804" t="-1931" r="-1961" b="-5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733802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419600"/>
              </a:xfrm>
            </p:spPr>
            <p:txBody>
              <a:bodyPr/>
              <a:lstStyle/>
              <a:p>
                <a:pPr algn="just"/>
                <a:r>
                  <a:rPr lang="en-US" dirty="0" smtClean="0"/>
                  <a:t>Two Digits: 0, 1 – Base 2 </a:t>
                </a:r>
              </a:p>
              <a:p>
                <a:pPr algn="just"/>
                <a:r>
                  <a:rPr lang="es-ES" dirty="0" err="1" smtClean="0"/>
                  <a:t>Example</a:t>
                </a:r>
                <a:r>
                  <a:rPr lang="es-E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1010110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:endParaRPr lang="en-US" dirty="0" smtClean="0"/>
              </a:p>
              <a:p>
                <a:pPr algn="just"/>
                <a:r>
                  <a:rPr lang="en-US" dirty="0"/>
                  <a:t>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least significant </a:t>
                </a:r>
                <a:r>
                  <a:rPr lang="en-US" dirty="0" smtClean="0"/>
                  <a:t>bit </a:t>
                </a:r>
                <a:r>
                  <a:rPr lang="en-US" dirty="0"/>
                  <a:t>(</a:t>
                </a:r>
                <a:r>
                  <a:rPr lang="en-US" dirty="0" smtClean="0"/>
                  <a:t>LSB)</a:t>
                </a:r>
              </a:p>
              <a:p>
                <a:pPr algn="just"/>
                <a:r>
                  <a:rPr lang="en-US" dirty="0" smtClean="0"/>
                  <a:t>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most significant </a:t>
                </a:r>
                <a:r>
                  <a:rPr lang="en-US" dirty="0" smtClean="0"/>
                  <a:t>bit </a:t>
                </a:r>
                <a:r>
                  <a:rPr lang="en-US" dirty="0"/>
                  <a:t>(</a:t>
                </a:r>
                <a:r>
                  <a:rPr lang="en-US" dirty="0" smtClean="0"/>
                  <a:t>MSB)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419600"/>
              </a:xfrm>
              <a:blipFill>
                <a:blip r:embed="rId2"/>
                <a:stretch>
                  <a:fillRect l="-1804" t="-1931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4" y="3200400"/>
            <a:ext cx="25431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1329</Words>
  <Application>Microsoft Office PowerPoint</Application>
  <PresentationFormat>On-screen Show (4:3)</PresentationFormat>
  <Paragraphs>334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宋体</vt:lpstr>
      <vt:lpstr>Calibri</vt:lpstr>
      <vt:lpstr>Cambria Math</vt:lpstr>
      <vt:lpstr>Helvetica</vt:lpstr>
      <vt:lpstr>Times New Roman</vt:lpstr>
      <vt:lpstr>Wingdings</vt:lpstr>
      <vt:lpstr>Default Design</vt:lpstr>
      <vt:lpstr>Introduction to Number Systems</vt:lpstr>
      <vt:lpstr>Non-Positional Number System</vt:lpstr>
      <vt:lpstr>Non-Positional Number System</vt:lpstr>
      <vt:lpstr>Positional Number System</vt:lpstr>
      <vt:lpstr>Positional Number System</vt:lpstr>
      <vt:lpstr>Positional Number System – Terminologies</vt:lpstr>
      <vt:lpstr>Decimal Number System</vt:lpstr>
      <vt:lpstr>Decimal Number System</vt:lpstr>
      <vt:lpstr>Binary Number System</vt:lpstr>
      <vt:lpstr>Base-N Number System</vt:lpstr>
      <vt:lpstr>Number Systems</vt:lpstr>
      <vt:lpstr>Binary numbers?</vt:lpstr>
      <vt:lpstr>Decimal numbers</vt:lpstr>
      <vt:lpstr>Binary    Decimal</vt:lpstr>
      <vt:lpstr>Decimal       Binary</vt:lpstr>
      <vt:lpstr>Octal    Decimal</vt:lpstr>
      <vt:lpstr>Decimal        Octal</vt:lpstr>
      <vt:lpstr>Hex    Decimal</vt:lpstr>
      <vt:lpstr>Decimal    Hex</vt:lpstr>
      <vt:lpstr>Why octal or hex?</vt:lpstr>
      <vt:lpstr>PowerPoint Presentation</vt:lpstr>
      <vt:lpstr>Negative numbers</vt:lpstr>
      <vt:lpstr>Sign magnitude</vt:lpstr>
      <vt:lpstr>1’s complement</vt:lpstr>
      <vt:lpstr>2’s complement</vt:lpstr>
      <vt:lpstr>PowerPoint Presentation</vt:lpstr>
      <vt:lpstr>Binary Arithmetic</vt:lpstr>
      <vt:lpstr>Unsigned: Addition</vt:lpstr>
      <vt:lpstr>Unsigned: Subtraction</vt:lpstr>
      <vt:lpstr>Signed arithmetic</vt:lpstr>
      <vt:lpstr>2’s complement</vt:lpstr>
      <vt:lpstr>Overflow / Underflow</vt:lpstr>
      <vt:lpstr>Overflow example </vt:lpstr>
      <vt:lpstr>Underflow examples</vt:lpstr>
    </vt:vector>
  </TitlesOfParts>
  <Company>UCI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anshuman</dc:creator>
  <cp:lastModifiedBy>M.OBAID</cp:lastModifiedBy>
  <cp:revision>103</cp:revision>
  <dcterms:created xsi:type="dcterms:W3CDTF">2002-04-11T01:22:29Z</dcterms:created>
  <dcterms:modified xsi:type="dcterms:W3CDTF">2023-11-26T07:44:07Z</dcterms:modified>
</cp:coreProperties>
</file>