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65" r:id="rId7"/>
    <p:sldId id="257" r:id="rId8"/>
    <p:sldId id="258" r:id="rId9"/>
    <p:sldId id="259" r:id="rId10"/>
    <p:sldId id="260" r:id="rId11"/>
    <p:sldId id="261" r:id="rId12"/>
    <p:sldId id="262" r:id="rId13"/>
    <p:sldId id="263" r:id="rId14"/>
    <p:sldId id="266" r:id="rId15"/>
    <p:sldId id="267" r:id="rId16"/>
    <p:sldId id="270" r:id="rId17"/>
    <p:sldId id="268" r:id="rId18"/>
    <p:sldId id="271" r:id="rId19"/>
    <p:sldId id="272" r:id="rId20"/>
    <p:sldId id="273" r:id="rId21"/>
    <p:sldId id="274" r:id="rId22"/>
    <p:sldId id="275"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C585-EFEB-4AAC-905A-1DF89B2D5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765460-1B1C-4B3A-B4E3-33CF0BA64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299AAA-5B49-4E4A-B6CE-A2B5AC3CCD4B}"/>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5" name="Footer Placeholder 4">
            <a:extLst>
              <a:ext uri="{FF2B5EF4-FFF2-40B4-BE49-F238E27FC236}">
                <a16:creationId xmlns:a16="http://schemas.microsoft.com/office/drawing/2014/main" id="{C84060C8-55B5-489F-8BE9-A573A4B04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7B400-7395-49C2-B2A9-E3BFDAC288B5}"/>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374378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6693-8A2B-4DB2-B86F-1BDA632FF5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32FA17-38BB-4E32-8F07-7B2DF841B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EEB6B-7721-4AAF-9D30-C21489B0A6F2}"/>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5" name="Footer Placeholder 4">
            <a:extLst>
              <a:ext uri="{FF2B5EF4-FFF2-40B4-BE49-F238E27FC236}">
                <a16:creationId xmlns:a16="http://schemas.microsoft.com/office/drawing/2014/main" id="{9F8D69AA-BC23-4C0A-B0FE-D1AB4E17F1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F5E28-29F6-4094-A4D7-97D401E34AFC}"/>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92214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FF520-F78B-4DF5-A83E-AB035A34D4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F6714-A13A-4F4A-8D2C-08E2767F91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E7071-20B7-4F90-A794-3E7794E3DBAE}"/>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5" name="Footer Placeholder 4">
            <a:extLst>
              <a:ext uri="{FF2B5EF4-FFF2-40B4-BE49-F238E27FC236}">
                <a16:creationId xmlns:a16="http://schemas.microsoft.com/office/drawing/2014/main" id="{EDD8AAB4-205B-463A-8419-E5D45A994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C8AD1-FC71-4DD5-8C62-1AE4425A8ED4}"/>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69540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0C3-DF50-42EF-B8CA-D0373C823D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ED9743-CC72-4797-9B85-08EEE9BBD5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169AC-6E44-4F45-9B21-A8AE00F56982}"/>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5" name="Footer Placeholder 4">
            <a:extLst>
              <a:ext uri="{FF2B5EF4-FFF2-40B4-BE49-F238E27FC236}">
                <a16:creationId xmlns:a16="http://schemas.microsoft.com/office/drawing/2014/main" id="{B4AA901D-6919-49AF-AD21-6859083DB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24859-31BE-45EA-B49F-C899D42B53B2}"/>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91987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A9F6-8169-4489-A826-6AB8FD1DA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0495CD-E575-4BCF-B7EB-87ED10DD4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D212D-D1C0-47B3-AC49-BB7026237DE4}"/>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5" name="Footer Placeholder 4">
            <a:extLst>
              <a:ext uri="{FF2B5EF4-FFF2-40B4-BE49-F238E27FC236}">
                <a16:creationId xmlns:a16="http://schemas.microsoft.com/office/drawing/2014/main" id="{97F0A7F8-1112-4DB2-95DF-7AA752934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8A44E-891B-40FF-BD75-3059CB0DD840}"/>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6008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B864-BCA4-4736-A299-EB16221E15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062AA4-AE8B-4793-BF1C-83E3066B8E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32508A-8E69-4506-A87F-5FD5C32BD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BAE462-EE63-47B0-A382-DBE44F3DB65D}"/>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6" name="Footer Placeholder 5">
            <a:extLst>
              <a:ext uri="{FF2B5EF4-FFF2-40B4-BE49-F238E27FC236}">
                <a16:creationId xmlns:a16="http://schemas.microsoft.com/office/drawing/2014/main" id="{6E528F79-B1CD-427F-A304-C5AEC9209C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90A784-44AD-4C75-AE47-8E30D0C57510}"/>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1050418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8AE3-BC76-499D-9CE3-ED3F26B869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71FEB-6D2F-4DAE-B3FA-C0ADB9FAD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B5CAB-23A8-44D2-8B02-A4F93D9E4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04656-FDED-4196-916B-FF667AE61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A1289-40D4-4297-9784-592C533BD9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1E78B-A3D5-4F1E-986C-B2AD8428A19E}"/>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8" name="Footer Placeholder 7">
            <a:extLst>
              <a:ext uri="{FF2B5EF4-FFF2-40B4-BE49-F238E27FC236}">
                <a16:creationId xmlns:a16="http://schemas.microsoft.com/office/drawing/2014/main" id="{D9228BD9-4ECA-4A1A-90F4-E25FCE1CA5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9B3329-E25A-4287-B945-0E31942CF805}"/>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96035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D72A-E1E8-429A-9C61-A347010A14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E818BB-D46E-49FA-985B-35CA099E6F65}"/>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4" name="Footer Placeholder 3">
            <a:extLst>
              <a:ext uri="{FF2B5EF4-FFF2-40B4-BE49-F238E27FC236}">
                <a16:creationId xmlns:a16="http://schemas.microsoft.com/office/drawing/2014/main" id="{121486DD-4E59-401B-8C49-1A90633B96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B55356-EF4A-4F1D-9D9E-68FF82623F44}"/>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13397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9E621-5D23-4CA1-AAF6-CA2680388DA4}"/>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3" name="Footer Placeholder 2">
            <a:extLst>
              <a:ext uri="{FF2B5EF4-FFF2-40B4-BE49-F238E27FC236}">
                <a16:creationId xmlns:a16="http://schemas.microsoft.com/office/drawing/2014/main" id="{E116DFFF-310E-4993-AB3E-BA6D96C427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F66822-B4A5-49E9-972A-E4F18F7438BC}"/>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257871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B195-7E83-4004-AC79-330AAFFEB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AA8607-7BEA-4067-993C-D34BDC64C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6BEE27-3897-4D38-A31C-9F53B72DF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77DB4-28BF-47EC-9FDC-7D1B6062217F}"/>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6" name="Footer Placeholder 5">
            <a:extLst>
              <a:ext uri="{FF2B5EF4-FFF2-40B4-BE49-F238E27FC236}">
                <a16:creationId xmlns:a16="http://schemas.microsoft.com/office/drawing/2014/main" id="{F4AAD997-5EEE-4732-A8FC-689EF1A8AE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528F88-35C5-4621-8194-9DB1D7D1A957}"/>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70206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52F2-1291-4DFC-ADF6-78350E9F3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F7B460-6527-4412-94C3-3660549C8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B1C775-0776-47A7-8F95-AA13C89C9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C599A-08EB-433B-B5CB-E174DCFFA5DA}"/>
              </a:ext>
            </a:extLst>
          </p:cNvPr>
          <p:cNvSpPr>
            <a:spLocks noGrp="1"/>
          </p:cNvSpPr>
          <p:nvPr>
            <p:ph type="dt" sz="half" idx="10"/>
          </p:nvPr>
        </p:nvSpPr>
        <p:spPr/>
        <p:txBody>
          <a:bodyPr/>
          <a:lstStyle/>
          <a:p>
            <a:fld id="{6FF9382F-CD4E-4252-8965-A4AFE5E23F94}" type="datetimeFigureOut">
              <a:rPr lang="en-IN" smtClean="0"/>
              <a:t>25-09-2023</a:t>
            </a:fld>
            <a:endParaRPr lang="en-IN"/>
          </a:p>
        </p:txBody>
      </p:sp>
      <p:sp>
        <p:nvSpPr>
          <p:cNvPr id="6" name="Footer Placeholder 5">
            <a:extLst>
              <a:ext uri="{FF2B5EF4-FFF2-40B4-BE49-F238E27FC236}">
                <a16:creationId xmlns:a16="http://schemas.microsoft.com/office/drawing/2014/main" id="{B1917A32-D597-47CA-AB67-8D0FBAC9D7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E322A-7D8E-45E2-9A21-6D8442E86BC3}"/>
              </a:ext>
            </a:extLst>
          </p:cNvPr>
          <p:cNvSpPr>
            <a:spLocks noGrp="1"/>
          </p:cNvSpPr>
          <p:nvPr>
            <p:ph type="sldNum" sz="quarter" idx="12"/>
          </p:nvPr>
        </p:nvSpPr>
        <p:spPr/>
        <p:txBody>
          <a:bodyPr/>
          <a:lstStyle/>
          <a:p>
            <a:fld id="{FCF3A540-B765-4782-8861-B45BC6752A9D}" type="slidenum">
              <a:rPr lang="en-IN" smtClean="0"/>
              <a:t>‹#›</a:t>
            </a:fld>
            <a:endParaRPr lang="en-IN"/>
          </a:p>
        </p:txBody>
      </p:sp>
    </p:spTree>
    <p:extLst>
      <p:ext uri="{BB962C8B-B14F-4D97-AF65-F5344CB8AC3E}">
        <p14:creationId xmlns:p14="http://schemas.microsoft.com/office/powerpoint/2010/main" val="14008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9A7E9-751E-4013-80BD-71515D32D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9893A4-2D62-476A-BE4A-4B23229DD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6BE19-01ED-4FBB-B882-3B5615C07A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9382F-CD4E-4252-8965-A4AFE5E23F94}" type="datetimeFigureOut">
              <a:rPr lang="en-IN" smtClean="0"/>
              <a:t>25-09-2023</a:t>
            </a:fld>
            <a:endParaRPr lang="en-IN"/>
          </a:p>
        </p:txBody>
      </p:sp>
      <p:sp>
        <p:nvSpPr>
          <p:cNvPr id="5" name="Footer Placeholder 4">
            <a:extLst>
              <a:ext uri="{FF2B5EF4-FFF2-40B4-BE49-F238E27FC236}">
                <a16:creationId xmlns:a16="http://schemas.microsoft.com/office/drawing/2014/main" id="{6E13325B-E959-42EA-87F6-AADF896EF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3BECB4-CE11-475E-BC9E-32867ABF0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3A540-B765-4782-8861-B45BC6752A9D}" type="slidenum">
              <a:rPr lang="en-IN" smtClean="0"/>
              <a:t>‹#›</a:t>
            </a:fld>
            <a:endParaRPr lang="en-IN"/>
          </a:p>
        </p:txBody>
      </p:sp>
    </p:spTree>
    <p:extLst>
      <p:ext uri="{BB962C8B-B14F-4D97-AF65-F5344CB8AC3E}">
        <p14:creationId xmlns:p14="http://schemas.microsoft.com/office/powerpoint/2010/main" val="1410675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onstraint_satisfaction_problem" TargetMode="External"/><Relationship Id="rId2" Type="http://schemas.openxmlformats.org/officeDocument/2006/relationships/hyperlink" Target="https://en.wikipedia.org/wiki/Constraint_satisfa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Greedy_algorith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Local_search_(constraint_satisfaction)#cite_note-2" TargetMode="External"/><Relationship Id="rId2" Type="http://schemas.openxmlformats.org/officeDocument/2006/relationships/hyperlink" Target="https://en.wikipedia.org/wiki/Local_search_(constraint_satisfaction)#cite_note-1" TargetMode="External"/><Relationship Id="rId1" Type="http://schemas.openxmlformats.org/officeDocument/2006/relationships/slideLayout" Target="../slideLayouts/slideLayout2.xml"/><Relationship Id="rId4" Type="http://schemas.openxmlformats.org/officeDocument/2006/relationships/hyperlink" Target="https://en.wikipedia.org/wiki/Local_search_(constraint_satisfaction)#cite_note-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135F-D5A2-447A-92E2-4085657503EE}"/>
              </a:ext>
            </a:extLst>
          </p:cNvPr>
          <p:cNvSpPr>
            <a:spLocks noGrp="1"/>
          </p:cNvSpPr>
          <p:nvPr>
            <p:ph type="ctrTitle"/>
          </p:nvPr>
        </p:nvSpPr>
        <p:spPr/>
        <p:txBody>
          <a:bodyPr/>
          <a:lstStyle/>
          <a:p>
            <a:r>
              <a:rPr lang="en-US" dirty="0"/>
              <a:t>Constraint Satisfaction Problem</a:t>
            </a:r>
            <a:endParaRPr lang="en-IN" dirty="0"/>
          </a:p>
        </p:txBody>
      </p:sp>
      <p:sp>
        <p:nvSpPr>
          <p:cNvPr id="3" name="Subtitle 2">
            <a:extLst>
              <a:ext uri="{FF2B5EF4-FFF2-40B4-BE49-F238E27FC236}">
                <a16:creationId xmlns:a16="http://schemas.microsoft.com/office/drawing/2014/main" id="{09166097-2E2C-48D2-AEDF-8D7F89F76D09}"/>
              </a:ext>
            </a:extLst>
          </p:cNvPr>
          <p:cNvSpPr>
            <a:spLocks noGrp="1"/>
          </p:cNvSpPr>
          <p:nvPr>
            <p:ph type="subTitle" idx="1"/>
          </p:nvPr>
        </p:nvSpPr>
        <p:spPr/>
        <p:txBody>
          <a:bodyPr/>
          <a:lstStyle/>
          <a:p>
            <a:r>
              <a:rPr lang="en-US" dirty="0"/>
              <a:t>Unit 3</a:t>
            </a:r>
            <a:endParaRPr lang="en-IN" dirty="0"/>
          </a:p>
        </p:txBody>
      </p:sp>
    </p:spTree>
    <p:extLst>
      <p:ext uri="{BB962C8B-B14F-4D97-AF65-F5344CB8AC3E}">
        <p14:creationId xmlns:p14="http://schemas.microsoft.com/office/powerpoint/2010/main" val="329696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166F2E0-786E-444E-A2DF-046BD8554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48" y="462798"/>
            <a:ext cx="8362121" cy="56673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0402A-A65E-4D91-95FE-0793D6B007DA}"/>
              </a:ext>
            </a:extLst>
          </p:cNvPr>
          <p:cNvSpPr txBox="1"/>
          <p:nvPr/>
        </p:nvSpPr>
        <p:spPr>
          <a:xfrm>
            <a:off x="8653669" y="1272208"/>
            <a:ext cx="3379304" cy="1569660"/>
          </a:xfrm>
          <a:prstGeom prst="rect">
            <a:avLst/>
          </a:prstGeom>
          <a:noFill/>
        </p:spPr>
        <p:txBody>
          <a:bodyPr wrap="square" rtlCol="0">
            <a:spAutoFit/>
          </a:bodyPr>
          <a:lstStyle/>
          <a:p>
            <a:r>
              <a:rPr lang="en-US" sz="2400" b="1" dirty="0"/>
              <a:t>O + 0 = R + 10 * C1</a:t>
            </a:r>
          </a:p>
          <a:p>
            <a:r>
              <a:rPr lang="en-US" sz="2400" b="1" dirty="0"/>
              <a:t>C1 + W + W= U + 10 * C2</a:t>
            </a:r>
          </a:p>
          <a:p>
            <a:r>
              <a:rPr lang="en-US" sz="2400" b="1" dirty="0"/>
              <a:t>C2 + T + T = O + 10 * C3</a:t>
            </a:r>
          </a:p>
          <a:p>
            <a:r>
              <a:rPr lang="en-US" sz="2400" b="1" dirty="0"/>
              <a:t>C3 = F</a:t>
            </a:r>
            <a:endParaRPr lang="en-IN" sz="2400" b="1" dirty="0"/>
          </a:p>
        </p:txBody>
      </p:sp>
    </p:spTree>
    <p:extLst>
      <p:ext uri="{BB962C8B-B14F-4D97-AF65-F5344CB8AC3E}">
        <p14:creationId xmlns:p14="http://schemas.microsoft.com/office/powerpoint/2010/main" val="247743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10F2-CDEB-4A71-860F-938A5105D441}"/>
              </a:ext>
            </a:extLst>
          </p:cNvPr>
          <p:cNvSpPr>
            <a:spLocks noGrp="1"/>
          </p:cNvSpPr>
          <p:nvPr>
            <p:ph type="title"/>
          </p:nvPr>
        </p:nvSpPr>
        <p:spPr/>
        <p:txBody>
          <a:bodyPr/>
          <a:lstStyle/>
          <a:p>
            <a:r>
              <a:rPr lang="en-IN" dirty="0"/>
              <a:t>Sudoku: An everyday-life example</a:t>
            </a:r>
          </a:p>
        </p:txBody>
      </p:sp>
      <p:pic>
        <p:nvPicPr>
          <p:cNvPr id="5" name="Content Placeholder 4">
            <a:extLst>
              <a:ext uri="{FF2B5EF4-FFF2-40B4-BE49-F238E27FC236}">
                <a16:creationId xmlns:a16="http://schemas.microsoft.com/office/drawing/2014/main" id="{6E23EE4D-6947-4ECD-AAAB-036D1F64C0D7}"/>
              </a:ext>
            </a:extLst>
          </p:cNvPr>
          <p:cNvPicPr>
            <a:picLocks noGrp="1" noChangeAspect="1"/>
          </p:cNvPicPr>
          <p:nvPr>
            <p:ph idx="1"/>
          </p:nvPr>
        </p:nvPicPr>
        <p:blipFill>
          <a:blip r:embed="rId2"/>
          <a:stretch>
            <a:fillRect/>
          </a:stretch>
        </p:blipFill>
        <p:spPr>
          <a:xfrm>
            <a:off x="2226365" y="1325217"/>
            <a:ext cx="7315199" cy="5167658"/>
          </a:xfrm>
        </p:spPr>
      </p:pic>
    </p:spTree>
    <p:extLst>
      <p:ext uri="{BB962C8B-B14F-4D97-AF65-F5344CB8AC3E}">
        <p14:creationId xmlns:p14="http://schemas.microsoft.com/office/powerpoint/2010/main" val="395976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7F333D-CF69-43EF-9DD6-1AB4CA6340F9}"/>
              </a:ext>
            </a:extLst>
          </p:cNvPr>
          <p:cNvPicPr>
            <a:picLocks noGrp="1" noChangeAspect="1"/>
          </p:cNvPicPr>
          <p:nvPr>
            <p:ph idx="1"/>
          </p:nvPr>
        </p:nvPicPr>
        <p:blipFill>
          <a:blip r:embed="rId2"/>
          <a:stretch>
            <a:fillRect/>
          </a:stretch>
        </p:blipFill>
        <p:spPr>
          <a:xfrm>
            <a:off x="1364974" y="410818"/>
            <a:ext cx="8905461" cy="6082058"/>
          </a:xfrm>
        </p:spPr>
      </p:pic>
    </p:spTree>
    <p:extLst>
      <p:ext uri="{BB962C8B-B14F-4D97-AF65-F5344CB8AC3E}">
        <p14:creationId xmlns:p14="http://schemas.microsoft.com/office/powerpoint/2010/main" val="419929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C1DA-5DA4-0042-4607-7114CE07FCD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EFDBDA7-B0BA-9673-160C-42979D8F803F}"/>
              </a:ext>
            </a:extLst>
          </p:cNvPr>
          <p:cNvPicPr>
            <a:picLocks noGrp="1" noChangeAspect="1"/>
          </p:cNvPicPr>
          <p:nvPr>
            <p:ph idx="1"/>
          </p:nvPr>
        </p:nvPicPr>
        <p:blipFill>
          <a:blip r:embed="rId2"/>
          <a:stretch>
            <a:fillRect/>
          </a:stretch>
        </p:blipFill>
        <p:spPr>
          <a:xfrm>
            <a:off x="2226255" y="1825625"/>
            <a:ext cx="7739489" cy="4351338"/>
          </a:xfrm>
        </p:spPr>
      </p:pic>
    </p:spTree>
    <p:extLst>
      <p:ext uri="{BB962C8B-B14F-4D97-AF65-F5344CB8AC3E}">
        <p14:creationId xmlns:p14="http://schemas.microsoft.com/office/powerpoint/2010/main" val="156718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637E1F-434C-4D09-A8A2-AD02F8702956}"/>
              </a:ext>
            </a:extLst>
          </p:cNvPr>
          <p:cNvPicPr>
            <a:picLocks noChangeAspect="1"/>
          </p:cNvPicPr>
          <p:nvPr/>
        </p:nvPicPr>
        <p:blipFill>
          <a:blip r:embed="rId2"/>
          <a:stretch>
            <a:fillRect/>
          </a:stretch>
        </p:blipFill>
        <p:spPr>
          <a:xfrm>
            <a:off x="1095067" y="675860"/>
            <a:ext cx="10268073" cy="5844209"/>
          </a:xfrm>
          <a:prstGeom prst="rect">
            <a:avLst/>
          </a:prstGeom>
        </p:spPr>
      </p:pic>
    </p:spTree>
    <p:extLst>
      <p:ext uri="{BB962C8B-B14F-4D97-AF65-F5344CB8AC3E}">
        <p14:creationId xmlns:p14="http://schemas.microsoft.com/office/powerpoint/2010/main" val="145178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668C-8783-BA75-2F1C-729F810C7FAA}"/>
              </a:ext>
            </a:extLst>
          </p:cNvPr>
          <p:cNvSpPr>
            <a:spLocks noGrp="1"/>
          </p:cNvSpPr>
          <p:nvPr>
            <p:ph type="title"/>
          </p:nvPr>
        </p:nvSpPr>
        <p:spPr/>
        <p:txBody>
          <a:bodyPr>
            <a:normAutofit fontScale="90000"/>
          </a:bodyPr>
          <a:lstStyle/>
          <a:p>
            <a:br>
              <a:rPr lang="en-IN" b="0" i="0" dirty="0">
                <a:solidFill>
                  <a:srgbClr val="000000"/>
                </a:solidFill>
                <a:effectLst/>
                <a:latin typeface="Linux Libertine"/>
              </a:rPr>
            </a:br>
            <a:r>
              <a:rPr lang="en-IN" b="0" i="0" dirty="0">
                <a:solidFill>
                  <a:srgbClr val="000000"/>
                </a:solidFill>
                <a:effectLst/>
                <a:latin typeface="Linux Libertine"/>
              </a:rPr>
              <a:t>Local search for CSP</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424DB007-86A2-DAAC-1AFF-6385D1128681}"/>
              </a:ext>
            </a:extLst>
          </p:cNvPr>
          <p:cNvSpPr>
            <a:spLocks noGrp="1"/>
          </p:cNvSpPr>
          <p:nvPr>
            <p:ph idx="1"/>
          </p:nvPr>
        </p:nvSpPr>
        <p:spPr/>
        <p:txBody>
          <a:bodyPr/>
          <a:lstStyle/>
          <a:p>
            <a:pPr algn="just"/>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2" tooltip="Constraint satisfaction"/>
              </a:rPr>
              <a:t>constraint satisfaction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local search</a:t>
            </a:r>
            <a:r>
              <a:rPr lang="en-US" b="0" i="0" dirty="0">
                <a:solidFill>
                  <a:srgbClr val="202122"/>
                </a:solidFill>
                <a:effectLst/>
                <a:latin typeface="Arial" panose="020B0604020202020204" pitchFamily="34" charset="0"/>
              </a:rPr>
              <a:t> is an incomplete method for finding a solution to a </a:t>
            </a:r>
            <a:r>
              <a:rPr lang="en-US" b="0" i="0" u="none" strike="noStrike" dirty="0">
                <a:solidFill>
                  <a:srgbClr val="3366CC"/>
                </a:solidFill>
                <a:effectLst/>
                <a:latin typeface="Arial" panose="020B0604020202020204" pitchFamily="34" charset="0"/>
                <a:hlinkClick r:id="rId3" tooltip="Constraint satisfaction problem"/>
              </a:rPr>
              <a:t>problem</a:t>
            </a:r>
            <a:r>
              <a:rPr lang="en-US" b="0" i="0" dirty="0">
                <a:solidFill>
                  <a:srgbClr val="202122"/>
                </a:solidFill>
                <a:effectLst/>
                <a:latin typeface="Arial" panose="020B0604020202020204" pitchFamily="34" charset="0"/>
              </a:rPr>
              <a:t>.</a:t>
            </a:r>
          </a:p>
          <a:p>
            <a:pPr algn="just"/>
            <a:r>
              <a:rPr lang="en-US" b="0" i="0" dirty="0">
                <a:solidFill>
                  <a:srgbClr val="202122"/>
                </a:solidFill>
                <a:effectLst/>
                <a:latin typeface="Arial" panose="020B0604020202020204" pitchFamily="34" charset="0"/>
              </a:rPr>
              <a:t> It is based on iteratively improving an assignment of the variables until all constraints are satisfied.</a:t>
            </a:r>
          </a:p>
          <a:p>
            <a:pPr algn="just"/>
            <a:r>
              <a:rPr lang="en-US" b="0" i="0" dirty="0">
                <a:solidFill>
                  <a:srgbClr val="202122"/>
                </a:solidFill>
                <a:effectLst/>
                <a:latin typeface="Arial" panose="020B0604020202020204" pitchFamily="34" charset="0"/>
              </a:rPr>
              <a:t>In particular, local search algorithms typically modify the value of a variable in an assignment at each step. </a:t>
            </a:r>
          </a:p>
          <a:p>
            <a:pPr algn="just"/>
            <a:r>
              <a:rPr lang="en-US" b="0" i="0" dirty="0">
                <a:solidFill>
                  <a:srgbClr val="202122"/>
                </a:solidFill>
                <a:effectLst/>
                <a:latin typeface="Arial" panose="020B0604020202020204" pitchFamily="34" charset="0"/>
              </a:rPr>
              <a:t>The new assignment is close to the previous one in the space of assignment, hence the name </a:t>
            </a:r>
            <a:r>
              <a:rPr lang="en-US" b="0" i="1" dirty="0">
                <a:solidFill>
                  <a:srgbClr val="202122"/>
                </a:solidFill>
                <a:effectLst/>
                <a:latin typeface="Arial" panose="020B0604020202020204" pitchFamily="34" charset="0"/>
              </a:rPr>
              <a:t>local search</a:t>
            </a:r>
            <a:r>
              <a:rPr lang="en-US" b="0" i="0" dirty="0">
                <a:solidFill>
                  <a:srgbClr val="202122"/>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28150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668C-8783-BA75-2F1C-729F810C7FAA}"/>
              </a:ext>
            </a:extLst>
          </p:cNvPr>
          <p:cNvSpPr>
            <a:spLocks noGrp="1"/>
          </p:cNvSpPr>
          <p:nvPr>
            <p:ph type="title"/>
          </p:nvPr>
        </p:nvSpPr>
        <p:spPr/>
        <p:txBody>
          <a:bodyPr>
            <a:normAutofit fontScale="90000"/>
          </a:bodyPr>
          <a:lstStyle/>
          <a:p>
            <a:br>
              <a:rPr lang="en-IN" b="0" i="0" dirty="0">
                <a:solidFill>
                  <a:srgbClr val="000000"/>
                </a:solidFill>
                <a:effectLst/>
                <a:latin typeface="Linux Libertine"/>
              </a:rPr>
            </a:br>
            <a:r>
              <a:rPr lang="en-IN" b="0" i="0" dirty="0">
                <a:solidFill>
                  <a:srgbClr val="000000"/>
                </a:solidFill>
                <a:effectLst/>
                <a:latin typeface="Linux Libertine"/>
              </a:rPr>
              <a:t>Local search for CSP</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424DB007-86A2-DAAC-1AFF-6385D1128681}"/>
              </a:ext>
            </a:extLst>
          </p:cNvPr>
          <p:cNvSpPr>
            <a:spLocks noGrp="1"/>
          </p:cNvSpPr>
          <p:nvPr>
            <p:ph idx="1"/>
          </p:nvPr>
        </p:nvSpPr>
        <p:spPr/>
        <p:txBody>
          <a:bodyPr/>
          <a:lstStyle/>
          <a:p>
            <a:pPr algn="just"/>
            <a:r>
              <a:rPr lang="en-US" b="0" i="0" dirty="0">
                <a:solidFill>
                  <a:srgbClr val="202122"/>
                </a:solidFill>
                <a:effectLst/>
                <a:latin typeface="Arial" panose="020B0604020202020204" pitchFamily="34" charset="0"/>
              </a:rPr>
              <a:t>All local search algorithms use a function that evaluates the quality of assignment, </a:t>
            </a:r>
          </a:p>
          <a:p>
            <a:pPr algn="just"/>
            <a:r>
              <a:rPr lang="en-US" b="0" i="0" dirty="0">
                <a:solidFill>
                  <a:srgbClr val="202122"/>
                </a:solidFill>
                <a:effectLst/>
                <a:latin typeface="Arial" panose="020B0604020202020204" pitchFamily="34" charset="0"/>
              </a:rPr>
              <a:t>for example </a:t>
            </a:r>
          </a:p>
          <a:p>
            <a:pPr algn="just"/>
            <a:r>
              <a:rPr lang="en-US" b="0" i="0" dirty="0">
                <a:solidFill>
                  <a:srgbClr val="FF0000"/>
                </a:solidFill>
                <a:effectLst/>
                <a:latin typeface="Arial" panose="020B0604020202020204" pitchFamily="34" charset="0"/>
              </a:rPr>
              <a:t>the number of constraints violated by the assignment</a:t>
            </a:r>
            <a:r>
              <a:rPr lang="en-US" b="0" i="0" dirty="0">
                <a:solidFill>
                  <a:srgbClr val="202122"/>
                </a:solidFill>
                <a:effectLst/>
                <a:latin typeface="Arial" panose="020B0604020202020204" pitchFamily="34" charset="0"/>
              </a:rPr>
              <a:t>.</a:t>
            </a:r>
          </a:p>
          <a:p>
            <a:pPr algn="just"/>
            <a:r>
              <a:rPr lang="en-US" b="0" i="0" dirty="0">
                <a:solidFill>
                  <a:srgbClr val="202122"/>
                </a:solidFill>
                <a:effectLst/>
                <a:latin typeface="Arial" panose="020B0604020202020204" pitchFamily="34" charset="0"/>
              </a:rPr>
              <a:t> </a:t>
            </a:r>
            <a:r>
              <a:rPr lang="en-US" b="0" i="0" dirty="0">
                <a:solidFill>
                  <a:srgbClr val="FF0000"/>
                </a:solidFill>
                <a:effectLst/>
                <a:latin typeface="Arial" panose="020B0604020202020204" pitchFamily="34" charset="0"/>
              </a:rPr>
              <a:t>This amount is called the </a:t>
            </a:r>
            <a:r>
              <a:rPr lang="en-US" b="0" i="1" dirty="0">
                <a:solidFill>
                  <a:srgbClr val="FF0000"/>
                </a:solidFill>
                <a:effectLst/>
                <a:latin typeface="Arial" panose="020B0604020202020204" pitchFamily="34" charset="0"/>
              </a:rPr>
              <a:t>cost</a:t>
            </a:r>
            <a:r>
              <a:rPr lang="en-US" b="0" i="0" dirty="0">
                <a:solidFill>
                  <a:srgbClr val="FF0000"/>
                </a:solidFill>
                <a:effectLst/>
                <a:latin typeface="Arial" panose="020B0604020202020204" pitchFamily="34" charset="0"/>
              </a:rPr>
              <a:t> of the assignment</a:t>
            </a:r>
            <a:r>
              <a:rPr lang="en-US" b="0" i="0" dirty="0">
                <a:solidFill>
                  <a:srgbClr val="202122"/>
                </a:solidFill>
                <a:effectLst/>
                <a:latin typeface="Arial" panose="020B0604020202020204" pitchFamily="34" charset="0"/>
              </a:rPr>
              <a:t>. </a:t>
            </a:r>
          </a:p>
          <a:p>
            <a:pPr algn="just"/>
            <a:r>
              <a:rPr lang="en-US" b="0" i="0" dirty="0">
                <a:solidFill>
                  <a:srgbClr val="202122"/>
                </a:solidFill>
                <a:effectLst/>
                <a:latin typeface="Arial" panose="020B0604020202020204" pitchFamily="34" charset="0"/>
              </a:rPr>
              <a:t>The aim of local search is that of finding an assignment of minimal cost, which is a solution if any exists.</a:t>
            </a:r>
            <a:endParaRPr lang="en-IN" dirty="0"/>
          </a:p>
        </p:txBody>
      </p:sp>
    </p:spTree>
    <p:extLst>
      <p:ext uri="{BB962C8B-B14F-4D97-AF65-F5344CB8AC3E}">
        <p14:creationId xmlns:p14="http://schemas.microsoft.com/office/powerpoint/2010/main" val="274887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668C-8783-BA75-2F1C-729F810C7FAA}"/>
              </a:ext>
            </a:extLst>
          </p:cNvPr>
          <p:cNvSpPr>
            <a:spLocks noGrp="1"/>
          </p:cNvSpPr>
          <p:nvPr>
            <p:ph type="title"/>
          </p:nvPr>
        </p:nvSpPr>
        <p:spPr>
          <a:xfrm>
            <a:off x="838200" y="365126"/>
            <a:ext cx="10515600" cy="602284"/>
          </a:xfrm>
        </p:spPr>
        <p:txBody>
          <a:bodyPr>
            <a:normAutofit fontScale="90000"/>
          </a:bodyPr>
          <a:lstStyle/>
          <a:p>
            <a:br>
              <a:rPr lang="en-IN" b="0" i="0" dirty="0">
                <a:solidFill>
                  <a:srgbClr val="000000"/>
                </a:solidFill>
                <a:effectLst/>
                <a:latin typeface="Linux Libertine"/>
              </a:rPr>
            </a:br>
            <a:r>
              <a:rPr lang="en-IN" b="0" i="0" dirty="0">
                <a:solidFill>
                  <a:srgbClr val="000000"/>
                </a:solidFill>
                <a:effectLst/>
                <a:latin typeface="Linux Libertine"/>
              </a:rPr>
              <a:t>Local search for CSP</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424DB007-86A2-DAAC-1AFF-6385D1128681}"/>
              </a:ext>
            </a:extLst>
          </p:cNvPr>
          <p:cNvSpPr>
            <a:spLocks noGrp="1"/>
          </p:cNvSpPr>
          <p:nvPr>
            <p:ph idx="1"/>
          </p:nvPr>
        </p:nvSpPr>
        <p:spPr>
          <a:xfrm>
            <a:off x="838200" y="1179443"/>
            <a:ext cx="10515600" cy="4997520"/>
          </a:xfrm>
        </p:spPr>
        <p:txBody>
          <a:bodyPr>
            <a:normAutofit lnSpcReduction="10000"/>
          </a:bodyPr>
          <a:lstStyle/>
          <a:p>
            <a:pPr algn="just"/>
            <a:r>
              <a:rPr lang="en-US" b="0" i="0" dirty="0">
                <a:solidFill>
                  <a:srgbClr val="202122"/>
                </a:solidFill>
                <a:effectLst/>
                <a:latin typeface="Arial" panose="020B0604020202020204" pitchFamily="34" charset="0"/>
              </a:rPr>
              <a:t>Two classes of local search algorithms exist. </a:t>
            </a:r>
          </a:p>
          <a:p>
            <a:pPr algn="just"/>
            <a:r>
              <a:rPr lang="en-US" dirty="0">
                <a:solidFill>
                  <a:srgbClr val="FF0000"/>
                </a:solidFill>
                <a:latin typeface="Arial" panose="020B0604020202020204" pitchFamily="34" charset="0"/>
                <a:hlinkClick r:id="rId2" tooltip="Greedy algorithm">
                  <a:extLst>
                    <a:ext uri="{A12FA001-AC4F-418D-AE19-62706E023703}">
                      <ahyp:hlinkClr xmlns:ahyp="http://schemas.microsoft.com/office/drawing/2018/hyperlinkcolor" val="tx"/>
                    </a:ext>
                  </a:extLst>
                </a:hlinkClick>
              </a:rPr>
              <a:t>Greedy</a:t>
            </a:r>
            <a:r>
              <a:rPr lang="en-US" dirty="0">
                <a:solidFill>
                  <a:srgbClr val="FF0000"/>
                </a:solidFill>
                <a:latin typeface="Arial" panose="020B0604020202020204" pitchFamily="34" charset="0"/>
              </a:rPr>
              <a:t> or</a:t>
            </a:r>
            <a:r>
              <a:rPr lang="en-US" b="0" i="0" dirty="0">
                <a:solidFill>
                  <a:srgbClr val="FF0000"/>
                </a:solidFill>
                <a:effectLst/>
                <a:latin typeface="Arial" panose="020B0604020202020204" pitchFamily="34" charset="0"/>
              </a:rPr>
              <a:t> non-randomized algorithms</a:t>
            </a:r>
            <a:r>
              <a:rPr lang="en-US" b="0" i="0" dirty="0">
                <a:solidFill>
                  <a:srgbClr val="202122"/>
                </a:solidFill>
                <a:effectLst/>
                <a:latin typeface="Arial" panose="020B0604020202020204" pitchFamily="34" charset="0"/>
              </a:rPr>
              <a:t>.</a:t>
            </a:r>
          </a:p>
          <a:p>
            <a:pPr algn="just"/>
            <a:r>
              <a:rPr lang="en-US" b="0" i="0" dirty="0">
                <a:solidFill>
                  <a:srgbClr val="202122"/>
                </a:solidFill>
                <a:effectLst/>
                <a:latin typeface="Arial" panose="020B0604020202020204" pitchFamily="34" charset="0"/>
              </a:rPr>
              <a:t> These algorithms proceed by changing the current assignment by always trying to decrease (or at least, non-increase) its cost. The main problem of these algorithms is the possible presence of </a:t>
            </a:r>
            <a:r>
              <a:rPr lang="en-US" b="0" i="1" dirty="0">
                <a:solidFill>
                  <a:srgbClr val="202122"/>
                </a:solidFill>
                <a:effectLst/>
                <a:latin typeface="Arial" panose="020B0604020202020204" pitchFamily="34" charset="0"/>
              </a:rPr>
              <a:t>plateau</a:t>
            </a:r>
            <a:r>
              <a:rPr lang="en-US" b="0" i="0" dirty="0">
                <a:solidFill>
                  <a:srgbClr val="202122"/>
                </a:solidFill>
                <a:effectLst/>
                <a:latin typeface="Arial" panose="020B0604020202020204" pitchFamily="34" charset="0"/>
              </a:rPr>
              <a:t>s, which are regions of the space of assignments where no local move decreases cost. </a:t>
            </a:r>
          </a:p>
          <a:p>
            <a:pPr algn="just"/>
            <a:r>
              <a:rPr lang="en-US" b="0" i="0" dirty="0">
                <a:solidFill>
                  <a:srgbClr val="FF0000"/>
                </a:solidFill>
                <a:effectLst/>
                <a:latin typeface="Arial" panose="020B0604020202020204" pitchFamily="34" charset="0"/>
              </a:rPr>
              <a:t>Randomized local search</a:t>
            </a:r>
          </a:p>
          <a:p>
            <a:pPr algn="just"/>
            <a:r>
              <a:rPr lang="en-US" b="0" i="0" dirty="0">
                <a:solidFill>
                  <a:srgbClr val="202122"/>
                </a:solidFill>
                <a:effectLst/>
                <a:latin typeface="Arial" panose="020B0604020202020204" pitchFamily="34" charset="0"/>
              </a:rPr>
              <a:t>The second class of local search algorithm have been invented to solve this problem. They escape these plateaus by doing random moves, and are called randomized local search algorithms.</a:t>
            </a:r>
            <a:endParaRPr lang="en-IN" dirty="0"/>
          </a:p>
        </p:txBody>
      </p:sp>
    </p:spTree>
    <p:extLst>
      <p:ext uri="{BB962C8B-B14F-4D97-AF65-F5344CB8AC3E}">
        <p14:creationId xmlns:p14="http://schemas.microsoft.com/office/powerpoint/2010/main" val="329968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B5ED-D875-D229-D59C-71D02CAF5944}"/>
              </a:ext>
            </a:extLst>
          </p:cNvPr>
          <p:cNvSpPr>
            <a:spLocks noGrp="1"/>
          </p:cNvSpPr>
          <p:nvPr>
            <p:ph type="title"/>
          </p:nvPr>
        </p:nvSpPr>
        <p:spPr/>
        <p:txBody>
          <a:bodyPr/>
          <a:lstStyle/>
          <a:p>
            <a:r>
              <a:rPr lang="en-IN" b="0" i="0" dirty="0">
                <a:solidFill>
                  <a:srgbClr val="000000"/>
                </a:solidFill>
                <a:effectLst/>
                <a:latin typeface="Linux Libertine"/>
              </a:rPr>
              <a:t>Greedy algorithms</a:t>
            </a:r>
            <a:endParaRPr lang="en-IN" dirty="0"/>
          </a:p>
        </p:txBody>
      </p:sp>
      <p:sp>
        <p:nvSpPr>
          <p:cNvPr id="3" name="Content Placeholder 2">
            <a:extLst>
              <a:ext uri="{FF2B5EF4-FFF2-40B4-BE49-F238E27FC236}">
                <a16:creationId xmlns:a16="http://schemas.microsoft.com/office/drawing/2014/main" id="{C3246E61-1F5C-9D63-2693-2D99BFE7C40A}"/>
              </a:ext>
            </a:extLst>
          </p:cNvPr>
          <p:cNvSpPr>
            <a:spLocks noGrp="1"/>
          </p:cNvSpPr>
          <p:nvPr>
            <p:ph idx="1"/>
          </p:nvPr>
        </p:nvSpPr>
        <p:spPr>
          <a:xfrm>
            <a:off x="838200" y="1484243"/>
            <a:ext cx="10515600" cy="4692720"/>
          </a:xfrm>
        </p:spPr>
        <p:txBody>
          <a:bodyPr>
            <a:normAutofit fontScale="85000" lnSpcReduction="20000"/>
          </a:bodyPr>
          <a:lstStyle/>
          <a:p>
            <a:pPr marL="0" indent="0">
              <a:buNone/>
            </a:pPr>
            <a:r>
              <a:rPr lang="en-IN" b="1" i="0" dirty="0">
                <a:solidFill>
                  <a:srgbClr val="000000"/>
                </a:solidFill>
                <a:effectLst/>
                <a:latin typeface="Arial" panose="020B0604020202020204" pitchFamily="34" charset="0"/>
              </a:rPr>
              <a:t>   </a:t>
            </a:r>
          </a:p>
          <a:p>
            <a:pPr marL="0" indent="0">
              <a:buNone/>
            </a:pPr>
            <a:r>
              <a:rPr lang="en-IN" b="1" i="0" dirty="0">
                <a:solidFill>
                  <a:srgbClr val="000000"/>
                </a:solidFill>
                <a:effectLst/>
                <a:latin typeface="Arial" panose="020B0604020202020204" pitchFamily="34" charset="0"/>
              </a:rPr>
              <a:t>Hill climbing</a:t>
            </a:r>
          </a:p>
          <a:p>
            <a:r>
              <a:rPr lang="en-US" b="0" i="0" dirty="0">
                <a:solidFill>
                  <a:srgbClr val="202122"/>
                </a:solidFill>
                <a:effectLst/>
                <a:latin typeface="Arial" panose="020B0604020202020204" pitchFamily="34" charset="0"/>
              </a:rPr>
              <a:t>choosing the change that maximally decreases the cost of the solution. </a:t>
            </a:r>
          </a:p>
          <a:p>
            <a:r>
              <a:rPr lang="en-US" b="0" i="0" dirty="0">
                <a:solidFill>
                  <a:srgbClr val="202122"/>
                </a:solidFill>
                <a:effectLst/>
                <a:latin typeface="Arial" panose="020B0604020202020204" pitchFamily="34" charset="0"/>
              </a:rPr>
              <a:t>This method, called </a:t>
            </a:r>
            <a:r>
              <a:rPr lang="en-US" b="0" i="1" dirty="0">
                <a:solidFill>
                  <a:srgbClr val="202122"/>
                </a:solidFill>
                <a:effectLst/>
                <a:latin typeface="Arial" panose="020B0604020202020204" pitchFamily="34" charset="0"/>
              </a:rPr>
              <a:t>hill climbing</a:t>
            </a:r>
            <a:r>
              <a:rPr lang="en-US" b="0" i="0" dirty="0">
                <a:solidFill>
                  <a:srgbClr val="202122"/>
                </a:solidFill>
                <a:effectLst/>
                <a:latin typeface="Arial" panose="020B0604020202020204" pitchFamily="34" charset="0"/>
              </a:rPr>
              <a:t>, proceeds as follows:</a:t>
            </a:r>
          </a:p>
          <a:p>
            <a:r>
              <a:rPr lang="en-US" b="0" i="0" dirty="0">
                <a:solidFill>
                  <a:srgbClr val="202122"/>
                </a:solidFill>
                <a:effectLst/>
                <a:latin typeface="Arial" panose="020B0604020202020204" pitchFamily="34" charset="0"/>
              </a:rPr>
              <a:t> first, a random assignment is chosen; </a:t>
            </a:r>
          </a:p>
          <a:p>
            <a:r>
              <a:rPr lang="en-US" b="0" i="0" dirty="0">
                <a:solidFill>
                  <a:srgbClr val="202122"/>
                </a:solidFill>
                <a:effectLst/>
                <a:latin typeface="Arial" panose="020B0604020202020204" pitchFamily="34" charset="0"/>
              </a:rPr>
              <a:t>then, a value is changed so as to maximally improve the quality of the resulting assignment. </a:t>
            </a:r>
          </a:p>
          <a:p>
            <a:r>
              <a:rPr lang="en-US" b="0" i="0" dirty="0">
                <a:solidFill>
                  <a:srgbClr val="202122"/>
                </a:solidFill>
                <a:effectLst/>
                <a:latin typeface="Arial" panose="020B0604020202020204" pitchFamily="34" charset="0"/>
              </a:rPr>
              <a:t>If no solution has been found after a given number of changes, a new random assignment is selected. </a:t>
            </a:r>
          </a:p>
          <a:p>
            <a:r>
              <a:rPr lang="en-US" b="0" i="0" dirty="0">
                <a:solidFill>
                  <a:srgbClr val="202122"/>
                </a:solidFill>
                <a:effectLst/>
                <a:latin typeface="Arial" panose="020B0604020202020204" pitchFamily="34" charset="0"/>
              </a:rPr>
              <a:t>Hill climbing algorithms can only escape a plateau by doing changes that do not change the quality of the assignment. </a:t>
            </a:r>
          </a:p>
          <a:p>
            <a:r>
              <a:rPr lang="en-US" b="0" i="0" dirty="0">
                <a:solidFill>
                  <a:srgbClr val="202122"/>
                </a:solidFill>
                <a:effectLst/>
                <a:latin typeface="Arial" panose="020B0604020202020204" pitchFamily="34" charset="0"/>
              </a:rPr>
              <a:t>As a result, they can be stuck in a plateau where the quality of assignment has a local maxima.</a:t>
            </a:r>
            <a:endParaRPr lang="en-IN" b="1"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96963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B5ED-D875-D229-D59C-71D02CAF5944}"/>
              </a:ext>
            </a:extLst>
          </p:cNvPr>
          <p:cNvSpPr>
            <a:spLocks noGrp="1"/>
          </p:cNvSpPr>
          <p:nvPr>
            <p:ph type="title"/>
          </p:nvPr>
        </p:nvSpPr>
        <p:spPr/>
        <p:txBody>
          <a:bodyPr/>
          <a:lstStyle/>
          <a:p>
            <a:r>
              <a:rPr lang="en-IN" b="0" i="0" dirty="0">
                <a:solidFill>
                  <a:srgbClr val="000000"/>
                </a:solidFill>
                <a:effectLst/>
                <a:latin typeface="Linux Libertine"/>
              </a:rPr>
              <a:t>Greedy algorithms</a:t>
            </a:r>
            <a:endParaRPr lang="en-IN" dirty="0"/>
          </a:p>
        </p:txBody>
      </p:sp>
      <p:sp>
        <p:nvSpPr>
          <p:cNvPr id="3" name="Content Placeholder 2">
            <a:extLst>
              <a:ext uri="{FF2B5EF4-FFF2-40B4-BE49-F238E27FC236}">
                <a16:creationId xmlns:a16="http://schemas.microsoft.com/office/drawing/2014/main" id="{C3246E61-1F5C-9D63-2693-2D99BFE7C40A}"/>
              </a:ext>
            </a:extLst>
          </p:cNvPr>
          <p:cNvSpPr>
            <a:spLocks noGrp="1"/>
          </p:cNvSpPr>
          <p:nvPr>
            <p:ph idx="1"/>
          </p:nvPr>
        </p:nvSpPr>
        <p:spPr>
          <a:xfrm>
            <a:off x="838200" y="1484243"/>
            <a:ext cx="10515600" cy="4692720"/>
          </a:xfrm>
        </p:spPr>
        <p:txBody>
          <a:bodyPr>
            <a:normAutofit fontScale="77500" lnSpcReduction="20000"/>
          </a:bodyPr>
          <a:lstStyle/>
          <a:p>
            <a:pPr marL="0" indent="0">
              <a:buNone/>
            </a:pPr>
            <a:r>
              <a:rPr lang="en-IN" b="1" i="0" dirty="0">
                <a:solidFill>
                  <a:srgbClr val="000000"/>
                </a:solidFill>
                <a:effectLst/>
                <a:latin typeface="Arial" panose="020B0604020202020204" pitchFamily="34" charset="0"/>
              </a:rPr>
              <a:t>   </a:t>
            </a:r>
          </a:p>
          <a:p>
            <a:pPr marL="0" indent="0">
              <a:buNone/>
            </a:pPr>
            <a:r>
              <a:rPr lang="en-IN" b="1" i="0">
                <a:solidFill>
                  <a:srgbClr val="000000"/>
                </a:solidFill>
                <a:effectLst/>
                <a:latin typeface="Arial" panose="020B0604020202020204" pitchFamily="34" charset="0"/>
              </a:rPr>
              <a:t> Tabu </a:t>
            </a:r>
            <a:r>
              <a:rPr lang="en-IN" b="1" i="0" dirty="0">
                <a:solidFill>
                  <a:srgbClr val="000000"/>
                </a:solidFill>
                <a:effectLst/>
                <a:latin typeface="Arial" panose="020B0604020202020204" pitchFamily="34" charset="0"/>
              </a:rPr>
              <a:t>search</a:t>
            </a:r>
          </a:p>
          <a:p>
            <a:pPr algn="l"/>
            <a:r>
              <a:rPr lang="en-US" b="0" i="0" dirty="0">
                <a:solidFill>
                  <a:srgbClr val="202122"/>
                </a:solidFill>
                <a:effectLst/>
                <a:latin typeface="Arial" panose="020B0604020202020204" pitchFamily="34" charset="0"/>
              </a:rPr>
              <a:t>A drawback of hill climbing with moves that do not decrease cost is that it may cycle over assignments of the same cost. </a:t>
            </a:r>
            <a:r>
              <a:rPr lang="en-US" b="0" i="1" dirty="0">
                <a:solidFill>
                  <a:srgbClr val="202122"/>
                </a:solidFill>
                <a:effectLst/>
                <a:latin typeface="Arial" panose="020B0604020202020204" pitchFamily="34" charset="0"/>
              </a:rPr>
              <a:t>Tabu search</a:t>
            </a:r>
            <a:r>
              <a:rPr lang="en-US" b="0" i="0" u="none" strike="noStrike" baseline="30000" dirty="0">
                <a:solidFill>
                  <a:srgbClr val="3366CC"/>
                </a:solidFill>
                <a:effectLst/>
                <a:latin typeface="Arial" panose="020B0604020202020204" pitchFamily="34" charset="0"/>
                <a:hlinkClick r:id="rId2"/>
              </a:rPr>
              <a:t>[1]</a:t>
            </a:r>
            <a:r>
              <a:rPr lang="en-US" b="0" i="0" u="none" strike="noStrike" baseline="30000" dirty="0">
                <a:solidFill>
                  <a:srgbClr val="3366CC"/>
                </a:solidFill>
                <a:effectLst/>
                <a:latin typeface="Arial" panose="020B0604020202020204" pitchFamily="34" charset="0"/>
                <a:hlinkClick r:id="rId3"/>
              </a:rPr>
              <a:t>[2]</a:t>
            </a:r>
            <a:r>
              <a:rPr lang="en-US" b="0" i="0" u="none" strike="noStrike" baseline="30000" dirty="0">
                <a:solidFill>
                  <a:srgbClr val="3366CC"/>
                </a:solidFill>
                <a:effectLst/>
                <a:latin typeface="Arial" panose="020B0604020202020204" pitchFamily="34" charset="0"/>
                <a:hlinkClick r:id="rId4"/>
              </a:rPr>
              <a:t>[3]</a:t>
            </a:r>
            <a:r>
              <a:rPr lang="en-US" b="0" i="0" dirty="0">
                <a:solidFill>
                  <a:srgbClr val="202122"/>
                </a:solidFill>
                <a:effectLst/>
                <a:latin typeface="Arial" panose="020B0604020202020204" pitchFamily="34" charset="0"/>
              </a:rPr>
              <a:t> overcomes this problem by maintaining a list of "forbidden" assignments, called the </a:t>
            </a:r>
            <a:r>
              <a:rPr lang="en-US" b="0" i="1" dirty="0">
                <a:solidFill>
                  <a:srgbClr val="202122"/>
                </a:solidFill>
                <a:effectLst/>
                <a:latin typeface="Arial" panose="020B0604020202020204" pitchFamily="34" charset="0"/>
              </a:rPr>
              <a:t>tabu list</a:t>
            </a:r>
            <a:r>
              <a:rPr lang="en-US" b="0" i="0" dirty="0">
                <a:solidFill>
                  <a:srgbClr val="202122"/>
                </a:solidFill>
                <a:effectLst/>
                <a:latin typeface="Arial" panose="020B0604020202020204" pitchFamily="34" charset="0"/>
              </a:rPr>
              <a:t>. In particular, the tabu list typically contains only the most recent changes. More precisely, it contains the last variable-value pair such that the variable has been recently assigned to the value.</a:t>
            </a:r>
          </a:p>
          <a:p>
            <a:pPr algn="l"/>
            <a:r>
              <a:rPr lang="en-US" b="0" i="0" dirty="0">
                <a:solidFill>
                  <a:srgbClr val="202122"/>
                </a:solidFill>
                <a:effectLst/>
                <a:latin typeface="Arial" panose="020B0604020202020204" pitchFamily="34" charset="0"/>
              </a:rPr>
              <a:t>This list is updated every time the assignment is changed. If a variable is assigned to a value, the variable-value pair is added to the list, and the oldest pair is removed from it. This way, the list only contains the most recent assignments to a variable. If a variable-value pair is in the tabu list, then changing the current assignment by setting the variable to the value is forbidden. The algorithm can only choose the best move among the ones that are not forbidden. This way, it cannot cycle over the same solution unless the number of moves in this cycle is larger than the length of the tabu list.</a:t>
            </a:r>
          </a:p>
          <a:p>
            <a:endParaRPr lang="en-IN" dirty="0"/>
          </a:p>
        </p:txBody>
      </p:sp>
    </p:spTree>
    <p:extLst>
      <p:ext uri="{BB962C8B-B14F-4D97-AF65-F5344CB8AC3E}">
        <p14:creationId xmlns:p14="http://schemas.microsoft.com/office/powerpoint/2010/main" val="357149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B0CF1A-8BDB-4979-AD08-A3AC4A186058}"/>
              </a:ext>
            </a:extLst>
          </p:cNvPr>
          <p:cNvPicPr>
            <a:picLocks noChangeAspect="1"/>
          </p:cNvPicPr>
          <p:nvPr/>
        </p:nvPicPr>
        <p:blipFill>
          <a:blip r:embed="rId2"/>
          <a:stretch>
            <a:fillRect/>
          </a:stretch>
        </p:blipFill>
        <p:spPr>
          <a:xfrm>
            <a:off x="1007165" y="795337"/>
            <a:ext cx="10164417" cy="5658472"/>
          </a:xfrm>
          <a:prstGeom prst="rect">
            <a:avLst/>
          </a:prstGeom>
        </p:spPr>
      </p:pic>
    </p:spTree>
    <p:extLst>
      <p:ext uri="{BB962C8B-B14F-4D97-AF65-F5344CB8AC3E}">
        <p14:creationId xmlns:p14="http://schemas.microsoft.com/office/powerpoint/2010/main" val="282673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A451-25C2-8CA6-A010-E0DE87F0FABB}"/>
              </a:ext>
            </a:extLst>
          </p:cNvPr>
          <p:cNvSpPr>
            <a:spLocks noGrp="1"/>
          </p:cNvSpPr>
          <p:nvPr>
            <p:ph type="title"/>
          </p:nvPr>
        </p:nvSpPr>
        <p:spPr/>
        <p:txBody>
          <a:bodyPr/>
          <a:lstStyle/>
          <a:p>
            <a:r>
              <a:rPr lang="en-US" dirty="0"/>
              <a:t>Sample Questions</a:t>
            </a:r>
            <a:endParaRPr lang="en-IN" dirty="0"/>
          </a:p>
        </p:txBody>
      </p:sp>
      <p:sp>
        <p:nvSpPr>
          <p:cNvPr id="3" name="Content Placeholder 2">
            <a:extLst>
              <a:ext uri="{FF2B5EF4-FFF2-40B4-BE49-F238E27FC236}">
                <a16:creationId xmlns:a16="http://schemas.microsoft.com/office/drawing/2014/main" id="{E2BEC4D6-141E-7916-D55C-E7388B4CAE47}"/>
              </a:ext>
            </a:extLst>
          </p:cNvPr>
          <p:cNvSpPr>
            <a:spLocks noGrp="1"/>
          </p:cNvSpPr>
          <p:nvPr>
            <p:ph idx="1"/>
          </p:nvPr>
        </p:nvSpPr>
        <p:spPr/>
        <p:txBody>
          <a:bodyPr/>
          <a:lstStyle/>
          <a:p>
            <a:r>
              <a:rPr lang="en-US" dirty="0"/>
              <a:t>What is constraint satisfaction problem? Explain with example.</a:t>
            </a:r>
          </a:p>
          <a:p>
            <a:r>
              <a:rPr lang="en-US" dirty="0"/>
              <a:t>How to define/represent/formulate any CSP problem?</a:t>
            </a:r>
          </a:p>
          <a:p>
            <a:r>
              <a:rPr lang="en-US" dirty="0"/>
              <a:t>What is constraint propagation &amp; local consistency in CSP?</a:t>
            </a:r>
          </a:p>
          <a:p>
            <a:r>
              <a:rPr lang="en-US" dirty="0"/>
              <a:t>What is node consistency and arc consistency? Explain with example.</a:t>
            </a:r>
          </a:p>
          <a:p>
            <a:r>
              <a:rPr lang="en-US" dirty="0"/>
              <a:t>What is path consistency?</a:t>
            </a:r>
          </a:p>
          <a:p>
            <a:r>
              <a:rPr lang="en-US" dirty="0"/>
              <a:t>What is constraint graph?</a:t>
            </a:r>
          </a:p>
          <a:p>
            <a:r>
              <a:rPr lang="en-US" dirty="0"/>
              <a:t>How backtracking is used in CSP? Explain </a:t>
            </a:r>
            <a:r>
              <a:rPr lang="en-US"/>
              <a:t>with example.</a:t>
            </a:r>
            <a:endParaRPr lang="en-IN" dirty="0"/>
          </a:p>
        </p:txBody>
      </p:sp>
    </p:spTree>
    <p:extLst>
      <p:ext uri="{BB962C8B-B14F-4D97-AF65-F5344CB8AC3E}">
        <p14:creationId xmlns:p14="http://schemas.microsoft.com/office/powerpoint/2010/main" val="2927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3A3A-29F2-41DB-9CCE-AE751CAD6A02}"/>
              </a:ext>
            </a:extLst>
          </p:cNvPr>
          <p:cNvSpPr>
            <a:spLocks noGrp="1"/>
          </p:cNvSpPr>
          <p:nvPr>
            <p:ph type="title"/>
          </p:nvPr>
        </p:nvSpPr>
        <p:spPr>
          <a:xfrm>
            <a:off x="838200" y="365125"/>
            <a:ext cx="10515600" cy="867327"/>
          </a:xfrm>
        </p:spPr>
        <p:txBody>
          <a:bodyPr/>
          <a:lstStyle/>
          <a:p>
            <a:r>
              <a:rPr lang="en-US" dirty="0"/>
              <a:t>Constraint Satisfaction Problem</a:t>
            </a:r>
            <a:endParaRPr lang="en-IN" dirty="0"/>
          </a:p>
        </p:txBody>
      </p:sp>
      <p:pic>
        <p:nvPicPr>
          <p:cNvPr id="5" name="Content Placeholder 4">
            <a:extLst>
              <a:ext uri="{FF2B5EF4-FFF2-40B4-BE49-F238E27FC236}">
                <a16:creationId xmlns:a16="http://schemas.microsoft.com/office/drawing/2014/main" id="{CF449AE0-E0E9-4169-855E-BACE0FF617ED}"/>
              </a:ext>
            </a:extLst>
          </p:cNvPr>
          <p:cNvPicPr>
            <a:picLocks noGrp="1" noChangeAspect="1"/>
          </p:cNvPicPr>
          <p:nvPr>
            <p:ph idx="1"/>
          </p:nvPr>
        </p:nvPicPr>
        <p:blipFill>
          <a:blip r:embed="rId2"/>
          <a:stretch>
            <a:fillRect/>
          </a:stretch>
        </p:blipFill>
        <p:spPr>
          <a:xfrm>
            <a:off x="1073426" y="1722783"/>
            <a:ext cx="9872870" cy="4770092"/>
          </a:xfrm>
        </p:spPr>
      </p:pic>
    </p:spTree>
    <p:extLst>
      <p:ext uri="{BB962C8B-B14F-4D97-AF65-F5344CB8AC3E}">
        <p14:creationId xmlns:p14="http://schemas.microsoft.com/office/powerpoint/2010/main" val="365554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D1C6-9E56-4DEC-9886-51DECFB5A909}"/>
              </a:ext>
            </a:extLst>
          </p:cNvPr>
          <p:cNvSpPr>
            <a:spLocks noGrp="1"/>
          </p:cNvSpPr>
          <p:nvPr>
            <p:ph type="title"/>
          </p:nvPr>
        </p:nvSpPr>
        <p:spPr/>
        <p:txBody>
          <a:bodyPr/>
          <a:lstStyle/>
          <a:p>
            <a:r>
              <a:rPr lang="en-US" dirty="0"/>
              <a:t>State Representation of water jug problem</a:t>
            </a:r>
            <a:endParaRPr lang="en-IN" dirty="0"/>
          </a:p>
        </p:txBody>
      </p:sp>
      <p:sp>
        <p:nvSpPr>
          <p:cNvPr id="3" name="Content Placeholder 2">
            <a:extLst>
              <a:ext uri="{FF2B5EF4-FFF2-40B4-BE49-F238E27FC236}">
                <a16:creationId xmlns:a16="http://schemas.microsoft.com/office/drawing/2014/main" id="{9EB57EC2-BCCD-4789-93A0-237361EC6BF9}"/>
              </a:ext>
            </a:extLst>
          </p:cNvPr>
          <p:cNvSpPr>
            <a:spLocks noGrp="1"/>
          </p:cNvSpPr>
          <p:nvPr>
            <p:ph idx="1"/>
          </p:nvPr>
        </p:nvSpPr>
        <p:spPr/>
        <p:txBody>
          <a:bodyPr/>
          <a:lstStyle/>
          <a:p>
            <a:r>
              <a:rPr lang="en-US" dirty="0"/>
              <a:t>(x, y) – state of a problem</a:t>
            </a:r>
          </a:p>
          <a:p>
            <a:pPr marL="0" indent="0">
              <a:buNone/>
            </a:pPr>
            <a:r>
              <a:rPr lang="en-US" dirty="0"/>
              <a:t>Where x is the amount of water in 4 liter jug</a:t>
            </a:r>
          </a:p>
          <a:p>
            <a:pPr marL="0" indent="0">
              <a:buNone/>
            </a:pPr>
            <a:r>
              <a:rPr lang="en-US" dirty="0"/>
              <a:t>             y- is the amount of water in 3 lit jug</a:t>
            </a:r>
          </a:p>
          <a:p>
            <a:pPr marL="0" indent="0">
              <a:buNone/>
            </a:pPr>
            <a:r>
              <a:rPr lang="en-US" dirty="0"/>
              <a:t>   0 &lt;= x &lt;= 4 and  0 &lt;= y &lt;= 3</a:t>
            </a:r>
          </a:p>
          <a:p>
            <a:pPr marL="0" indent="0">
              <a:buNone/>
            </a:pPr>
            <a:endParaRPr lang="en-US" dirty="0"/>
          </a:p>
          <a:p>
            <a:pPr marL="0" indent="0">
              <a:buNone/>
            </a:pPr>
            <a:r>
              <a:rPr lang="en-US" dirty="0"/>
              <a:t>Initial state – (0, 0)</a:t>
            </a:r>
          </a:p>
          <a:p>
            <a:pPr marL="0" indent="0">
              <a:buNone/>
            </a:pPr>
            <a:r>
              <a:rPr lang="en-US" dirty="0"/>
              <a:t>Goal state – (2, y) where 0 &lt;= y &lt;=3</a:t>
            </a:r>
          </a:p>
          <a:p>
            <a:pPr marL="0" indent="0">
              <a:buNone/>
            </a:pPr>
            <a:r>
              <a:rPr lang="en-US" dirty="0"/>
              <a:t> </a:t>
            </a:r>
            <a:endParaRPr lang="en-IN" dirty="0"/>
          </a:p>
        </p:txBody>
      </p:sp>
    </p:spTree>
    <p:extLst>
      <p:ext uri="{BB962C8B-B14F-4D97-AF65-F5344CB8AC3E}">
        <p14:creationId xmlns:p14="http://schemas.microsoft.com/office/powerpoint/2010/main" val="37383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E6E0-094C-44A7-8796-503801491431}"/>
              </a:ext>
            </a:extLst>
          </p:cNvPr>
          <p:cNvSpPr>
            <a:spLocks noGrp="1"/>
          </p:cNvSpPr>
          <p:nvPr>
            <p:ph type="title"/>
          </p:nvPr>
        </p:nvSpPr>
        <p:spPr/>
        <p:txBody>
          <a:bodyPr/>
          <a:lstStyle/>
          <a:p>
            <a:r>
              <a:rPr lang="en-US" dirty="0"/>
              <a:t>Operations:</a:t>
            </a:r>
            <a:endParaRPr lang="en-IN" dirty="0"/>
          </a:p>
        </p:txBody>
      </p:sp>
      <p:sp>
        <p:nvSpPr>
          <p:cNvPr id="3" name="Content Placeholder 2">
            <a:extLst>
              <a:ext uri="{FF2B5EF4-FFF2-40B4-BE49-F238E27FC236}">
                <a16:creationId xmlns:a16="http://schemas.microsoft.com/office/drawing/2014/main" id="{1D59890D-5496-4418-BBC0-D5439BC75AE8}"/>
              </a:ext>
            </a:extLst>
          </p:cNvPr>
          <p:cNvSpPr>
            <a:spLocks noGrp="1"/>
          </p:cNvSpPr>
          <p:nvPr>
            <p:ph idx="1"/>
          </p:nvPr>
        </p:nvSpPr>
        <p:spPr/>
        <p:txBody>
          <a:bodyPr/>
          <a:lstStyle/>
          <a:p>
            <a:pPr marL="514350" indent="-514350">
              <a:buAutoNum type="arabicParenR"/>
            </a:pPr>
            <a:r>
              <a:rPr lang="en-US" dirty="0"/>
              <a:t>Fill 4 lit jug    (x ,y) -</a:t>
            </a:r>
            <a:r>
              <a:rPr lang="en-US" dirty="0">
                <a:sym typeface="Wingdings" panose="05000000000000000000" pitchFamily="2" charset="2"/>
              </a:rPr>
              <a:t> (4, y)  </a:t>
            </a:r>
            <a:r>
              <a:rPr lang="en-US" dirty="0"/>
              <a:t>   </a:t>
            </a:r>
            <a:r>
              <a:rPr lang="en-US" dirty="0">
                <a:solidFill>
                  <a:srgbClr val="FF0000"/>
                </a:solidFill>
              </a:rPr>
              <a:t>if x &lt; 4</a:t>
            </a:r>
          </a:p>
          <a:p>
            <a:pPr marL="0" indent="0">
              <a:buNone/>
            </a:pPr>
            <a:endParaRPr lang="en-US" dirty="0">
              <a:solidFill>
                <a:srgbClr val="FF0000"/>
              </a:solidFill>
            </a:endParaRPr>
          </a:p>
          <a:p>
            <a:pPr marL="514350" indent="-514350">
              <a:buAutoNum type="arabicParenR" startAt="2"/>
            </a:pPr>
            <a:r>
              <a:rPr lang="en-US" dirty="0"/>
              <a:t>Fill 3 lit jug     (x, y) </a:t>
            </a:r>
            <a:r>
              <a:rPr lang="en-US" dirty="0">
                <a:sym typeface="Wingdings" panose="05000000000000000000" pitchFamily="2" charset="2"/>
              </a:rPr>
              <a:t> (X, 3)     </a:t>
            </a:r>
            <a:r>
              <a:rPr lang="en-US" dirty="0">
                <a:solidFill>
                  <a:srgbClr val="FF0000"/>
                </a:solidFill>
                <a:sym typeface="Wingdings" panose="05000000000000000000" pitchFamily="2" charset="2"/>
              </a:rPr>
              <a:t>if y &lt; 3</a:t>
            </a:r>
          </a:p>
          <a:p>
            <a:pPr marL="514350" indent="-514350">
              <a:buAutoNum type="arabicParenR" startAt="2"/>
            </a:pPr>
            <a:endParaRPr lang="en-US" dirty="0">
              <a:solidFill>
                <a:srgbClr val="FF0000"/>
              </a:solidFill>
              <a:sym typeface="Wingdings" panose="05000000000000000000" pitchFamily="2" charset="2"/>
            </a:endParaRPr>
          </a:p>
          <a:p>
            <a:pPr marL="514350" indent="-514350">
              <a:buAutoNum type="arabicParenR" startAt="2"/>
            </a:pPr>
            <a:r>
              <a:rPr lang="en-US" dirty="0">
                <a:solidFill>
                  <a:srgbClr val="FF0000"/>
                </a:solidFill>
                <a:sym typeface="Wingdings" panose="05000000000000000000" pitchFamily="2" charset="2"/>
              </a:rPr>
              <a:t>Empty 4 lit jug  </a:t>
            </a:r>
            <a:r>
              <a:rPr lang="en-US" dirty="0">
                <a:sym typeface="Wingdings" panose="05000000000000000000" pitchFamily="2" charset="2"/>
              </a:rPr>
              <a:t>(x , y)   (0, y)    if x&gt; 0</a:t>
            </a:r>
          </a:p>
          <a:p>
            <a:pPr marL="514350" indent="-514350">
              <a:buAutoNum type="arabicParenR" startAt="2"/>
            </a:pPr>
            <a:endParaRPr lang="en-US" dirty="0">
              <a:solidFill>
                <a:srgbClr val="FF0000"/>
              </a:solidFill>
              <a:sym typeface="Wingdings" panose="05000000000000000000" pitchFamily="2" charset="2"/>
            </a:endParaRPr>
          </a:p>
          <a:p>
            <a:pPr marL="514350" indent="-514350">
              <a:buFont typeface="Arial" panose="020B0604020202020204" pitchFamily="34" charset="0"/>
              <a:buAutoNum type="arabicParenR" startAt="2"/>
            </a:pPr>
            <a:r>
              <a:rPr lang="en-US" dirty="0">
                <a:solidFill>
                  <a:srgbClr val="FF0000"/>
                </a:solidFill>
                <a:sym typeface="Wingdings" panose="05000000000000000000" pitchFamily="2" charset="2"/>
              </a:rPr>
              <a:t>Empty 3 lit jug  </a:t>
            </a:r>
            <a:r>
              <a:rPr lang="en-US" dirty="0">
                <a:sym typeface="Wingdings" panose="05000000000000000000" pitchFamily="2" charset="2"/>
              </a:rPr>
              <a:t>(x , y)   (x, 0)    if y&gt; 0</a:t>
            </a:r>
          </a:p>
          <a:p>
            <a:pPr marL="514350" indent="-514350">
              <a:buAutoNum type="arabicParenR" startAt="2"/>
            </a:pPr>
            <a:endParaRPr lang="en-US" dirty="0">
              <a:solidFill>
                <a:srgbClr val="FF0000"/>
              </a:solidFill>
              <a:sym typeface="Wingdings" panose="05000000000000000000" pitchFamily="2" charset="2"/>
            </a:endParaRPr>
          </a:p>
          <a:p>
            <a:pPr marL="0" indent="0">
              <a:buNone/>
            </a:pPr>
            <a:endParaRPr lang="en-IN" dirty="0">
              <a:solidFill>
                <a:srgbClr val="FF0000"/>
              </a:solidFill>
            </a:endParaRPr>
          </a:p>
        </p:txBody>
      </p:sp>
    </p:spTree>
    <p:extLst>
      <p:ext uri="{BB962C8B-B14F-4D97-AF65-F5344CB8AC3E}">
        <p14:creationId xmlns:p14="http://schemas.microsoft.com/office/powerpoint/2010/main" val="411581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E6E0-094C-44A7-8796-503801491431}"/>
              </a:ext>
            </a:extLst>
          </p:cNvPr>
          <p:cNvSpPr>
            <a:spLocks noGrp="1"/>
          </p:cNvSpPr>
          <p:nvPr>
            <p:ph type="title"/>
          </p:nvPr>
        </p:nvSpPr>
        <p:spPr/>
        <p:txBody>
          <a:bodyPr/>
          <a:lstStyle/>
          <a:p>
            <a:r>
              <a:rPr lang="en-US" dirty="0"/>
              <a:t>Operations:</a:t>
            </a:r>
            <a:endParaRPr lang="en-IN" dirty="0"/>
          </a:p>
        </p:txBody>
      </p:sp>
      <p:sp>
        <p:nvSpPr>
          <p:cNvPr id="3" name="Content Placeholder 2">
            <a:extLst>
              <a:ext uri="{FF2B5EF4-FFF2-40B4-BE49-F238E27FC236}">
                <a16:creationId xmlns:a16="http://schemas.microsoft.com/office/drawing/2014/main" id="{1D59890D-5496-4418-BBC0-D5439BC75AE8}"/>
              </a:ext>
            </a:extLst>
          </p:cNvPr>
          <p:cNvSpPr>
            <a:spLocks noGrp="1"/>
          </p:cNvSpPr>
          <p:nvPr>
            <p:ph idx="1"/>
          </p:nvPr>
        </p:nvSpPr>
        <p:spPr/>
        <p:txBody>
          <a:bodyPr>
            <a:normAutofit lnSpcReduction="10000"/>
          </a:bodyPr>
          <a:lstStyle/>
          <a:p>
            <a:pPr marL="0" indent="0">
              <a:buNone/>
            </a:pPr>
            <a:r>
              <a:rPr lang="en-US" dirty="0"/>
              <a:t>5)Pour water from 3 lit    (x ,y) -</a:t>
            </a:r>
            <a:r>
              <a:rPr lang="en-US" dirty="0">
                <a:sym typeface="Wingdings" panose="05000000000000000000" pitchFamily="2" charset="2"/>
              </a:rPr>
              <a:t> (4, y-(4-x))  </a:t>
            </a:r>
            <a:r>
              <a:rPr lang="en-US" dirty="0"/>
              <a:t>   </a:t>
            </a:r>
            <a:r>
              <a:rPr lang="en-US" dirty="0">
                <a:solidFill>
                  <a:srgbClr val="FF0000"/>
                </a:solidFill>
              </a:rPr>
              <a:t>if 0 &lt; </a:t>
            </a:r>
            <a:r>
              <a:rPr lang="en-US" dirty="0" err="1">
                <a:solidFill>
                  <a:srgbClr val="FF0000"/>
                </a:solidFill>
              </a:rPr>
              <a:t>x+y</a:t>
            </a:r>
            <a:r>
              <a:rPr lang="en-US" dirty="0">
                <a:solidFill>
                  <a:srgbClr val="FF0000"/>
                </a:solidFill>
              </a:rPr>
              <a:t> &gt;=4 &amp; y&gt;0</a:t>
            </a:r>
          </a:p>
          <a:p>
            <a:pPr marL="0" indent="0">
              <a:buNone/>
            </a:pPr>
            <a:r>
              <a:rPr lang="en-US" dirty="0">
                <a:solidFill>
                  <a:srgbClr val="FF0000"/>
                </a:solidFill>
              </a:rPr>
              <a:t>       jug to 4 lit jug</a:t>
            </a:r>
          </a:p>
          <a:p>
            <a:pPr marL="0" indent="0">
              <a:buNone/>
            </a:pPr>
            <a:endParaRPr lang="en-US" dirty="0">
              <a:solidFill>
                <a:srgbClr val="FF0000"/>
              </a:solidFill>
            </a:endParaRPr>
          </a:p>
          <a:p>
            <a:pPr marL="0" indent="0">
              <a:buNone/>
            </a:pPr>
            <a:r>
              <a:rPr lang="en-US" dirty="0"/>
              <a:t>6)Pour water from 4 lit    (x ,y) -</a:t>
            </a:r>
            <a:r>
              <a:rPr lang="en-US" dirty="0">
                <a:sym typeface="Wingdings" panose="05000000000000000000" pitchFamily="2" charset="2"/>
              </a:rPr>
              <a:t> (x-(3-y), 3)  </a:t>
            </a:r>
            <a:r>
              <a:rPr lang="en-US" dirty="0"/>
              <a:t>   </a:t>
            </a:r>
            <a:r>
              <a:rPr lang="en-US" dirty="0">
                <a:solidFill>
                  <a:srgbClr val="FF0000"/>
                </a:solidFill>
              </a:rPr>
              <a:t>if 0 &lt; </a:t>
            </a:r>
            <a:r>
              <a:rPr lang="en-US" dirty="0" err="1">
                <a:solidFill>
                  <a:srgbClr val="FF0000"/>
                </a:solidFill>
              </a:rPr>
              <a:t>x+y</a:t>
            </a:r>
            <a:r>
              <a:rPr lang="en-US" dirty="0">
                <a:solidFill>
                  <a:srgbClr val="FF0000"/>
                </a:solidFill>
              </a:rPr>
              <a:t> &gt;= 3 &amp; x&gt;0</a:t>
            </a:r>
          </a:p>
          <a:p>
            <a:pPr marL="0" indent="0">
              <a:buNone/>
            </a:pPr>
            <a:r>
              <a:rPr lang="en-US" dirty="0">
                <a:solidFill>
                  <a:srgbClr val="FF0000"/>
                </a:solidFill>
              </a:rPr>
              <a:t>       jug to 3 lit jug</a:t>
            </a:r>
          </a:p>
          <a:p>
            <a:pPr marL="0" indent="0">
              <a:buNone/>
            </a:pPr>
            <a:r>
              <a:rPr lang="en-US" dirty="0">
                <a:sym typeface="Wingdings" panose="05000000000000000000" pitchFamily="2" charset="2"/>
              </a:rPr>
              <a:t>7)Pour all water from 3</a:t>
            </a:r>
            <a:r>
              <a:rPr lang="en-US" dirty="0">
                <a:solidFill>
                  <a:srgbClr val="FF0000"/>
                </a:solidFill>
                <a:sym typeface="Wingdings" panose="05000000000000000000" pitchFamily="2" charset="2"/>
              </a:rPr>
              <a:t>   </a:t>
            </a:r>
            <a:r>
              <a:rPr lang="en-US" dirty="0">
                <a:sym typeface="Wingdings" panose="05000000000000000000" pitchFamily="2" charset="2"/>
              </a:rPr>
              <a:t>(x , y)   (</a:t>
            </a:r>
            <a:r>
              <a:rPr lang="en-US" dirty="0" err="1">
                <a:sym typeface="Wingdings" panose="05000000000000000000" pitchFamily="2" charset="2"/>
              </a:rPr>
              <a:t>x+y</a:t>
            </a:r>
            <a:r>
              <a:rPr lang="en-US" dirty="0">
                <a:sym typeface="Wingdings" panose="05000000000000000000" pitchFamily="2" charset="2"/>
              </a:rPr>
              <a:t>, 0)    if  0&lt;</a:t>
            </a:r>
            <a:r>
              <a:rPr lang="en-US" dirty="0" err="1">
                <a:sym typeface="Wingdings" panose="05000000000000000000" pitchFamily="2" charset="2"/>
              </a:rPr>
              <a:t>x+y</a:t>
            </a:r>
            <a:r>
              <a:rPr lang="en-US" dirty="0">
                <a:sym typeface="Wingdings" panose="05000000000000000000" pitchFamily="2" charset="2"/>
              </a:rPr>
              <a:t>&lt;=4 &amp; y&gt;=0</a:t>
            </a:r>
          </a:p>
          <a:p>
            <a:pPr marL="0" indent="0">
              <a:buNone/>
            </a:pPr>
            <a:r>
              <a:rPr lang="en-US" dirty="0">
                <a:solidFill>
                  <a:srgbClr val="FF0000"/>
                </a:solidFill>
                <a:sym typeface="Wingdings" panose="05000000000000000000" pitchFamily="2" charset="2"/>
              </a:rPr>
              <a:t>      lit jug to 4 lit jug</a:t>
            </a:r>
          </a:p>
          <a:p>
            <a:pPr marL="0" indent="0">
              <a:buNone/>
            </a:pPr>
            <a:r>
              <a:rPr lang="en-US">
                <a:sym typeface="Wingdings" panose="05000000000000000000" pitchFamily="2" charset="2"/>
              </a:rPr>
              <a:t>8)Pour </a:t>
            </a:r>
            <a:r>
              <a:rPr lang="en-US" dirty="0">
                <a:sym typeface="Wingdings" panose="05000000000000000000" pitchFamily="2" charset="2"/>
              </a:rPr>
              <a:t>all water from 4</a:t>
            </a:r>
            <a:r>
              <a:rPr lang="en-US" dirty="0">
                <a:solidFill>
                  <a:srgbClr val="FF0000"/>
                </a:solidFill>
                <a:sym typeface="Wingdings" panose="05000000000000000000" pitchFamily="2" charset="2"/>
              </a:rPr>
              <a:t>   </a:t>
            </a:r>
            <a:r>
              <a:rPr lang="en-US" dirty="0">
                <a:sym typeface="Wingdings" panose="05000000000000000000" pitchFamily="2" charset="2"/>
              </a:rPr>
              <a:t>(x , y)   (0, </a:t>
            </a:r>
            <a:r>
              <a:rPr lang="en-US" dirty="0" err="1">
                <a:sym typeface="Wingdings" panose="05000000000000000000" pitchFamily="2" charset="2"/>
              </a:rPr>
              <a:t>x+y</a:t>
            </a:r>
            <a:r>
              <a:rPr lang="en-US" dirty="0">
                <a:sym typeface="Wingdings" panose="05000000000000000000" pitchFamily="2" charset="2"/>
              </a:rPr>
              <a:t>)    if  0&lt;</a:t>
            </a:r>
            <a:r>
              <a:rPr lang="en-US" dirty="0" err="1">
                <a:sym typeface="Wingdings" panose="05000000000000000000" pitchFamily="2" charset="2"/>
              </a:rPr>
              <a:t>x+y</a:t>
            </a:r>
            <a:r>
              <a:rPr lang="en-US" dirty="0">
                <a:sym typeface="Wingdings" panose="05000000000000000000" pitchFamily="2" charset="2"/>
              </a:rPr>
              <a:t>&lt;=3 &amp; x&gt;0</a:t>
            </a:r>
          </a:p>
          <a:p>
            <a:pPr marL="0" indent="0">
              <a:buNone/>
            </a:pPr>
            <a:r>
              <a:rPr lang="en-US" dirty="0">
                <a:solidFill>
                  <a:srgbClr val="FF0000"/>
                </a:solidFill>
                <a:sym typeface="Wingdings" panose="05000000000000000000" pitchFamily="2" charset="2"/>
              </a:rPr>
              <a:t>      lit jug to 3 lit jug</a:t>
            </a:r>
          </a:p>
          <a:p>
            <a:pPr marL="0" indent="0">
              <a:buNone/>
            </a:pPr>
            <a:endParaRPr lang="en-US" dirty="0">
              <a:sym typeface="Wingdings" panose="05000000000000000000" pitchFamily="2" charset="2"/>
            </a:endParaRPr>
          </a:p>
          <a:p>
            <a:pPr marL="514350" indent="-514350">
              <a:buAutoNum type="arabicParenR" startAt="2"/>
            </a:pPr>
            <a:endParaRPr lang="en-US" dirty="0">
              <a:solidFill>
                <a:srgbClr val="FF0000"/>
              </a:solidFill>
              <a:sym typeface="Wingdings" panose="05000000000000000000" pitchFamily="2" charset="2"/>
            </a:endParaRPr>
          </a:p>
          <a:p>
            <a:pPr marL="0" indent="0">
              <a:buNone/>
            </a:pPr>
            <a:endParaRPr lang="en-IN" dirty="0">
              <a:solidFill>
                <a:srgbClr val="FF0000"/>
              </a:solidFill>
            </a:endParaRPr>
          </a:p>
        </p:txBody>
      </p:sp>
    </p:spTree>
    <p:extLst>
      <p:ext uri="{BB962C8B-B14F-4D97-AF65-F5344CB8AC3E}">
        <p14:creationId xmlns:p14="http://schemas.microsoft.com/office/powerpoint/2010/main" val="69381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0DF-06B3-40A8-BE01-F2AEE6B5978D}"/>
              </a:ext>
            </a:extLst>
          </p:cNvPr>
          <p:cNvSpPr>
            <a:spLocks noGrp="1"/>
          </p:cNvSpPr>
          <p:nvPr>
            <p:ph type="title"/>
          </p:nvPr>
        </p:nvSpPr>
        <p:spPr/>
        <p:txBody>
          <a:bodyPr/>
          <a:lstStyle/>
          <a:p>
            <a:r>
              <a:rPr lang="en-US" b="1" i="0" u="sng" dirty="0">
                <a:solidFill>
                  <a:srgbClr val="000000"/>
                </a:solidFill>
                <a:effectLst/>
                <a:latin typeface="Helvetica Neue"/>
              </a:rPr>
              <a:t>Variation on the CSP formalism</a:t>
            </a:r>
            <a:endParaRPr lang="en-IN" dirty="0"/>
          </a:p>
        </p:txBody>
      </p:sp>
      <p:sp>
        <p:nvSpPr>
          <p:cNvPr id="3" name="Content Placeholder 2">
            <a:extLst>
              <a:ext uri="{FF2B5EF4-FFF2-40B4-BE49-F238E27FC236}">
                <a16:creationId xmlns:a16="http://schemas.microsoft.com/office/drawing/2014/main" id="{834F32BA-5E94-4F47-AA52-528FD80AC9CE}"/>
              </a:ext>
            </a:extLst>
          </p:cNvPr>
          <p:cNvSpPr>
            <a:spLocks noGrp="1"/>
          </p:cNvSpPr>
          <p:nvPr>
            <p:ph idx="1"/>
          </p:nvPr>
        </p:nvSpPr>
        <p:spPr>
          <a:xfrm>
            <a:off x="838200" y="1825625"/>
            <a:ext cx="10515600" cy="4667250"/>
          </a:xfrm>
        </p:spPr>
        <p:txBody>
          <a:bodyPr>
            <a:normAutofit fontScale="92500"/>
          </a:bodyPr>
          <a:lstStyle/>
          <a:p>
            <a:pPr marL="0" indent="0">
              <a:buNone/>
            </a:pPr>
            <a:r>
              <a:rPr lang="en-US" b="0" i="0" dirty="0">
                <a:solidFill>
                  <a:srgbClr val="FF0000"/>
                </a:solidFill>
                <a:effectLst/>
                <a:latin typeface="Helvetica Neue"/>
              </a:rPr>
              <a:t>Types of variables in CSPs</a:t>
            </a:r>
          </a:p>
          <a:p>
            <a:r>
              <a:rPr lang="en-US" b="0" i="0" dirty="0">
                <a:solidFill>
                  <a:srgbClr val="000000"/>
                </a:solidFill>
                <a:effectLst/>
                <a:latin typeface="Helvetica Neue"/>
              </a:rPr>
              <a:t>The simplest kind of CSP involves variables that have </a:t>
            </a:r>
            <a:r>
              <a:rPr lang="en-US" b="0" i="0" dirty="0">
                <a:solidFill>
                  <a:srgbClr val="0000FF"/>
                </a:solidFill>
                <a:effectLst/>
                <a:latin typeface="Helvetica Neue"/>
              </a:rPr>
              <a:t>discrete, finite domains</a:t>
            </a:r>
            <a:r>
              <a:rPr lang="en-US" b="0" i="0" dirty="0">
                <a:solidFill>
                  <a:srgbClr val="000000"/>
                </a:solidFill>
                <a:effectLst/>
                <a:latin typeface="Helvetica Neue"/>
              </a:rPr>
              <a:t>. </a:t>
            </a:r>
          </a:p>
          <a:p>
            <a:r>
              <a:rPr lang="en-US" b="0" i="0" dirty="0">
                <a:solidFill>
                  <a:srgbClr val="000000"/>
                </a:solidFill>
                <a:effectLst/>
                <a:latin typeface="Helvetica Neue"/>
              </a:rPr>
              <a:t>E.g. Map-coloring problems, scheduling with time limits, the 8-queens problem.</a:t>
            </a:r>
          </a:p>
          <a:p>
            <a:r>
              <a:rPr lang="en-US" b="0" i="0" dirty="0">
                <a:solidFill>
                  <a:srgbClr val="000000"/>
                </a:solidFill>
                <a:effectLst/>
                <a:latin typeface="Helvetica Neue"/>
              </a:rPr>
              <a:t>A discrete domain can be infinite. </a:t>
            </a:r>
          </a:p>
          <a:p>
            <a:r>
              <a:rPr lang="en-US" b="0" i="0" dirty="0">
                <a:solidFill>
                  <a:srgbClr val="000000"/>
                </a:solidFill>
                <a:effectLst/>
                <a:latin typeface="Helvetica Neue"/>
              </a:rPr>
              <a:t>e.g. The set of integers or strings, job scheduling without time limit.</a:t>
            </a:r>
          </a:p>
          <a:p>
            <a:r>
              <a:rPr lang="en-US" b="0" i="0" dirty="0">
                <a:solidFill>
                  <a:srgbClr val="000000"/>
                </a:solidFill>
                <a:effectLst/>
                <a:latin typeface="Helvetica Neue"/>
              </a:rPr>
              <a:t>The best known category of </a:t>
            </a:r>
            <a:r>
              <a:rPr lang="en-US" dirty="0">
                <a:solidFill>
                  <a:srgbClr val="0000FF"/>
                </a:solidFill>
                <a:latin typeface="Helvetica Neue"/>
              </a:rPr>
              <a:t>continuous-domain CSPs </a:t>
            </a:r>
            <a:r>
              <a:rPr lang="en-US" b="0" i="0" dirty="0">
                <a:solidFill>
                  <a:srgbClr val="000000"/>
                </a:solidFill>
                <a:effectLst/>
                <a:latin typeface="Helvetica Neue"/>
              </a:rPr>
              <a:t>is that of </a:t>
            </a:r>
            <a:r>
              <a:rPr lang="en-US" b="1" i="0" dirty="0">
                <a:solidFill>
                  <a:srgbClr val="000000"/>
                </a:solidFill>
                <a:effectLst/>
                <a:latin typeface="Helvetica Neue"/>
              </a:rPr>
              <a:t>linear programming</a:t>
            </a:r>
            <a:r>
              <a:rPr lang="en-US" b="0" i="0" dirty="0">
                <a:solidFill>
                  <a:srgbClr val="000000"/>
                </a:solidFill>
                <a:effectLst/>
                <a:latin typeface="Helvetica Neue"/>
              </a:rPr>
              <a:t> problems, where constraints must be linear equalities or inequalities. Linear programming problems can be solved in time polynomial in the number of variables.</a:t>
            </a:r>
            <a:endParaRPr lang="en-IN" dirty="0"/>
          </a:p>
        </p:txBody>
      </p:sp>
    </p:spTree>
    <p:extLst>
      <p:ext uri="{BB962C8B-B14F-4D97-AF65-F5344CB8AC3E}">
        <p14:creationId xmlns:p14="http://schemas.microsoft.com/office/powerpoint/2010/main" val="157492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EBEF-5C48-40DC-BA9C-D3EED959CF30}"/>
              </a:ext>
            </a:extLst>
          </p:cNvPr>
          <p:cNvSpPr>
            <a:spLocks noGrp="1"/>
          </p:cNvSpPr>
          <p:nvPr>
            <p:ph type="title"/>
          </p:nvPr>
        </p:nvSpPr>
        <p:spPr>
          <a:xfrm>
            <a:off x="838200" y="365125"/>
            <a:ext cx="10515600" cy="668545"/>
          </a:xfrm>
        </p:spPr>
        <p:txBody>
          <a:bodyPr>
            <a:normAutofit fontScale="90000"/>
          </a:bodyPr>
          <a:lstStyle/>
          <a:p>
            <a:r>
              <a:rPr lang="en-US" b="0" i="0" dirty="0">
                <a:solidFill>
                  <a:srgbClr val="000000"/>
                </a:solidFill>
                <a:effectLst/>
                <a:latin typeface="Helvetica Neue"/>
              </a:rPr>
              <a:t>Types of constraints in CSPs</a:t>
            </a:r>
            <a:endParaRPr lang="en-IN" dirty="0"/>
          </a:p>
        </p:txBody>
      </p:sp>
      <p:sp>
        <p:nvSpPr>
          <p:cNvPr id="3" name="Content Placeholder 2">
            <a:extLst>
              <a:ext uri="{FF2B5EF4-FFF2-40B4-BE49-F238E27FC236}">
                <a16:creationId xmlns:a16="http://schemas.microsoft.com/office/drawing/2014/main" id="{C7D37466-A7F6-4B09-AFE5-5D0068584ED9}"/>
              </a:ext>
            </a:extLst>
          </p:cNvPr>
          <p:cNvSpPr>
            <a:spLocks noGrp="1"/>
          </p:cNvSpPr>
          <p:nvPr>
            <p:ph idx="1"/>
          </p:nvPr>
        </p:nvSpPr>
        <p:spPr>
          <a:xfrm>
            <a:off x="838200" y="1338470"/>
            <a:ext cx="10515600" cy="4838493"/>
          </a:xfrm>
        </p:spPr>
        <p:txBody>
          <a:bodyPr/>
          <a:lstStyle/>
          <a:p>
            <a:pPr algn="l"/>
            <a:r>
              <a:rPr lang="en-US" b="0" i="0" dirty="0">
                <a:solidFill>
                  <a:srgbClr val="000000"/>
                </a:solidFill>
                <a:effectLst/>
                <a:latin typeface="Helvetica Neue"/>
              </a:rPr>
              <a:t>The simplest type is the </a:t>
            </a:r>
            <a:r>
              <a:rPr lang="en-US" b="1" i="0" dirty="0">
                <a:solidFill>
                  <a:srgbClr val="0000FF"/>
                </a:solidFill>
                <a:effectLst/>
                <a:latin typeface="Helvetica Neue"/>
              </a:rPr>
              <a:t>unary constraint</a:t>
            </a:r>
            <a:r>
              <a:rPr lang="en-US" b="0" i="0" dirty="0">
                <a:solidFill>
                  <a:srgbClr val="000000"/>
                </a:solidFill>
                <a:effectLst/>
                <a:latin typeface="Helvetica Neue"/>
              </a:rPr>
              <a:t>, which restricts the value of a single variable.</a:t>
            </a:r>
          </a:p>
          <a:p>
            <a:pPr algn="l"/>
            <a:r>
              <a:rPr lang="en-US" b="0" i="0" dirty="0">
                <a:solidFill>
                  <a:srgbClr val="000000"/>
                </a:solidFill>
                <a:effectLst/>
                <a:latin typeface="Helvetica Neue"/>
              </a:rPr>
              <a:t>A </a:t>
            </a:r>
            <a:r>
              <a:rPr lang="en-US" b="1" i="0" dirty="0">
                <a:solidFill>
                  <a:srgbClr val="0000FF"/>
                </a:solidFill>
                <a:effectLst/>
                <a:latin typeface="Helvetica Neue"/>
              </a:rPr>
              <a:t>binary constraint</a:t>
            </a:r>
            <a:r>
              <a:rPr lang="en-US" b="0" i="0" dirty="0">
                <a:solidFill>
                  <a:srgbClr val="000000"/>
                </a:solidFill>
                <a:effectLst/>
                <a:latin typeface="Helvetica Neue"/>
              </a:rPr>
              <a:t> relates two variables. (e.g. </a:t>
            </a:r>
            <a:r>
              <a:rPr lang="en-US" b="0" i="1" dirty="0">
                <a:solidFill>
                  <a:srgbClr val="000000"/>
                </a:solidFill>
                <a:effectLst/>
                <a:latin typeface="Helvetica Neue"/>
              </a:rPr>
              <a:t>SA≠NSW</a:t>
            </a:r>
            <a:r>
              <a:rPr lang="en-US" b="0" i="0" dirty="0">
                <a:solidFill>
                  <a:srgbClr val="000000"/>
                </a:solidFill>
                <a:effectLst/>
                <a:latin typeface="Helvetica Neue"/>
              </a:rPr>
              <a:t>.) A binary CSP is one with only binary constraints, can be represented as a constraint graph.</a:t>
            </a:r>
          </a:p>
          <a:p>
            <a:pPr algn="l"/>
            <a:r>
              <a:rPr lang="en-US" b="0" i="0" dirty="0">
                <a:solidFill>
                  <a:srgbClr val="000000"/>
                </a:solidFill>
                <a:effectLst/>
                <a:latin typeface="Helvetica Neue"/>
              </a:rPr>
              <a:t>We can also describe </a:t>
            </a:r>
            <a:r>
              <a:rPr lang="en-US" b="1" i="0" dirty="0">
                <a:solidFill>
                  <a:srgbClr val="000000"/>
                </a:solidFill>
                <a:effectLst/>
                <a:latin typeface="Helvetica Neue"/>
              </a:rPr>
              <a:t>higher-order constraints</a:t>
            </a:r>
            <a:r>
              <a:rPr lang="en-US" b="0" i="0" dirty="0">
                <a:solidFill>
                  <a:srgbClr val="000000"/>
                </a:solidFill>
                <a:effectLst/>
                <a:latin typeface="Helvetica Neue"/>
              </a:rPr>
              <a:t>. (e.g. The ternary constraint </a:t>
            </a:r>
            <a:r>
              <a:rPr lang="en-US" b="0" i="1" dirty="0">
                <a:solidFill>
                  <a:srgbClr val="000000"/>
                </a:solidFill>
                <a:effectLst/>
                <a:latin typeface="Helvetica Neue"/>
              </a:rPr>
              <a:t>Between(X, Y, Z)</a:t>
            </a:r>
            <a:r>
              <a:rPr lang="en-US" b="0" i="0" dirty="0">
                <a:solidFill>
                  <a:srgbClr val="000000"/>
                </a:solidFill>
                <a:effectLst/>
                <a:latin typeface="Helvetica Neue"/>
              </a:rPr>
              <a:t>.)</a:t>
            </a:r>
          </a:p>
          <a:p>
            <a:pPr algn="l"/>
            <a:r>
              <a:rPr lang="en-US" b="0" i="0" dirty="0">
                <a:solidFill>
                  <a:srgbClr val="000000"/>
                </a:solidFill>
                <a:effectLst/>
                <a:latin typeface="Helvetica Neue"/>
              </a:rPr>
              <a:t>A constraint involving an arbitrary number of variables is called a </a:t>
            </a:r>
            <a:r>
              <a:rPr lang="en-US" b="1" i="0" dirty="0">
                <a:solidFill>
                  <a:srgbClr val="0000FF"/>
                </a:solidFill>
                <a:effectLst/>
                <a:latin typeface="Helvetica Neue"/>
              </a:rPr>
              <a:t>global constraint</a:t>
            </a: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01524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FA1D5-3F0C-4AD7-8F12-E9C27579C3D1}"/>
              </a:ext>
            </a:extLst>
          </p:cNvPr>
          <p:cNvSpPr>
            <a:spLocks noGrp="1"/>
          </p:cNvSpPr>
          <p:nvPr>
            <p:ph idx="1"/>
          </p:nvPr>
        </p:nvSpPr>
        <p:spPr>
          <a:xfrm>
            <a:off x="838200" y="795130"/>
            <a:ext cx="10515600" cy="5381833"/>
          </a:xfrm>
        </p:spPr>
        <p:txBody>
          <a:bodyPr/>
          <a:lstStyle/>
          <a:p>
            <a:pPr algn="l"/>
            <a:r>
              <a:rPr lang="en-US" b="0" i="0" dirty="0">
                <a:solidFill>
                  <a:srgbClr val="000000"/>
                </a:solidFill>
                <a:effectLst/>
                <a:latin typeface="Helvetica Neue"/>
              </a:rPr>
              <a:t> One of the most common global constraint is </a:t>
            </a:r>
            <a:r>
              <a:rPr lang="en-US" b="0" i="1" dirty="0">
                <a:solidFill>
                  <a:srgbClr val="0000FF"/>
                </a:solidFill>
                <a:effectLst/>
                <a:latin typeface="Helvetica Neue"/>
              </a:rPr>
              <a:t>Alldiff</a:t>
            </a:r>
            <a:r>
              <a:rPr lang="en-US" b="0" i="0" dirty="0">
                <a:solidFill>
                  <a:srgbClr val="000000"/>
                </a:solidFill>
                <a:effectLst/>
                <a:latin typeface="Helvetica Neue"/>
              </a:rPr>
              <a:t>, which says that all of the variables involved in the constraint must have different values.</a:t>
            </a: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r>
              <a:rPr lang="en-US" b="1" i="0" dirty="0">
                <a:solidFill>
                  <a:srgbClr val="0000FF"/>
                </a:solidFill>
                <a:effectLst/>
                <a:latin typeface="Helvetica Neue"/>
              </a:rPr>
              <a:t>Constraint hypergraph:</a:t>
            </a:r>
            <a:r>
              <a:rPr lang="en-US" b="0" i="0" dirty="0">
                <a:solidFill>
                  <a:srgbClr val="000000"/>
                </a:solidFill>
                <a:effectLst/>
                <a:latin typeface="Helvetica Neue"/>
              </a:rPr>
              <a:t> consists of ordinary nodes (circles in the figure) and hypernodes (the squares), which represent n-</a:t>
            </a:r>
            <a:r>
              <a:rPr lang="en-US" b="0" i="0" dirty="0" err="1">
                <a:solidFill>
                  <a:srgbClr val="000000"/>
                </a:solidFill>
                <a:effectLst/>
                <a:latin typeface="Helvetica Neue"/>
              </a:rPr>
              <a:t>ary</a:t>
            </a:r>
            <a:r>
              <a:rPr lang="en-US" b="0" i="0" dirty="0">
                <a:solidFill>
                  <a:srgbClr val="000000"/>
                </a:solidFill>
                <a:effectLst/>
                <a:latin typeface="Helvetica Neue"/>
              </a:rPr>
              <a:t> constraints.</a:t>
            </a:r>
          </a:p>
          <a:p>
            <a:endParaRPr lang="en-IN" dirty="0"/>
          </a:p>
        </p:txBody>
      </p:sp>
    </p:spTree>
    <p:extLst>
      <p:ext uri="{BB962C8B-B14F-4D97-AF65-F5344CB8AC3E}">
        <p14:creationId xmlns:p14="http://schemas.microsoft.com/office/powerpoint/2010/main" val="144762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94C4D70FD070429CC8971FBD9D2EA0" ma:contentTypeVersion="13" ma:contentTypeDescription="Create a new document." ma:contentTypeScope="" ma:versionID="46130356dc4610724f59379558ccfd5e">
  <xsd:schema xmlns:xsd="http://www.w3.org/2001/XMLSchema" xmlns:xs="http://www.w3.org/2001/XMLSchema" xmlns:p="http://schemas.microsoft.com/office/2006/metadata/properties" xmlns:ns2="e149d1a5-8e87-4504-9740-749491d6fa28" xmlns:ns3="1ba96a7f-f95a-43a9-ad87-9fbefb081572" targetNamespace="http://schemas.microsoft.com/office/2006/metadata/properties" ma:root="true" ma:fieldsID="81fe9a757b783fc5062351086bee98b1" ns2:_="" ns3:_="">
    <xsd:import namespace="e149d1a5-8e87-4504-9740-749491d6fa28"/>
    <xsd:import namespace="1ba96a7f-f95a-43a9-ad87-9fbefb0815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49d1a5-8e87-4504-9740-749491d6fa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96a7f-f95a-43a9-ad87-9fbefb08157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4E610B-AAFB-419E-BAEF-C62EA8FC3DAD}">
  <ds:schemaRefs>
    <ds:schemaRef ds:uri="http://schemas.microsoft.com/sharepoint/v3/contenttype/forms"/>
  </ds:schemaRefs>
</ds:datastoreItem>
</file>

<file path=customXml/itemProps2.xml><?xml version="1.0" encoding="utf-8"?>
<ds:datastoreItem xmlns:ds="http://schemas.openxmlformats.org/officeDocument/2006/customXml" ds:itemID="{8F54772A-C402-4BC0-8537-3C53394382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49d1a5-8e87-4504-9740-749491d6fa28"/>
    <ds:schemaRef ds:uri="1ba96a7f-f95a-43a9-ad87-9fbefb0815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5F977-9DFF-4451-97BE-369DC3F0B32D}">
  <ds:schemaRefs>
    <ds:schemaRef ds:uri="http://purl.org/dc/dcmitype/"/>
    <ds:schemaRef ds:uri="http://schemas.microsoft.com/office/2006/metadata/properties"/>
    <ds:schemaRef ds:uri="cd76e448-b0e3-4d54-b9d7-301aabc29f7d"/>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3521df18-e7c0-42c6-be49-747b85019064"/>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953</TotalTime>
  <Words>1253</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 Neue</vt:lpstr>
      <vt:lpstr>Linux Libertine</vt:lpstr>
      <vt:lpstr>Office Theme</vt:lpstr>
      <vt:lpstr>Constraint Satisfaction Problem</vt:lpstr>
      <vt:lpstr>PowerPoint Presentation</vt:lpstr>
      <vt:lpstr>Constraint Satisfaction Problem</vt:lpstr>
      <vt:lpstr>State Representation of water jug problem</vt:lpstr>
      <vt:lpstr>Operations:</vt:lpstr>
      <vt:lpstr>Operations:</vt:lpstr>
      <vt:lpstr>Variation on the CSP formalism</vt:lpstr>
      <vt:lpstr>Types of constraints in CSPs</vt:lpstr>
      <vt:lpstr>PowerPoint Presentation</vt:lpstr>
      <vt:lpstr>PowerPoint Presentation</vt:lpstr>
      <vt:lpstr>Sudoku: An everyday-life example</vt:lpstr>
      <vt:lpstr>PowerPoint Presentation</vt:lpstr>
      <vt:lpstr>PowerPoint Presentation</vt:lpstr>
      <vt:lpstr>PowerPoint Presentation</vt:lpstr>
      <vt:lpstr> Local search for CSP </vt:lpstr>
      <vt:lpstr> Local search for CSP </vt:lpstr>
      <vt:lpstr> Local search for CSP </vt:lpstr>
      <vt:lpstr>Greedy algorithms</vt:lpstr>
      <vt:lpstr>Greedy algorithms</vt:lpstr>
      <vt:lpstr>Sample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Ponde</dc:creator>
  <cp:lastModifiedBy>Smita Ponde</cp:lastModifiedBy>
  <cp:revision>9</cp:revision>
  <dcterms:created xsi:type="dcterms:W3CDTF">2022-04-28T16:31:11Z</dcterms:created>
  <dcterms:modified xsi:type="dcterms:W3CDTF">2023-09-25T03:41:11Z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0x0101009994C4D70FD070429CC8971FBD9D2EA0</vt:lpwstr>
  </property>
</Properties>
</file>