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B3BA8-B3C0-473B-93FA-A516C10EE961}" v="253" dt="2023-11-07T16:49:38.495"/>
    <p1510:client id="{D218B442-61A6-647D-E551-3914D8F11DF4}" v="168" dt="2023-11-09T02:19:58.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onkeylearn.com/machine-learn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onkeylearn.com/topic-analysi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monkeylearn.com/blog/intent-classification/" TargetMode="External"/><Relationship Id="rId2" Type="http://schemas.openxmlformats.org/officeDocument/2006/relationships/hyperlink" Target="https://monkeylearn.com/sentiment-analysi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onkeylearn.com/keyword-extra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implilearn.com/time-to-learn-artificial-intelligence-ai-artic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monkeylearn.com/blog/named-entity-recogni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www.codingninjas.com/studio/library/nlp-advanc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Natural Language processing</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4000" dirty="0">
                <a:cs typeface="Calibri"/>
              </a:rPr>
              <a:t>UNIT 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317A-BB7E-7980-746F-F3EE46D5038C}"/>
              </a:ext>
            </a:extLst>
          </p:cNvPr>
          <p:cNvSpPr>
            <a:spLocks noGrp="1"/>
          </p:cNvSpPr>
          <p:nvPr>
            <p:ph type="title"/>
          </p:nvPr>
        </p:nvSpPr>
        <p:spPr/>
        <p:txBody>
          <a:bodyPr/>
          <a:lstStyle/>
          <a:p>
            <a:br>
              <a:rPr lang="en-US" dirty="0">
                <a:cs typeface="Calibri Light"/>
              </a:rPr>
            </a:br>
            <a:r>
              <a:rPr lang="en-US" dirty="0"/>
              <a:t>NLP Terminology</a:t>
            </a:r>
          </a:p>
          <a:p>
            <a:endParaRPr lang="en-US" dirty="0">
              <a:cs typeface="Calibri Light"/>
            </a:endParaRPr>
          </a:p>
        </p:txBody>
      </p:sp>
      <p:sp>
        <p:nvSpPr>
          <p:cNvPr id="3" name="Content Placeholder 2">
            <a:extLst>
              <a:ext uri="{FF2B5EF4-FFF2-40B4-BE49-F238E27FC236}">
                <a16:creationId xmlns:a16="http://schemas.microsoft.com/office/drawing/2014/main" id="{9A084572-B94C-9CB3-AD93-F7CB5E209E15}"/>
              </a:ext>
            </a:extLst>
          </p:cNvPr>
          <p:cNvSpPr>
            <a:spLocks noGrp="1"/>
          </p:cNvSpPr>
          <p:nvPr>
            <p:ph idx="1"/>
          </p:nvPr>
        </p:nvSpPr>
        <p:spPr>
          <a:xfrm>
            <a:off x="579408" y="1825625"/>
            <a:ext cx="11363862" cy="4351338"/>
          </a:xfrm>
        </p:spPr>
        <p:txBody>
          <a:bodyPr vert="horz" lIns="91440" tIns="45720" rIns="91440" bIns="45720" rtlCol="0" anchor="t">
            <a:normAutofit/>
          </a:bodyPr>
          <a:lstStyle/>
          <a:p>
            <a:r>
              <a:rPr lang="en-US" b="1" dirty="0">
                <a:solidFill>
                  <a:srgbClr val="FF0000"/>
                </a:solidFill>
                <a:latin typeface="Verdana"/>
                <a:ea typeface="Verdana"/>
              </a:rPr>
              <a:t>Pragmatics</a:t>
            </a:r>
            <a:r>
              <a:rPr lang="en-US" dirty="0">
                <a:solidFill>
                  <a:srgbClr val="FF0000"/>
                </a:solidFill>
                <a:latin typeface="Verdana"/>
                <a:ea typeface="Verdana"/>
              </a:rPr>
              <a:t> </a:t>
            </a:r>
            <a:r>
              <a:rPr lang="en-US" dirty="0">
                <a:latin typeface="Verdana"/>
                <a:ea typeface="Verdana"/>
              </a:rPr>
              <a:t>− It deals with using and understanding sentences in different situations and how the interpretation of the sentence is affected.</a:t>
            </a:r>
            <a:endParaRPr lang="en-US" dirty="0">
              <a:cs typeface="Calibri"/>
            </a:endParaRPr>
          </a:p>
          <a:p>
            <a:endParaRPr lang="en-US" dirty="0">
              <a:solidFill>
                <a:srgbClr val="000000"/>
              </a:solidFill>
              <a:latin typeface="Verdana"/>
              <a:ea typeface="Verdana"/>
            </a:endParaRPr>
          </a:p>
          <a:p>
            <a:r>
              <a:rPr lang="en-US" b="1" dirty="0">
                <a:solidFill>
                  <a:srgbClr val="FF0000"/>
                </a:solidFill>
                <a:latin typeface="Verdana"/>
                <a:ea typeface="Verdana"/>
              </a:rPr>
              <a:t>Discourse</a:t>
            </a:r>
            <a:r>
              <a:rPr lang="en-US" dirty="0">
                <a:solidFill>
                  <a:srgbClr val="000000"/>
                </a:solidFill>
                <a:latin typeface="Verdana"/>
                <a:ea typeface="Verdana"/>
              </a:rPr>
              <a:t> </a:t>
            </a:r>
            <a:r>
              <a:rPr lang="en-US" dirty="0">
                <a:latin typeface="Verdana"/>
                <a:ea typeface="Verdana"/>
              </a:rPr>
              <a:t>− It deals with how the immediately preceding sentence can affect the interpretation of the next sentence.</a:t>
            </a:r>
            <a:endParaRPr lang="en-US" dirty="0"/>
          </a:p>
          <a:p>
            <a:endParaRPr lang="en-US" dirty="0">
              <a:solidFill>
                <a:srgbClr val="000000"/>
              </a:solidFill>
              <a:latin typeface="Verdana"/>
              <a:ea typeface="Verdana"/>
            </a:endParaRPr>
          </a:p>
          <a:p>
            <a:r>
              <a:rPr lang="en-US" b="1" dirty="0">
                <a:solidFill>
                  <a:srgbClr val="FF0000"/>
                </a:solidFill>
                <a:latin typeface="Verdana"/>
                <a:ea typeface="Verdana"/>
              </a:rPr>
              <a:t>World Knowledge</a:t>
            </a:r>
            <a:r>
              <a:rPr lang="en-US" dirty="0">
                <a:solidFill>
                  <a:srgbClr val="FF0000"/>
                </a:solidFill>
                <a:latin typeface="Verdana"/>
                <a:ea typeface="Verdana"/>
              </a:rPr>
              <a:t> </a:t>
            </a:r>
            <a:r>
              <a:rPr lang="en-US" dirty="0">
                <a:latin typeface="Verdana"/>
                <a:ea typeface="Verdana"/>
              </a:rPr>
              <a:t>− It includes the general knowledge about the world.</a:t>
            </a:r>
            <a:endParaRPr lang="en-US" dirty="0"/>
          </a:p>
          <a:p>
            <a:endParaRPr lang="en-US" dirty="0">
              <a:latin typeface="Verdana"/>
              <a:ea typeface="Verdana"/>
            </a:endParaRPr>
          </a:p>
          <a:p>
            <a:endParaRPr lang="en-US" dirty="0">
              <a:cs typeface="Calibri"/>
            </a:endParaRPr>
          </a:p>
        </p:txBody>
      </p:sp>
    </p:spTree>
    <p:extLst>
      <p:ext uri="{BB962C8B-B14F-4D97-AF65-F5344CB8AC3E}">
        <p14:creationId xmlns:p14="http://schemas.microsoft.com/office/powerpoint/2010/main" val="30517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4AA6E-F0A8-E760-31E9-17A1F12401A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3600" kern="1200">
                <a:solidFill>
                  <a:srgbClr val="FFFFFF"/>
                </a:solidFill>
                <a:latin typeface="+mj-lt"/>
                <a:ea typeface="+mj-ea"/>
                <a:cs typeface="+mj-cs"/>
              </a:rPr>
            </a:br>
            <a:r>
              <a:rPr lang="en-US" sz="3600" kern="1200">
                <a:solidFill>
                  <a:srgbClr val="FFFFFF"/>
                </a:solidFill>
                <a:latin typeface="+mj-lt"/>
                <a:ea typeface="+mj-ea"/>
                <a:cs typeface="+mj-cs"/>
              </a:rPr>
              <a:t>Steps in NLP</a:t>
            </a:r>
          </a:p>
          <a:p>
            <a:pPr algn="ctr"/>
            <a:endParaRPr lang="en-US" sz="3600" kern="1200">
              <a:solidFill>
                <a:srgbClr val="FFFFFF"/>
              </a:solidFill>
              <a:latin typeface="+mj-lt"/>
              <a:ea typeface="+mj-ea"/>
              <a:cs typeface="+mj-cs"/>
            </a:endParaRPr>
          </a:p>
        </p:txBody>
      </p:sp>
      <p:pic>
        <p:nvPicPr>
          <p:cNvPr id="4" name="Content Placeholder 3" descr="NLP Steps">
            <a:extLst>
              <a:ext uri="{FF2B5EF4-FFF2-40B4-BE49-F238E27FC236}">
                <a16:creationId xmlns:a16="http://schemas.microsoft.com/office/drawing/2014/main" id="{4A14AB98-002C-3EE5-3690-EA64F56DAFAA}"/>
              </a:ext>
            </a:extLst>
          </p:cNvPr>
          <p:cNvPicPr>
            <a:picLocks noGrp="1" noChangeAspect="1"/>
          </p:cNvPicPr>
          <p:nvPr>
            <p:ph idx="1"/>
          </p:nvPr>
        </p:nvPicPr>
        <p:blipFill>
          <a:blip r:embed="rId2"/>
          <a:stretch>
            <a:fillRect/>
          </a:stretch>
        </p:blipFill>
        <p:spPr>
          <a:xfrm>
            <a:off x="5907445" y="240900"/>
            <a:ext cx="4592329" cy="6402625"/>
          </a:xfrm>
          <a:prstGeom prst="rect">
            <a:avLst/>
          </a:prstGeom>
        </p:spPr>
      </p:pic>
    </p:spTree>
    <p:extLst>
      <p:ext uri="{BB962C8B-B14F-4D97-AF65-F5344CB8AC3E}">
        <p14:creationId xmlns:p14="http://schemas.microsoft.com/office/powerpoint/2010/main" val="202712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1F6F-6B31-6D62-B8C5-51C03EABF810}"/>
              </a:ext>
            </a:extLst>
          </p:cNvPr>
          <p:cNvSpPr>
            <a:spLocks noGrp="1"/>
          </p:cNvSpPr>
          <p:nvPr>
            <p:ph type="title"/>
          </p:nvPr>
        </p:nvSpPr>
        <p:spPr/>
        <p:txBody>
          <a:bodyPr/>
          <a:lstStyle/>
          <a:p>
            <a:r>
              <a:rPr lang="en-US" sz="2800" b="1" dirty="0">
                <a:latin typeface="Verdana"/>
                <a:ea typeface="Verdana"/>
              </a:rPr>
              <a:t>Lexical Analysis</a:t>
            </a:r>
            <a:r>
              <a:rPr lang="en-US" sz="2800" dirty="0">
                <a:latin typeface="Verdana"/>
                <a:ea typeface="Verdana"/>
              </a:rPr>
              <a:t> </a:t>
            </a:r>
            <a:endParaRPr lang="en-US" dirty="0"/>
          </a:p>
        </p:txBody>
      </p:sp>
      <p:sp>
        <p:nvSpPr>
          <p:cNvPr id="3" name="Content Placeholder 2">
            <a:extLst>
              <a:ext uri="{FF2B5EF4-FFF2-40B4-BE49-F238E27FC236}">
                <a16:creationId xmlns:a16="http://schemas.microsoft.com/office/drawing/2014/main" id="{A4674F30-53A1-3415-CA48-C3CB9E04A182}"/>
              </a:ext>
            </a:extLst>
          </p:cNvPr>
          <p:cNvSpPr>
            <a:spLocks noGrp="1"/>
          </p:cNvSpPr>
          <p:nvPr>
            <p:ph idx="1"/>
          </p:nvPr>
        </p:nvSpPr>
        <p:spPr/>
        <p:txBody>
          <a:bodyPr vert="horz" lIns="91440" tIns="45720" rIns="91440" bIns="45720" rtlCol="0" anchor="t">
            <a:normAutofit/>
          </a:bodyPr>
          <a:lstStyle/>
          <a:p>
            <a:r>
              <a:rPr lang="en-US" dirty="0">
                <a:latin typeface="Verdana"/>
                <a:ea typeface="Verdana"/>
              </a:rPr>
              <a:t> It involves identifying and analyzing the structure of words. </a:t>
            </a:r>
            <a:endParaRPr lang="en-US">
              <a:latin typeface="Calibri" panose="020F0502020204030204"/>
              <a:ea typeface="Verdana"/>
              <a:cs typeface="Calibri"/>
            </a:endParaRPr>
          </a:p>
          <a:p>
            <a:r>
              <a:rPr lang="en-US" dirty="0">
                <a:latin typeface="Verdana"/>
                <a:ea typeface="Verdana"/>
              </a:rPr>
              <a:t>Lexicon of a language means the collection of words and phrases in a language. </a:t>
            </a:r>
            <a:endParaRPr lang="en-US">
              <a:latin typeface="Calibri" panose="020F0502020204030204"/>
              <a:ea typeface="Verdana"/>
              <a:cs typeface="Calibri"/>
            </a:endParaRPr>
          </a:p>
          <a:p>
            <a:r>
              <a:rPr lang="en-US" dirty="0">
                <a:latin typeface="Verdana"/>
                <a:ea typeface="Verdana"/>
              </a:rPr>
              <a:t>Lexical analysis is dividing the whole chunk of text into paragraphs, sentences, and words.</a:t>
            </a:r>
            <a:endParaRPr lang="en-US">
              <a:cs typeface="Calibri"/>
            </a:endParaRPr>
          </a:p>
          <a:p>
            <a:endParaRPr lang="en-US" dirty="0">
              <a:cs typeface="Calibri"/>
            </a:endParaRPr>
          </a:p>
        </p:txBody>
      </p:sp>
    </p:spTree>
    <p:extLst>
      <p:ext uri="{BB962C8B-B14F-4D97-AF65-F5344CB8AC3E}">
        <p14:creationId xmlns:p14="http://schemas.microsoft.com/office/powerpoint/2010/main" val="353094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FB43-0D54-E201-E25A-0164747FC3C7}"/>
              </a:ext>
            </a:extLst>
          </p:cNvPr>
          <p:cNvSpPr>
            <a:spLocks noGrp="1"/>
          </p:cNvSpPr>
          <p:nvPr>
            <p:ph type="title"/>
          </p:nvPr>
        </p:nvSpPr>
        <p:spPr/>
        <p:txBody>
          <a:bodyPr/>
          <a:lstStyle/>
          <a:p>
            <a:r>
              <a:rPr lang="en-US" sz="2800" b="1" dirty="0">
                <a:latin typeface="Verdana"/>
                <a:ea typeface="Verdana"/>
              </a:rPr>
              <a:t>Syntactic Analysis (Parsing)</a:t>
            </a:r>
            <a:endParaRPr lang="en-US" dirty="0"/>
          </a:p>
        </p:txBody>
      </p:sp>
      <p:sp>
        <p:nvSpPr>
          <p:cNvPr id="3" name="Content Placeholder 2">
            <a:extLst>
              <a:ext uri="{FF2B5EF4-FFF2-40B4-BE49-F238E27FC236}">
                <a16:creationId xmlns:a16="http://schemas.microsoft.com/office/drawing/2014/main" id="{C3CC5664-D26C-FE98-0054-ABAFCB376179}"/>
              </a:ext>
            </a:extLst>
          </p:cNvPr>
          <p:cNvSpPr>
            <a:spLocks noGrp="1"/>
          </p:cNvSpPr>
          <p:nvPr>
            <p:ph idx="1"/>
          </p:nvPr>
        </p:nvSpPr>
        <p:spPr/>
        <p:txBody>
          <a:bodyPr vert="horz" lIns="91440" tIns="45720" rIns="91440" bIns="45720" rtlCol="0" anchor="t">
            <a:normAutofit/>
          </a:bodyPr>
          <a:lstStyle/>
          <a:p>
            <a:r>
              <a:rPr lang="en-US" dirty="0">
                <a:latin typeface="Verdana"/>
                <a:ea typeface="Verdana"/>
              </a:rPr>
              <a:t> It involves analysis of words in the sentence for grammar and arranging words in a manner that shows the relationship among the words. </a:t>
            </a:r>
            <a:endParaRPr lang="en-US" dirty="0">
              <a:latin typeface="Calibri" panose="020F0502020204030204"/>
              <a:ea typeface="Verdana"/>
              <a:cs typeface="Calibri"/>
            </a:endParaRPr>
          </a:p>
          <a:p>
            <a:r>
              <a:rPr lang="en-US" dirty="0">
                <a:latin typeface="Verdana"/>
                <a:ea typeface="Verdana"/>
              </a:rPr>
              <a:t>The sentence such as “The school goes to boy” is rejected by English syntactic analyzer.</a:t>
            </a:r>
            <a:endParaRPr lang="en-US">
              <a:cs typeface="Calibri"/>
            </a:endParaRPr>
          </a:p>
          <a:p>
            <a:endParaRPr lang="en-US" dirty="0">
              <a:cs typeface="Calibri"/>
            </a:endParaRPr>
          </a:p>
        </p:txBody>
      </p:sp>
    </p:spTree>
    <p:extLst>
      <p:ext uri="{BB962C8B-B14F-4D97-AF65-F5344CB8AC3E}">
        <p14:creationId xmlns:p14="http://schemas.microsoft.com/office/powerpoint/2010/main" val="116131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8936-5034-B6BE-04F6-38662934B2C8}"/>
              </a:ext>
            </a:extLst>
          </p:cNvPr>
          <p:cNvSpPr>
            <a:spLocks noGrp="1"/>
          </p:cNvSpPr>
          <p:nvPr>
            <p:ph type="title"/>
          </p:nvPr>
        </p:nvSpPr>
        <p:spPr/>
        <p:txBody>
          <a:bodyPr>
            <a:normAutofit/>
          </a:bodyPr>
          <a:lstStyle/>
          <a:p>
            <a:r>
              <a:rPr lang="en-US" sz="2800" b="1" dirty="0">
                <a:latin typeface="Verdana"/>
                <a:ea typeface="Verdana"/>
                <a:cs typeface="Calibri Light"/>
              </a:rPr>
              <a:t>Semantic Analysis</a:t>
            </a:r>
            <a:r>
              <a:rPr lang="en-US" sz="2800" dirty="0">
                <a:latin typeface="Verdana"/>
                <a:ea typeface="Verdana"/>
                <a:cs typeface="Calibri Light"/>
              </a:rPr>
              <a:t> </a:t>
            </a:r>
            <a:endParaRPr lang="en-US" dirty="0"/>
          </a:p>
        </p:txBody>
      </p:sp>
      <p:sp>
        <p:nvSpPr>
          <p:cNvPr id="3" name="Content Placeholder 2">
            <a:extLst>
              <a:ext uri="{FF2B5EF4-FFF2-40B4-BE49-F238E27FC236}">
                <a16:creationId xmlns:a16="http://schemas.microsoft.com/office/drawing/2014/main" id="{5D3BF9B4-D440-004E-B350-E272A53B660B}"/>
              </a:ext>
            </a:extLst>
          </p:cNvPr>
          <p:cNvSpPr>
            <a:spLocks noGrp="1"/>
          </p:cNvSpPr>
          <p:nvPr>
            <p:ph idx="1"/>
          </p:nvPr>
        </p:nvSpPr>
        <p:spPr/>
        <p:txBody>
          <a:bodyPr vert="horz" lIns="91440" tIns="45720" rIns="91440" bIns="45720" rtlCol="0" anchor="t">
            <a:normAutofit/>
          </a:bodyPr>
          <a:lstStyle/>
          <a:p>
            <a:r>
              <a:rPr lang="en-US" dirty="0">
                <a:latin typeface="Verdana"/>
                <a:ea typeface="Verdana"/>
              </a:rPr>
              <a:t>It draws the exact meaning or the dictionary meaning from the text. </a:t>
            </a:r>
            <a:endParaRPr lang="en-US" dirty="0">
              <a:latin typeface="Calibri" panose="020F0502020204030204"/>
              <a:ea typeface="Verdana"/>
              <a:cs typeface="Calibri"/>
            </a:endParaRPr>
          </a:p>
          <a:p>
            <a:r>
              <a:rPr lang="en-US" dirty="0">
                <a:latin typeface="Verdana"/>
                <a:ea typeface="Verdana"/>
              </a:rPr>
              <a:t>The text is checked for meaningfulness. It is done by mapping syntactic structures and objects in the task domain. </a:t>
            </a:r>
            <a:endParaRPr lang="en-US">
              <a:latin typeface="Calibri" panose="020F0502020204030204"/>
              <a:ea typeface="Verdana"/>
              <a:cs typeface="Calibri"/>
            </a:endParaRPr>
          </a:p>
          <a:p>
            <a:r>
              <a:rPr lang="en-US" dirty="0">
                <a:latin typeface="Verdana"/>
                <a:ea typeface="Verdana"/>
              </a:rPr>
              <a:t>The semantic analyzer disregards sentence such as “hot ice-cream”.</a:t>
            </a:r>
            <a:endParaRPr lang="en-US">
              <a:cs typeface="Calibri"/>
            </a:endParaRPr>
          </a:p>
          <a:p>
            <a:endParaRPr lang="en-US" dirty="0">
              <a:cs typeface="Calibri"/>
            </a:endParaRPr>
          </a:p>
        </p:txBody>
      </p:sp>
    </p:spTree>
    <p:extLst>
      <p:ext uri="{BB962C8B-B14F-4D97-AF65-F5344CB8AC3E}">
        <p14:creationId xmlns:p14="http://schemas.microsoft.com/office/powerpoint/2010/main" val="205422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12E1-E227-DF0B-F3E6-DB0E927EF03D}"/>
              </a:ext>
            </a:extLst>
          </p:cNvPr>
          <p:cNvSpPr>
            <a:spLocks noGrp="1"/>
          </p:cNvSpPr>
          <p:nvPr>
            <p:ph type="title"/>
          </p:nvPr>
        </p:nvSpPr>
        <p:spPr/>
        <p:txBody>
          <a:bodyPr>
            <a:normAutofit/>
          </a:bodyPr>
          <a:lstStyle/>
          <a:p>
            <a:r>
              <a:rPr lang="en-US" sz="2800" b="1" dirty="0">
                <a:latin typeface="Verdana"/>
                <a:ea typeface="Verdana"/>
                <a:cs typeface="Calibri Light"/>
              </a:rPr>
              <a:t>Discourse Integration</a:t>
            </a:r>
            <a:r>
              <a:rPr lang="en-US" sz="2800" dirty="0">
                <a:latin typeface="Verdana"/>
                <a:ea typeface="Verdana"/>
                <a:cs typeface="Calibri Light"/>
              </a:rPr>
              <a:t> </a:t>
            </a:r>
            <a:endParaRPr lang="en-US" dirty="0"/>
          </a:p>
        </p:txBody>
      </p:sp>
      <p:sp>
        <p:nvSpPr>
          <p:cNvPr id="3" name="Content Placeholder 2">
            <a:extLst>
              <a:ext uri="{FF2B5EF4-FFF2-40B4-BE49-F238E27FC236}">
                <a16:creationId xmlns:a16="http://schemas.microsoft.com/office/drawing/2014/main" id="{B7F22CDD-D1D2-F87C-6CA3-557B40204220}"/>
              </a:ext>
            </a:extLst>
          </p:cNvPr>
          <p:cNvSpPr>
            <a:spLocks noGrp="1"/>
          </p:cNvSpPr>
          <p:nvPr>
            <p:ph idx="1"/>
          </p:nvPr>
        </p:nvSpPr>
        <p:spPr/>
        <p:txBody>
          <a:bodyPr vert="horz" lIns="91440" tIns="45720" rIns="91440" bIns="45720" rtlCol="0" anchor="t">
            <a:normAutofit/>
          </a:bodyPr>
          <a:lstStyle/>
          <a:p>
            <a:r>
              <a:rPr lang="en-US" dirty="0">
                <a:latin typeface="Verdana"/>
                <a:ea typeface="Verdana"/>
              </a:rPr>
              <a:t>The meaning of any sentence depends upon the meaning of the sentence just before it. </a:t>
            </a:r>
            <a:endParaRPr lang="en-US" dirty="0">
              <a:latin typeface="Calibri" panose="020F0502020204030204"/>
              <a:ea typeface="Verdana"/>
              <a:cs typeface="Calibri"/>
            </a:endParaRPr>
          </a:p>
          <a:p>
            <a:r>
              <a:rPr lang="en-US" dirty="0">
                <a:latin typeface="Verdana"/>
                <a:ea typeface="Verdana"/>
              </a:rPr>
              <a:t>In addition, it also brings about the meaning of immediately succeeding sentence.</a:t>
            </a:r>
            <a:endParaRPr lang="en-US">
              <a:cs typeface="Calibri"/>
            </a:endParaRPr>
          </a:p>
          <a:p>
            <a:endParaRPr lang="en-US" dirty="0">
              <a:cs typeface="Calibri"/>
            </a:endParaRPr>
          </a:p>
        </p:txBody>
      </p:sp>
    </p:spTree>
    <p:extLst>
      <p:ext uri="{BB962C8B-B14F-4D97-AF65-F5344CB8AC3E}">
        <p14:creationId xmlns:p14="http://schemas.microsoft.com/office/powerpoint/2010/main" val="359365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D52B-C6C1-B0FF-0D5A-08B74B243BD4}"/>
              </a:ext>
            </a:extLst>
          </p:cNvPr>
          <p:cNvSpPr>
            <a:spLocks noGrp="1"/>
          </p:cNvSpPr>
          <p:nvPr>
            <p:ph type="title"/>
          </p:nvPr>
        </p:nvSpPr>
        <p:spPr/>
        <p:txBody>
          <a:bodyPr/>
          <a:lstStyle/>
          <a:p>
            <a:r>
              <a:rPr lang="en-US" sz="2800" b="1" dirty="0">
                <a:latin typeface="Verdana"/>
                <a:ea typeface="Verdana"/>
              </a:rPr>
              <a:t>Pragmatic Analysis</a:t>
            </a:r>
            <a:endParaRPr lang="en-US" dirty="0"/>
          </a:p>
        </p:txBody>
      </p:sp>
      <p:sp>
        <p:nvSpPr>
          <p:cNvPr id="3" name="Content Placeholder 2">
            <a:extLst>
              <a:ext uri="{FF2B5EF4-FFF2-40B4-BE49-F238E27FC236}">
                <a16:creationId xmlns:a16="http://schemas.microsoft.com/office/drawing/2014/main" id="{9D394900-6D4C-F905-D2AC-52DDC6AE070A}"/>
              </a:ext>
            </a:extLst>
          </p:cNvPr>
          <p:cNvSpPr>
            <a:spLocks noGrp="1"/>
          </p:cNvSpPr>
          <p:nvPr>
            <p:ph idx="1"/>
          </p:nvPr>
        </p:nvSpPr>
        <p:spPr/>
        <p:txBody>
          <a:bodyPr vert="horz" lIns="91440" tIns="45720" rIns="91440" bIns="45720" rtlCol="0" anchor="t">
            <a:normAutofit/>
          </a:bodyPr>
          <a:lstStyle/>
          <a:p>
            <a:r>
              <a:rPr lang="en-US" dirty="0">
                <a:latin typeface="Verdana"/>
                <a:ea typeface="Verdana"/>
              </a:rPr>
              <a:t>During this, what was said is re-interpreted on what it actually meant. </a:t>
            </a:r>
            <a:endParaRPr lang="en-US" dirty="0">
              <a:latin typeface="Calibri" panose="020F0502020204030204"/>
              <a:ea typeface="Verdana"/>
              <a:cs typeface="Calibri"/>
            </a:endParaRPr>
          </a:p>
          <a:p>
            <a:endParaRPr lang="en-US" dirty="0">
              <a:latin typeface="Verdana"/>
              <a:ea typeface="Verdana"/>
            </a:endParaRPr>
          </a:p>
          <a:p>
            <a:r>
              <a:rPr lang="en-US" dirty="0">
                <a:latin typeface="Verdana"/>
                <a:ea typeface="Verdana"/>
              </a:rPr>
              <a:t>It involves deriving those aspects of language which require real world knowledge.</a:t>
            </a:r>
            <a:endParaRPr lang="en-US">
              <a:cs typeface="Calibri"/>
            </a:endParaRPr>
          </a:p>
          <a:p>
            <a:endParaRPr lang="en-US" dirty="0">
              <a:cs typeface="Calibri"/>
            </a:endParaRPr>
          </a:p>
        </p:txBody>
      </p:sp>
    </p:spTree>
    <p:extLst>
      <p:ext uri="{BB962C8B-B14F-4D97-AF65-F5344CB8AC3E}">
        <p14:creationId xmlns:p14="http://schemas.microsoft.com/office/powerpoint/2010/main" val="352069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DC3F-7A08-4C67-3B14-903552B4A55B}"/>
              </a:ext>
            </a:extLst>
          </p:cNvPr>
          <p:cNvSpPr>
            <a:spLocks noGrp="1"/>
          </p:cNvSpPr>
          <p:nvPr>
            <p:ph type="title"/>
          </p:nvPr>
        </p:nvSpPr>
        <p:spPr/>
        <p:txBody>
          <a:bodyPr/>
          <a:lstStyle/>
          <a:p>
            <a:br>
              <a:rPr lang="en-US" sz="2300" b="1" dirty="0"/>
            </a:br>
            <a:r>
              <a:rPr lang="en-US" sz="4000" b="1" dirty="0"/>
              <a:t>What is Syntactic Processing?</a:t>
            </a:r>
            <a:endParaRPr lang="en-US" sz="7200">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5E47FA9D-AC4B-04A5-CA66-49C949B88DE9}"/>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Syntactic processing is the process of analyzing the grammatical structure of a sentence to understand its meaning. </a:t>
            </a:r>
          </a:p>
          <a:p>
            <a:pPr algn="just"/>
            <a:r>
              <a:rPr lang="en-US" dirty="0">
                <a:ea typeface="+mn-lt"/>
                <a:cs typeface="+mn-lt"/>
              </a:rPr>
              <a:t>This involves identifying the different parts of speech in a sentence, such as </a:t>
            </a:r>
            <a:r>
              <a:rPr lang="en-US" b="1" dirty="0">
                <a:ea typeface="+mn-lt"/>
                <a:cs typeface="+mn-lt"/>
              </a:rPr>
              <a:t>nouns, verbs, adjectives,</a:t>
            </a:r>
            <a:r>
              <a:rPr lang="en-US" dirty="0">
                <a:ea typeface="+mn-lt"/>
                <a:cs typeface="+mn-lt"/>
              </a:rPr>
              <a:t> and </a:t>
            </a:r>
            <a:r>
              <a:rPr lang="en-US" b="1" dirty="0">
                <a:ea typeface="+mn-lt"/>
                <a:cs typeface="+mn-lt"/>
              </a:rPr>
              <a:t>adverbs,</a:t>
            </a:r>
            <a:r>
              <a:rPr lang="en-US" dirty="0">
                <a:ea typeface="+mn-lt"/>
                <a:cs typeface="+mn-lt"/>
              </a:rPr>
              <a:t> </a:t>
            </a:r>
          </a:p>
          <a:p>
            <a:pPr algn="just"/>
            <a:r>
              <a:rPr lang="en-US" dirty="0">
                <a:ea typeface="+mn-lt"/>
                <a:cs typeface="+mn-lt"/>
              </a:rPr>
              <a:t>and how they relate to each other in order to give proper meaning to the sentence.</a:t>
            </a:r>
            <a:endParaRPr lang="en-US">
              <a:cs typeface="Calibri" panose="020F0502020204030204"/>
            </a:endParaRPr>
          </a:p>
        </p:txBody>
      </p:sp>
    </p:spTree>
    <p:extLst>
      <p:ext uri="{BB962C8B-B14F-4D97-AF65-F5344CB8AC3E}">
        <p14:creationId xmlns:p14="http://schemas.microsoft.com/office/powerpoint/2010/main" val="144376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28C7A-44B2-FDC3-46E4-F43E59E2BC70}"/>
              </a:ext>
            </a:extLst>
          </p:cNvPr>
          <p:cNvSpPr>
            <a:spLocks noGrp="1"/>
          </p:cNvSpPr>
          <p:nvPr>
            <p:ph idx="1"/>
          </p:nvPr>
        </p:nvSpPr>
        <p:spPr>
          <a:xfrm>
            <a:off x="838200" y="761701"/>
            <a:ext cx="10515600" cy="5415262"/>
          </a:xfrm>
        </p:spPr>
        <p:txBody>
          <a:bodyPr vert="horz" lIns="91440" tIns="45720" rIns="91440" bIns="45720" rtlCol="0" anchor="t">
            <a:normAutofit/>
          </a:bodyPr>
          <a:lstStyle/>
          <a:p>
            <a:pPr marL="0" indent="0">
              <a:buNone/>
            </a:pPr>
            <a:r>
              <a:rPr lang="en-US" dirty="0">
                <a:ea typeface="+mn-lt"/>
                <a:cs typeface="+mn-lt"/>
              </a:rPr>
              <a:t>Let’s start with an example to understand </a:t>
            </a:r>
            <a:r>
              <a:rPr lang="en-US" b="1" dirty="0">
                <a:ea typeface="+mn-lt"/>
                <a:cs typeface="+mn-lt"/>
              </a:rPr>
              <a:t>Syntactic Processing</a:t>
            </a:r>
            <a:r>
              <a:rPr lang="en-US" dirty="0">
                <a:ea typeface="+mn-lt"/>
                <a:cs typeface="+mn-lt"/>
              </a:rPr>
              <a:t>:</a:t>
            </a:r>
            <a:endParaRPr lang="en-US" dirty="0">
              <a:cs typeface="Calibri" panose="020F0502020204030204"/>
            </a:endParaRPr>
          </a:p>
          <a:p>
            <a:pPr marL="0" indent="0">
              <a:buNone/>
            </a:pPr>
            <a:endParaRPr lang="en-US" dirty="0">
              <a:solidFill>
                <a:srgbClr val="000000"/>
              </a:solidFill>
              <a:ea typeface="+mn-lt"/>
              <a:cs typeface="+mn-lt"/>
            </a:endParaRPr>
          </a:p>
          <a:p>
            <a:r>
              <a:rPr lang="en-US" b="1">
                <a:solidFill>
                  <a:srgbClr val="FF0000"/>
                </a:solidFill>
                <a:ea typeface="+mn-lt"/>
                <a:cs typeface="+mn-lt"/>
              </a:rPr>
              <a:t>New York is the capital of the United States of America.</a:t>
            </a:r>
            <a:endParaRPr lang="en-US">
              <a:solidFill>
                <a:srgbClr val="FF0000"/>
              </a:solidFill>
              <a:cs typeface="Calibri"/>
            </a:endParaRPr>
          </a:p>
          <a:p>
            <a:r>
              <a:rPr lang="en-US" b="1" dirty="0">
                <a:solidFill>
                  <a:srgbClr val="FF0000"/>
                </a:solidFill>
                <a:ea typeface="+mn-lt"/>
                <a:cs typeface="+mn-lt"/>
              </a:rPr>
              <a:t>Is the United States of America the of New York capital.</a:t>
            </a:r>
            <a:endParaRPr lang="en-US">
              <a:solidFill>
                <a:srgbClr val="FF0000"/>
              </a:solidFill>
              <a:cs typeface="Calibri"/>
            </a:endParaRPr>
          </a:p>
          <a:p>
            <a:r>
              <a:rPr lang="en-US" dirty="0">
                <a:ea typeface="+mn-lt"/>
                <a:cs typeface="+mn-lt"/>
              </a:rPr>
              <a:t>If we observe closely, both sentences have the same set of words, but only the first one is grammatically correct and which have proper meaning. </a:t>
            </a:r>
          </a:p>
          <a:p>
            <a:r>
              <a:rPr lang="en-US" dirty="0">
                <a:ea typeface="+mn-lt"/>
                <a:cs typeface="+mn-lt"/>
              </a:rPr>
              <a:t>If we approach both sentences with lexical processing techniques, we can’t tell the difference between the two sentences.</a:t>
            </a:r>
            <a:endParaRPr lang="en-US">
              <a:cs typeface="Calibri"/>
            </a:endParaRPr>
          </a:p>
          <a:p>
            <a:endParaRPr lang="en-US" dirty="0">
              <a:cs typeface="Calibri"/>
            </a:endParaRPr>
          </a:p>
        </p:txBody>
      </p:sp>
    </p:spTree>
    <p:extLst>
      <p:ext uri="{BB962C8B-B14F-4D97-AF65-F5344CB8AC3E}">
        <p14:creationId xmlns:p14="http://schemas.microsoft.com/office/powerpoint/2010/main" val="103136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38E7-BB13-95A3-DD33-BD9225FAB0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D0E706-9FEB-9A91-A79E-3BEF74C6BFDD}"/>
              </a:ext>
            </a:extLst>
          </p:cNvPr>
          <p:cNvSpPr>
            <a:spLocks noGrp="1"/>
          </p:cNvSpPr>
          <p:nvPr>
            <p:ph idx="1"/>
          </p:nvPr>
        </p:nvSpPr>
        <p:spPr/>
        <p:txBody>
          <a:bodyPr vert="horz" lIns="91440" tIns="45720" rIns="91440" bIns="45720" rtlCol="0" anchor="t">
            <a:normAutofit/>
          </a:bodyPr>
          <a:lstStyle/>
          <a:p>
            <a:r>
              <a:rPr lang="en-US">
                <a:ea typeface="+mn-lt"/>
                <a:cs typeface="+mn-lt"/>
              </a:rPr>
              <a:t>In </a:t>
            </a:r>
            <a:r>
              <a:rPr lang="en-US" b="1">
                <a:ea typeface="+mn-lt"/>
                <a:cs typeface="+mn-lt"/>
              </a:rPr>
              <a:t>syntactic processing</a:t>
            </a:r>
            <a:r>
              <a:rPr lang="en-US">
                <a:ea typeface="+mn-lt"/>
                <a:cs typeface="+mn-lt"/>
              </a:rPr>
              <a:t>, our aim is to understand the roles played by </a:t>
            </a:r>
            <a:r>
              <a:rPr lang="en-US" dirty="0">
                <a:ea typeface="+mn-lt"/>
                <a:cs typeface="+mn-lt"/>
              </a:rPr>
              <a:t>each of the words in the sentence, and the relationship among words and to parse the grammatical structure of sentences to understand the proper meaning of the sentence. </a:t>
            </a:r>
            <a:endParaRPr lang="en-US" dirty="0"/>
          </a:p>
        </p:txBody>
      </p:sp>
    </p:spTree>
    <p:extLst>
      <p:ext uri="{BB962C8B-B14F-4D97-AF65-F5344CB8AC3E}">
        <p14:creationId xmlns:p14="http://schemas.microsoft.com/office/powerpoint/2010/main" val="254350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271C-81D2-4AC0-9D29-767E6ECB4C07}"/>
              </a:ext>
            </a:extLst>
          </p:cNvPr>
          <p:cNvSpPr>
            <a:spLocks noGrp="1"/>
          </p:cNvSpPr>
          <p:nvPr>
            <p:ph type="title"/>
          </p:nvPr>
        </p:nvSpPr>
        <p:spPr/>
        <p:txBody>
          <a:bodyPr/>
          <a:lstStyle/>
          <a:p>
            <a:r>
              <a:rPr lang="en-US" sz="2800" dirty="0">
                <a:latin typeface="Verdana"/>
                <a:ea typeface="Verdana"/>
              </a:rPr>
              <a:t>Natural Language Processing (NLP)</a:t>
            </a:r>
            <a:endParaRPr lang="en-US" dirty="0"/>
          </a:p>
        </p:txBody>
      </p:sp>
      <p:sp>
        <p:nvSpPr>
          <p:cNvPr id="3" name="Content Placeholder 2">
            <a:extLst>
              <a:ext uri="{FF2B5EF4-FFF2-40B4-BE49-F238E27FC236}">
                <a16:creationId xmlns:a16="http://schemas.microsoft.com/office/drawing/2014/main" id="{EE8B8C3B-EFB3-3397-17B8-64F18FAC0B3F}"/>
              </a:ext>
            </a:extLst>
          </p:cNvPr>
          <p:cNvSpPr>
            <a:spLocks noGrp="1"/>
          </p:cNvSpPr>
          <p:nvPr>
            <p:ph idx="1"/>
          </p:nvPr>
        </p:nvSpPr>
        <p:spPr>
          <a:xfrm>
            <a:off x="435634" y="1595588"/>
            <a:ext cx="11133826" cy="4825790"/>
          </a:xfrm>
        </p:spPr>
        <p:txBody>
          <a:bodyPr vert="horz" lIns="91440" tIns="45720" rIns="91440" bIns="45720" rtlCol="0" anchor="t">
            <a:normAutofit/>
          </a:bodyPr>
          <a:lstStyle/>
          <a:p>
            <a:r>
              <a:rPr lang="en-US" dirty="0">
                <a:latin typeface="Verdana"/>
                <a:ea typeface="Verdana"/>
              </a:rPr>
              <a:t>Natural Language Processing (NLP) refers to AI method of communicating with an intelligent systems using a natural language such as English.</a:t>
            </a:r>
            <a:endParaRPr lang="en-US" dirty="0">
              <a:cs typeface="Calibri" panose="020F0502020204030204"/>
            </a:endParaRPr>
          </a:p>
          <a:p>
            <a:r>
              <a:rPr lang="en-US" dirty="0">
                <a:latin typeface="Verdana"/>
                <a:ea typeface="Verdana"/>
              </a:rPr>
              <a:t>Processing of Natural Language is required when you want an intelligent system like robot to perform as per your instructions, when you want to hear decision from a dialogue based clinical expert system, etc.</a:t>
            </a:r>
            <a:endParaRPr lang="en-US" dirty="0"/>
          </a:p>
          <a:p>
            <a:r>
              <a:rPr lang="en-US" dirty="0">
                <a:latin typeface="Verdana"/>
                <a:ea typeface="Verdana"/>
              </a:rPr>
              <a:t>The field of NLP involves making computers to perform useful tasks with the natural languages humans use. </a:t>
            </a:r>
            <a:endParaRPr lang="en-US" dirty="0">
              <a:latin typeface="Verdana"/>
              <a:ea typeface="Verdana"/>
              <a:cs typeface="Calibri"/>
            </a:endParaRPr>
          </a:p>
        </p:txBody>
      </p:sp>
    </p:spTree>
    <p:extLst>
      <p:ext uri="{BB962C8B-B14F-4D97-AF65-F5344CB8AC3E}">
        <p14:creationId xmlns:p14="http://schemas.microsoft.com/office/powerpoint/2010/main" val="1708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2DB9-713D-C58F-D8F5-DEF33FA35AD9}"/>
              </a:ext>
            </a:extLst>
          </p:cNvPr>
          <p:cNvSpPr>
            <a:spLocks noGrp="1"/>
          </p:cNvSpPr>
          <p:nvPr>
            <p:ph type="title"/>
          </p:nvPr>
        </p:nvSpPr>
        <p:spPr/>
        <p:txBody>
          <a:bodyPr/>
          <a:lstStyle/>
          <a:p>
            <a:br>
              <a:rPr lang="en-US" sz="2300" b="1" dirty="0"/>
            </a:br>
            <a:r>
              <a:rPr lang="en-US" sz="3200" b="1" dirty="0"/>
              <a:t>How Does Syntactic Processing Work?</a:t>
            </a:r>
            <a:endParaRPr lang="en-US" sz="3200">
              <a:cs typeface="Calibri Light"/>
            </a:endParaRPr>
          </a:p>
          <a:p>
            <a:endParaRPr lang="en-US" sz="6000" dirty="0">
              <a:cs typeface="Calibri Light"/>
            </a:endParaRPr>
          </a:p>
        </p:txBody>
      </p:sp>
      <p:sp>
        <p:nvSpPr>
          <p:cNvPr id="3" name="Content Placeholder 2">
            <a:extLst>
              <a:ext uri="{FF2B5EF4-FFF2-40B4-BE49-F238E27FC236}">
                <a16:creationId xmlns:a16="http://schemas.microsoft.com/office/drawing/2014/main" id="{84EB50DE-52D2-34E3-7B58-745EFABA563E}"/>
              </a:ext>
            </a:extLst>
          </p:cNvPr>
          <p:cNvSpPr>
            <a:spLocks noGrp="1"/>
          </p:cNvSpPr>
          <p:nvPr>
            <p:ph idx="1"/>
          </p:nvPr>
        </p:nvSpPr>
        <p:spPr/>
        <p:txBody>
          <a:bodyPr vert="horz" lIns="91440" tIns="45720" rIns="91440" bIns="45720" rtlCol="0" anchor="t">
            <a:normAutofit/>
          </a:bodyPr>
          <a:lstStyle/>
          <a:p>
            <a:r>
              <a:rPr lang="en-US" dirty="0">
                <a:ea typeface="+mn-lt"/>
                <a:cs typeface="+mn-lt"/>
              </a:rPr>
              <a:t>For example, consider the sentence “</a:t>
            </a:r>
            <a:r>
              <a:rPr lang="en-US" b="1" dirty="0">
                <a:ea typeface="+mn-lt"/>
                <a:cs typeface="+mn-lt"/>
              </a:rPr>
              <a:t>The cat sat on the mat.</a:t>
            </a:r>
            <a:r>
              <a:rPr lang="en-US" dirty="0">
                <a:ea typeface="+mn-lt"/>
                <a:cs typeface="+mn-lt"/>
              </a:rPr>
              <a:t>” Syntactic processing would involve identifying important components in the sentence such as “cat” as a </a:t>
            </a:r>
            <a:r>
              <a:rPr lang="en-US" b="1" dirty="0">
                <a:ea typeface="+mn-lt"/>
                <a:cs typeface="+mn-lt"/>
              </a:rPr>
              <a:t>noun</a:t>
            </a:r>
            <a:r>
              <a:rPr lang="en-US" dirty="0">
                <a:ea typeface="+mn-lt"/>
                <a:cs typeface="+mn-lt"/>
              </a:rPr>
              <a:t>, “sat” as a </a:t>
            </a:r>
            <a:r>
              <a:rPr lang="en-US" b="1" dirty="0">
                <a:ea typeface="+mn-lt"/>
                <a:cs typeface="+mn-lt"/>
              </a:rPr>
              <a:t>verb</a:t>
            </a:r>
            <a:r>
              <a:rPr lang="en-US" dirty="0">
                <a:ea typeface="+mn-lt"/>
                <a:cs typeface="+mn-lt"/>
              </a:rPr>
              <a:t>, “on” as a </a:t>
            </a:r>
            <a:r>
              <a:rPr lang="en-US" b="1" dirty="0">
                <a:ea typeface="+mn-lt"/>
                <a:cs typeface="+mn-lt"/>
              </a:rPr>
              <a:t>preposition</a:t>
            </a:r>
            <a:r>
              <a:rPr lang="en-US" dirty="0">
                <a:ea typeface="+mn-lt"/>
                <a:cs typeface="+mn-lt"/>
              </a:rPr>
              <a:t>, and “mat” as a </a:t>
            </a:r>
            <a:r>
              <a:rPr lang="en-US" b="1" dirty="0">
                <a:ea typeface="+mn-lt"/>
                <a:cs typeface="+mn-lt"/>
              </a:rPr>
              <a:t>noun</a:t>
            </a:r>
            <a:r>
              <a:rPr lang="en-US" dirty="0">
                <a:ea typeface="+mn-lt"/>
                <a:cs typeface="+mn-lt"/>
              </a:rPr>
              <a:t>. It would also involve understanding that “cat” is the</a:t>
            </a:r>
            <a:r>
              <a:rPr lang="en-US" b="1" dirty="0">
                <a:ea typeface="+mn-lt"/>
                <a:cs typeface="+mn-lt"/>
              </a:rPr>
              <a:t> subject</a:t>
            </a:r>
            <a:r>
              <a:rPr lang="en-US" dirty="0">
                <a:ea typeface="+mn-lt"/>
                <a:cs typeface="+mn-lt"/>
              </a:rPr>
              <a:t> of the sentence and “mat” is the </a:t>
            </a:r>
            <a:r>
              <a:rPr lang="en-US" b="1" dirty="0">
                <a:ea typeface="+mn-lt"/>
                <a:cs typeface="+mn-lt"/>
              </a:rPr>
              <a:t>object</a:t>
            </a:r>
            <a:r>
              <a:rPr lang="en-US" dirty="0">
                <a:ea typeface="+mn-lt"/>
                <a:cs typeface="+mn-lt"/>
              </a:rPr>
              <a:t>.</a:t>
            </a:r>
          </a:p>
          <a:p>
            <a:endParaRPr lang="en-US" dirty="0">
              <a:cs typeface="Calibri" panose="020F0502020204030204"/>
            </a:endParaRPr>
          </a:p>
        </p:txBody>
      </p:sp>
      <p:pic>
        <p:nvPicPr>
          <p:cNvPr id="4" name="Picture 3" descr="A diagram of prepositions&#10;&#10;Description automatically generated">
            <a:extLst>
              <a:ext uri="{FF2B5EF4-FFF2-40B4-BE49-F238E27FC236}">
                <a16:creationId xmlns:a16="http://schemas.microsoft.com/office/drawing/2014/main" id="{41FDD3A8-B532-3B31-D6E9-874131B6719B}"/>
              </a:ext>
            </a:extLst>
          </p:cNvPr>
          <p:cNvPicPr>
            <a:picLocks noChangeAspect="1"/>
          </p:cNvPicPr>
          <p:nvPr/>
        </p:nvPicPr>
        <p:blipFill>
          <a:blip r:embed="rId2"/>
          <a:stretch>
            <a:fillRect/>
          </a:stretch>
        </p:blipFill>
        <p:spPr>
          <a:xfrm>
            <a:off x="2639683" y="4223149"/>
            <a:ext cx="9011726" cy="2494872"/>
          </a:xfrm>
          <a:prstGeom prst="rect">
            <a:avLst/>
          </a:prstGeom>
        </p:spPr>
      </p:pic>
    </p:spTree>
    <p:extLst>
      <p:ext uri="{BB962C8B-B14F-4D97-AF65-F5344CB8AC3E}">
        <p14:creationId xmlns:p14="http://schemas.microsoft.com/office/powerpoint/2010/main" val="2656180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9E99-A11D-4532-DABF-7867A9E81B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732533-AFFF-F910-949D-A03CCB0473CA}"/>
              </a:ext>
            </a:extLst>
          </p:cNvPr>
          <p:cNvSpPr>
            <a:spLocks noGrp="1"/>
          </p:cNvSpPr>
          <p:nvPr>
            <p:ph idx="1"/>
          </p:nvPr>
        </p:nvSpPr>
        <p:spPr>
          <a:xfrm>
            <a:off x="450012" y="1825625"/>
            <a:ext cx="11565146" cy="4883300"/>
          </a:xfrm>
        </p:spPr>
        <p:txBody>
          <a:bodyPr vert="horz" lIns="91440" tIns="45720" rIns="91440" bIns="45720" rtlCol="0" anchor="t">
            <a:normAutofit/>
          </a:bodyPr>
          <a:lstStyle/>
          <a:p>
            <a:r>
              <a:rPr lang="en-US">
                <a:ea typeface="+mn-lt"/>
                <a:cs typeface="+mn-lt"/>
              </a:rPr>
              <a:t>Syntactic processing involves a series of steps, including tokenization, part-of-speech tagging, parsing, and semantic analysis.</a:t>
            </a:r>
            <a:endParaRPr lang="en-US" dirty="0">
              <a:ea typeface="+mn-lt"/>
              <a:cs typeface="+mn-lt"/>
            </a:endParaRPr>
          </a:p>
          <a:p>
            <a:r>
              <a:rPr lang="en-US" b="1" dirty="0">
                <a:ea typeface="+mn-lt"/>
                <a:cs typeface="+mn-lt"/>
              </a:rPr>
              <a:t>Tokenization</a:t>
            </a:r>
            <a:r>
              <a:rPr lang="en-US" dirty="0">
                <a:ea typeface="+mn-lt"/>
                <a:cs typeface="+mn-lt"/>
              </a:rPr>
              <a:t> is the process of breaking up a sentence into individual </a:t>
            </a:r>
            <a:r>
              <a:rPr lang="en-US">
                <a:ea typeface="+mn-lt"/>
                <a:cs typeface="+mn-lt"/>
              </a:rPr>
              <a:t>words or tokens.</a:t>
            </a:r>
          </a:p>
          <a:p>
            <a:r>
              <a:rPr lang="en-US" dirty="0">
                <a:ea typeface="+mn-lt"/>
                <a:cs typeface="+mn-lt"/>
              </a:rPr>
              <a:t> </a:t>
            </a:r>
            <a:r>
              <a:rPr lang="en-US" b="1">
                <a:ea typeface="+mn-lt"/>
                <a:cs typeface="+mn-lt"/>
              </a:rPr>
              <a:t>Part-of-speech (</a:t>
            </a:r>
            <a:r>
              <a:rPr lang="en-US" b="1" err="1">
                <a:ea typeface="+mn-lt"/>
                <a:cs typeface="+mn-lt"/>
              </a:rPr>
              <a:t>PoS</a:t>
            </a:r>
            <a:r>
              <a:rPr lang="en-US" b="1" dirty="0">
                <a:ea typeface="+mn-lt"/>
                <a:cs typeface="+mn-lt"/>
              </a:rPr>
              <a:t>) tagging</a:t>
            </a:r>
            <a:r>
              <a:rPr lang="en-US" dirty="0">
                <a:ea typeface="+mn-lt"/>
                <a:cs typeface="+mn-lt"/>
              </a:rPr>
              <a:t> involves identifying the part of speech </a:t>
            </a:r>
            <a:r>
              <a:rPr lang="en-US">
                <a:ea typeface="+mn-lt"/>
                <a:cs typeface="+mn-lt"/>
              </a:rPr>
              <a:t>of each token.</a:t>
            </a:r>
          </a:p>
          <a:p>
            <a:r>
              <a:rPr lang="en-US" dirty="0">
                <a:ea typeface="+mn-lt"/>
                <a:cs typeface="+mn-lt"/>
              </a:rPr>
              <a:t> </a:t>
            </a:r>
            <a:r>
              <a:rPr lang="en-US" b="1">
                <a:ea typeface="+mn-lt"/>
                <a:cs typeface="+mn-lt"/>
              </a:rPr>
              <a:t>Parsing</a:t>
            </a:r>
            <a:r>
              <a:rPr lang="en-US">
                <a:ea typeface="+mn-lt"/>
                <a:cs typeface="+mn-lt"/>
              </a:rPr>
              <a:t> is the process of analyzing the grammatical </a:t>
            </a:r>
            <a:r>
              <a:rPr lang="en-US" dirty="0">
                <a:ea typeface="+mn-lt"/>
                <a:cs typeface="+mn-lt"/>
              </a:rPr>
              <a:t>structure of a sentence, including identifying the subject, verb, and object. </a:t>
            </a:r>
            <a:endParaRPr lang="en-US">
              <a:ea typeface="+mn-lt"/>
              <a:cs typeface="+mn-lt"/>
            </a:endParaRPr>
          </a:p>
          <a:p>
            <a:r>
              <a:rPr lang="en-US" dirty="0">
                <a:ea typeface="+mn-lt"/>
                <a:cs typeface="+mn-lt"/>
              </a:rPr>
              <a:t>The semantic analysis involves understanding the meaning of the sentence in context.</a:t>
            </a:r>
            <a:endParaRPr lang="en-US">
              <a:cs typeface="Calibri"/>
            </a:endParaRPr>
          </a:p>
        </p:txBody>
      </p:sp>
    </p:spTree>
    <p:extLst>
      <p:ext uri="{BB962C8B-B14F-4D97-AF65-F5344CB8AC3E}">
        <p14:creationId xmlns:p14="http://schemas.microsoft.com/office/powerpoint/2010/main" val="4052229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A4BD-3786-29B1-3425-B60737B18BB5}"/>
              </a:ext>
            </a:extLst>
          </p:cNvPr>
          <p:cNvSpPr>
            <a:spLocks noGrp="1"/>
          </p:cNvSpPr>
          <p:nvPr>
            <p:ph type="title"/>
          </p:nvPr>
        </p:nvSpPr>
        <p:spPr/>
        <p:txBody>
          <a:bodyPr/>
          <a:lstStyle/>
          <a:p>
            <a:r>
              <a:rPr lang="en-US" sz="2300" b="1"/>
              <a:t>Why Is Syntactic Processing Important in NLP?</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BB352741-AE36-F03C-2B19-123995A8D29E}"/>
              </a:ext>
            </a:extLst>
          </p:cNvPr>
          <p:cNvSpPr>
            <a:spLocks noGrp="1"/>
          </p:cNvSpPr>
          <p:nvPr>
            <p:ph idx="1"/>
          </p:nvPr>
        </p:nvSpPr>
        <p:spPr>
          <a:xfrm>
            <a:off x="838200" y="1178644"/>
            <a:ext cx="10515600" cy="4998319"/>
          </a:xfrm>
        </p:spPr>
        <p:txBody>
          <a:bodyPr vert="horz" lIns="91440" tIns="45720" rIns="91440" bIns="45720" rtlCol="0" anchor="t">
            <a:normAutofit/>
          </a:bodyPr>
          <a:lstStyle/>
          <a:p>
            <a:r>
              <a:rPr lang="en-US" dirty="0">
                <a:ea typeface="+mn-lt"/>
                <a:cs typeface="+mn-lt"/>
              </a:rPr>
              <a:t>Syntactic processing is a crucial component of many NLP tasks, including </a:t>
            </a:r>
            <a:r>
              <a:rPr lang="en-US" b="1" dirty="0">
                <a:ea typeface="+mn-lt"/>
                <a:cs typeface="+mn-lt"/>
              </a:rPr>
              <a:t>machine translation, sentiment analysis, </a:t>
            </a:r>
            <a:r>
              <a:rPr lang="en-US" dirty="0">
                <a:ea typeface="+mn-lt"/>
                <a:cs typeface="+mn-lt"/>
              </a:rPr>
              <a:t>and </a:t>
            </a:r>
            <a:r>
              <a:rPr lang="en-US" b="1" dirty="0">
                <a:ea typeface="+mn-lt"/>
                <a:cs typeface="+mn-lt"/>
              </a:rPr>
              <a:t>question-answering</a:t>
            </a:r>
            <a:r>
              <a:rPr lang="en-US" dirty="0">
                <a:ea typeface="+mn-lt"/>
                <a:cs typeface="+mn-lt"/>
              </a:rPr>
              <a:t>. </a:t>
            </a:r>
          </a:p>
          <a:p>
            <a:r>
              <a:rPr lang="en-US" dirty="0">
                <a:ea typeface="+mn-lt"/>
                <a:cs typeface="+mn-lt"/>
              </a:rPr>
              <a:t>Without accurate syntactic processing, it is difficult for computers to understand the underlying meaning of human language.</a:t>
            </a:r>
            <a:endParaRPr lang="en-US">
              <a:cs typeface="Calibri" panose="020F0502020204030204"/>
            </a:endParaRPr>
          </a:p>
          <a:p>
            <a:r>
              <a:rPr lang="en-US" dirty="0">
                <a:ea typeface="+mn-lt"/>
                <a:cs typeface="+mn-lt"/>
              </a:rPr>
              <a:t>Syntactic processing also plays an important role in </a:t>
            </a:r>
            <a:r>
              <a:rPr lang="en-US" b="1" dirty="0">
                <a:ea typeface="+mn-lt"/>
                <a:cs typeface="+mn-lt"/>
              </a:rPr>
              <a:t>text generation</a:t>
            </a:r>
            <a:r>
              <a:rPr lang="en-US" dirty="0">
                <a:ea typeface="+mn-lt"/>
                <a:cs typeface="+mn-lt"/>
              </a:rPr>
              <a:t>, such as in chatbots or automated content creation. </a:t>
            </a:r>
          </a:p>
          <a:p>
            <a:r>
              <a:rPr lang="en-US" dirty="0">
                <a:ea typeface="+mn-lt"/>
                <a:cs typeface="+mn-lt"/>
              </a:rPr>
              <a:t>By understanding the grammatical structure of a sentence, computers can generate more natural and fluent textual content.</a:t>
            </a:r>
            <a:endParaRPr lang="en-US">
              <a:cs typeface="Calibri"/>
            </a:endParaRPr>
          </a:p>
          <a:p>
            <a:endParaRPr lang="en-US" dirty="0">
              <a:cs typeface="Calibri"/>
            </a:endParaRPr>
          </a:p>
        </p:txBody>
      </p:sp>
    </p:spTree>
    <p:extLst>
      <p:ext uri="{BB962C8B-B14F-4D97-AF65-F5344CB8AC3E}">
        <p14:creationId xmlns:p14="http://schemas.microsoft.com/office/powerpoint/2010/main" val="1783316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0C21-257E-D9BA-1529-F4231393C734}"/>
              </a:ext>
            </a:extLst>
          </p:cNvPr>
          <p:cNvSpPr>
            <a:spLocks noGrp="1"/>
          </p:cNvSpPr>
          <p:nvPr>
            <p:ph type="title"/>
          </p:nvPr>
        </p:nvSpPr>
        <p:spPr/>
        <p:txBody>
          <a:bodyPr/>
          <a:lstStyle/>
          <a:p>
            <a:endParaRPr lang="en-US"/>
          </a:p>
        </p:txBody>
      </p:sp>
      <p:pic>
        <p:nvPicPr>
          <p:cNvPr id="4" name="Content Placeholder 3" descr="syntactic analysis">
            <a:extLst>
              <a:ext uri="{FF2B5EF4-FFF2-40B4-BE49-F238E27FC236}">
                <a16:creationId xmlns:a16="http://schemas.microsoft.com/office/drawing/2014/main" id="{27667587-695C-3738-6093-7BE1BAD63423}"/>
              </a:ext>
            </a:extLst>
          </p:cNvPr>
          <p:cNvPicPr>
            <a:picLocks noGrp="1" noChangeAspect="1"/>
          </p:cNvPicPr>
          <p:nvPr>
            <p:ph idx="1"/>
          </p:nvPr>
        </p:nvPicPr>
        <p:blipFill>
          <a:blip r:embed="rId2"/>
          <a:stretch>
            <a:fillRect/>
          </a:stretch>
        </p:blipFill>
        <p:spPr>
          <a:xfrm>
            <a:off x="1091331" y="884642"/>
            <a:ext cx="10023714" cy="4508020"/>
          </a:xfrm>
        </p:spPr>
      </p:pic>
    </p:spTree>
    <p:extLst>
      <p:ext uri="{BB962C8B-B14F-4D97-AF65-F5344CB8AC3E}">
        <p14:creationId xmlns:p14="http://schemas.microsoft.com/office/powerpoint/2010/main" val="55124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1CDE-2667-B14C-EE43-8F781C37DC2B}"/>
              </a:ext>
            </a:extLst>
          </p:cNvPr>
          <p:cNvSpPr>
            <a:spLocks noGrp="1"/>
          </p:cNvSpPr>
          <p:nvPr>
            <p:ph type="title"/>
          </p:nvPr>
        </p:nvSpPr>
        <p:spPr>
          <a:xfrm>
            <a:off x="838200" y="365125"/>
            <a:ext cx="10515600" cy="951752"/>
          </a:xfrm>
        </p:spPr>
        <p:txBody>
          <a:bodyPr>
            <a:normAutofit fontScale="90000"/>
          </a:bodyPr>
          <a:lstStyle/>
          <a:p>
            <a:br>
              <a:rPr lang="en-US" dirty="0">
                <a:solidFill>
                  <a:srgbClr val="2B3E51"/>
                </a:solidFill>
              </a:rPr>
            </a:br>
            <a:r>
              <a:rPr lang="en-US" dirty="0">
                <a:solidFill>
                  <a:srgbClr val="2B3E51"/>
                </a:solidFill>
              </a:rPr>
              <a:t>What Is Semantic Analysis?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40F6EAE3-5088-473F-C5B6-92C045B4B126}"/>
              </a:ext>
            </a:extLst>
          </p:cNvPr>
          <p:cNvSpPr>
            <a:spLocks noGrp="1"/>
          </p:cNvSpPr>
          <p:nvPr>
            <p:ph idx="1"/>
          </p:nvPr>
        </p:nvSpPr>
        <p:spPr>
          <a:xfrm>
            <a:off x="450012" y="1322418"/>
            <a:ext cx="11291976" cy="5400884"/>
          </a:xfrm>
        </p:spPr>
        <p:txBody>
          <a:bodyPr vert="horz" lIns="91440" tIns="45720" rIns="91440" bIns="45720" rtlCol="0" anchor="t">
            <a:normAutofit/>
          </a:bodyPr>
          <a:lstStyle/>
          <a:p>
            <a:r>
              <a:rPr lang="en-US" sz="3200" dirty="0">
                <a:ea typeface="+mn-lt"/>
                <a:cs typeface="+mn-lt"/>
              </a:rPr>
              <a:t> semantic analysis is the process of drawing meaning from text. </a:t>
            </a:r>
          </a:p>
          <a:p>
            <a:r>
              <a:rPr lang="en-US" sz="3200" dirty="0">
                <a:ea typeface="+mn-lt"/>
                <a:cs typeface="+mn-lt"/>
              </a:rPr>
              <a:t>It allows computers to understand and interpret sentences, paragraphs, or whole documents, by analyzing their grammatical structure, and identifying relationships between individual words in a particular context.</a:t>
            </a:r>
          </a:p>
          <a:p>
            <a:r>
              <a:rPr lang="en-US" sz="3200" dirty="0">
                <a:ea typeface="+mn-lt"/>
                <a:cs typeface="+mn-lt"/>
              </a:rPr>
              <a:t>It’s an essential sub-task of Natural Language Processing (NLP) and the driving force behind </a:t>
            </a:r>
            <a:r>
              <a:rPr lang="en-US" sz="3200" dirty="0">
                <a:ea typeface="+mn-lt"/>
                <a:cs typeface="+mn-lt"/>
                <a:hlinkClick r:id="rId2">
                  <a:extLst>
                    <a:ext uri="{A12FA001-AC4F-418D-AE19-62706E023703}">
                      <ahyp:hlinkClr xmlns:ahyp="http://schemas.microsoft.com/office/drawing/2018/hyperlinkcolor" val="tx"/>
                    </a:ext>
                  </a:extLst>
                </a:hlinkClick>
              </a:rPr>
              <a:t>machine learning</a:t>
            </a:r>
            <a:r>
              <a:rPr lang="en-US" sz="3200" dirty="0">
                <a:ea typeface="+mn-lt"/>
                <a:cs typeface="+mn-lt"/>
              </a:rPr>
              <a:t> tools like chatbots, search engines, and text analysis.</a:t>
            </a:r>
          </a:p>
          <a:p>
            <a:r>
              <a:rPr lang="en-US" sz="3200" dirty="0">
                <a:ea typeface="+mn-lt"/>
                <a:cs typeface="+mn-lt"/>
              </a:rPr>
              <a:t>Semantic analysis-driven tools can help companies automatically extract meaningful information from unstructured data, such as emails, support tickets, and customer feedback</a:t>
            </a:r>
          </a:p>
          <a:p>
            <a:endParaRPr lang="en-US" dirty="0">
              <a:cs typeface="Calibri"/>
            </a:endParaRPr>
          </a:p>
        </p:txBody>
      </p:sp>
    </p:spTree>
    <p:extLst>
      <p:ext uri="{BB962C8B-B14F-4D97-AF65-F5344CB8AC3E}">
        <p14:creationId xmlns:p14="http://schemas.microsoft.com/office/powerpoint/2010/main" val="36164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AA91-C0E8-4D6E-089C-346FAB0EABD0}"/>
              </a:ext>
            </a:extLst>
          </p:cNvPr>
          <p:cNvSpPr>
            <a:spLocks noGrp="1"/>
          </p:cNvSpPr>
          <p:nvPr>
            <p:ph type="title"/>
          </p:nvPr>
        </p:nvSpPr>
        <p:spPr/>
        <p:txBody>
          <a:bodyPr/>
          <a:lstStyle/>
          <a:p>
            <a:r>
              <a:rPr lang="en-US" sz="2700" b="1" dirty="0">
                <a:solidFill>
                  <a:srgbClr val="080809"/>
                </a:solidFill>
                <a:ea typeface="+mj-lt"/>
                <a:cs typeface="+mj-lt"/>
              </a:rPr>
              <a:t>Critical elements of semantic analysis</a:t>
            </a:r>
            <a:endParaRPr lang="en-US" dirty="0"/>
          </a:p>
        </p:txBody>
      </p:sp>
      <p:sp>
        <p:nvSpPr>
          <p:cNvPr id="3" name="Content Placeholder 2">
            <a:extLst>
              <a:ext uri="{FF2B5EF4-FFF2-40B4-BE49-F238E27FC236}">
                <a16:creationId xmlns:a16="http://schemas.microsoft.com/office/drawing/2014/main" id="{9611B142-0484-EE58-2724-D72753698AD8}"/>
              </a:ext>
            </a:extLst>
          </p:cNvPr>
          <p:cNvSpPr>
            <a:spLocks noGrp="1"/>
          </p:cNvSpPr>
          <p:nvPr>
            <p:ph idx="1"/>
          </p:nvPr>
        </p:nvSpPr>
        <p:spPr/>
        <p:txBody>
          <a:bodyPr vert="horz" lIns="91440" tIns="45720" rIns="91440" bIns="45720" rtlCol="0" anchor="t">
            <a:normAutofit/>
          </a:bodyPr>
          <a:lstStyle/>
          <a:p>
            <a:r>
              <a:rPr lang="en-US" b="1" dirty="0">
                <a:solidFill>
                  <a:srgbClr val="0D0D0D"/>
                </a:solidFill>
                <a:ea typeface="+mn-lt"/>
                <a:cs typeface="+mn-lt"/>
              </a:rPr>
              <a:t>Hyponyms</a:t>
            </a:r>
            <a:r>
              <a:rPr lang="en-US" dirty="0">
                <a:solidFill>
                  <a:srgbClr val="0D0D0D"/>
                </a:solidFill>
                <a:ea typeface="+mn-lt"/>
                <a:cs typeface="+mn-lt"/>
              </a:rPr>
              <a:t>: This refers to a specific lexical entity having a relationship with a more generic verbal entity called hypernym. </a:t>
            </a:r>
            <a:r>
              <a:rPr lang="en-US" dirty="0">
                <a:solidFill>
                  <a:srgbClr val="C00000"/>
                </a:solidFill>
                <a:ea typeface="+mn-lt"/>
                <a:cs typeface="+mn-lt"/>
              </a:rPr>
              <a:t>For example, red, blue, and green are all hyponyms of color, their hypernym.</a:t>
            </a:r>
            <a:endParaRPr lang="en-US">
              <a:solidFill>
                <a:srgbClr val="C00000"/>
              </a:solidFill>
              <a:cs typeface="Calibri" panose="020F0502020204030204"/>
            </a:endParaRPr>
          </a:p>
          <a:p>
            <a:r>
              <a:rPr lang="en-US" b="1" dirty="0">
                <a:solidFill>
                  <a:srgbClr val="0D0D0D"/>
                </a:solidFill>
                <a:ea typeface="+mn-lt"/>
                <a:cs typeface="+mn-lt"/>
              </a:rPr>
              <a:t>Meronomy</a:t>
            </a:r>
            <a:r>
              <a:rPr lang="en-US" dirty="0">
                <a:solidFill>
                  <a:srgbClr val="0D0D0D"/>
                </a:solidFill>
                <a:ea typeface="+mn-lt"/>
                <a:cs typeface="+mn-lt"/>
              </a:rPr>
              <a:t>: Refers to the arrangement of words and text that denote a minor component of something. </a:t>
            </a:r>
            <a:r>
              <a:rPr lang="en-US" dirty="0">
                <a:solidFill>
                  <a:srgbClr val="C00000"/>
                </a:solidFill>
                <a:ea typeface="+mn-lt"/>
                <a:cs typeface="+mn-lt"/>
              </a:rPr>
              <a:t>For example, mango is a meronomy of a mango tree.</a:t>
            </a:r>
            <a:endParaRPr lang="en-US">
              <a:solidFill>
                <a:srgbClr val="C00000"/>
              </a:solidFill>
              <a:cs typeface="Calibri"/>
            </a:endParaRPr>
          </a:p>
          <a:p>
            <a:r>
              <a:rPr lang="en-US" b="1" dirty="0">
                <a:solidFill>
                  <a:srgbClr val="0D0D0D"/>
                </a:solidFill>
                <a:ea typeface="+mn-lt"/>
                <a:cs typeface="+mn-lt"/>
              </a:rPr>
              <a:t>Polysemy</a:t>
            </a:r>
            <a:r>
              <a:rPr lang="en-US" dirty="0">
                <a:solidFill>
                  <a:srgbClr val="0D0D0D"/>
                </a:solidFill>
                <a:ea typeface="+mn-lt"/>
                <a:cs typeface="+mn-lt"/>
              </a:rPr>
              <a:t>: It refers to a word having more than one meaning. However, it is represented under one entry. </a:t>
            </a:r>
            <a:r>
              <a:rPr lang="en-US" dirty="0">
                <a:solidFill>
                  <a:srgbClr val="C00000"/>
                </a:solidFill>
                <a:ea typeface="+mn-lt"/>
                <a:cs typeface="+mn-lt"/>
              </a:rPr>
              <a:t>For example, the term ‘dish’ is a noun. In the sentence, ‘arrange the dishes on the shelf,’ the word dishes refers to a kind of plate.</a:t>
            </a:r>
            <a:endParaRPr lang="en-US">
              <a:solidFill>
                <a:srgbClr val="C00000"/>
              </a:solidFill>
              <a:cs typeface="Calibri"/>
            </a:endParaRPr>
          </a:p>
          <a:p>
            <a:endParaRPr lang="en-US" dirty="0">
              <a:cs typeface="Calibri"/>
            </a:endParaRPr>
          </a:p>
        </p:txBody>
      </p:sp>
    </p:spTree>
    <p:extLst>
      <p:ext uri="{BB962C8B-B14F-4D97-AF65-F5344CB8AC3E}">
        <p14:creationId xmlns:p14="http://schemas.microsoft.com/office/powerpoint/2010/main" val="239918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AA91-C0E8-4D6E-089C-346FAB0EABD0}"/>
              </a:ext>
            </a:extLst>
          </p:cNvPr>
          <p:cNvSpPr>
            <a:spLocks noGrp="1"/>
          </p:cNvSpPr>
          <p:nvPr>
            <p:ph type="title"/>
          </p:nvPr>
        </p:nvSpPr>
        <p:spPr/>
        <p:txBody>
          <a:bodyPr/>
          <a:lstStyle/>
          <a:p>
            <a:r>
              <a:rPr lang="en-US" sz="2700" b="1" dirty="0">
                <a:solidFill>
                  <a:srgbClr val="080809"/>
                </a:solidFill>
                <a:ea typeface="+mj-lt"/>
                <a:cs typeface="+mj-lt"/>
              </a:rPr>
              <a:t>Critical elements of semantic analysis</a:t>
            </a:r>
            <a:endParaRPr lang="en-US" dirty="0"/>
          </a:p>
        </p:txBody>
      </p:sp>
      <p:sp>
        <p:nvSpPr>
          <p:cNvPr id="3" name="Content Placeholder 2">
            <a:extLst>
              <a:ext uri="{FF2B5EF4-FFF2-40B4-BE49-F238E27FC236}">
                <a16:creationId xmlns:a16="http://schemas.microsoft.com/office/drawing/2014/main" id="{9611B142-0484-EE58-2724-D72753698AD8}"/>
              </a:ext>
            </a:extLst>
          </p:cNvPr>
          <p:cNvSpPr>
            <a:spLocks noGrp="1"/>
          </p:cNvSpPr>
          <p:nvPr>
            <p:ph idx="1"/>
          </p:nvPr>
        </p:nvSpPr>
        <p:spPr/>
        <p:txBody>
          <a:bodyPr vert="horz" lIns="91440" tIns="45720" rIns="91440" bIns="45720" rtlCol="0" anchor="t">
            <a:normAutofit/>
          </a:bodyPr>
          <a:lstStyle/>
          <a:p>
            <a:r>
              <a:rPr lang="en-US" b="1" dirty="0">
                <a:solidFill>
                  <a:srgbClr val="0D0D0D"/>
                </a:solidFill>
                <a:ea typeface="+mn-lt"/>
                <a:cs typeface="+mn-lt"/>
              </a:rPr>
              <a:t>Synonyms</a:t>
            </a:r>
            <a:r>
              <a:rPr lang="en-US" dirty="0">
                <a:solidFill>
                  <a:srgbClr val="0D0D0D"/>
                </a:solidFill>
                <a:ea typeface="+mn-lt"/>
                <a:cs typeface="+mn-lt"/>
              </a:rPr>
              <a:t>: This refers to similar-meaning words. For example, abstract (noun) has a synonyms summary–synopsis.</a:t>
            </a:r>
            <a:endParaRPr lang="en-US" dirty="0">
              <a:ea typeface="+mn-lt"/>
              <a:cs typeface="+mn-lt"/>
            </a:endParaRPr>
          </a:p>
          <a:p>
            <a:r>
              <a:rPr lang="en-US" b="1" dirty="0">
                <a:solidFill>
                  <a:srgbClr val="0D0D0D"/>
                </a:solidFill>
                <a:ea typeface="+mn-lt"/>
                <a:cs typeface="+mn-lt"/>
              </a:rPr>
              <a:t>Antonyms</a:t>
            </a:r>
            <a:r>
              <a:rPr lang="en-US" dirty="0">
                <a:solidFill>
                  <a:srgbClr val="0D0D0D"/>
                </a:solidFill>
                <a:ea typeface="+mn-lt"/>
                <a:cs typeface="+mn-lt"/>
              </a:rPr>
              <a:t>: This refers to words with opposite meanings. For example, cold has the antonyms warm and hot.</a:t>
            </a:r>
            <a:endParaRPr lang="en-US" dirty="0">
              <a:ea typeface="+mn-lt"/>
              <a:cs typeface="+mn-lt"/>
            </a:endParaRPr>
          </a:p>
          <a:p>
            <a:r>
              <a:rPr lang="en-US" b="1" dirty="0">
                <a:solidFill>
                  <a:srgbClr val="0D0D0D"/>
                </a:solidFill>
                <a:ea typeface="+mn-lt"/>
                <a:cs typeface="+mn-lt"/>
              </a:rPr>
              <a:t>Homonyms</a:t>
            </a:r>
            <a:r>
              <a:rPr lang="en-US" dirty="0">
                <a:solidFill>
                  <a:srgbClr val="0D0D0D"/>
                </a:solidFill>
                <a:ea typeface="+mn-lt"/>
                <a:cs typeface="+mn-lt"/>
              </a:rPr>
              <a:t>: This refers to words with the same spelling and pronunciation, but reveal a different meaning altogether. For </a:t>
            </a:r>
            <a:r>
              <a:rPr lang="en-US" dirty="0">
                <a:solidFill>
                  <a:srgbClr val="C00000"/>
                </a:solidFill>
                <a:ea typeface="+mn-lt"/>
                <a:cs typeface="+mn-lt"/>
              </a:rPr>
              <a:t>example, bark (tree) and bark (dog).</a:t>
            </a:r>
            <a:endParaRPr lang="en-US">
              <a:solidFill>
                <a:srgbClr val="C00000"/>
              </a:solidFill>
              <a:cs typeface="Calibri"/>
            </a:endParaRPr>
          </a:p>
          <a:p>
            <a:endParaRPr lang="en-US" dirty="0">
              <a:solidFill>
                <a:srgbClr val="C00000"/>
              </a:solidFill>
              <a:cs typeface="Calibri"/>
            </a:endParaRPr>
          </a:p>
          <a:p>
            <a:endParaRPr lang="en-US" dirty="0">
              <a:solidFill>
                <a:srgbClr val="C00000"/>
              </a:solidFill>
              <a:cs typeface="Calibri"/>
            </a:endParaRPr>
          </a:p>
        </p:txBody>
      </p:sp>
    </p:spTree>
    <p:extLst>
      <p:ext uri="{BB962C8B-B14F-4D97-AF65-F5344CB8AC3E}">
        <p14:creationId xmlns:p14="http://schemas.microsoft.com/office/powerpoint/2010/main" val="370347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8A10-B508-F6F6-28BB-FA769245B2BB}"/>
              </a:ext>
            </a:extLst>
          </p:cNvPr>
          <p:cNvSpPr>
            <a:spLocks noGrp="1"/>
          </p:cNvSpPr>
          <p:nvPr>
            <p:ph type="title"/>
          </p:nvPr>
        </p:nvSpPr>
        <p:spPr/>
        <p:txBody>
          <a:bodyPr/>
          <a:lstStyle/>
          <a:p>
            <a:br>
              <a:rPr lang="en-US" dirty="0">
                <a:solidFill>
                  <a:srgbClr val="2B3E51"/>
                </a:solidFill>
              </a:rPr>
            </a:br>
            <a:r>
              <a:rPr lang="en-US" dirty="0">
                <a:solidFill>
                  <a:srgbClr val="2B3E51"/>
                </a:solidFill>
              </a:rPr>
              <a:t>Semantic Analysis Techniques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F4F36525-7F68-4B96-0585-AA2BA4E9EF38}"/>
              </a:ext>
            </a:extLst>
          </p:cNvPr>
          <p:cNvSpPr>
            <a:spLocks noGrp="1"/>
          </p:cNvSpPr>
          <p:nvPr>
            <p:ph idx="1"/>
          </p:nvPr>
        </p:nvSpPr>
        <p:spPr/>
        <p:txBody>
          <a:bodyPr vert="horz" lIns="91440" tIns="45720" rIns="91440" bIns="45720" rtlCol="0" anchor="t">
            <a:normAutofit/>
          </a:bodyPr>
          <a:lstStyle/>
          <a:p>
            <a:r>
              <a:rPr lang="en-US" dirty="0">
                <a:solidFill>
                  <a:srgbClr val="2B3E51"/>
                </a:solidFill>
              </a:rPr>
              <a:t>Semantic Classification Models </a:t>
            </a:r>
            <a:endParaRPr lang="en-US" dirty="0">
              <a:cs typeface="Calibri" panose="020F0502020204030204"/>
            </a:endParaRPr>
          </a:p>
          <a:p>
            <a:r>
              <a:rPr lang="en-US" dirty="0">
                <a:solidFill>
                  <a:srgbClr val="008BFF"/>
                </a:solidFill>
                <a:ea typeface="+mn-lt"/>
                <a:cs typeface="+mn-lt"/>
                <a:hlinkClick r:id="rId2"/>
              </a:rPr>
              <a:t>Topic classification</a:t>
            </a:r>
            <a:r>
              <a:rPr lang="en-US" dirty="0">
                <a:solidFill>
                  <a:srgbClr val="2B3E51"/>
                </a:solidFill>
                <a:ea typeface="+mn-lt"/>
                <a:cs typeface="+mn-lt"/>
              </a:rPr>
              <a:t>: sorting text into predefined categories based on its content. Customer service teams may want to classify support tickets as they drop into their help desk. Through semantic analysis, machine learning tools can recognize if a ticket should be classified as a </a:t>
            </a:r>
            <a:r>
              <a:rPr lang="en-US" i="1" dirty="0">
                <a:solidFill>
                  <a:srgbClr val="2B3E51"/>
                </a:solidFill>
                <a:ea typeface="+mn-lt"/>
                <a:cs typeface="+mn-lt"/>
              </a:rPr>
              <a:t>“Payment issue”</a:t>
            </a:r>
            <a:r>
              <a:rPr lang="en-US" dirty="0">
                <a:solidFill>
                  <a:srgbClr val="2B3E51"/>
                </a:solidFill>
                <a:ea typeface="+mn-lt"/>
                <a:cs typeface="+mn-lt"/>
              </a:rPr>
              <a:t> or a</a:t>
            </a:r>
            <a:r>
              <a:rPr lang="en-US" i="1" dirty="0">
                <a:solidFill>
                  <a:srgbClr val="2B3E51"/>
                </a:solidFill>
                <a:ea typeface="+mn-lt"/>
                <a:cs typeface="+mn-lt"/>
              </a:rPr>
              <a:t> “Shipping problem.”</a:t>
            </a:r>
            <a:endParaRPr lang="en-US" dirty="0">
              <a:cs typeface="Calibri"/>
            </a:endParaRPr>
          </a:p>
          <a:p>
            <a:endParaRPr lang="en-US" dirty="0">
              <a:cs typeface="Calibri"/>
            </a:endParaRPr>
          </a:p>
        </p:txBody>
      </p:sp>
    </p:spTree>
    <p:extLst>
      <p:ext uri="{BB962C8B-B14F-4D97-AF65-F5344CB8AC3E}">
        <p14:creationId xmlns:p14="http://schemas.microsoft.com/office/powerpoint/2010/main" val="553197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8A10-B508-F6F6-28BB-FA769245B2BB}"/>
              </a:ext>
            </a:extLst>
          </p:cNvPr>
          <p:cNvSpPr>
            <a:spLocks noGrp="1"/>
          </p:cNvSpPr>
          <p:nvPr>
            <p:ph type="title"/>
          </p:nvPr>
        </p:nvSpPr>
        <p:spPr/>
        <p:txBody>
          <a:bodyPr/>
          <a:lstStyle/>
          <a:p>
            <a:br>
              <a:rPr lang="en-US" dirty="0">
                <a:solidFill>
                  <a:srgbClr val="2B3E51"/>
                </a:solidFill>
              </a:rPr>
            </a:br>
            <a:r>
              <a:rPr lang="en-US" dirty="0">
                <a:solidFill>
                  <a:srgbClr val="2B3E51"/>
                </a:solidFill>
              </a:rPr>
              <a:t>Semantic Analysis Techniques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F4F36525-7F68-4B96-0585-AA2BA4E9EF38}"/>
              </a:ext>
            </a:extLst>
          </p:cNvPr>
          <p:cNvSpPr>
            <a:spLocks noGrp="1"/>
          </p:cNvSpPr>
          <p:nvPr>
            <p:ph idx="1"/>
          </p:nvPr>
        </p:nvSpPr>
        <p:spPr/>
        <p:txBody>
          <a:bodyPr vert="horz" lIns="91440" tIns="45720" rIns="91440" bIns="45720" rtlCol="0" anchor="t">
            <a:normAutofit/>
          </a:bodyPr>
          <a:lstStyle/>
          <a:p>
            <a:r>
              <a:rPr lang="en-US" dirty="0">
                <a:solidFill>
                  <a:srgbClr val="2B3E51"/>
                </a:solidFill>
              </a:rPr>
              <a:t>Semantic Classification Models </a:t>
            </a:r>
            <a:endParaRPr lang="en-US" dirty="0">
              <a:cs typeface="Calibri" panose="020F0502020204030204"/>
            </a:endParaRPr>
          </a:p>
          <a:p>
            <a:r>
              <a:rPr lang="en-US" dirty="0">
                <a:solidFill>
                  <a:srgbClr val="008BFF"/>
                </a:solidFill>
                <a:ea typeface="+mn-lt"/>
                <a:cs typeface="+mn-lt"/>
                <a:hlinkClick r:id="rId2"/>
              </a:rPr>
              <a:t>Sentiment</a:t>
            </a:r>
            <a:r>
              <a:rPr lang="en-US" dirty="0">
                <a:solidFill>
                  <a:srgbClr val="008BFF"/>
                </a:solidFill>
                <a:ea typeface="+mn-lt"/>
                <a:cs typeface="+mn-lt"/>
                <a:hlinkClick r:id="rId2">
                  <a:extLst>
                    <a:ext uri="{A12FA001-AC4F-418D-AE19-62706E023703}">
                      <ahyp:hlinkClr xmlns:ahyp="http://schemas.microsoft.com/office/drawing/2018/hyperlinkcolor" val="tx"/>
                    </a:ext>
                  </a:extLst>
                </a:hlinkClick>
              </a:rPr>
              <a:t> analysis</a:t>
            </a:r>
            <a:r>
              <a:rPr lang="en-US" dirty="0">
                <a:solidFill>
                  <a:srgbClr val="2B3E51"/>
                </a:solidFill>
                <a:ea typeface="+mn-lt"/>
                <a:cs typeface="+mn-lt"/>
              </a:rPr>
              <a:t>: detecting positive, negative, or neutral emotions in a text to denote urgency. For example, tagging Twitter mentions by sentiment to get a sense of how customers feel about your brand, and being able to identify disgruntled customers in real time. </a:t>
            </a:r>
            <a:endParaRPr lang="en-US" dirty="0">
              <a:solidFill>
                <a:srgbClr val="000000"/>
              </a:solidFill>
              <a:ea typeface="+mn-lt"/>
              <a:cs typeface="+mn-lt"/>
            </a:endParaRPr>
          </a:p>
          <a:p>
            <a:r>
              <a:rPr lang="en-US" dirty="0">
                <a:solidFill>
                  <a:srgbClr val="008BFF"/>
                </a:solidFill>
                <a:ea typeface="+mn-lt"/>
                <a:cs typeface="+mn-lt"/>
                <a:hlinkClick r:id="rId3"/>
              </a:rPr>
              <a:t>Intent classification</a:t>
            </a:r>
            <a:r>
              <a:rPr lang="en-US" dirty="0">
                <a:solidFill>
                  <a:srgbClr val="2B3E51"/>
                </a:solidFill>
                <a:ea typeface="+mn-lt"/>
                <a:cs typeface="+mn-lt"/>
              </a:rPr>
              <a:t>: classifying text based on what customers want to do next. You can use this to tag sales emails as </a:t>
            </a:r>
            <a:r>
              <a:rPr lang="en-US" i="1" dirty="0">
                <a:solidFill>
                  <a:srgbClr val="2B3E51"/>
                </a:solidFill>
                <a:ea typeface="+mn-lt"/>
                <a:cs typeface="+mn-lt"/>
              </a:rPr>
              <a:t>“Interested”</a:t>
            </a:r>
            <a:r>
              <a:rPr lang="en-US" dirty="0">
                <a:solidFill>
                  <a:srgbClr val="2B3E51"/>
                </a:solidFill>
                <a:ea typeface="+mn-lt"/>
                <a:cs typeface="+mn-lt"/>
              </a:rPr>
              <a:t> and</a:t>
            </a:r>
            <a:r>
              <a:rPr lang="en-US" i="1" dirty="0">
                <a:solidFill>
                  <a:srgbClr val="2B3E51"/>
                </a:solidFill>
                <a:ea typeface="+mn-lt"/>
                <a:cs typeface="+mn-lt"/>
              </a:rPr>
              <a:t> “Not Interested”</a:t>
            </a:r>
            <a:r>
              <a:rPr lang="en-US" dirty="0">
                <a:solidFill>
                  <a:srgbClr val="2B3E51"/>
                </a:solidFill>
                <a:ea typeface="+mn-lt"/>
                <a:cs typeface="+mn-lt"/>
              </a:rPr>
              <a:t> to proactively reach out to those who may want to try your product.</a:t>
            </a:r>
            <a:endParaRPr lang="en-US" i="1" dirty="0">
              <a:solidFill>
                <a:srgbClr val="2B3E51"/>
              </a:solidFill>
              <a:cs typeface="Calibri"/>
            </a:endParaRPr>
          </a:p>
          <a:p>
            <a:endParaRPr lang="en-US" i="1" dirty="0">
              <a:solidFill>
                <a:srgbClr val="2B3E51"/>
              </a:solidFill>
              <a:cs typeface="Calibri"/>
            </a:endParaRPr>
          </a:p>
          <a:p>
            <a:endParaRPr lang="en-US" dirty="0">
              <a:cs typeface="Calibri"/>
            </a:endParaRPr>
          </a:p>
        </p:txBody>
      </p:sp>
    </p:spTree>
    <p:extLst>
      <p:ext uri="{BB962C8B-B14F-4D97-AF65-F5344CB8AC3E}">
        <p14:creationId xmlns:p14="http://schemas.microsoft.com/office/powerpoint/2010/main" val="2083778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F427-2185-564D-430B-9B9E4DC2D2CE}"/>
              </a:ext>
            </a:extLst>
          </p:cNvPr>
          <p:cNvSpPr>
            <a:spLocks noGrp="1"/>
          </p:cNvSpPr>
          <p:nvPr>
            <p:ph type="title"/>
          </p:nvPr>
        </p:nvSpPr>
        <p:spPr/>
        <p:txBody>
          <a:bodyPr/>
          <a:lstStyle/>
          <a:p>
            <a:br>
              <a:rPr lang="en-US" dirty="0">
                <a:solidFill>
                  <a:srgbClr val="2B3E51"/>
                </a:solidFill>
              </a:rPr>
            </a:br>
            <a:r>
              <a:rPr lang="en-US" dirty="0">
                <a:solidFill>
                  <a:srgbClr val="2B3E51"/>
                </a:solidFill>
              </a:rPr>
              <a:t>Semantic Extraction Models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E4909962-3AD8-0067-F6F3-6E962337A98A}"/>
              </a:ext>
            </a:extLst>
          </p:cNvPr>
          <p:cNvSpPr>
            <a:spLocks noGrp="1"/>
          </p:cNvSpPr>
          <p:nvPr>
            <p:ph idx="1"/>
          </p:nvPr>
        </p:nvSpPr>
        <p:spPr/>
        <p:txBody>
          <a:bodyPr vert="horz" lIns="91440" tIns="45720" rIns="91440" bIns="45720" rtlCol="0" anchor="t">
            <a:normAutofit/>
          </a:bodyPr>
          <a:lstStyle/>
          <a:p>
            <a:r>
              <a:rPr lang="en-US" dirty="0">
                <a:solidFill>
                  <a:srgbClr val="008BFF"/>
                </a:solidFill>
                <a:ea typeface="+mn-lt"/>
                <a:cs typeface="+mn-lt"/>
                <a:hlinkClick r:id="rId2"/>
              </a:rPr>
              <a:t>Keyword extraction</a:t>
            </a:r>
            <a:r>
              <a:rPr lang="en-US" dirty="0">
                <a:solidFill>
                  <a:srgbClr val="2B3E51"/>
                </a:solidFill>
                <a:ea typeface="+mn-lt"/>
                <a:cs typeface="+mn-lt"/>
              </a:rPr>
              <a:t>: finding relevant words and expressions in a text. This technique is used alone or alongside one of the above methods to gain more granular insights. For instance, you could analyze the keywords in a bunch of tweets that have been categorized as “negative” and detect which words or topics are mentioned most often.</a:t>
            </a:r>
            <a:endParaRPr lang="en-US" dirty="0">
              <a:cs typeface="Calibri"/>
            </a:endParaRPr>
          </a:p>
          <a:p>
            <a:endParaRPr lang="en-US" dirty="0">
              <a:cs typeface="Calibri"/>
            </a:endParaRPr>
          </a:p>
        </p:txBody>
      </p:sp>
    </p:spTree>
    <p:extLst>
      <p:ext uri="{BB962C8B-B14F-4D97-AF65-F5344CB8AC3E}">
        <p14:creationId xmlns:p14="http://schemas.microsoft.com/office/powerpoint/2010/main" val="15025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0B02-AE95-88FB-5CC0-C8E95D60FD73}"/>
              </a:ext>
            </a:extLst>
          </p:cNvPr>
          <p:cNvSpPr>
            <a:spLocks noGrp="1"/>
          </p:cNvSpPr>
          <p:nvPr>
            <p:ph type="title"/>
          </p:nvPr>
        </p:nvSpPr>
        <p:spPr>
          <a:xfrm>
            <a:off x="838200" y="365125"/>
            <a:ext cx="10515600" cy="707337"/>
          </a:xfrm>
        </p:spPr>
        <p:txBody>
          <a:bodyPr/>
          <a:lstStyle/>
          <a:p>
            <a:r>
              <a:rPr lang="en-US" sz="3200" dirty="0">
                <a:solidFill>
                  <a:srgbClr val="51565E"/>
                </a:solidFill>
                <a:latin typeface="Calibri"/>
                <a:cs typeface="Calibri"/>
              </a:rPr>
              <a:t>Natural Language Processing</a:t>
            </a:r>
            <a:endParaRPr lang="en-US" dirty="0"/>
          </a:p>
        </p:txBody>
      </p:sp>
      <p:sp>
        <p:nvSpPr>
          <p:cNvPr id="3" name="Content Placeholder 2">
            <a:extLst>
              <a:ext uri="{FF2B5EF4-FFF2-40B4-BE49-F238E27FC236}">
                <a16:creationId xmlns:a16="http://schemas.microsoft.com/office/drawing/2014/main" id="{94FCA848-3D84-4FB0-7C1D-92CD4953AFF0}"/>
              </a:ext>
            </a:extLst>
          </p:cNvPr>
          <p:cNvSpPr>
            <a:spLocks noGrp="1"/>
          </p:cNvSpPr>
          <p:nvPr>
            <p:ph idx="1"/>
          </p:nvPr>
        </p:nvSpPr>
        <p:spPr>
          <a:xfrm>
            <a:off x="838200" y="1078003"/>
            <a:ext cx="10515600" cy="5098960"/>
          </a:xfrm>
        </p:spPr>
        <p:txBody>
          <a:bodyPr vert="horz" lIns="91440" tIns="45720" rIns="91440" bIns="45720" rtlCol="0" anchor="t">
            <a:normAutofit/>
          </a:bodyPr>
          <a:lstStyle/>
          <a:p>
            <a:pPr algn="just"/>
            <a:r>
              <a:rPr lang="en-US" dirty="0">
                <a:solidFill>
                  <a:srgbClr val="FF0000"/>
                </a:solidFill>
                <a:ea typeface="+mn-lt"/>
                <a:cs typeface="+mn-lt"/>
              </a:rPr>
              <a:t>Natural Language Processing or NLP refers to the branch of </a:t>
            </a:r>
            <a:r>
              <a:rPr lang="en-US" dirty="0">
                <a:solidFill>
                  <a:srgbClr val="FF0000"/>
                </a:solidFill>
                <a:ea typeface="+mn-lt"/>
                <a:cs typeface="+mn-lt"/>
                <a:hlinkClick r:id="rId2">
                  <a:extLst>
                    <a:ext uri="{A12FA001-AC4F-418D-AE19-62706E023703}">
                      <ahyp:hlinkClr xmlns:ahyp="http://schemas.microsoft.com/office/drawing/2018/hyperlinkcolor" val="tx"/>
                    </a:ext>
                  </a:extLst>
                </a:hlinkClick>
              </a:rPr>
              <a:t>Artificial Intelligence</a:t>
            </a:r>
            <a:r>
              <a:rPr lang="en-US" dirty="0">
                <a:solidFill>
                  <a:srgbClr val="FF0000"/>
                </a:solidFill>
                <a:ea typeface="+mn-lt"/>
                <a:cs typeface="+mn-lt"/>
              </a:rPr>
              <a:t> that gives the machines the ability to read, understand and derive meaning from human languages.</a:t>
            </a:r>
          </a:p>
          <a:p>
            <a:pPr algn="just"/>
            <a:r>
              <a:rPr lang="en-US" dirty="0">
                <a:solidFill>
                  <a:srgbClr val="51565E"/>
                </a:solidFill>
                <a:ea typeface="+mn-lt"/>
                <a:cs typeface="+mn-lt"/>
              </a:rPr>
              <a:t>NLP combines the field of linguistics and computer science to decipher language structure and guidelines and to make models which can comprehend, break down and separate significant details from text and speech.         </a:t>
            </a:r>
          </a:p>
          <a:p>
            <a:pPr algn="just"/>
            <a:endParaRPr lang="en-US" dirty="0">
              <a:solidFill>
                <a:srgbClr val="51565E"/>
              </a:solidFill>
              <a:cs typeface="Calibri"/>
            </a:endParaRPr>
          </a:p>
        </p:txBody>
      </p:sp>
      <p:pic>
        <p:nvPicPr>
          <p:cNvPr id="4" name="Picture 3" descr="ConstituentsofNLP">
            <a:extLst>
              <a:ext uri="{FF2B5EF4-FFF2-40B4-BE49-F238E27FC236}">
                <a16:creationId xmlns:a16="http://schemas.microsoft.com/office/drawing/2014/main" id="{A885BBBB-6DF0-5A2A-FD7C-B8138C3D085B}"/>
              </a:ext>
            </a:extLst>
          </p:cNvPr>
          <p:cNvPicPr>
            <a:picLocks noChangeAspect="1"/>
          </p:cNvPicPr>
          <p:nvPr/>
        </p:nvPicPr>
        <p:blipFill>
          <a:blip r:embed="rId3"/>
          <a:stretch>
            <a:fillRect/>
          </a:stretch>
        </p:blipFill>
        <p:spPr>
          <a:xfrm>
            <a:off x="7527985" y="3630022"/>
            <a:ext cx="3591463" cy="2991012"/>
          </a:xfrm>
          <a:prstGeom prst="rect">
            <a:avLst/>
          </a:prstGeom>
        </p:spPr>
      </p:pic>
    </p:spTree>
    <p:extLst>
      <p:ext uri="{BB962C8B-B14F-4D97-AF65-F5344CB8AC3E}">
        <p14:creationId xmlns:p14="http://schemas.microsoft.com/office/powerpoint/2010/main" val="2690794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F427-2185-564D-430B-9B9E4DC2D2CE}"/>
              </a:ext>
            </a:extLst>
          </p:cNvPr>
          <p:cNvSpPr>
            <a:spLocks noGrp="1"/>
          </p:cNvSpPr>
          <p:nvPr>
            <p:ph type="title"/>
          </p:nvPr>
        </p:nvSpPr>
        <p:spPr/>
        <p:txBody>
          <a:bodyPr/>
          <a:lstStyle/>
          <a:p>
            <a:br>
              <a:rPr lang="en-US" dirty="0">
                <a:solidFill>
                  <a:srgbClr val="2B3E51"/>
                </a:solidFill>
              </a:rPr>
            </a:br>
            <a:r>
              <a:rPr lang="en-US" dirty="0">
                <a:solidFill>
                  <a:srgbClr val="2B3E51"/>
                </a:solidFill>
              </a:rPr>
              <a:t>Semantic Extraction Models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E4909962-3AD8-0067-F6F3-6E962337A98A}"/>
              </a:ext>
            </a:extLst>
          </p:cNvPr>
          <p:cNvSpPr>
            <a:spLocks noGrp="1"/>
          </p:cNvSpPr>
          <p:nvPr>
            <p:ph idx="1"/>
          </p:nvPr>
        </p:nvSpPr>
        <p:spPr/>
        <p:txBody>
          <a:bodyPr vert="horz" lIns="91440" tIns="45720" rIns="91440" bIns="45720" rtlCol="0" anchor="t">
            <a:normAutofit/>
          </a:bodyPr>
          <a:lstStyle/>
          <a:p>
            <a:r>
              <a:rPr lang="en-US" dirty="0">
                <a:solidFill>
                  <a:srgbClr val="008BFF"/>
                </a:solidFill>
                <a:ea typeface="+mn-lt"/>
                <a:cs typeface="+mn-lt"/>
                <a:hlinkClick r:id="rId2"/>
              </a:rPr>
              <a:t>Entity</a:t>
            </a:r>
            <a:r>
              <a:rPr lang="en-US" dirty="0">
                <a:solidFill>
                  <a:srgbClr val="008BFF"/>
                </a:solidFill>
                <a:ea typeface="+mn-lt"/>
                <a:cs typeface="+mn-lt"/>
                <a:hlinkClick r:id="rId2">
                  <a:extLst>
                    <a:ext uri="{A12FA001-AC4F-418D-AE19-62706E023703}">
                      <ahyp:hlinkClr xmlns:ahyp="http://schemas.microsoft.com/office/drawing/2018/hyperlinkcolor" val="tx"/>
                    </a:ext>
                  </a:extLst>
                </a:hlinkClick>
              </a:rPr>
              <a:t> extraction</a:t>
            </a:r>
            <a:r>
              <a:rPr lang="en-US" dirty="0">
                <a:solidFill>
                  <a:srgbClr val="2B3E51"/>
                </a:solidFill>
                <a:ea typeface="+mn-lt"/>
                <a:cs typeface="+mn-lt"/>
              </a:rPr>
              <a:t>: identifying named entities in text, like names of people, companies, places, etc. A customer service team might find this useful to automatically extract names of products, shipping numbers, emails, and any other relevant data from customer support tickets</a:t>
            </a:r>
            <a:endParaRPr lang="en-US" dirty="0">
              <a:cs typeface="Calibri"/>
            </a:endParaRPr>
          </a:p>
        </p:txBody>
      </p:sp>
    </p:spTree>
    <p:extLst>
      <p:ext uri="{BB962C8B-B14F-4D97-AF65-F5344CB8AC3E}">
        <p14:creationId xmlns:p14="http://schemas.microsoft.com/office/powerpoint/2010/main" val="120775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287D-D8AA-088F-787F-00ECC804D25D}"/>
              </a:ext>
            </a:extLst>
          </p:cNvPr>
          <p:cNvSpPr>
            <a:spLocks noGrp="1"/>
          </p:cNvSpPr>
          <p:nvPr>
            <p:ph type="title"/>
          </p:nvPr>
        </p:nvSpPr>
        <p:spPr>
          <a:xfrm>
            <a:off x="-81951" y="2277314"/>
            <a:ext cx="2866847" cy="1814392"/>
          </a:xfrm>
        </p:spPr>
        <p:txBody>
          <a:bodyPr>
            <a:normAutofit fontScale="90000"/>
          </a:bodyPr>
          <a:lstStyle/>
          <a:p>
            <a:r>
              <a:rPr lang="en-US" dirty="0">
                <a:ea typeface="+mj-lt"/>
                <a:cs typeface="+mj-lt"/>
              </a:rPr>
              <a:t>Discourse &amp; pragmatic processing.</a:t>
            </a:r>
            <a:endParaRPr lang="en-US" dirty="0"/>
          </a:p>
        </p:txBody>
      </p:sp>
      <p:pic>
        <p:nvPicPr>
          <p:cNvPr id="4" name="Content Placeholder 3" descr="A screenshot of a text&#10;&#10;Description automatically generated">
            <a:extLst>
              <a:ext uri="{FF2B5EF4-FFF2-40B4-BE49-F238E27FC236}">
                <a16:creationId xmlns:a16="http://schemas.microsoft.com/office/drawing/2014/main" id="{005C4385-A2CD-076D-E842-307C86358C97}"/>
              </a:ext>
            </a:extLst>
          </p:cNvPr>
          <p:cNvPicPr>
            <a:picLocks noGrp="1" noChangeAspect="1"/>
          </p:cNvPicPr>
          <p:nvPr>
            <p:ph idx="1"/>
          </p:nvPr>
        </p:nvPicPr>
        <p:blipFill>
          <a:blip r:embed="rId2"/>
          <a:stretch>
            <a:fillRect/>
          </a:stretch>
        </p:blipFill>
        <p:spPr>
          <a:xfrm>
            <a:off x="3101645" y="62797"/>
            <a:ext cx="8777915" cy="6568654"/>
          </a:xfrm>
        </p:spPr>
      </p:pic>
    </p:spTree>
    <p:extLst>
      <p:ext uri="{BB962C8B-B14F-4D97-AF65-F5344CB8AC3E}">
        <p14:creationId xmlns:p14="http://schemas.microsoft.com/office/powerpoint/2010/main" val="3830997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54EA37D-4B89-F1F7-85D1-2B7EC47E3813}"/>
              </a:ext>
            </a:extLst>
          </p:cNvPr>
          <p:cNvPicPr>
            <a:picLocks noChangeAspect="1"/>
          </p:cNvPicPr>
          <p:nvPr/>
        </p:nvPicPr>
        <p:blipFill>
          <a:blip r:embed="rId2"/>
          <a:stretch>
            <a:fillRect/>
          </a:stretch>
        </p:blipFill>
        <p:spPr>
          <a:xfrm>
            <a:off x="643467" y="1046380"/>
            <a:ext cx="10905066" cy="4765238"/>
          </a:xfrm>
          <a:prstGeom prst="rect">
            <a:avLst/>
          </a:prstGeom>
        </p:spPr>
      </p:pic>
    </p:spTree>
    <p:extLst>
      <p:ext uri="{BB962C8B-B14F-4D97-AF65-F5344CB8AC3E}">
        <p14:creationId xmlns:p14="http://schemas.microsoft.com/office/powerpoint/2010/main" val="4218423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white text with black text&#10;&#10;Description automatically generated">
            <a:extLst>
              <a:ext uri="{FF2B5EF4-FFF2-40B4-BE49-F238E27FC236}">
                <a16:creationId xmlns:a16="http://schemas.microsoft.com/office/drawing/2014/main" id="{C5B11859-BB84-A20D-685D-D664BB5FE5DC}"/>
              </a:ext>
            </a:extLst>
          </p:cNvPr>
          <p:cNvPicPr>
            <a:picLocks noChangeAspect="1"/>
          </p:cNvPicPr>
          <p:nvPr/>
        </p:nvPicPr>
        <p:blipFill>
          <a:blip r:embed="rId2"/>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426892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text&#10;&#10;Description automatically generated">
            <a:extLst>
              <a:ext uri="{FF2B5EF4-FFF2-40B4-BE49-F238E27FC236}">
                <a16:creationId xmlns:a16="http://schemas.microsoft.com/office/drawing/2014/main" id="{16B516C7-8AEE-547C-0BAD-C87A209870CD}"/>
              </a:ext>
            </a:extLst>
          </p:cNvPr>
          <p:cNvPicPr>
            <a:picLocks noChangeAspect="1"/>
          </p:cNvPicPr>
          <p:nvPr/>
        </p:nvPicPr>
        <p:blipFill>
          <a:blip r:embed="rId2"/>
          <a:stretch>
            <a:fillRect/>
          </a:stretch>
        </p:blipFill>
        <p:spPr>
          <a:xfrm>
            <a:off x="643467" y="675470"/>
            <a:ext cx="10905066" cy="5507059"/>
          </a:xfrm>
          <a:prstGeom prst="rect">
            <a:avLst/>
          </a:prstGeom>
        </p:spPr>
      </p:pic>
    </p:spTree>
    <p:extLst>
      <p:ext uri="{BB962C8B-B14F-4D97-AF65-F5344CB8AC3E}">
        <p14:creationId xmlns:p14="http://schemas.microsoft.com/office/powerpoint/2010/main" val="856178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9A60-7CF5-F69C-65FC-CF19C733474B}"/>
              </a:ext>
            </a:extLst>
          </p:cNvPr>
          <p:cNvSpPr>
            <a:spLocks noGrp="1"/>
          </p:cNvSpPr>
          <p:nvPr>
            <p:ph type="title"/>
          </p:nvPr>
        </p:nvSpPr>
        <p:spPr/>
        <p:txBody>
          <a:bodyPr/>
          <a:lstStyle/>
          <a:p>
            <a:br>
              <a:rPr lang="en-US" sz="1800" b="1" dirty="0"/>
            </a:br>
            <a:r>
              <a:rPr lang="en-US" sz="2800" b="1" dirty="0"/>
              <a:t>Importance of Pragmatics in NLP</a:t>
            </a:r>
            <a:endParaRPr lang="en-US" sz="2800" dirty="0"/>
          </a:p>
          <a:p>
            <a:endParaRPr lang="en-US" dirty="0">
              <a:cs typeface="Calibri Light"/>
            </a:endParaRPr>
          </a:p>
        </p:txBody>
      </p:sp>
      <p:sp>
        <p:nvSpPr>
          <p:cNvPr id="3" name="Content Placeholder 2">
            <a:extLst>
              <a:ext uri="{FF2B5EF4-FFF2-40B4-BE49-F238E27FC236}">
                <a16:creationId xmlns:a16="http://schemas.microsoft.com/office/drawing/2014/main" id="{EC028648-D088-D0D2-68F4-CD1971B5216A}"/>
              </a:ext>
            </a:extLst>
          </p:cNvPr>
          <p:cNvSpPr>
            <a:spLocks noGrp="1"/>
          </p:cNvSpPr>
          <p:nvPr>
            <p:ph idx="1"/>
          </p:nvPr>
        </p:nvSpPr>
        <p:spPr>
          <a:xfrm>
            <a:off x="363748" y="1236154"/>
            <a:ext cx="11593901" cy="4940809"/>
          </a:xfrm>
        </p:spPr>
        <p:txBody>
          <a:bodyPr vert="horz" lIns="91440" tIns="45720" rIns="91440" bIns="45720" rtlCol="0" anchor="t">
            <a:noAutofit/>
          </a:bodyPr>
          <a:lstStyle/>
          <a:p>
            <a:r>
              <a:rPr lang="en-US" dirty="0">
                <a:ea typeface="+mn-lt"/>
                <a:cs typeface="+mn-lt"/>
              </a:rPr>
              <a:t>The concept of pragmatics holds excellent importance for Natural Language Processing(</a:t>
            </a:r>
            <a:r>
              <a:rPr lang="en-US" dirty="0">
                <a:ea typeface="+mn-lt"/>
                <a:cs typeface="+mn-lt"/>
                <a:hlinkClick r:id="rId2"/>
              </a:rPr>
              <a:t>NLP</a:t>
            </a:r>
            <a:r>
              <a:rPr lang="en-US" dirty="0">
                <a:ea typeface="+mn-lt"/>
                <a:cs typeface="+mn-lt"/>
              </a:rPr>
              <a:t>). It makes machines understand spoken and written language better. Pragmatics in NLP analyses the context and helps machines understand how it changes the meaning of utterances. NLP systems have been facing problems in their regard for a long time.</a:t>
            </a:r>
            <a:endParaRPr lang="en-US" dirty="0">
              <a:cs typeface="Calibri" panose="020F0502020204030204"/>
            </a:endParaRPr>
          </a:p>
          <a:p>
            <a:r>
              <a:rPr lang="en-US" dirty="0">
                <a:solidFill>
                  <a:srgbClr val="0E101A"/>
                </a:solidFill>
                <a:ea typeface="+mn-lt"/>
                <a:cs typeface="+mn-lt"/>
              </a:rPr>
              <a:t>Through a few examples, let’s try to understand what would happen if pragmatics didn’t exist.</a:t>
            </a:r>
            <a:endParaRPr lang="en-US" dirty="0"/>
          </a:p>
          <a:p>
            <a:r>
              <a:rPr lang="en-US" b="1" dirty="0">
                <a:solidFill>
                  <a:srgbClr val="0E101A"/>
                </a:solidFill>
                <a:ea typeface="+mn-lt"/>
                <a:cs typeface="+mn-lt"/>
              </a:rPr>
              <a:t>Example 1</a:t>
            </a:r>
            <a:endParaRPr lang="en-US" dirty="0"/>
          </a:p>
          <a:p>
            <a:r>
              <a:rPr lang="en-US" dirty="0">
                <a:solidFill>
                  <a:srgbClr val="0E101A"/>
                </a:solidFill>
                <a:ea typeface="+mn-lt"/>
                <a:cs typeface="+mn-lt"/>
              </a:rPr>
              <a:t>‘Can you pull the car over?’</a:t>
            </a:r>
            <a:endParaRPr lang="en-US" dirty="0"/>
          </a:p>
          <a:p>
            <a:r>
              <a:rPr lang="en-US" b="1" u="sng" dirty="0">
                <a:solidFill>
                  <a:srgbClr val="0E101A"/>
                </a:solidFill>
                <a:ea typeface="+mn-lt"/>
                <a:cs typeface="+mn-lt"/>
              </a:rPr>
              <a:t>Actual Meaning</a:t>
            </a:r>
            <a:r>
              <a:rPr lang="en-US" dirty="0">
                <a:solidFill>
                  <a:srgbClr val="0E101A"/>
                </a:solidFill>
                <a:ea typeface="+mn-lt"/>
                <a:cs typeface="+mn-lt"/>
              </a:rPr>
              <a:t>: </a:t>
            </a:r>
            <a:r>
              <a:rPr lang="en-US" i="1" dirty="0">
                <a:solidFill>
                  <a:srgbClr val="0E101A"/>
                </a:solidFill>
                <a:ea typeface="+mn-lt"/>
                <a:cs typeface="+mn-lt"/>
              </a:rPr>
              <a:t>Are you capable of pulling(literally pulling) the car</a:t>
            </a:r>
            <a:r>
              <a:rPr lang="en-US" dirty="0">
                <a:solidFill>
                  <a:srgbClr val="0E101A"/>
                </a:solidFill>
                <a:ea typeface="+mn-lt"/>
                <a:cs typeface="+mn-lt"/>
              </a:rPr>
              <a:t>? </a:t>
            </a:r>
            <a:br>
              <a:rPr lang="en-US" dirty="0">
                <a:ea typeface="+mn-lt"/>
                <a:cs typeface="+mn-lt"/>
              </a:rPr>
            </a:br>
            <a:r>
              <a:rPr lang="en-US" dirty="0">
                <a:solidFill>
                  <a:srgbClr val="0E101A"/>
                </a:solidFill>
                <a:ea typeface="+mn-lt"/>
                <a:cs typeface="+mn-lt"/>
              </a:rPr>
              <a:t> </a:t>
            </a:r>
            <a:r>
              <a:rPr lang="en-US" b="1" u="sng" dirty="0">
                <a:solidFill>
                  <a:srgbClr val="0E101A"/>
                </a:solidFill>
                <a:ea typeface="+mn-lt"/>
                <a:cs typeface="+mn-lt"/>
              </a:rPr>
              <a:t>Pragmatic Meaning</a:t>
            </a:r>
            <a:r>
              <a:rPr lang="en-US" dirty="0">
                <a:solidFill>
                  <a:srgbClr val="0E101A"/>
                </a:solidFill>
                <a:ea typeface="+mn-lt"/>
                <a:cs typeface="+mn-lt"/>
              </a:rPr>
              <a:t>: </a:t>
            </a:r>
            <a:r>
              <a:rPr lang="en-US" i="1" dirty="0">
                <a:solidFill>
                  <a:srgbClr val="0E101A"/>
                </a:solidFill>
                <a:ea typeface="+mn-lt"/>
                <a:cs typeface="+mn-lt"/>
              </a:rPr>
              <a:t>This means ‘Can you stop the car’ .</a:t>
            </a:r>
            <a:endParaRPr lang="en-US" dirty="0"/>
          </a:p>
          <a:p>
            <a:endParaRPr lang="en-US" dirty="0">
              <a:cs typeface="Calibri"/>
            </a:endParaRPr>
          </a:p>
        </p:txBody>
      </p:sp>
    </p:spTree>
    <p:extLst>
      <p:ext uri="{BB962C8B-B14F-4D97-AF65-F5344CB8AC3E}">
        <p14:creationId xmlns:p14="http://schemas.microsoft.com/office/powerpoint/2010/main" val="725950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770E-033E-C3CF-0633-89BEAD14F2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D20217-251F-DF3A-042B-14510F5E2EB1}"/>
              </a:ext>
            </a:extLst>
          </p:cNvPr>
          <p:cNvSpPr>
            <a:spLocks noGrp="1"/>
          </p:cNvSpPr>
          <p:nvPr>
            <p:ph idx="1"/>
          </p:nvPr>
        </p:nvSpPr>
        <p:spPr/>
        <p:txBody>
          <a:bodyPr vert="horz" lIns="91440" tIns="45720" rIns="91440" bIns="45720" rtlCol="0" anchor="t">
            <a:normAutofit lnSpcReduction="10000"/>
          </a:bodyPr>
          <a:lstStyle/>
          <a:p>
            <a:r>
              <a:rPr lang="en-US" b="1" dirty="0">
                <a:solidFill>
                  <a:srgbClr val="0E101A"/>
                </a:solidFill>
                <a:ea typeface="+mn-lt"/>
                <a:cs typeface="+mn-lt"/>
              </a:rPr>
              <a:t>Example 2</a:t>
            </a:r>
            <a:endParaRPr lang="en-US" dirty="0">
              <a:cs typeface="Calibri" panose="020F0502020204030204"/>
            </a:endParaRPr>
          </a:p>
          <a:p>
            <a:r>
              <a:rPr lang="en-US">
                <a:solidFill>
                  <a:srgbClr val="0E101A"/>
                </a:solidFill>
                <a:ea typeface="+mn-lt"/>
                <a:cs typeface="+mn-lt"/>
              </a:rPr>
              <a:t>“Wow, that’s just what I needed.”</a:t>
            </a:r>
            <a:endParaRPr lang="en-US"/>
          </a:p>
          <a:p>
            <a:r>
              <a:rPr lang="en-US" b="1" u="sng" dirty="0">
                <a:solidFill>
                  <a:srgbClr val="0E101A"/>
                </a:solidFill>
                <a:ea typeface="+mn-lt"/>
                <a:cs typeface="+mn-lt"/>
              </a:rPr>
              <a:t>Actual Meaning</a:t>
            </a:r>
            <a:r>
              <a:rPr lang="en-US" b="1" dirty="0">
                <a:solidFill>
                  <a:srgbClr val="0E101A"/>
                </a:solidFill>
                <a:ea typeface="+mn-lt"/>
                <a:cs typeface="+mn-lt"/>
              </a:rPr>
              <a:t>:</a:t>
            </a:r>
            <a:r>
              <a:rPr lang="en-US" dirty="0">
                <a:solidFill>
                  <a:srgbClr val="0E101A"/>
                </a:solidFill>
                <a:ea typeface="+mn-lt"/>
                <a:cs typeface="+mn-lt"/>
              </a:rPr>
              <a:t> </a:t>
            </a:r>
            <a:r>
              <a:rPr lang="en-US" i="1" dirty="0">
                <a:solidFill>
                  <a:srgbClr val="0E101A"/>
                </a:solidFill>
                <a:ea typeface="+mn-lt"/>
                <a:cs typeface="+mn-lt"/>
              </a:rPr>
              <a:t>This may mean that someone was looking for something, and they found it. The sentence gives a positive sentiment here</a:t>
            </a:r>
            <a:r>
              <a:rPr lang="en-US" dirty="0">
                <a:solidFill>
                  <a:srgbClr val="0E101A"/>
                </a:solidFill>
                <a:ea typeface="+mn-lt"/>
                <a:cs typeface="+mn-lt"/>
              </a:rPr>
              <a:t>.</a:t>
            </a:r>
            <a:br>
              <a:rPr lang="en-US" dirty="0">
                <a:ea typeface="+mn-lt"/>
                <a:cs typeface="+mn-lt"/>
              </a:rPr>
            </a:br>
            <a:r>
              <a:rPr lang="en-US" dirty="0">
                <a:solidFill>
                  <a:srgbClr val="0E101A"/>
                </a:solidFill>
                <a:ea typeface="+mn-lt"/>
                <a:cs typeface="+mn-lt"/>
              </a:rPr>
              <a:t> </a:t>
            </a:r>
            <a:endParaRPr lang="en-US" dirty="0"/>
          </a:p>
          <a:p>
            <a:r>
              <a:rPr lang="en-US" b="1" u="sng" dirty="0">
                <a:solidFill>
                  <a:srgbClr val="0E101A"/>
                </a:solidFill>
                <a:ea typeface="+mn-lt"/>
                <a:cs typeface="+mn-lt"/>
              </a:rPr>
              <a:t>Pragmatic Meaning</a:t>
            </a:r>
            <a:r>
              <a:rPr lang="en-US" dirty="0">
                <a:solidFill>
                  <a:srgbClr val="0E101A"/>
                </a:solidFill>
                <a:ea typeface="+mn-lt"/>
                <a:cs typeface="+mn-lt"/>
              </a:rPr>
              <a:t>: </a:t>
            </a:r>
            <a:r>
              <a:rPr lang="en-US" i="1" dirty="0">
                <a:solidFill>
                  <a:srgbClr val="0E101A"/>
                </a:solidFill>
                <a:ea typeface="+mn-lt"/>
                <a:cs typeface="+mn-lt"/>
              </a:rPr>
              <a:t>This could express sarcasm and negative sentiment in a specific situation.</a:t>
            </a:r>
            <a:endParaRPr lang="en-US" dirty="0"/>
          </a:p>
          <a:p>
            <a:br>
              <a:rPr lang="en-US" dirty="0"/>
            </a:br>
            <a:endParaRPr lang="en-US" dirty="0"/>
          </a:p>
        </p:txBody>
      </p:sp>
    </p:spTree>
    <p:extLst>
      <p:ext uri="{BB962C8B-B14F-4D97-AF65-F5344CB8AC3E}">
        <p14:creationId xmlns:p14="http://schemas.microsoft.com/office/powerpoint/2010/main" val="408044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7516-3918-61C0-55F2-11B4B661BD0A}"/>
              </a:ext>
            </a:extLst>
          </p:cNvPr>
          <p:cNvSpPr>
            <a:spLocks noGrp="1"/>
          </p:cNvSpPr>
          <p:nvPr>
            <p:ph type="title"/>
          </p:nvPr>
        </p:nvSpPr>
        <p:spPr/>
        <p:txBody>
          <a:bodyPr/>
          <a:lstStyle/>
          <a:p>
            <a:br>
              <a:rPr lang="en-US" sz="1800" b="1" dirty="0"/>
            </a:br>
            <a:r>
              <a:rPr lang="en-US" sz="4000" b="1" dirty="0"/>
              <a:t>Aspects Of Pragmatics</a:t>
            </a:r>
            <a:endParaRPr lang="en-US" sz="4000" dirty="0"/>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0DC49D01-4D12-28DE-05B0-9503CF524610}"/>
              </a:ext>
            </a:extLst>
          </p:cNvPr>
          <p:cNvSpPr>
            <a:spLocks noGrp="1"/>
          </p:cNvSpPr>
          <p:nvPr>
            <p:ph idx="1"/>
          </p:nvPr>
        </p:nvSpPr>
        <p:spPr/>
        <p:txBody>
          <a:bodyPr vert="horz" lIns="91440" tIns="45720" rIns="91440" bIns="45720" rtlCol="0" anchor="t">
            <a:normAutofit/>
          </a:bodyPr>
          <a:lstStyle/>
          <a:p>
            <a:r>
              <a:rPr lang="en-US" b="1" dirty="0"/>
              <a:t>Deixis</a:t>
            </a:r>
            <a:endParaRPr lang="en-US" dirty="0">
              <a:ea typeface="Calibri" panose="020F0502020204030204"/>
              <a:cs typeface="Calibri" panose="020F0502020204030204"/>
            </a:endParaRPr>
          </a:p>
          <a:p>
            <a:r>
              <a:rPr lang="en-US" dirty="0">
                <a:ea typeface="+mn-lt"/>
                <a:cs typeface="+mn-lt"/>
              </a:rPr>
              <a:t>Deixis refers to words and phrases that show time, place, or situation when someone is talking. It refers to words or phrases such as “me,” “here,” etc., which are difficult to understand without additional information.</a:t>
            </a:r>
            <a:endParaRPr lang="en-US" dirty="0"/>
          </a:p>
          <a:p>
            <a:r>
              <a:rPr lang="en-US" b="1" dirty="0">
                <a:ea typeface="+mn-lt"/>
                <a:cs typeface="+mn-lt"/>
              </a:rPr>
              <a:t>Example</a:t>
            </a:r>
            <a:r>
              <a:rPr lang="en-US" dirty="0">
                <a:ea typeface="+mn-lt"/>
                <a:cs typeface="+mn-lt"/>
              </a:rPr>
              <a:t>: </a:t>
            </a:r>
            <a:endParaRPr lang="en-US" dirty="0"/>
          </a:p>
          <a:p>
            <a:r>
              <a:rPr lang="en-US" dirty="0">
                <a:ea typeface="+mn-lt"/>
                <a:cs typeface="+mn-lt"/>
              </a:rPr>
              <a:t>1) </a:t>
            </a:r>
            <a:r>
              <a:rPr lang="en-US" b="1" dirty="0">
                <a:ea typeface="+mn-lt"/>
                <a:cs typeface="+mn-lt"/>
              </a:rPr>
              <a:t>Meet me</a:t>
            </a:r>
            <a:r>
              <a:rPr lang="en-US" dirty="0">
                <a:ea typeface="+mn-lt"/>
                <a:cs typeface="+mn-lt"/>
              </a:rPr>
              <a:t> here.</a:t>
            </a:r>
            <a:endParaRPr lang="en-US" dirty="0"/>
          </a:p>
          <a:p>
            <a:r>
              <a:rPr lang="en-US" dirty="0">
                <a:ea typeface="+mn-lt"/>
                <a:cs typeface="+mn-lt"/>
              </a:rPr>
              <a:t>2) </a:t>
            </a:r>
            <a:r>
              <a:rPr lang="en-US" b="1" dirty="0">
                <a:ea typeface="+mn-lt"/>
                <a:cs typeface="+mn-lt"/>
              </a:rPr>
              <a:t>I</a:t>
            </a:r>
            <a:r>
              <a:rPr lang="en-US" dirty="0">
                <a:ea typeface="+mn-lt"/>
                <a:cs typeface="+mn-lt"/>
              </a:rPr>
              <a:t> wish </a:t>
            </a:r>
            <a:r>
              <a:rPr lang="en-US" b="1" dirty="0">
                <a:ea typeface="+mn-lt"/>
                <a:cs typeface="+mn-lt"/>
              </a:rPr>
              <a:t>you</a:t>
            </a:r>
            <a:r>
              <a:rPr lang="en-US" dirty="0">
                <a:ea typeface="+mn-lt"/>
                <a:cs typeface="+mn-lt"/>
              </a:rPr>
              <a:t>’d been </a:t>
            </a:r>
            <a:r>
              <a:rPr lang="en-US" b="1" dirty="0">
                <a:ea typeface="+mn-lt"/>
                <a:cs typeface="+mn-lt"/>
              </a:rPr>
              <a:t>here yesterday</a:t>
            </a:r>
            <a:r>
              <a:rPr lang="en-US" dirty="0">
                <a:ea typeface="+mn-lt"/>
                <a:cs typeface="+mn-lt"/>
              </a:rPr>
              <a:t>.</a:t>
            </a:r>
            <a:endParaRPr lang="en-US" dirty="0"/>
          </a:p>
          <a:p>
            <a:endParaRPr lang="en-US" dirty="0">
              <a:ea typeface="Calibri"/>
              <a:cs typeface="Calibri"/>
            </a:endParaRPr>
          </a:p>
        </p:txBody>
      </p:sp>
    </p:spTree>
    <p:extLst>
      <p:ext uri="{BB962C8B-B14F-4D97-AF65-F5344CB8AC3E}">
        <p14:creationId xmlns:p14="http://schemas.microsoft.com/office/powerpoint/2010/main" val="60211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7516-3918-61C0-55F2-11B4B661BD0A}"/>
              </a:ext>
            </a:extLst>
          </p:cNvPr>
          <p:cNvSpPr>
            <a:spLocks noGrp="1"/>
          </p:cNvSpPr>
          <p:nvPr>
            <p:ph type="title"/>
          </p:nvPr>
        </p:nvSpPr>
        <p:spPr/>
        <p:txBody>
          <a:bodyPr/>
          <a:lstStyle/>
          <a:p>
            <a:br>
              <a:rPr lang="en-US" sz="1800" b="1" dirty="0"/>
            </a:br>
            <a:r>
              <a:rPr lang="en-US" sz="4000" b="1" dirty="0"/>
              <a:t>Aspects Of Pragmatics</a:t>
            </a:r>
            <a:endParaRPr lang="en-US" sz="4000" dirty="0"/>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0DC49D01-4D12-28DE-05B0-9503CF524610}"/>
              </a:ext>
            </a:extLst>
          </p:cNvPr>
          <p:cNvSpPr>
            <a:spLocks noGrp="1"/>
          </p:cNvSpPr>
          <p:nvPr>
            <p:ph idx="1"/>
          </p:nvPr>
        </p:nvSpPr>
        <p:spPr>
          <a:xfrm>
            <a:off x="838200" y="1379927"/>
            <a:ext cx="10515600" cy="4797036"/>
          </a:xfrm>
        </p:spPr>
        <p:txBody>
          <a:bodyPr vert="horz" lIns="91440" tIns="45720" rIns="91440" bIns="45720" rtlCol="0" anchor="t">
            <a:noAutofit/>
          </a:bodyPr>
          <a:lstStyle/>
          <a:p>
            <a:r>
              <a:rPr lang="en-US" b="1" dirty="0"/>
              <a:t>Implicature</a:t>
            </a:r>
            <a:endParaRPr lang="en-US" dirty="0">
              <a:ea typeface="Calibri" panose="020F0502020204030204"/>
              <a:cs typeface="Calibri" panose="020F0502020204030204"/>
            </a:endParaRPr>
          </a:p>
          <a:p>
            <a:r>
              <a:rPr lang="en-US" dirty="0">
                <a:ea typeface="+mn-lt"/>
                <a:cs typeface="+mn-lt"/>
              </a:rPr>
              <a:t>Implicature means that more information is communicated than being said.</a:t>
            </a:r>
            <a:endParaRPr lang="en-US" dirty="0"/>
          </a:p>
          <a:p>
            <a:r>
              <a:rPr lang="en-US" dirty="0">
                <a:ea typeface="+mn-lt"/>
                <a:cs typeface="+mn-lt"/>
              </a:rPr>
              <a:t>There are two types, namely,</a:t>
            </a:r>
          </a:p>
          <a:p>
            <a:r>
              <a:rPr lang="en-US" b="1" dirty="0"/>
              <a:t>Conversational Implicature</a:t>
            </a:r>
            <a:endParaRPr lang="en-US" dirty="0"/>
          </a:p>
          <a:p>
            <a:r>
              <a:rPr lang="en-US" dirty="0">
                <a:ea typeface="+mn-lt"/>
                <a:cs typeface="+mn-lt"/>
              </a:rPr>
              <a:t>Conversational implicature is also known as Implication. It happens when the speaker says something that requires interpretation. It is an indirect way of saying something. It relies upon the cooperative principle.</a:t>
            </a:r>
          </a:p>
          <a:p>
            <a:endParaRPr lang="en-US" dirty="0">
              <a:ea typeface="+mn-lt"/>
              <a:cs typeface="+mn-lt"/>
            </a:endParaRPr>
          </a:p>
        </p:txBody>
      </p:sp>
    </p:spTree>
    <p:extLst>
      <p:ext uri="{BB962C8B-B14F-4D97-AF65-F5344CB8AC3E}">
        <p14:creationId xmlns:p14="http://schemas.microsoft.com/office/powerpoint/2010/main" val="2031924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7516-3918-61C0-55F2-11B4B661BD0A}"/>
              </a:ext>
            </a:extLst>
          </p:cNvPr>
          <p:cNvSpPr>
            <a:spLocks noGrp="1"/>
          </p:cNvSpPr>
          <p:nvPr>
            <p:ph type="title"/>
          </p:nvPr>
        </p:nvSpPr>
        <p:spPr/>
        <p:txBody>
          <a:bodyPr/>
          <a:lstStyle/>
          <a:p>
            <a:br>
              <a:rPr lang="en-US" sz="1800" b="1" dirty="0"/>
            </a:br>
            <a:r>
              <a:rPr lang="en-US" sz="4000" b="1" dirty="0"/>
              <a:t>Aspects Of Pragmatics</a:t>
            </a:r>
            <a:endParaRPr lang="en-US" sz="4000" dirty="0"/>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0DC49D01-4D12-28DE-05B0-9503CF524610}"/>
              </a:ext>
            </a:extLst>
          </p:cNvPr>
          <p:cNvSpPr>
            <a:spLocks noGrp="1"/>
          </p:cNvSpPr>
          <p:nvPr>
            <p:ph idx="1"/>
          </p:nvPr>
        </p:nvSpPr>
        <p:spPr>
          <a:xfrm>
            <a:off x="838200" y="1624342"/>
            <a:ext cx="10515600" cy="4552621"/>
          </a:xfrm>
        </p:spPr>
        <p:txBody>
          <a:bodyPr vert="horz" lIns="91440" tIns="45720" rIns="91440" bIns="45720" rtlCol="0" anchor="t">
            <a:noAutofit/>
          </a:bodyPr>
          <a:lstStyle/>
          <a:p>
            <a:r>
              <a:rPr lang="en-US" b="1" dirty="0">
                <a:ea typeface="+mn-lt"/>
                <a:cs typeface="+mn-lt"/>
              </a:rPr>
              <a:t>Example</a:t>
            </a:r>
            <a:r>
              <a:rPr lang="en-US" dirty="0">
                <a:ea typeface="+mn-lt"/>
                <a:cs typeface="+mn-lt"/>
              </a:rPr>
              <a:t>: </a:t>
            </a:r>
            <a:endParaRPr lang="en-US" dirty="0"/>
          </a:p>
          <a:p>
            <a:r>
              <a:rPr lang="en-US" dirty="0">
                <a:ea typeface="+mn-lt"/>
                <a:cs typeface="+mn-lt"/>
              </a:rPr>
              <a:t>Person A: I am out of gas.</a:t>
            </a:r>
            <a:endParaRPr lang="en-US" dirty="0"/>
          </a:p>
          <a:p>
            <a:r>
              <a:rPr lang="en-US" dirty="0">
                <a:ea typeface="+mn-lt"/>
                <a:cs typeface="+mn-lt"/>
              </a:rPr>
              <a:t>Person B: The gas station is around the corner.</a:t>
            </a:r>
          </a:p>
          <a:p>
            <a:r>
              <a:rPr lang="en-US" dirty="0">
                <a:ea typeface="+mn-lt"/>
                <a:cs typeface="+mn-lt"/>
              </a:rPr>
              <a:t>Here it is implied that the gas station is near and open so that person A can go and fill in the gas.</a:t>
            </a:r>
            <a:endParaRPr lang="en-US" dirty="0"/>
          </a:p>
          <a:p>
            <a:r>
              <a:rPr lang="en-US" b="1" dirty="0"/>
              <a:t>Conventional implicature</a:t>
            </a:r>
            <a:endParaRPr lang="en-US" dirty="0"/>
          </a:p>
          <a:p>
            <a:r>
              <a:rPr lang="en-US" dirty="0">
                <a:ea typeface="+mn-lt"/>
                <a:cs typeface="+mn-lt"/>
              </a:rPr>
              <a:t>Conventional implicature is directly attached to the literal meaning of the words. It does not rely on the cooperative principle.</a:t>
            </a:r>
          </a:p>
          <a:p>
            <a:r>
              <a:rPr lang="en-US" b="1" dirty="0">
                <a:ea typeface="+mn-lt"/>
                <a:cs typeface="+mn-lt"/>
              </a:rPr>
              <a:t>Example</a:t>
            </a:r>
            <a:r>
              <a:rPr lang="en-US" dirty="0">
                <a:ea typeface="+mn-lt"/>
                <a:cs typeface="+mn-lt"/>
              </a:rPr>
              <a:t>: Abhishek is rich but sad.</a:t>
            </a:r>
            <a:endParaRPr lang="en-US" dirty="0"/>
          </a:p>
          <a:p>
            <a:endParaRPr lang="en-US" b="1" dirty="0">
              <a:ea typeface="+mn-lt"/>
              <a:cs typeface="+mn-lt"/>
            </a:endParaRPr>
          </a:p>
          <a:p>
            <a:endParaRPr lang="en-US" dirty="0">
              <a:ea typeface="+mn-lt"/>
              <a:cs typeface="+mn-lt"/>
            </a:endParaRPr>
          </a:p>
        </p:txBody>
      </p:sp>
    </p:spTree>
    <p:extLst>
      <p:ext uri="{BB962C8B-B14F-4D97-AF65-F5344CB8AC3E}">
        <p14:creationId xmlns:p14="http://schemas.microsoft.com/office/powerpoint/2010/main" val="334699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ADC-758F-488C-FE59-AA4259EC5CC2}"/>
              </a:ext>
            </a:extLst>
          </p:cNvPr>
          <p:cNvSpPr>
            <a:spLocks noGrp="1"/>
          </p:cNvSpPr>
          <p:nvPr>
            <p:ph type="title"/>
          </p:nvPr>
        </p:nvSpPr>
        <p:spPr/>
        <p:txBody>
          <a:bodyPr/>
          <a:lstStyle/>
          <a:p>
            <a:br>
              <a:rPr lang="en-US" dirty="0"/>
            </a:br>
            <a:r>
              <a:rPr lang="en-US" dirty="0"/>
              <a:t>Components of NLP</a:t>
            </a:r>
          </a:p>
          <a:p>
            <a:endParaRPr lang="en-US" dirty="0">
              <a:cs typeface="Calibri Light"/>
            </a:endParaRPr>
          </a:p>
        </p:txBody>
      </p:sp>
      <p:sp>
        <p:nvSpPr>
          <p:cNvPr id="3" name="Content Placeholder 2">
            <a:extLst>
              <a:ext uri="{FF2B5EF4-FFF2-40B4-BE49-F238E27FC236}">
                <a16:creationId xmlns:a16="http://schemas.microsoft.com/office/drawing/2014/main" id="{B52E4511-35E1-23EF-A027-8E14C97B6915}"/>
              </a:ext>
            </a:extLst>
          </p:cNvPr>
          <p:cNvSpPr>
            <a:spLocks noGrp="1"/>
          </p:cNvSpPr>
          <p:nvPr>
            <p:ph idx="1"/>
          </p:nvPr>
        </p:nvSpPr>
        <p:spPr/>
        <p:txBody>
          <a:bodyPr vert="horz" lIns="91440" tIns="45720" rIns="91440" bIns="45720" rtlCol="0" anchor="t">
            <a:normAutofit/>
          </a:bodyPr>
          <a:lstStyle/>
          <a:p>
            <a:r>
              <a:rPr lang="en-US" dirty="0">
                <a:latin typeface="Verdana"/>
                <a:ea typeface="Verdana"/>
              </a:rPr>
              <a:t>There are two components of NLP as given −</a:t>
            </a:r>
          </a:p>
          <a:p>
            <a:pPr marL="0" indent="0">
              <a:buNone/>
            </a:pPr>
            <a:r>
              <a:rPr lang="en-US" sz="1500" dirty="0">
                <a:latin typeface="Verdana"/>
                <a:ea typeface="Verdana"/>
              </a:rPr>
              <a:t>  </a:t>
            </a:r>
            <a:r>
              <a:rPr lang="en-US" dirty="0">
                <a:solidFill>
                  <a:srgbClr val="FF0000"/>
                </a:solidFill>
                <a:latin typeface="Verdana"/>
                <a:ea typeface="Verdana"/>
              </a:rPr>
              <a:t>Natural Language Understanding (NLU)</a:t>
            </a:r>
          </a:p>
          <a:p>
            <a:pPr marL="0" indent="0">
              <a:buNone/>
            </a:pPr>
            <a:endParaRPr lang="en-US" dirty="0">
              <a:solidFill>
                <a:srgbClr val="FF0000"/>
              </a:solidFill>
              <a:latin typeface="Verdana"/>
              <a:ea typeface="Verdana"/>
            </a:endParaRPr>
          </a:p>
          <a:p>
            <a:pPr marL="0" indent="0">
              <a:buNone/>
            </a:pPr>
            <a:r>
              <a:rPr lang="en-US" dirty="0">
                <a:latin typeface="Verdana"/>
                <a:ea typeface="Verdana"/>
              </a:rPr>
              <a:t>Understanding involves the following tasks −</a:t>
            </a:r>
          </a:p>
          <a:p>
            <a:r>
              <a:rPr lang="en-US" dirty="0">
                <a:latin typeface="Verdana"/>
                <a:ea typeface="Verdana"/>
              </a:rPr>
              <a:t>Mapping the given input in natural language into useful representations.</a:t>
            </a:r>
            <a:endParaRPr lang="en-US" dirty="0"/>
          </a:p>
          <a:p>
            <a:r>
              <a:rPr lang="en-US" dirty="0">
                <a:latin typeface="Verdana"/>
                <a:ea typeface="Verdana"/>
              </a:rPr>
              <a:t>Analyzing different aspects of the language.</a:t>
            </a:r>
            <a:endParaRPr lang="en-US" dirty="0"/>
          </a:p>
          <a:p>
            <a:endParaRPr lang="en-US" dirty="0">
              <a:latin typeface="Verdana"/>
              <a:ea typeface="Verdana"/>
            </a:endParaRPr>
          </a:p>
        </p:txBody>
      </p:sp>
    </p:spTree>
    <p:extLst>
      <p:ext uri="{BB962C8B-B14F-4D97-AF65-F5344CB8AC3E}">
        <p14:creationId xmlns:p14="http://schemas.microsoft.com/office/powerpoint/2010/main" val="2533888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BF5E-484E-B7D2-7FC7-482A01E55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B290D8-71F2-8E9A-DFE3-B791585C1911}"/>
              </a:ext>
            </a:extLst>
          </p:cNvPr>
          <p:cNvSpPr>
            <a:spLocks noGrp="1"/>
          </p:cNvSpPr>
          <p:nvPr>
            <p:ph idx="1"/>
          </p:nvPr>
        </p:nvSpPr>
        <p:spPr/>
        <p:txBody>
          <a:bodyPr vert="horz" lIns="91440" tIns="45720" rIns="91440" bIns="45720" rtlCol="0" anchor="t">
            <a:normAutofit/>
          </a:bodyPr>
          <a:lstStyle/>
          <a:p>
            <a:r>
              <a:rPr lang="en-US" b="1" dirty="0"/>
              <a:t>Presupposition</a:t>
            </a:r>
            <a:endParaRPr lang="en-US" dirty="0">
              <a:ea typeface="Calibri" panose="020F0502020204030204"/>
              <a:cs typeface="Calibri" panose="020F0502020204030204"/>
            </a:endParaRPr>
          </a:p>
          <a:p>
            <a:r>
              <a:rPr lang="en-US">
                <a:ea typeface="+mn-lt"/>
                <a:cs typeface="+mn-lt"/>
              </a:rPr>
              <a:t>A presupposition is when the speaker assumes something as a case before making an utterance.</a:t>
            </a:r>
            <a:endParaRPr lang="en-US"/>
          </a:p>
          <a:p>
            <a:r>
              <a:rPr lang="en-US" b="1" dirty="0">
                <a:ea typeface="+mn-lt"/>
                <a:cs typeface="+mn-lt"/>
              </a:rPr>
              <a:t>Example:</a:t>
            </a:r>
            <a:r>
              <a:rPr lang="en-US" dirty="0">
                <a:ea typeface="+mn-lt"/>
                <a:cs typeface="+mn-lt"/>
              </a:rPr>
              <a:t> </a:t>
            </a:r>
            <a:r>
              <a:rPr lang="en-US" dirty="0">
                <a:solidFill>
                  <a:srgbClr val="202122"/>
                </a:solidFill>
                <a:ea typeface="+mn-lt"/>
                <a:cs typeface="+mn-lt"/>
              </a:rPr>
              <a:t>Jane no longer writes fiction.</a:t>
            </a:r>
            <a:endParaRPr lang="en-US" dirty="0"/>
          </a:p>
          <a:p>
            <a:r>
              <a:rPr lang="en-US" dirty="0">
                <a:ea typeface="+mn-lt"/>
                <a:cs typeface="+mn-lt"/>
              </a:rPr>
              <a:t>Here it is assumed that Jane once wrote fiction.</a:t>
            </a:r>
            <a:endParaRPr lang="en-US" dirty="0"/>
          </a:p>
          <a:p>
            <a:endParaRPr lang="en-US" dirty="0">
              <a:ea typeface="Calibri"/>
              <a:cs typeface="Calibri"/>
            </a:endParaRPr>
          </a:p>
        </p:txBody>
      </p:sp>
    </p:spTree>
    <p:extLst>
      <p:ext uri="{BB962C8B-B14F-4D97-AF65-F5344CB8AC3E}">
        <p14:creationId xmlns:p14="http://schemas.microsoft.com/office/powerpoint/2010/main" val="153565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53E4-74E9-40EA-1F1B-6C3A0860B2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246B2E-9BF8-A2E0-C9C6-A83113D21758}"/>
              </a:ext>
            </a:extLst>
          </p:cNvPr>
          <p:cNvSpPr>
            <a:spLocks noGrp="1"/>
          </p:cNvSpPr>
          <p:nvPr>
            <p:ph idx="1"/>
          </p:nvPr>
        </p:nvSpPr>
        <p:spPr/>
        <p:txBody>
          <a:bodyPr vert="horz" lIns="91440" tIns="45720" rIns="91440" bIns="45720" rtlCol="0" anchor="t">
            <a:normAutofit/>
          </a:bodyPr>
          <a:lstStyle/>
          <a:p>
            <a:r>
              <a:rPr lang="en-US" b="1" dirty="0"/>
              <a:t>Speech Act</a:t>
            </a:r>
            <a:endParaRPr lang="en-US" dirty="0">
              <a:ea typeface="Calibri" panose="020F0502020204030204"/>
              <a:cs typeface="Calibri" panose="020F0502020204030204"/>
            </a:endParaRPr>
          </a:p>
          <a:p>
            <a:r>
              <a:rPr lang="en-US">
                <a:ea typeface="+mn-lt"/>
                <a:cs typeface="+mn-lt"/>
              </a:rPr>
              <a:t>A Speech Act is when the sentence conveys an action rather than saying something.</a:t>
            </a:r>
            <a:endParaRPr lang="en-US"/>
          </a:p>
          <a:p>
            <a:r>
              <a:rPr lang="en-US" b="1" dirty="0">
                <a:ea typeface="+mn-lt"/>
                <a:cs typeface="+mn-lt"/>
              </a:rPr>
              <a:t>Example</a:t>
            </a:r>
            <a:r>
              <a:rPr lang="en-US" dirty="0">
                <a:ea typeface="+mn-lt"/>
                <a:cs typeface="+mn-lt"/>
              </a:rPr>
              <a:t>: I smashed a potato.</a:t>
            </a:r>
            <a:endParaRPr lang="en-US" dirty="0"/>
          </a:p>
          <a:p>
            <a:r>
              <a:rPr lang="en-US" dirty="0">
                <a:ea typeface="+mn-lt"/>
                <a:cs typeface="+mn-lt"/>
              </a:rPr>
              <a:t>Here the action of smashing a potato is depicted.</a:t>
            </a:r>
            <a:endParaRPr lang="en-US" dirty="0"/>
          </a:p>
          <a:p>
            <a:endParaRPr lang="en-US" dirty="0">
              <a:ea typeface="Calibri"/>
              <a:cs typeface="Calibri"/>
            </a:endParaRPr>
          </a:p>
        </p:txBody>
      </p:sp>
    </p:spTree>
    <p:extLst>
      <p:ext uri="{BB962C8B-B14F-4D97-AF65-F5344CB8AC3E}">
        <p14:creationId xmlns:p14="http://schemas.microsoft.com/office/powerpoint/2010/main" val="212110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E20B2-16F7-4896-7D9B-CFCDE37F2AAD}"/>
              </a:ext>
            </a:extLst>
          </p:cNvPr>
          <p:cNvSpPr>
            <a:spLocks noGrp="1"/>
          </p:cNvSpPr>
          <p:nvPr>
            <p:ph idx="1"/>
          </p:nvPr>
        </p:nvSpPr>
        <p:spPr>
          <a:xfrm>
            <a:off x="809445" y="560418"/>
            <a:ext cx="10918166" cy="6090997"/>
          </a:xfrm>
        </p:spPr>
        <p:txBody>
          <a:bodyPr vert="horz" lIns="91440" tIns="45720" rIns="91440" bIns="45720" rtlCol="0" anchor="t">
            <a:normAutofit/>
          </a:bodyPr>
          <a:lstStyle/>
          <a:p>
            <a:pPr marL="0" indent="0">
              <a:buNone/>
            </a:pPr>
            <a:r>
              <a:rPr lang="en-US" dirty="0">
                <a:solidFill>
                  <a:srgbClr val="FF0000"/>
                </a:solidFill>
                <a:latin typeface="Verdana"/>
                <a:ea typeface="Verdana"/>
              </a:rPr>
              <a:t>  Natural Language Generation (NLG)</a:t>
            </a:r>
            <a:endParaRPr lang="en-US">
              <a:solidFill>
                <a:srgbClr val="FF0000"/>
              </a:solidFill>
              <a:cs typeface="Calibri" panose="020F0502020204030204"/>
            </a:endParaRPr>
          </a:p>
          <a:p>
            <a:pPr marL="0" indent="0">
              <a:buNone/>
            </a:pPr>
            <a:endParaRPr lang="en-US" dirty="0">
              <a:solidFill>
                <a:srgbClr val="FF0000"/>
              </a:solidFill>
              <a:latin typeface="Verdana"/>
              <a:ea typeface="Verdana"/>
            </a:endParaRPr>
          </a:p>
          <a:p>
            <a:r>
              <a:rPr lang="en-US" dirty="0">
                <a:latin typeface="Verdana"/>
                <a:ea typeface="Verdana"/>
              </a:rPr>
              <a:t>It is the process of producing meaningful phrases and sentences in the form of natural language from some internal representation.</a:t>
            </a:r>
            <a:endParaRPr lang="en-US" dirty="0"/>
          </a:p>
          <a:p>
            <a:r>
              <a:rPr lang="en-US" dirty="0">
                <a:latin typeface="Verdana"/>
                <a:ea typeface="Verdana"/>
              </a:rPr>
              <a:t>It involves −</a:t>
            </a:r>
            <a:endParaRPr lang="en-US" dirty="0"/>
          </a:p>
          <a:p>
            <a:r>
              <a:rPr lang="en-US" b="1" dirty="0">
                <a:solidFill>
                  <a:srgbClr val="FF0000"/>
                </a:solidFill>
                <a:latin typeface="Verdana"/>
                <a:ea typeface="Verdana"/>
                <a:cs typeface="Calibri"/>
              </a:rPr>
              <a:t>Text planning</a:t>
            </a:r>
            <a:r>
              <a:rPr lang="en-US" dirty="0">
                <a:latin typeface="Verdana"/>
                <a:ea typeface="Verdana"/>
                <a:cs typeface="Calibri"/>
              </a:rPr>
              <a:t> − It includes retrieving the relevant content from knowledge base.</a:t>
            </a:r>
            <a:endParaRPr lang="en-US" dirty="0">
              <a:cs typeface="Calibri"/>
            </a:endParaRPr>
          </a:p>
          <a:p>
            <a:r>
              <a:rPr lang="en-US" b="1" dirty="0">
                <a:solidFill>
                  <a:srgbClr val="FF0000"/>
                </a:solidFill>
                <a:latin typeface="Verdana"/>
                <a:ea typeface="Verdana"/>
                <a:cs typeface="Calibri"/>
              </a:rPr>
              <a:t>Sentence planning</a:t>
            </a:r>
            <a:r>
              <a:rPr lang="en-US" dirty="0">
                <a:latin typeface="Verdana"/>
                <a:ea typeface="Verdana"/>
                <a:cs typeface="Calibri"/>
              </a:rPr>
              <a:t> − It includes choosing required words, forming meaningful phrases, setting tone of the sentence.</a:t>
            </a:r>
            <a:endParaRPr lang="en-US" dirty="0"/>
          </a:p>
          <a:p>
            <a:r>
              <a:rPr lang="en-US" b="1" dirty="0">
                <a:solidFill>
                  <a:srgbClr val="FF0000"/>
                </a:solidFill>
                <a:latin typeface="Verdana"/>
                <a:ea typeface="Verdana"/>
                <a:cs typeface="Calibri"/>
              </a:rPr>
              <a:t>Text Realization</a:t>
            </a:r>
            <a:r>
              <a:rPr lang="en-US" dirty="0">
                <a:latin typeface="Verdana"/>
                <a:ea typeface="Verdana"/>
                <a:cs typeface="Calibri"/>
              </a:rPr>
              <a:t> − It is mapping sentence plan into sentence structure.</a:t>
            </a:r>
            <a:endParaRPr lang="en-US" dirty="0"/>
          </a:p>
          <a:p>
            <a:endParaRPr lang="en-US" dirty="0">
              <a:cs typeface="Calibri"/>
            </a:endParaRPr>
          </a:p>
        </p:txBody>
      </p:sp>
    </p:spTree>
    <p:extLst>
      <p:ext uri="{BB962C8B-B14F-4D97-AF65-F5344CB8AC3E}">
        <p14:creationId xmlns:p14="http://schemas.microsoft.com/office/powerpoint/2010/main" val="56674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8AF0-33CC-9F21-2200-4554AF364055}"/>
              </a:ext>
            </a:extLst>
          </p:cNvPr>
          <p:cNvSpPr>
            <a:spLocks noGrp="1"/>
          </p:cNvSpPr>
          <p:nvPr>
            <p:ph type="title"/>
          </p:nvPr>
        </p:nvSpPr>
        <p:spPr/>
        <p:txBody>
          <a:bodyPr/>
          <a:lstStyle/>
          <a:p>
            <a:br>
              <a:rPr lang="en-US" dirty="0"/>
            </a:br>
            <a:r>
              <a:rPr lang="en-US" dirty="0"/>
              <a:t>Difficulties in NLU</a:t>
            </a:r>
          </a:p>
          <a:p>
            <a:endParaRPr lang="en-US" dirty="0">
              <a:cs typeface="Calibri Light"/>
            </a:endParaRPr>
          </a:p>
        </p:txBody>
      </p:sp>
      <p:sp>
        <p:nvSpPr>
          <p:cNvPr id="3" name="Content Placeholder 2">
            <a:extLst>
              <a:ext uri="{FF2B5EF4-FFF2-40B4-BE49-F238E27FC236}">
                <a16:creationId xmlns:a16="http://schemas.microsoft.com/office/drawing/2014/main" id="{E1C694C8-8EF9-EA8B-5920-37641E7E3AA4}"/>
              </a:ext>
            </a:extLst>
          </p:cNvPr>
          <p:cNvSpPr>
            <a:spLocks noGrp="1"/>
          </p:cNvSpPr>
          <p:nvPr>
            <p:ph idx="1"/>
          </p:nvPr>
        </p:nvSpPr>
        <p:spPr/>
        <p:txBody>
          <a:bodyPr vert="horz" lIns="91440" tIns="45720" rIns="91440" bIns="45720" rtlCol="0" anchor="t">
            <a:normAutofit/>
          </a:bodyPr>
          <a:lstStyle/>
          <a:p>
            <a:r>
              <a:rPr lang="en-US" dirty="0">
                <a:latin typeface="Verdana"/>
                <a:ea typeface="Verdana"/>
              </a:rPr>
              <a:t>NL has an extremely rich form and structure.</a:t>
            </a:r>
            <a:endParaRPr lang="en-US" dirty="0">
              <a:cs typeface="Calibri" panose="020F0502020204030204"/>
            </a:endParaRPr>
          </a:p>
          <a:p>
            <a:r>
              <a:rPr lang="en-US" dirty="0">
                <a:latin typeface="Verdana"/>
                <a:ea typeface="Verdana"/>
              </a:rPr>
              <a:t>It is very ambiguous. There can be different levels of ambiguity </a:t>
            </a:r>
            <a:endParaRPr lang="en-US" dirty="0"/>
          </a:p>
          <a:p>
            <a:r>
              <a:rPr lang="en-US" b="1" dirty="0">
                <a:latin typeface="Verdana"/>
                <a:ea typeface="Verdana"/>
                <a:cs typeface="Calibri"/>
              </a:rPr>
              <a:t>Lexical ambiguity</a:t>
            </a:r>
            <a:r>
              <a:rPr lang="en-US" dirty="0">
                <a:latin typeface="Verdana"/>
                <a:ea typeface="Verdana"/>
                <a:cs typeface="Calibri"/>
              </a:rPr>
              <a:t> − It is at very primitive level such as word-level.</a:t>
            </a:r>
            <a:endParaRPr lang="en-US" dirty="0">
              <a:cs typeface="Calibri"/>
            </a:endParaRPr>
          </a:p>
          <a:p>
            <a:r>
              <a:rPr lang="en-US" dirty="0">
                <a:solidFill>
                  <a:srgbClr val="FF0000"/>
                </a:solidFill>
                <a:latin typeface="Verdana"/>
                <a:ea typeface="Verdana"/>
                <a:cs typeface="Calibri"/>
              </a:rPr>
              <a:t>For example, treating the word “board” as noun or verb?</a:t>
            </a:r>
            <a:endParaRPr lang="en-US" dirty="0">
              <a:solidFill>
                <a:srgbClr val="FF0000"/>
              </a:solidFill>
              <a:cs typeface="Calibri"/>
            </a:endParaRPr>
          </a:p>
          <a:p>
            <a:endParaRPr lang="en-US" dirty="0">
              <a:cs typeface="Calibri"/>
            </a:endParaRPr>
          </a:p>
        </p:txBody>
      </p:sp>
    </p:spTree>
    <p:extLst>
      <p:ext uri="{BB962C8B-B14F-4D97-AF65-F5344CB8AC3E}">
        <p14:creationId xmlns:p14="http://schemas.microsoft.com/office/powerpoint/2010/main" val="426494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8AF0-33CC-9F21-2200-4554AF364055}"/>
              </a:ext>
            </a:extLst>
          </p:cNvPr>
          <p:cNvSpPr>
            <a:spLocks noGrp="1"/>
          </p:cNvSpPr>
          <p:nvPr>
            <p:ph type="title"/>
          </p:nvPr>
        </p:nvSpPr>
        <p:spPr/>
        <p:txBody>
          <a:bodyPr/>
          <a:lstStyle/>
          <a:p>
            <a:br>
              <a:rPr lang="en-US" dirty="0"/>
            </a:br>
            <a:r>
              <a:rPr lang="en-US" dirty="0"/>
              <a:t>Difficulties in NLU</a:t>
            </a:r>
          </a:p>
          <a:p>
            <a:endParaRPr lang="en-US" dirty="0">
              <a:cs typeface="Calibri Light"/>
            </a:endParaRPr>
          </a:p>
        </p:txBody>
      </p:sp>
      <p:sp>
        <p:nvSpPr>
          <p:cNvPr id="3" name="Content Placeholder 2">
            <a:extLst>
              <a:ext uri="{FF2B5EF4-FFF2-40B4-BE49-F238E27FC236}">
                <a16:creationId xmlns:a16="http://schemas.microsoft.com/office/drawing/2014/main" id="{E1C694C8-8EF9-EA8B-5920-37641E7E3AA4}"/>
              </a:ext>
            </a:extLst>
          </p:cNvPr>
          <p:cNvSpPr>
            <a:spLocks noGrp="1"/>
          </p:cNvSpPr>
          <p:nvPr>
            <p:ph idx="1"/>
          </p:nvPr>
        </p:nvSpPr>
        <p:spPr/>
        <p:txBody>
          <a:bodyPr vert="horz" lIns="91440" tIns="45720" rIns="91440" bIns="45720" rtlCol="0" anchor="t">
            <a:normAutofit/>
          </a:bodyPr>
          <a:lstStyle/>
          <a:p>
            <a:r>
              <a:rPr lang="en-US" b="1" dirty="0">
                <a:latin typeface="Verdana"/>
                <a:ea typeface="Verdana"/>
              </a:rPr>
              <a:t>Syntax Level ambiguity</a:t>
            </a:r>
            <a:r>
              <a:rPr lang="en-US" dirty="0">
                <a:latin typeface="Verdana"/>
                <a:ea typeface="Verdana"/>
              </a:rPr>
              <a:t> − A sentence can be parsed in different ways</a:t>
            </a:r>
            <a:r>
              <a:rPr lang="en-US" dirty="0">
                <a:latin typeface="Verdana"/>
                <a:ea typeface="Verdana"/>
                <a:cs typeface="Calibri"/>
              </a:rPr>
              <a:t>.</a:t>
            </a:r>
            <a:endParaRPr lang="en-US" dirty="0">
              <a:cs typeface="Calibri"/>
            </a:endParaRPr>
          </a:p>
          <a:p>
            <a:r>
              <a:rPr lang="en-US" dirty="0">
                <a:solidFill>
                  <a:srgbClr val="FF0000"/>
                </a:solidFill>
                <a:latin typeface="Verdana"/>
                <a:ea typeface="Verdana"/>
                <a:cs typeface="Calibri"/>
              </a:rPr>
              <a:t>For example, “He lifted the beetle with red cap.” − Did he use cap to lift the beetle or he lifted a beetle that had red cap?</a:t>
            </a:r>
            <a:endParaRPr lang="en-US" dirty="0">
              <a:solidFill>
                <a:srgbClr val="FF0000"/>
              </a:solidFill>
              <a:cs typeface="Calibri"/>
            </a:endParaRPr>
          </a:p>
          <a:p>
            <a:endParaRPr lang="en-US" dirty="0">
              <a:latin typeface="Verdana"/>
              <a:ea typeface="Verdana"/>
              <a:cs typeface="Calibri"/>
            </a:endParaRPr>
          </a:p>
        </p:txBody>
      </p:sp>
    </p:spTree>
    <p:extLst>
      <p:ext uri="{BB962C8B-B14F-4D97-AF65-F5344CB8AC3E}">
        <p14:creationId xmlns:p14="http://schemas.microsoft.com/office/powerpoint/2010/main" val="51235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8AF0-33CC-9F21-2200-4554AF364055}"/>
              </a:ext>
            </a:extLst>
          </p:cNvPr>
          <p:cNvSpPr>
            <a:spLocks noGrp="1"/>
          </p:cNvSpPr>
          <p:nvPr>
            <p:ph type="title"/>
          </p:nvPr>
        </p:nvSpPr>
        <p:spPr/>
        <p:txBody>
          <a:bodyPr/>
          <a:lstStyle/>
          <a:p>
            <a:br>
              <a:rPr lang="en-US" dirty="0"/>
            </a:br>
            <a:r>
              <a:rPr lang="en-US" dirty="0"/>
              <a:t>Difficulties in NLU</a:t>
            </a:r>
          </a:p>
          <a:p>
            <a:endParaRPr lang="en-US" dirty="0">
              <a:cs typeface="Calibri Light"/>
            </a:endParaRPr>
          </a:p>
        </p:txBody>
      </p:sp>
      <p:sp>
        <p:nvSpPr>
          <p:cNvPr id="3" name="Content Placeholder 2">
            <a:extLst>
              <a:ext uri="{FF2B5EF4-FFF2-40B4-BE49-F238E27FC236}">
                <a16:creationId xmlns:a16="http://schemas.microsoft.com/office/drawing/2014/main" id="{E1C694C8-8EF9-EA8B-5920-37641E7E3AA4}"/>
              </a:ext>
            </a:extLst>
          </p:cNvPr>
          <p:cNvSpPr>
            <a:spLocks noGrp="1"/>
          </p:cNvSpPr>
          <p:nvPr>
            <p:ph idx="1"/>
          </p:nvPr>
        </p:nvSpPr>
        <p:spPr/>
        <p:txBody>
          <a:bodyPr vert="horz" lIns="91440" tIns="45720" rIns="91440" bIns="45720" rtlCol="0" anchor="t">
            <a:normAutofit/>
          </a:bodyPr>
          <a:lstStyle/>
          <a:p>
            <a:r>
              <a:rPr lang="en-US" b="1" dirty="0">
                <a:latin typeface="Verdana"/>
                <a:ea typeface="Verdana"/>
              </a:rPr>
              <a:t>Referential ambiguity</a:t>
            </a:r>
            <a:r>
              <a:rPr lang="en-US" dirty="0">
                <a:latin typeface="Verdana"/>
                <a:ea typeface="Verdana"/>
              </a:rPr>
              <a:t> − </a:t>
            </a:r>
            <a:endParaRPr lang="en-US" dirty="0">
              <a:latin typeface="Calibri"/>
              <a:ea typeface="Verdana"/>
              <a:cs typeface="Calibri"/>
            </a:endParaRPr>
          </a:p>
          <a:p>
            <a:r>
              <a:rPr lang="en-US" dirty="0">
                <a:latin typeface="Verdana"/>
                <a:ea typeface="Verdana"/>
              </a:rPr>
              <a:t>Referring to something using pronouns</a:t>
            </a:r>
            <a:r>
              <a:rPr lang="en-US" dirty="0">
                <a:latin typeface="Verdana"/>
                <a:ea typeface="Verdana"/>
                <a:cs typeface="Calibri"/>
              </a:rPr>
              <a:t>. </a:t>
            </a:r>
            <a:endParaRPr lang="en-US" dirty="0">
              <a:solidFill>
                <a:srgbClr val="000000"/>
              </a:solidFill>
              <a:latin typeface="Calibri"/>
              <a:ea typeface="Verdana"/>
              <a:cs typeface="Calibri"/>
            </a:endParaRPr>
          </a:p>
          <a:p>
            <a:r>
              <a:rPr lang="en-US" dirty="0">
                <a:solidFill>
                  <a:srgbClr val="000000"/>
                </a:solidFill>
                <a:latin typeface="Verdana"/>
                <a:ea typeface="Verdana"/>
                <a:cs typeface="Calibri"/>
              </a:rPr>
              <a:t>For example, Rima went to Gauri. She said, “I am tired.” − Exactly who is tired?</a:t>
            </a:r>
            <a:endParaRPr lang="en-US" dirty="0">
              <a:solidFill>
                <a:srgbClr val="000000"/>
              </a:solidFill>
              <a:latin typeface="Calibri"/>
              <a:ea typeface="Verdana"/>
              <a:cs typeface="Calibri"/>
            </a:endParaRPr>
          </a:p>
          <a:p>
            <a:r>
              <a:rPr lang="en-US" dirty="0">
                <a:solidFill>
                  <a:srgbClr val="000000"/>
                </a:solidFill>
                <a:latin typeface="Verdana"/>
                <a:ea typeface="Verdana"/>
                <a:cs typeface="Calibri"/>
              </a:rPr>
              <a:t>One input can mean different meanings.</a:t>
            </a:r>
            <a:endParaRPr lang="en-US" dirty="0"/>
          </a:p>
          <a:p>
            <a:r>
              <a:rPr lang="en-US" dirty="0">
                <a:solidFill>
                  <a:srgbClr val="000000"/>
                </a:solidFill>
                <a:latin typeface="Verdana"/>
                <a:ea typeface="Verdana"/>
                <a:cs typeface="Calibri"/>
              </a:rPr>
              <a:t>Many inputs can mean the same thing.</a:t>
            </a:r>
            <a:endParaRPr lang="en-US" dirty="0"/>
          </a:p>
          <a:p>
            <a:endParaRPr lang="en-US" dirty="0">
              <a:solidFill>
                <a:srgbClr val="000000"/>
              </a:solidFill>
              <a:latin typeface="Verdana"/>
              <a:ea typeface="Verdana"/>
              <a:cs typeface="Calibri"/>
            </a:endParaRPr>
          </a:p>
          <a:p>
            <a:endParaRPr lang="en-US" dirty="0">
              <a:latin typeface="Verdana"/>
              <a:ea typeface="Verdana"/>
              <a:cs typeface="Calibri"/>
            </a:endParaRPr>
          </a:p>
        </p:txBody>
      </p:sp>
    </p:spTree>
    <p:extLst>
      <p:ext uri="{BB962C8B-B14F-4D97-AF65-F5344CB8AC3E}">
        <p14:creationId xmlns:p14="http://schemas.microsoft.com/office/powerpoint/2010/main" val="381642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317A-BB7E-7980-746F-F3EE46D5038C}"/>
              </a:ext>
            </a:extLst>
          </p:cNvPr>
          <p:cNvSpPr>
            <a:spLocks noGrp="1"/>
          </p:cNvSpPr>
          <p:nvPr>
            <p:ph type="title"/>
          </p:nvPr>
        </p:nvSpPr>
        <p:spPr/>
        <p:txBody>
          <a:bodyPr/>
          <a:lstStyle/>
          <a:p>
            <a:br>
              <a:rPr lang="en-US" dirty="0">
                <a:cs typeface="Calibri Light"/>
              </a:rPr>
            </a:br>
            <a:r>
              <a:rPr lang="en-US" dirty="0"/>
              <a:t>NLP Terminology</a:t>
            </a:r>
          </a:p>
          <a:p>
            <a:endParaRPr lang="en-US" dirty="0">
              <a:cs typeface="Calibri Light"/>
            </a:endParaRPr>
          </a:p>
        </p:txBody>
      </p:sp>
      <p:sp>
        <p:nvSpPr>
          <p:cNvPr id="3" name="Content Placeholder 2">
            <a:extLst>
              <a:ext uri="{FF2B5EF4-FFF2-40B4-BE49-F238E27FC236}">
                <a16:creationId xmlns:a16="http://schemas.microsoft.com/office/drawing/2014/main" id="{9A084572-B94C-9CB3-AD93-F7CB5E209E15}"/>
              </a:ext>
            </a:extLst>
          </p:cNvPr>
          <p:cNvSpPr>
            <a:spLocks noGrp="1"/>
          </p:cNvSpPr>
          <p:nvPr>
            <p:ph idx="1"/>
          </p:nvPr>
        </p:nvSpPr>
        <p:spPr>
          <a:xfrm>
            <a:off x="838200" y="1825625"/>
            <a:ext cx="10875033" cy="4351338"/>
          </a:xfrm>
        </p:spPr>
        <p:txBody>
          <a:bodyPr vert="horz" lIns="91440" tIns="45720" rIns="91440" bIns="45720" rtlCol="0" anchor="t">
            <a:normAutofit fontScale="92500"/>
          </a:bodyPr>
          <a:lstStyle/>
          <a:p>
            <a:r>
              <a:rPr lang="en-US" b="1" dirty="0">
                <a:solidFill>
                  <a:srgbClr val="FF0000"/>
                </a:solidFill>
                <a:latin typeface="Verdana"/>
                <a:ea typeface="Verdana"/>
              </a:rPr>
              <a:t>Phonology</a:t>
            </a:r>
            <a:r>
              <a:rPr lang="en-US" dirty="0">
                <a:solidFill>
                  <a:srgbClr val="FF0000"/>
                </a:solidFill>
                <a:latin typeface="Verdana"/>
                <a:ea typeface="Verdana"/>
              </a:rPr>
              <a:t> </a:t>
            </a:r>
            <a:r>
              <a:rPr lang="en-US" dirty="0">
                <a:latin typeface="Verdana"/>
                <a:ea typeface="Verdana"/>
              </a:rPr>
              <a:t>− It is study of organizing sound systematically.</a:t>
            </a:r>
            <a:endParaRPr lang="en-US" dirty="0">
              <a:cs typeface="Calibri" panose="020F0502020204030204"/>
            </a:endParaRPr>
          </a:p>
          <a:p>
            <a:r>
              <a:rPr lang="en-US" b="1" dirty="0">
                <a:solidFill>
                  <a:srgbClr val="FF0000"/>
                </a:solidFill>
                <a:latin typeface="Verdana"/>
                <a:ea typeface="Verdana"/>
              </a:rPr>
              <a:t>Morphology</a:t>
            </a:r>
            <a:r>
              <a:rPr lang="en-US" dirty="0">
                <a:solidFill>
                  <a:srgbClr val="FF0000"/>
                </a:solidFill>
                <a:latin typeface="Verdana"/>
                <a:ea typeface="Verdana"/>
              </a:rPr>
              <a:t> </a:t>
            </a:r>
            <a:r>
              <a:rPr lang="en-US" dirty="0">
                <a:latin typeface="Verdana"/>
                <a:ea typeface="Verdana"/>
              </a:rPr>
              <a:t>− It is a study of construction of words from primitive meaningful units.</a:t>
            </a:r>
            <a:endParaRPr lang="en-US" dirty="0"/>
          </a:p>
          <a:p>
            <a:r>
              <a:rPr lang="en-US" b="1" dirty="0">
                <a:solidFill>
                  <a:srgbClr val="FF0000"/>
                </a:solidFill>
                <a:latin typeface="Verdana"/>
                <a:ea typeface="Verdana"/>
              </a:rPr>
              <a:t>Morpheme</a:t>
            </a:r>
            <a:r>
              <a:rPr lang="en-US" dirty="0">
                <a:latin typeface="Verdana"/>
                <a:ea typeface="Verdana"/>
              </a:rPr>
              <a:t> − It is primitive unit of meaning in a language.</a:t>
            </a:r>
            <a:endParaRPr lang="en-US" dirty="0"/>
          </a:p>
          <a:p>
            <a:r>
              <a:rPr lang="en-US" b="1" dirty="0">
                <a:solidFill>
                  <a:srgbClr val="FF0000"/>
                </a:solidFill>
                <a:latin typeface="Verdana"/>
                <a:ea typeface="Verdana"/>
              </a:rPr>
              <a:t>Syntax</a:t>
            </a:r>
            <a:r>
              <a:rPr lang="en-US" dirty="0">
                <a:latin typeface="Verdana"/>
                <a:ea typeface="Verdana"/>
              </a:rPr>
              <a:t> − It refers to arranging words to make a sentence. It also involves determining the structural role of words in the sentence and in phrases.</a:t>
            </a:r>
            <a:endParaRPr lang="en-US" dirty="0"/>
          </a:p>
          <a:p>
            <a:r>
              <a:rPr lang="en-US" b="1" dirty="0">
                <a:solidFill>
                  <a:srgbClr val="FF0000"/>
                </a:solidFill>
                <a:latin typeface="Verdana"/>
                <a:ea typeface="Verdana"/>
              </a:rPr>
              <a:t>Semantics</a:t>
            </a:r>
            <a:r>
              <a:rPr lang="en-US" dirty="0">
                <a:latin typeface="Verdana"/>
                <a:ea typeface="Verdana"/>
              </a:rPr>
              <a:t> − It is concerned with the meaning of words and how to combine words into meaningful phrases and sentences.</a:t>
            </a:r>
            <a:endParaRPr lang="en-US" dirty="0"/>
          </a:p>
          <a:p>
            <a:endParaRPr lang="en-US" dirty="0">
              <a:cs typeface="Calibri"/>
            </a:endParaRPr>
          </a:p>
        </p:txBody>
      </p:sp>
    </p:spTree>
    <p:extLst>
      <p:ext uri="{BB962C8B-B14F-4D97-AF65-F5344CB8AC3E}">
        <p14:creationId xmlns:p14="http://schemas.microsoft.com/office/powerpoint/2010/main" val="3629166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Natural Language processing</vt:lpstr>
      <vt:lpstr>Natural Language Processing (NLP)</vt:lpstr>
      <vt:lpstr>Natural Language Processing</vt:lpstr>
      <vt:lpstr> Components of NLP </vt:lpstr>
      <vt:lpstr>PowerPoint Presentation</vt:lpstr>
      <vt:lpstr> Difficulties in NLU </vt:lpstr>
      <vt:lpstr> Difficulties in NLU </vt:lpstr>
      <vt:lpstr> Difficulties in NLU </vt:lpstr>
      <vt:lpstr> NLP Terminology </vt:lpstr>
      <vt:lpstr> NLP Terminology </vt:lpstr>
      <vt:lpstr> Steps in NLP </vt:lpstr>
      <vt:lpstr>Lexical Analysis </vt:lpstr>
      <vt:lpstr>Syntactic Analysis (Parsing)</vt:lpstr>
      <vt:lpstr>Semantic Analysis </vt:lpstr>
      <vt:lpstr>Discourse Integration </vt:lpstr>
      <vt:lpstr>Pragmatic Analysis</vt:lpstr>
      <vt:lpstr> What is Syntactic Processing? </vt:lpstr>
      <vt:lpstr>PowerPoint Presentation</vt:lpstr>
      <vt:lpstr>PowerPoint Presentation</vt:lpstr>
      <vt:lpstr> How Does Syntactic Processing Work? </vt:lpstr>
      <vt:lpstr>PowerPoint Presentation</vt:lpstr>
      <vt:lpstr>Why Is Syntactic Processing Important in NLP? </vt:lpstr>
      <vt:lpstr>PowerPoint Presentation</vt:lpstr>
      <vt:lpstr> What Is Semantic Analysis? </vt:lpstr>
      <vt:lpstr>Critical elements of semantic analysis</vt:lpstr>
      <vt:lpstr>Critical elements of semantic analysis</vt:lpstr>
      <vt:lpstr> Semantic Analysis Techniques </vt:lpstr>
      <vt:lpstr> Semantic Analysis Techniques </vt:lpstr>
      <vt:lpstr> Semantic Extraction Models </vt:lpstr>
      <vt:lpstr> Semantic Extraction Models </vt:lpstr>
      <vt:lpstr>Discourse &amp; pragmatic processing.</vt:lpstr>
      <vt:lpstr>PowerPoint Presentation</vt:lpstr>
      <vt:lpstr>PowerPoint Presentation</vt:lpstr>
      <vt:lpstr>PowerPoint Presentation</vt:lpstr>
      <vt:lpstr> Importance of Pragmatics in NLP </vt:lpstr>
      <vt:lpstr>PowerPoint Presentation</vt:lpstr>
      <vt:lpstr> Aspects Of Pragmatics </vt:lpstr>
      <vt:lpstr> Aspects Of Pragmatics </vt:lpstr>
      <vt:lpstr> Aspects Of Pragmatics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230</cp:revision>
  <dcterms:created xsi:type="dcterms:W3CDTF">2023-11-07T15:57:06Z</dcterms:created>
  <dcterms:modified xsi:type="dcterms:W3CDTF">2023-11-09T02:20:26Z</dcterms:modified>
</cp:coreProperties>
</file>