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78"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Roboto" panose="02000000000000000000" pitchFamily="2" charset="0"/>
      <p:regular r:id="rId42"/>
      <p:bold r:id="rId43"/>
      <p:italic r:id="rId44"/>
      <p:boldItalic r:id="rId45"/>
    </p:embeddedFont>
    <p:embeddedFont>
      <p:font typeface="Roboto Slab" pitchFamily="2" charset="0"/>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94660"/>
  </p:normalViewPr>
  <p:slideViewPr>
    <p:cSldViewPr snapToGrid="0">
      <p:cViewPr varScale="1">
        <p:scale>
          <a:sx n="103" d="100"/>
          <a:sy n="103" d="100"/>
        </p:scale>
        <p:origin x="95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90156697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90156697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901566970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901566970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9015669707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901566970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9015669707_0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9015669707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9015669707_0_1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9015669707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9015669707_0_1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9015669707_0_1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90118135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90118135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901181358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901181358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Introduction to Drug Discovery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CAE51-A2B0-F165-959C-1DEFEA140147}"/>
              </a:ext>
            </a:extLst>
          </p:cNvPr>
          <p:cNvSpPr>
            <a:spLocks noGrp="1"/>
          </p:cNvSpPr>
          <p:nvPr>
            <p:ph type="title"/>
          </p:nvPr>
        </p:nvSpPr>
        <p:spPr/>
        <p:txBody>
          <a:bodyPr/>
          <a:lstStyle/>
          <a:p>
            <a:r>
              <a:rPr lang="en-US" dirty="0"/>
              <a:t>Basic Four Stages of Drug Discovery</a:t>
            </a:r>
            <a:endParaRPr lang="en-IN" dirty="0"/>
          </a:p>
        </p:txBody>
      </p:sp>
      <p:pic>
        <p:nvPicPr>
          <p:cNvPr id="1026" name="Picture 2" descr="The Drug Discovery Process: What Is It and Its Major Steps">
            <a:extLst>
              <a:ext uri="{FF2B5EF4-FFF2-40B4-BE49-F238E27FC236}">
                <a16:creationId xmlns:a16="http://schemas.microsoft.com/office/drawing/2014/main" id="{96C16F97-3D6E-04A7-9AC1-B87578B34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861" y="1045029"/>
            <a:ext cx="8462866" cy="4098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560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60CD8-9263-D711-1C30-821985749DC4}"/>
              </a:ext>
            </a:extLst>
          </p:cNvPr>
          <p:cNvSpPr>
            <a:spLocks noGrp="1"/>
          </p:cNvSpPr>
          <p:nvPr>
            <p:ph type="title"/>
          </p:nvPr>
        </p:nvSpPr>
        <p:spPr/>
        <p:txBody>
          <a:bodyPr/>
          <a:lstStyle/>
          <a:p>
            <a:r>
              <a:rPr lang="en-US" dirty="0"/>
              <a:t>Drug Discovery Stages</a:t>
            </a:r>
            <a:endParaRPr lang="en-IN" dirty="0"/>
          </a:p>
        </p:txBody>
      </p:sp>
      <p:sp>
        <p:nvSpPr>
          <p:cNvPr id="3" name="Text Placeholder 2">
            <a:extLst>
              <a:ext uri="{FF2B5EF4-FFF2-40B4-BE49-F238E27FC236}">
                <a16:creationId xmlns:a16="http://schemas.microsoft.com/office/drawing/2014/main" id="{7CD59698-3ECE-977A-5F35-0618D5225162}"/>
              </a:ext>
            </a:extLst>
          </p:cNvPr>
          <p:cNvSpPr>
            <a:spLocks noGrp="1"/>
          </p:cNvSpPr>
          <p:nvPr>
            <p:ph type="body" idx="1"/>
          </p:nvPr>
        </p:nvSpPr>
        <p:spPr>
          <a:xfrm>
            <a:off x="387900" y="1278293"/>
            <a:ext cx="8368200" cy="3741575"/>
          </a:xfrm>
        </p:spPr>
        <p:txBody>
          <a:bodyPr>
            <a:normAutofit/>
          </a:bodyPr>
          <a:lstStyle/>
          <a:p>
            <a:pPr>
              <a:buAutoNum type="arabicPeriod"/>
            </a:pPr>
            <a:r>
              <a:rPr lang="en-US" sz="2600" dirty="0"/>
              <a:t>Early Drug Discovery</a:t>
            </a:r>
          </a:p>
          <a:p>
            <a:pPr marL="114300" indent="0">
              <a:buNone/>
            </a:pPr>
            <a:r>
              <a:rPr lang="en-US" sz="2600" dirty="0"/>
              <a:t>	Researchers Collaborate to identify and optimize potential leads to specific Targets.</a:t>
            </a:r>
          </a:p>
          <a:p>
            <a:pPr marL="114300" indent="0">
              <a:buNone/>
            </a:pPr>
            <a:r>
              <a:rPr lang="en-US" sz="2600" dirty="0"/>
              <a:t>	Essentially the leads must elicit a desirable effect on a specific biological target implicated in a disease., in the hopes of treating it.</a:t>
            </a:r>
            <a:endParaRPr lang="en-US" sz="2900" dirty="0"/>
          </a:p>
          <a:p>
            <a:pPr marL="114300" indent="0">
              <a:buNone/>
            </a:pPr>
            <a:r>
              <a:rPr lang="en-US" sz="2900" dirty="0"/>
              <a:t>2</a:t>
            </a:r>
            <a:r>
              <a:rPr lang="en-US" sz="2600" dirty="0"/>
              <a:t>. Preclinical Phase</a:t>
            </a:r>
          </a:p>
        </p:txBody>
      </p:sp>
    </p:spTree>
    <p:extLst>
      <p:ext uri="{BB962C8B-B14F-4D97-AF65-F5344CB8AC3E}">
        <p14:creationId xmlns:p14="http://schemas.microsoft.com/office/powerpoint/2010/main" val="2444101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E559-4F24-75BE-BBE0-1B4D3BC88C8A}"/>
              </a:ext>
            </a:extLst>
          </p:cNvPr>
          <p:cNvSpPr>
            <a:spLocks noGrp="1"/>
          </p:cNvSpPr>
          <p:nvPr>
            <p:ph type="title"/>
          </p:nvPr>
        </p:nvSpPr>
        <p:spPr>
          <a:xfrm>
            <a:off x="247941" y="136533"/>
            <a:ext cx="8368200" cy="686100"/>
          </a:xfrm>
        </p:spPr>
        <p:txBody>
          <a:bodyPr/>
          <a:lstStyle/>
          <a:p>
            <a:r>
              <a:rPr lang="en-US" dirty="0"/>
              <a:t>Continue…</a:t>
            </a:r>
            <a:endParaRPr lang="en-IN" dirty="0"/>
          </a:p>
        </p:txBody>
      </p:sp>
      <p:sp>
        <p:nvSpPr>
          <p:cNvPr id="3" name="Text Placeholder 2">
            <a:extLst>
              <a:ext uri="{FF2B5EF4-FFF2-40B4-BE49-F238E27FC236}">
                <a16:creationId xmlns:a16="http://schemas.microsoft.com/office/drawing/2014/main" id="{8A42CFB0-6A13-2709-FA9D-CB39329C50C4}"/>
              </a:ext>
            </a:extLst>
          </p:cNvPr>
          <p:cNvSpPr>
            <a:spLocks noGrp="1"/>
          </p:cNvSpPr>
          <p:nvPr>
            <p:ph type="body" idx="1"/>
          </p:nvPr>
        </p:nvSpPr>
        <p:spPr/>
        <p:txBody>
          <a:bodyPr/>
          <a:lstStyle/>
          <a:p>
            <a:pPr marL="114300" indent="0">
              <a:buNone/>
            </a:pPr>
            <a:endParaRPr lang="en-US" dirty="0"/>
          </a:p>
          <a:p>
            <a:pPr marL="114300" indent="0">
              <a:buNone/>
            </a:pPr>
            <a:endParaRPr lang="en-US" dirty="0"/>
          </a:p>
        </p:txBody>
      </p:sp>
      <p:pic>
        <p:nvPicPr>
          <p:cNvPr id="4" name="Picture 2" descr="The Drug Discovery Process: What Is It and Its Major Steps">
            <a:extLst>
              <a:ext uri="{FF2B5EF4-FFF2-40B4-BE49-F238E27FC236}">
                <a16:creationId xmlns:a16="http://schemas.microsoft.com/office/drawing/2014/main" id="{7296F282-1F1A-A179-538B-1E8626770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41" y="822633"/>
            <a:ext cx="8830745" cy="4189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348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0A5B-A716-82C8-818F-0FDDD5B53CF9}"/>
              </a:ext>
            </a:extLst>
          </p:cNvPr>
          <p:cNvSpPr>
            <a:spLocks noGrp="1"/>
          </p:cNvSpPr>
          <p:nvPr>
            <p:ph type="title"/>
          </p:nvPr>
        </p:nvSpPr>
        <p:spPr/>
        <p:txBody>
          <a:bodyPr/>
          <a:lstStyle/>
          <a:p>
            <a:r>
              <a:rPr lang="en-US" dirty="0"/>
              <a:t>Preclinical Phase</a:t>
            </a:r>
            <a:endParaRPr lang="en-IN" dirty="0"/>
          </a:p>
        </p:txBody>
      </p:sp>
      <p:sp>
        <p:nvSpPr>
          <p:cNvPr id="3" name="Text Placeholder 2">
            <a:extLst>
              <a:ext uri="{FF2B5EF4-FFF2-40B4-BE49-F238E27FC236}">
                <a16:creationId xmlns:a16="http://schemas.microsoft.com/office/drawing/2014/main" id="{600D8CDA-D271-C672-813B-9BC27DF5F6A5}"/>
              </a:ext>
            </a:extLst>
          </p:cNvPr>
          <p:cNvSpPr>
            <a:spLocks noGrp="1"/>
          </p:cNvSpPr>
          <p:nvPr>
            <p:ph type="body" idx="1"/>
          </p:nvPr>
        </p:nvSpPr>
        <p:spPr>
          <a:xfrm>
            <a:off x="387900" y="1296955"/>
            <a:ext cx="8368200" cy="3760237"/>
          </a:xfrm>
        </p:spPr>
        <p:txBody>
          <a:bodyPr>
            <a:noAutofit/>
          </a:bodyPr>
          <a:lstStyle/>
          <a:p>
            <a:pPr>
              <a:buFont typeface="+mj-lt"/>
              <a:buAutoNum type="arabicPeriod"/>
            </a:pPr>
            <a:r>
              <a:rPr lang="en-US" dirty="0"/>
              <a:t>The substance identified during early drug discovery  are refined, optimized, and extensively tested in laboratory and in Animal or Alternative Models.</a:t>
            </a:r>
          </a:p>
          <a:p>
            <a:pPr>
              <a:buFont typeface="+mj-lt"/>
              <a:buAutoNum type="arabicPeriod"/>
            </a:pPr>
            <a:r>
              <a:rPr lang="en-US" dirty="0"/>
              <a:t>The aim is to provide sufficient evidence of safety and efficacy before clinical phase.</a:t>
            </a:r>
          </a:p>
          <a:p>
            <a:pPr>
              <a:buFont typeface="+mj-lt"/>
              <a:buAutoNum type="arabicPeriod"/>
            </a:pPr>
            <a:r>
              <a:rPr lang="en-US" dirty="0"/>
              <a:t>In Vivo and In Vitro </a:t>
            </a:r>
            <a:r>
              <a:rPr lang="en-IN" dirty="0"/>
              <a:t>Methods.</a:t>
            </a:r>
          </a:p>
          <a:p>
            <a:pPr lvl="3"/>
            <a:r>
              <a:rPr lang="en-IN" sz="1800" dirty="0"/>
              <a:t>In Vivo :-  </a:t>
            </a:r>
            <a:r>
              <a:rPr lang="en-US" sz="1800" b="0" i="0" dirty="0">
                <a:solidFill>
                  <a:schemeClr val="tx1"/>
                </a:solidFill>
                <a:effectLst/>
                <a:latin typeface="Google Sans"/>
              </a:rPr>
              <a:t>In vivo is Latin for “within the living.” It refers to studies that are done within living organisms. For example, studies performed on cattle. </a:t>
            </a:r>
          </a:p>
          <a:p>
            <a:pPr lvl="3"/>
            <a:r>
              <a:rPr lang="en-US" sz="1800" dirty="0">
                <a:solidFill>
                  <a:schemeClr val="tx1"/>
                </a:solidFill>
                <a:latin typeface="Google Sans"/>
              </a:rPr>
              <a:t>In Vitro :- </a:t>
            </a:r>
            <a:r>
              <a:rPr lang="en-IN" sz="1800" b="0" i="0" dirty="0">
                <a:solidFill>
                  <a:srgbClr val="202124"/>
                </a:solidFill>
                <a:effectLst/>
                <a:latin typeface="Google Sans"/>
              </a:rPr>
              <a:t> </a:t>
            </a:r>
            <a:r>
              <a:rPr lang="en-IN" sz="1800" b="0" i="0" dirty="0">
                <a:solidFill>
                  <a:schemeClr val="tx1"/>
                </a:solidFill>
                <a:effectLst/>
                <a:latin typeface="Google Sans"/>
              </a:rPr>
              <a:t>In vitro is Latin for “within the glass.” A study performed in vitro is done outside a living organism. For example, in a test tube or lab.</a:t>
            </a:r>
            <a:endParaRPr lang="en-IN" sz="1800" b="0" i="0" dirty="0">
              <a:solidFill>
                <a:schemeClr val="tx1"/>
              </a:solidFill>
              <a:effectLst/>
              <a:latin typeface="arial" panose="020B0604020202020204" pitchFamily="34" charset="0"/>
            </a:endParaRPr>
          </a:p>
          <a:p>
            <a:pPr marL="114300" indent="0">
              <a:buNone/>
            </a:pPr>
            <a:br>
              <a:rPr lang="en-IN" b="0" i="0" dirty="0">
                <a:solidFill>
                  <a:srgbClr val="202124"/>
                </a:solidFill>
                <a:effectLst/>
                <a:latin typeface="arial" panose="020B0604020202020204" pitchFamily="34" charset="0"/>
              </a:rPr>
            </a:br>
            <a:endParaRPr lang="en-US" dirty="0">
              <a:solidFill>
                <a:schemeClr val="tx1"/>
              </a:solidFill>
            </a:endParaRPr>
          </a:p>
        </p:txBody>
      </p:sp>
    </p:spTree>
    <p:extLst>
      <p:ext uri="{BB962C8B-B14F-4D97-AF65-F5344CB8AC3E}">
        <p14:creationId xmlns:p14="http://schemas.microsoft.com/office/powerpoint/2010/main" val="3867763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FB6B-9EB6-1518-567F-B6A059786CFF}"/>
              </a:ext>
            </a:extLst>
          </p:cNvPr>
          <p:cNvSpPr>
            <a:spLocks noGrp="1"/>
          </p:cNvSpPr>
          <p:nvPr>
            <p:ph type="title"/>
          </p:nvPr>
        </p:nvSpPr>
        <p:spPr/>
        <p:txBody>
          <a:bodyPr/>
          <a:lstStyle/>
          <a:p>
            <a:r>
              <a:rPr lang="en-US" dirty="0"/>
              <a:t>Clinical Phase</a:t>
            </a:r>
            <a:endParaRPr lang="en-IN" dirty="0"/>
          </a:p>
        </p:txBody>
      </p:sp>
      <p:sp>
        <p:nvSpPr>
          <p:cNvPr id="3" name="Text Placeholder 2">
            <a:extLst>
              <a:ext uri="{FF2B5EF4-FFF2-40B4-BE49-F238E27FC236}">
                <a16:creationId xmlns:a16="http://schemas.microsoft.com/office/drawing/2014/main" id="{403023CC-0E4C-C204-EBB4-6B70F1CAF9F2}"/>
              </a:ext>
            </a:extLst>
          </p:cNvPr>
          <p:cNvSpPr>
            <a:spLocks noGrp="1"/>
          </p:cNvSpPr>
          <p:nvPr>
            <p:ph type="body" idx="1"/>
          </p:nvPr>
        </p:nvSpPr>
        <p:spPr>
          <a:xfrm>
            <a:off x="481206" y="1340535"/>
            <a:ext cx="8368200" cy="3078900"/>
          </a:xfrm>
        </p:spPr>
        <p:txBody>
          <a:bodyPr/>
          <a:lstStyle/>
          <a:p>
            <a:r>
              <a:rPr lang="en-US" b="0" i="0" dirty="0">
                <a:solidFill>
                  <a:schemeClr val="tx1"/>
                </a:solidFill>
                <a:effectLst/>
                <a:latin typeface="Arial" panose="020B0604020202020204" pitchFamily="34" charset="0"/>
              </a:rPr>
              <a:t>Before the Clinical Trials start it must be ensured that the new substance is available in sufficient quantities during the clinical studies.</a:t>
            </a:r>
          </a:p>
          <a:p>
            <a:r>
              <a:rPr lang="en-US" b="0" i="0" dirty="0">
                <a:solidFill>
                  <a:schemeClr val="tx1"/>
                </a:solidFill>
                <a:effectLst/>
                <a:latin typeface="Arial" panose="020B0604020202020204" pitchFamily="34" charset="0"/>
              </a:rPr>
              <a:t>Clinical Trials are composed of four phases: </a:t>
            </a:r>
            <a:r>
              <a:rPr lang="en-US" b="1" i="0" dirty="0">
                <a:solidFill>
                  <a:schemeClr val="tx1"/>
                </a:solidFill>
                <a:effectLst/>
                <a:latin typeface="Arial" panose="020B0604020202020204" pitchFamily="34" charset="0"/>
              </a:rPr>
              <a:t>Phase I, II, III, and IV.</a:t>
            </a:r>
            <a:r>
              <a:rPr lang="en-US" b="0" i="0" dirty="0">
                <a:solidFill>
                  <a:schemeClr val="tx1"/>
                </a:solidFill>
                <a:effectLst/>
                <a:latin typeface="Arial" panose="020B0604020202020204" pitchFamily="34" charset="0"/>
              </a:rPr>
              <a:t> </a:t>
            </a:r>
          </a:p>
          <a:p>
            <a:r>
              <a:rPr lang="en-US" dirty="0">
                <a:solidFill>
                  <a:schemeClr val="tx1"/>
                </a:solidFill>
                <a:latin typeface="Arial" panose="020B0604020202020204" pitchFamily="34" charset="0"/>
              </a:rPr>
              <a:t>Phase I :</a:t>
            </a:r>
          </a:p>
          <a:p>
            <a:pPr marL="114300" indent="0">
              <a:buNone/>
            </a:pPr>
            <a:r>
              <a:rPr lang="en-US" dirty="0">
                <a:solidFill>
                  <a:schemeClr val="tx1"/>
                </a:solidFill>
                <a:latin typeface="Arial" panose="020B0604020202020204" pitchFamily="34" charset="0"/>
              </a:rPr>
              <a:t>	I</a:t>
            </a:r>
            <a:r>
              <a:rPr lang="en-US" b="0" i="0" dirty="0">
                <a:solidFill>
                  <a:schemeClr val="tx1"/>
                </a:solidFill>
                <a:effectLst/>
                <a:latin typeface="Arial" panose="020B0604020202020204" pitchFamily="34" charset="0"/>
              </a:rPr>
              <a:t>n the first stage, the tolerance and safety of the drug candidate will be tested in a very small group of healthy subjects</a:t>
            </a:r>
          </a:p>
          <a:p>
            <a:pPr marL="114300" indent="0">
              <a:buNone/>
            </a:pPr>
            <a:r>
              <a:rPr lang="en-US" dirty="0">
                <a:solidFill>
                  <a:schemeClr val="tx1"/>
                </a:solidFill>
                <a:latin typeface="Arial" panose="020B0604020202020204" pitchFamily="34" charset="0"/>
              </a:rPr>
              <a:t>	Phase I aims to answer the following questions.</a:t>
            </a:r>
            <a:endParaRPr lang="en-US" b="0" i="0" dirty="0">
              <a:solidFill>
                <a:schemeClr val="tx1"/>
              </a:solidFill>
              <a:effectLst/>
              <a:latin typeface="Arial" panose="020B0604020202020204" pitchFamily="34" charset="0"/>
            </a:endParaRPr>
          </a:p>
          <a:p>
            <a:pPr marL="114300" indent="0">
              <a:buNone/>
            </a:pPr>
            <a:endParaRPr lang="en-IN" dirty="0">
              <a:solidFill>
                <a:schemeClr val="tx1"/>
              </a:solidFill>
            </a:endParaRPr>
          </a:p>
        </p:txBody>
      </p:sp>
      <p:pic>
        <p:nvPicPr>
          <p:cNvPr id="1026" name="Picture 2" descr="The Drug Discovery Process: What Is It and Its Major Steps">
            <a:extLst>
              <a:ext uri="{FF2B5EF4-FFF2-40B4-BE49-F238E27FC236}">
                <a16:creationId xmlns:a16="http://schemas.microsoft.com/office/drawing/2014/main" id="{2EA4C729-5D0B-AD29-9280-17EE70FAE1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8368" y="3880903"/>
            <a:ext cx="3369132" cy="8045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Drug Discovery Process: What Is It and Its Major Steps">
            <a:extLst>
              <a:ext uri="{FF2B5EF4-FFF2-40B4-BE49-F238E27FC236}">
                <a16:creationId xmlns:a16="http://schemas.microsoft.com/office/drawing/2014/main" id="{60481385-52E3-45B0-C88F-D5A7958393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456" y="3880903"/>
            <a:ext cx="2541912" cy="8045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Drug Discovery Process: What Is It and Its Major Steps">
            <a:extLst>
              <a:ext uri="{FF2B5EF4-FFF2-40B4-BE49-F238E27FC236}">
                <a16:creationId xmlns:a16="http://schemas.microsoft.com/office/drawing/2014/main" id="{DED8C38A-AE21-13CC-3D7F-3E228ED254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7500" y="3844651"/>
            <a:ext cx="2753309" cy="804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437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FD314-C11E-C13F-8305-B2D5B1144356}"/>
              </a:ext>
            </a:extLst>
          </p:cNvPr>
          <p:cNvSpPr>
            <a:spLocks noGrp="1"/>
          </p:cNvSpPr>
          <p:nvPr>
            <p:ph type="title"/>
          </p:nvPr>
        </p:nvSpPr>
        <p:spPr/>
        <p:txBody>
          <a:bodyPr>
            <a:normAutofit/>
          </a:bodyPr>
          <a:lstStyle/>
          <a:p>
            <a:r>
              <a:rPr lang="en-US" dirty="0"/>
              <a:t>Clinical Phase II…</a:t>
            </a:r>
            <a:endParaRPr lang="en-IN" dirty="0"/>
          </a:p>
        </p:txBody>
      </p:sp>
      <p:sp>
        <p:nvSpPr>
          <p:cNvPr id="3" name="Text Placeholder 2">
            <a:extLst>
              <a:ext uri="{FF2B5EF4-FFF2-40B4-BE49-F238E27FC236}">
                <a16:creationId xmlns:a16="http://schemas.microsoft.com/office/drawing/2014/main" id="{B5B77D71-08F4-A4EE-DF8E-399E9EFC7451}"/>
              </a:ext>
            </a:extLst>
          </p:cNvPr>
          <p:cNvSpPr>
            <a:spLocks noGrp="1"/>
          </p:cNvSpPr>
          <p:nvPr>
            <p:ph type="body" idx="1"/>
          </p:nvPr>
        </p:nvSpPr>
        <p:spPr/>
        <p:txBody>
          <a:bodyPr>
            <a:normAutofit lnSpcReduction="10000"/>
          </a:bodyPr>
          <a:lstStyle/>
          <a:p>
            <a:r>
              <a:rPr lang="en-US" sz="2000" b="0" i="0" dirty="0">
                <a:solidFill>
                  <a:schemeClr val="tx1"/>
                </a:solidFill>
                <a:effectLst/>
                <a:latin typeface="Arial" panose="020B0604020202020204" pitchFamily="34" charset="0"/>
              </a:rPr>
              <a:t>After tolerance and effectiveness have been tested in a small group, </a:t>
            </a:r>
            <a:r>
              <a:rPr lang="en-US" sz="2000" b="1" i="0" dirty="0">
                <a:solidFill>
                  <a:schemeClr val="tx1"/>
                </a:solidFill>
                <a:effectLst/>
                <a:latin typeface="Arial" panose="020B0604020202020204" pitchFamily="34" charset="0"/>
              </a:rPr>
              <a:t>phases </a:t>
            </a:r>
            <a:r>
              <a:rPr lang="en-US" sz="2000" b="1" i="0" dirty="0" err="1">
                <a:solidFill>
                  <a:schemeClr val="tx1"/>
                </a:solidFill>
                <a:effectLst/>
                <a:latin typeface="Arial" panose="020B0604020202020204" pitchFamily="34" charset="0"/>
              </a:rPr>
              <a:t>IIa</a:t>
            </a:r>
            <a:r>
              <a:rPr lang="en-US" sz="2000" b="1" i="0" dirty="0">
                <a:solidFill>
                  <a:schemeClr val="tx1"/>
                </a:solidFill>
                <a:effectLst/>
                <a:latin typeface="Arial" panose="020B0604020202020204" pitchFamily="34" charset="0"/>
              </a:rPr>
              <a:t>, and IIb are started to examine the effectiveness, tolerability, and dosage</a:t>
            </a:r>
            <a:r>
              <a:rPr lang="en-US" sz="2000" b="0" i="0" dirty="0">
                <a:solidFill>
                  <a:schemeClr val="tx1"/>
                </a:solidFill>
                <a:effectLst/>
                <a:latin typeface="Arial" panose="020B0604020202020204" pitchFamily="34" charset="0"/>
              </a:rPr>
              <a:t> in a larger group.</a:t>
            </a:r>
          </a:p>
          <a:p>
            <a:r>
              <a:rPr lang="en-US" sz="2000" b="0" i="0" dirty="0">
                <a:solidFill>
                  <a:schemeClr val="tx1"/>
                </a:solidFill>
                <a:effectLst/>
                <a:latin typeface="Arial" panose="020B0604020202020204" pitchFamily="34" charset="0"/>
              </a:rPr>
              <a:t>In Phase II clinical studies, the effect is tested on people suffering from a specific disease. Up to 500 patients will take part in the Phase II studies. </a:t>
            </a:r>
          </a:p>
          <a:p>
            <a:r>
              <a:rPr lang="en-US" sz="2000" b="0" i="0" dirty="0">
                <a:solidFill>
                  <a:schemeClr val="tx1"/>
                </a:solidFill>
                <a:effectLst/>
                <a:latin typeface="Arial" panose="020B0604020202020204" pitchFamily="34" charset="0"/>
              </a:rPr>
              <a:t>In this phase, not only the effectiveness and tolerability of the drug should be checked, but also the appropriate dosage should be determined.</a:t>
            </a:r>
            <a:endParaRPr lang="en-IN" sz="2000" dirty="0">
              <a:solidFill>
                <a:schemeClr val="tx1"/>
              </a:solidFill>
            </a:endParaRPr>
          </a:p>
        </p:txBody>
      </p:sp>
    </p:spTree>
    <p:extLst>
      <p:ext uri="{BB962C8B-B14F-4D97-AF65-F5344CB8AC3E}">
        <p14:creationId xmlns:p14="http://schemas.microsoft.com/office/powerpoint/2010/main" val="106157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CD63-A45F-634A-173A-6E636C2A803D}"/>
              </a:ext>
            </a:extLst>
          </p:cNvPr>
          <p:cNvSpPr>
            <a:spLocks noGrp="1"/>
          </p:cNvSpPr>
          <p:nvPr>
            <p:ph type="title"/>
          </p:nvPr>
        </p:nvSpPr>
        <p:spPr/>
        <p:txBody>
          <a:bodyPr/>
          <a:lstStyle/>
          <a:p>
            <a:r>
              <a:rPr lang="en-US" dirty="0"/>
              <a:t>Clinical Phase III</a:t>
            </a:r>
            <a:endParaRPr lang="en-IN" dirty="0"/>
          </a:p>
        </p:txBody>
      </p:sp>
      <p:sp>
        <p:nvSpPr>
          <p:cNvPr id="3" name="Text Placeholder 2">
            <a:extLst>
              <a:ext uri="{FF2B5EF4-FFF2-40B4-BE49-F238E27FC236}">
                <a16:creationId xmlns:a16="http://schemas.microsoft.com/office/drawing/2014/main" id="{C4B1B941-3BEB-C31B-325F-F948261A24F9}"/>
              </a:ext>
            </a:extLst>
          </p:cNvPr>
          <p:cNvSpPr>
            <a:spLocks noGrp="1"/>
          </p:cNvSpPr>
          <p:nvPr>
            <p:ph type="body" idx="1"/>
          </p:nvPr>
        </p:nvSpPr>
        <p:spPr/>
        <p:txBody>
          <a:bodyPr>
            <a:normAutofit/>
          </a:bodyPr>
          <a:lstStyle/>
          <a:p>
            <a:r>
              <a:rPr lang="en-US" sz="2000" b="0" i="0" dirty="0">
                <a:solidFill>
                  <a:schemeClr val="tx1"/>
                </a:solidFill>
                <a:effectLst/>
                <a:latin typeface="Arial" panose="020B0604020202020204" pitchFamily="34" charset="0"/>
              </a:rPr>
              <a:t>If the drug has successfully passed Phase II, it will be further investigated in a larger number of patients in Phase III clinical studies. </a:t>
            </a:r>
          </a:p>
          <a:p>
            <a:r>
              <a:rPr lang="en-US" sz="2000" b="0" i="0" dirty="0">
                <a:solidFill>
                  <a:schemeClr val="tx1"/>
                </a:solidFill>
                <a:effectLst/>
                <a:latin typeface="Arial" panose="020B0604020202020204" pitchFamily="34" charset="0"/>
              </a:rPr>
              <a:t>The aim is to show that the drug offers the desired effectiveness in many patients. Rare side effects can also be discovered during this phase.</a:t>
            </a:r>
          </a:p>
          <a:p>
            <a:r>
              <a:rPr lang="en-US" sz="2000" b="0" i="0" dirty="0">
                <a:solidFill>
                  <a:schemeClr val="tx1"/>
                </a:solidFill>
                <a:effectLst/>
                <a:latin typeface="Arial" panose="020B0604020202020204" pitchFamily="34" charset="0"/>
              </a:rPr>
              <a:t>If Phase III is successful, the manufacturer can apply for approval for the drug - that is, official permission to put the drug on the market.</a:t>
            </a:r>
            <a:endParaRPr lang="en-IN" sz="2000" dirty="0">
              <a:solidFill>
                <a:schemeClr val="tx1"/>
              </a:solidFill>
            </a:endParaRPr>
          </a:p>
        </p:txBody>
      </p:sp>
    </p:spTree>
    <p:extLst>
      <p:ext uri="{BB962C8B-B14F-4D97-AF65-F5344CB8AC3E}">
        <p14:creationId xmlns:p14="http://schemas.microsoft.com/office/powerpoint/2010/main" val="429140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47A5F-3412-4318-AAC4-4A4528340F77}"/>
              </a:ext>
            </a:extLst>
          </p:cNvPr>
          <p:cNvSpPr>
            <a:spLocks noGrp="1"/>
          </p:cNvSpPr>
          <p:nvPr>
            <p:ph type="title"/>
          </p:nvPr>
        </p:nvSpPr>
        <p:spPr/>
        <p:txBody>
          <a:bodyPr/>
          <a:lstStyle/>
          <a:p>
            <a:r>
              <a:rPr lang="en-US" dirty="0"/>
              <a:t>Regulatory Approval</a:t>
            </a:r>
            <a:endParaRPr lang="en-IN" dirty="0"/>
          </a:p>
        </p:txBody>
      </p:sp>
      <p:sp>
        <p:nvSpPr>
          <p:cNvPr id="3" name="Text Placeholder 2">
            <a:extLst>
              <a:ext uri="{FF2B5EF4-FFF2-40B4-BE49-F238E27FC236}">
                <a16:creationId xmlns:a16="http://schemas.microsoft.com/office/drawing/2014/main" id="{AB172DC3-C50D-4AF6-7C44-7860AA1C8CCA}"/>
              </a:ext>
            </a:extLst>
          </p:cNvPr>
          <p:cNvSpPr>
            <a:spLocks noGrp="1"/>
          </p:cNvSpPr>
          <p:nvPr>
            <p:ph type="body" idx="1"/>
          </p:nvPr>
        </p:nvSpPr>
        <p:spPr/>
        <p:txBody>
          <a:bodyPr/>
          <a:lstStyle/>
          <a:p>
            <a:r>
              <a:rPr lang="en-US" b="0" i="0" dirty="0">
                <a:solidFill>
                  <a:schemeClr val="tx1"/>
                </a:solidFill>
                <a:effectLst/>
                <a:latin typeface="Arial" panose="020B0604020202020204" pitchFamily="34" charset="0"/>
              </a:rPr>
              <a:t>When the development of a drug is almost completed, </a:t>
            </a:r>
            <a:r>
              <a:rPr lang="en-US" b="1" i="0" dirty="0">
                <a:solidFill>
                  <a:schemeClr val="tx1"/>
                </a:solidFill>
                <a:effectLst/>
                <a:latin typeface="Arial" panose="020B0604020202020204" pitchFamily="34" charset="0"/>
              </a:rPr>
              <a:t>the approval documentation is drawn up and submitted to the competent authority.</a:t>
            </a:r>
          </a:p>
          <a:p>
            <a:r>
              <a:rPr lang="en-US" b="0" i="0" dirty="0">
                <a:solidFill>
                  <a:schemeClr val="tx1"/>
                </a:solidFill>
                <a:effectLst/>
                <a:latin typeface="Arial" panose="020B0604020202020204" pitchFamily="34" charset="0"/>
              </a:rPr>
              <a:t>The essential prerequisites for approval of a drug are adequate pharmaceutical quality, therapeutic effectiveness, and safety.</a:t>
            </a:r>
          </a:p>
          <a:p>
            <a:r>
              <a:rPr lang="en-US" b="1" i="0" dirty="0">
                <a:solidFill>
                  <a:schemeClr val="tx1"/>
                </a:solidFill>
                <a:effectLst/>
                <a:latin typeface="Arial" panose="020B0604020202020204" pitchFamily="34" charset="0"/>
              </a:rPr>
              <a:t>the drug must have a favorable risk-benefit ratio</a:t>
            </a:r>
          </a:p>
          <a:p>
            <a:r>
              <a:rPr lang="en-US" b="0" i="0" dirty="0">
                <a:solidFill>
                  <a:schemeClr val="tx1"/>
                </a:solidFill>
                <a:effectLst/>
                <a:latin typeface="Arial" panose="020B0604020202020204" pitchFamily="34" charset="0"/>
              </a:rPr>
              <a:t>In the course of the authorization process, a very important document is also produced: </a:t>
            </a:r>
            <a:r>
              <a:rPr lang="en-US" b="1" i="0" dirty="0">
                <a:solidFill>
                  <a:schemeClr val="tx1"/>
                </a:solidFill>
                <a:effectLst/>
                <a:latin typeface="Arial" panose="020B0604020202020204" pitchFamily="34" charset="0"/>
              </a:rPr>
              <a:t>the “Summary of Product Characteristics.”</a:t>
            </a:r>
            <a:endParaRPr lang="en-IN" dirty="0">
              <a:solidFill>
                <a:schemeClr val="tx1"/>
              </a:solidFill>
            </a:endParaRPr>
          </a:p>
        </p:txBody>
      </p:sp>
    </p:spTree>
    <p:extLst>
      <p:ext uri="{BB962C8B-B14F-4D97-AF65-F5344CB8AC3E}">
        <p14:creationId xmlns:p14="http://schemas.microsoft.com/office/powerpoint/2010/main" val="130576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2EC3-FBAA-B8F1-ED46-041FF0482AB8}"/>
              </a:ext>
            </a:extLst>
          </p:cNvPr>
          <p:cNvSpPr>
            <a:spLocks noGrp="1"/>
          </p:cNvSpPr>
          <p:nvPr>
            <p:ph type="title"/>
          </p:nvPr>
        </p:nvSpPr>
        <p:spPr/>
        <p:txBody>
          <a:bodyPr/>
          <a:lstStyle/>
          <a:p>
            <a:r>
              <a:rPr lang="en-US" dirty="0"/>
              <a:t>Computer Aided Drug Design</a:t>
            </a:r>
            <a:endParaRPr lang="en-IN" dirty="0"/>
          </a:p>
        </p:txBody>
      </p:sp>
      <p:sp>
        <p:nvSpPr>
          <p:cNvPr id="3" name="Text Placeholder 2">
            <a:extLst>
              <a:ext uri="{FF2B5EF4-FFF2-40B4-BE49-F238E27FC236}">
                <a16:creationId xmlns:a16="http://schemas.microsoft.com/office/drawing/2014/main" id="{654C76FC-12C7-51AD-34CE-06B36FA6327C}"/>
              </a:ext>
            </a:extLst>
          </p:cNvPr>
          <p:cNvSpPr>
            <a:spLocks noGrp="1"/>
          </p:cNvSpPr>
          <p:nvPr>
            <p:ph type="body" idx="1"/>
          </p:nvPr>
        </p:nvSpPr>
        <p:spPr>
          <a:xfrm>
            <a:off x="387900" y="1296955"/>
            <a:ext cx="8368200" cy="3573625"/>
          </a:xfrm>
        </p:spPr>
        <p:txBody>
          <a:bodyPr>
            <a:normAutofit/>
          </a:bodyPr>
          <a:lstStyle/>
          <a:p>
            <a:r>
              <a:rPr lang="en-US" dirty="0"/>
              <a:t>CADD represents computational methods and resources that are used to facilitate the design and discovery of new therapeutic solutions.</a:t>
            </a:r>
          </a:p>
          <a:p>
            <a:r>
              <a:rPr lang="en-US" dirty="0"/>
              <a:t>Objective: Screen, optimize and evaluate the activity of the compound against the target.</a:t>
            </a:r>
          </a:p>
          <a:p>
            <a:r>
              <a:rPr lang="en-US" dirty="0"/>
              <a:t>The advancement in CADD is based on similarity, target identification structure prediction , binding site, validation understanding the protein ligand interaction along with screening vast set of compounds, grasping the molecular dynamics simulations based on Physiological conditions tallying with ADMET properties, estimating biological activity using QSAR which is required for the lead compound for better efficacy and selectivity</a:t>
            </a:r>
            <a:endParaRPr lang="en-IN" dirty="0"/>
          </a:p>
        </p:txBody>
      </p:sp>
    </p:spTree>
    <p:extLst>
      <p:ext uri="{BB962C8B-B14F-4D97-AF65-F5344CB8AC3E}">
        <p14:creationId xmlns:p14="http://schemas.microsoft.com/office/powerpoint/2010/main" val="2773434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B563-2263-7255-23F6-E8E72127FB1F}"/>
              </a:ext>
            </a:extLst>
          </p:cNvPr>
          <p:cNvSpPr>
            <a:spLocks noGrp="1"/>
          </p:cNvSpPr>
          <p:nvPr>
            <p:ph type="title"/>
          </p:nvPr>
        </p:nvSpPr>
        <p:spPr/>
        <p:txBody>
          <a:bodyPr/>
          <a:lstStyle/>
          <a:p>
            <a:r>
              <a:rPr lang="en-US" dirty="0"/>
              <a:t>Continue..</a:t>
            </a:r>
            <a:endParaRPr lang="en-IN" dirty="0"/>
          </a:p>
        </p:txBody>
      </p:sp>
      <p:sp>
        <p:nvSpPr>
          <p:cNvPr id="3" name="Text Placeholder 2">
            <a:extLst>
              <a:ext uri="{FF2B5EF4-FFF2-40B4-BE49-F238E27FC236}">
                <a16:creationId xmlns:a16="http://schemas.microsoft.com/office/drawing/2014/main" id="{6E584937-80EA-5D8B-19F7-785B84A9E231}"/>
              </a:ext>
            </a:extLst>
          </p:cNvPr>
          <p:cNvSpPr>
            <a:spLocks noGrp="1"/>
          </p:cNvSpPr>
          <p:nvPr>
            <p:ph type="body" idx="1"/>
          </p:nvPr>
        </p:nvSpPr>
        <p:spPr/>
        <p:txBody>
          <a:bodyPr/>
          <a:lstStyle/>
          <a:p>
            <a:r>
              <a:rPr lang="en-US" dirty="0"/>
              <a:t>Drug design with the help of computers may be used at any of the following</a:t>
            </a:r>
          </a:p>
          <a:p>
            <a:r>
              <a:rPr lang="en-US" dirty="0"/>
              <a:t>stages of drug discovery:</a:t>
            </a:r>
          </a:p>
          <a:p>
            <a:pPr lvl="2">
              <a:buFont typeface="Wingdings" panose="05000000000000000000" pitchFamily="2" charset="2"/>
              <a:buChar char="§"/>
            </a:pPr>
            <a:r>
              <a:rPr lang="en-US" sz="2000" dirty="0"/>
              <a:t>hit identification using virtual screening (structure- or ligand-based design)</a:t>
            </a:r>
          </a:p>
          <a:p>
            <a:pPr lvl="2">
              <a:buFont typeface="Wingdings" panose="05000000000000000000" pitchFamily="2" charset="2"/>
              <a:buChar char="§"/>
            </a:pPr>
            <a:r>
              <a:rPr lang="en-US" sz="2000" dirty="0"/>
              <a:t>hit-to-lead optimization of affinity and selectivity (structure-based design, QSAR, etc.)</a:t>
            </a:r>
          </a:p>
          <a:p>
            <a:pPr lvl="2">
              <a:buFont typeface="Wingdings" panose="05000000000000000000" pitchFamily="2" charset="2"/>
              <a:buChar char="§"/>
            </a:pPr>
            <a:r>
              <a:rPr lang="en-US" sz="2000" dirty="0"/>
              <a:t>lead optimization: optimization of other pharmaceutical properties while maintaining affinity.</a:t>
            </a:r>
            <a:endParaRPr lang="en-IN" sz="2000" dirty="0"/>
          </a:p>
        </p:txBody>
      </p:sp>
    </p:spTree>
    <p:extLst>
      <p:ext uri="{BB962C8B-B14F-4D97-AF65-F5344CB8AC3E}">
        <p14:creationId xmlns:p14="http://schemas.microsoft.com/office/powerpoint/2010/main" val="307344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261650" y="46637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Introduction to Drug Discovery Informatics</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69" name="Google Shape;69;p14"/>
          <p:cNvSpPr txBox="1">
            <a:spLocks noGrp="1"/>
          </p:cNvSpPr>
          <p:nvPr>
            <p:ph type="body" idx="1"/>
          </p:nvPr>
        </p:nvSpPr>
        <p:spPr>
          <a:xfrm>
            <a:off x="311700" y="1152475"/>
            <a:ext cx="8520600" cy="3833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sz="1965">
                <a:latin typeface="Times New Roman"/>
                <a:ea typeface="Times New Roman"/>
                <a:cs typeface="Times New Roman"/>
                <a:sym typeface="Times New Roman"/>
              </a:rPr>
              <a:t>Drug can be defined as a substance intended for use in  the diagnosis, cure,mitigation, treatment or prevention of disease  or as a component of a medicine.</a:t>
            </a:r>
            <a:endParaRPr sz="1965">
              <a:latin typeface="Times New Roman"/>
              <a:ea typeface="Times New Roman"/>
              <a:cs typeface="Times New Roman"/>
              <a:sym typeface="Times New Roman"/>
            </a:endParaRPr>
          </a:p>
          <a:p>
            <a:pPr marL="0" lvl="0" indent="0" algn="l" rtl="0">
              <a:lnSpc>
                <a:spcPct val="95000"/>
              </a:lnSpc>
              <a:spcBef>
                <a:spcPts val="1200"/>
              </a:spcBef>
              <a:spcAft>
                <a:spcPts val="0"/>
              </a:spcAft>
              <a:buSzPts val="1018"/>
              <a:buNone/>
            </a:pPr>
            <a:r>
              <a:rPr lang="en" sz="1965">
                <a:latin typeface="Times New Roman"/>
                <a:ea typeface="Times New Roman"/>
                <a:cs typeface="Times New Roman"/>
                <a:sym typeface="Times New Roman"/>
              </a:rPr>
              <a:t>Drug discovery is the process of discovering and design the drugs.This process is very important, involving analyzing the causes of diseases and finding ways to tackle them.</a:t>
            </a:r>
            <a:endParaRPr sz="1965">
              <a:latin typeface="Times New Roman"/>
              <a:ea typeface="Times New Roman"/>
              <a:cs typeface="Times New Roman"/>
              <a:sym typeface="Times New Roman"/>
            </a:endParaRPr>
          </a:p>
          <a:p>
            <a:pPr marL="0" lvl="0" indent="0" algn="l" rtl="0">
              <a:lnSpc>
                <a:spcPct val="95000"/>
              </a:lnSpc>
              <a:spcBef>
                <a:spcPts val="1200"/>
              </a:spcBef>
              <a:spcAft>
                <a:spcPts val="0"/>
              </a:spcAft>
              <a:buSzPts val="1018"/>
              <a:buNone/>
            </a:pPr>
            <a:r>
              <a:rPr lang="en" sz="1965">
                <a:latin typeface="Times New Roman"/>
                <a:ea typeface="Times New Roman"/>
                <a:cs typeface="Times New Roman"/>
                <a:sym typeface="Times New Roman"/>
              </a:rPr>
              <a:t>This process is so long and expensive that it might cost millions of dollars and take a dozen years</a:t>
            </a:r>
            <a:endParaRPr sz="1965">
              <a:latin typeface="Times New Roman"/>
              <a:ea typeface="Times New Roman"/>
              <a:cs typeface="Times New Roman"/>
              <a:sym typeface="Times New Roman"/>
            </a:endParaRPr>
          </a:p>
          <a:p>
            <a:pPr marL="0" lvl="0" indent="0" algn="l" rtl="0">
              <a:lnSpc>
                <a:spcPct val="95000"/>
              </a:lnSpc>
              <a:spcBef>
                <a:spcPts val="1200"/>
              </a:spcBef>
              <a:spcAft>
                <a:spcPts val="0"/>
              </a:spcAft>
              <a:buSzPts val="1018"/>
              <a:buNone/>
            </a:pPr>
            <a:r>
              <a:rPr lang="en" sz="1965">
                <a:latin typeface="Times New Roman"/>
                <a:ea typeface="Times New Roman"/>
                <a:cs typeface="Times New Roman"/>
                <a:sym typeface="Times New Roman"/>
              </a:rPr>
              <a:t>Accuracy of identification of target is not good enough which in turn delays the process.</a:t>
            </a:r>
            <a:endParaRPr sz="1965">
              <a:latin typeface="Times New Roman"/>
              <a:ea typeface="Times New Roman"/>
              <a:cs typeface="Times New Roman"/>
              <a:sym typeface="Times New Roman"/>
            </a:endParaRPr>
          </a:p>
          <a:p>
            <a:pPr marL="0" lvl="0" indent="0" algn="l" rtl="0">
              <a:lnSpc>
                <a:spcPct val="95000"/>
              </a:lnSpc>
              <a:spcBef>
                <a:spcPts val="1200"/>
              </a:spcBef>
              <a:spcAft>
                <a:spcPts val="0"/>
              </a:spcAft>
              <a:buSzPts val="1018"/>
              <a:buNone/>
            </a:pPr>
            <a:endParaRPr sz="1965"/>
          </a:p>
          <a:p>
            <a:pPr marL="0" lvl="0" indent="0" algn="l" rtl="0">
              <a:lnSpc>
                <a:spcPct val="95000"/>
              </a:lnSpc>
              <a:spcBef>
                <a:spcPts val="1200"/>
              </a:spcBef>
              <a:spcAft>
                <a:spcPts val="1200"/>
              </a:spcAft>
              <a:buSzPts val="1018"/>
              <a:buNone/>
            </a:pPr>
            <a:endParaRPr sz="1665"/>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918F-5716-3AAA-F8DA-A8E838A81B7F}"/>
              </a:ext>
            </a:extLst>
          </p:cNvPr>
          <p:cNvSpPr>
            <a:spLocks noGrp="1"/>
          </p:cNvSpPr>
          <p:nvPr>
            <p:ph type="title"/>
          </p:nvPr>
        </p:nvSpPr>
        <p:spPr/>
        <p:txBody>
          <a:bodyPr/>
          <a:lstStyle/>
          <a:p>
            <a:r>
              <a:rPr lang="en-US" dirty="0"/>
              <a:t>Objective of the CADD</a:t>
            </a:r>
            <a:endParaRPr lang="en-IN" dirty="0"/>
          </a:p>
        </p:txBody>
      </p:sp>
      <p:sp>
        <p:nvSpPr>
          <p:cNvPr id="3" name="Text Placeholder 2">
            <a:extLst>
              <a:ext uri="{FF2B5EF4-FFF2-40B4-BE49-F238E27FC236}">
                <a16:creationId xmlns:a16="http://schemas.microsoft.com/office/drawing/2014/main" id="{CFD8F4D5-4B47-4A62-7EDD-685ACF97D7E3}"/>
              </a:ext>
            </a:extLst>
          </p:cNvPr>
          <p:cNvSpPr>
            <a:spLocks noGrp="1"/>
          </p:cNvSpPr>
          <p:nvPr>
            <p:ph type="body" idx="1"/>
          </p:nvPr>
        </p:nvSpPr>
        <p:spPr>
          <a:xfrm>
            <a:off x="387900" y="1324947"/>
            <a:ext cx="8368200" cy="3592285"/>
          </a:xfrm>
        </p:spPr>
        <p:txBody>
          <a:bodyPr>
            <a:normAutofit lnSpcReduction="10000"/>
          </a:bodyPr>
          <a:lstStyle/>
          <a:p>
            <a:r>
              <a:rPr lang="en-IN" dirty="0"/>
              <a:t>To change from:</a:t>
            </a:r>
          </a:p>
          <a:p>
            <a:pPr lvl="2">
              <a:buFont typeface="Wingdings" panose="05000000000000000000" pitchFamily="2" charset="2"/>
              <a:buChar char="§"/>
            </a:pPr>
            <a:r>
              <a:rPr lang="en-IN" sz="1800" dirty="0"/>
              <a:t>Random screening against disease assays</a:t>
            </a:r>
          </a:p>
          <a:p>
            <a:pPr lvl="2">
              <a:buFont typeface="Wingdings" panose="05000000000000000000" pitchFamily="2" charset="2"/>
              <a:buChar char="§"/>
            </a:pPr>
            <a:r>
              <a:rPr lang="en-IN" sz="1800" dirty="0"/>
              <a:t>Natural products, synthetic chemicals</a:t>
            </a:r>
          </a:p>
          <a:p>
            <a:endParaRPr lang="en-IN" dirty="0"/>
          </a:p>
          <a:p>
            <a:r>
              <a:rPr lang="en-IN" dirty="0"/>
              <a:t>To:</a:t>
            </a:r>
          </a:p>
          <a:p>
            <a:pPr lvl="2">
              <a:buFont typeface="Wingdings" panose="05000000000000000000" pitchFamily="2" charset="2"/>
              <a:buChar char="§"/>
            </a:pPr>
            <a:r>
              <a:rPr lang="en-IN" sz="1900" dirty="0"/>
              <a:t>Rational drug design and testing</a:t>
            </a:r>
          </a:p>
          <a:p>
            <a:pPr lvl="2">
              <a:buFont typeface="Wingdings" panose="05000000000000000000" pitchFamily="2" charset="2"/>
              <a:buChar char="§"/>
            </a:pPr>
            <a:r>
              <a:rPr lang="en-IN" sz="1900" dirty="0"/>
              <a:t>Speed-up screening process</a:t>
            </a:r>
          </a:p>
          <a:p>
            <a:pPr lvl="2">
              <a:buFont typeface="Wingdings" panose="05000000000000000000" pitchFamily="2" charset="2"/>
              <a:buChar char="§"/>
            </a:pPr>
            <a:r>
              <a:rPr lang="en-IN" sz="1900" dirty="0"/>
              <a:t>Efficient screening (focused, target directed)</a:t>
            </a:r>
          </a:p>
          <a:p>
            <a:pPr lvl="2">
              <a:buFont typeface="Wingdings" panose="05000000000000000000" pitchFamily="2" charset="2"/>
              <a:buChar char="§"/>
            </a:pPr>
            <a:r>
              <a:rPr lang="en-IN" sz="1900" dirty="0"/>
              <a:t>De novo design (target directed)</a:t>
            </a:r>
          </a:p>
          <a:p>
            <a:pPr lvl="2">
              <a:buFont typeface="Wingdings" panose="05000000000000000000" pitchFamily="2" charset="2"/>
              <a:buChar char="§"/>
            </a:pPr>
            <a:r>
              <a:rPr lang="en-IN" sz="1900" dirty="0"/>
              <a:t>Integration of testing into design process</a:t>
            </a:r>
          </a:p>
          <a:p>
            <a:pPr lvl="2">
              <a:buFont typeface="Wingdings" panose="05000000000000000000" pitchFamily="2" charset="2"/>
              <a:buChar char="§"/>
            </a:pPr>
            <a:r>
              <a:rPr lang="en-IN" sz="1900" dirty="0"/>
              <a:t>Fail drugs fast (remove hopeless ones as early as possible)</a:t>
            </a:r>
          </a:p>
        </p:txBody>
      </p:sp>
    </p:spTree>
    <p:extLst>
      <p:ext uri="{BB962C8B-B14F-4D97-AF65-F5344CB8AC3E}">
        <p14:creationId xmlns:p14="http://schemas.microsoft.com/office/powerpoint/2010/main" val="3875570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1388-00FB-CC93-544C-205C076FD3E3}"/>
              </a:ext>
            </a:extLst>
          </p:cNvPr>
          <p:cNvSpPr>
            <a:spLocks noGrp="1"/>
          </p:cNvSpPr>
          <p:nvPr>
            <p:ph type="title"/>
          </p:nvPr>
        </p:nvSpPr>
        <p:spPr/>
        <p:txBody>
          <a:bodyPr/>
          <a:lstStyle/>
          <a:p>
            <a:r>
              <a:rPr lang="en-US" dirty="0"/>
              <a:t>Types of CADD</a:t>
            </a:r>
            <a:endParaRPr lang="en-IN" dirty="0"/>
          </a:p>
        </p:txBody>
      </p:sp>
      <p:sp>
        <p:nvSpPr>
          <p:cNvPr id="3" name="Text Placeholder 2">
            <a:extLst>
              <a:ext uri="{FF2B5EF4-FFF2-40B4-BE49-F238E27FC236}">
                <a16:creationId xmlns:a16="http://schemas.microsoft.com/office/drawing/2014/main" id="{520C3B7C-595D-4011-10F6-02E6CEDCAEC0}"/>
              </a:ext>
            </a:extLst>
          </p:cNvPr>
          <p:cNvSpPr>
            <a:spLocks noGrp="1"/>
          </p:cNvSpPr>
          <p:nvPr>
            <p:ph type="body" idx="1"/>
          </p:nvPr>
        </p:nvSpPr>
        <p:spPr>
          <a:xfrm>
            <a:off x="387900" y="1144125"/>
            <a:ext cx="8368200" cy="3424599"/>
          </a:xfrm>
        </p:spPr>
        <p:txBody>
          <a:bodyPr/>
          <a:lstStyle/>
          <a:p>
            <a:pPr>
              <a:buFont typeface="+mj-lt"/>
              <a:buAutoNum type="arabicPeriod"/>
            </a:pPr>
            <a:r>
              <a:rPr lang="en-US" dirty="0"/>
              <a:t>Structure Based Drug Design: Using the structure of the biological target, candidate drugs that are predicted to bind with high affinity and selectivity to the target may be designed using:</a:t>
            </a:r>
          </a:p>
          <a:p>
            <a:pPr lvl="1"/>
            <a:r>
              <a:rPr lang="en-US" sz="2000" dirty="0"/>
              <a:t>Interactive graphics</a:t>
            </a:r>
          </a:p>
          <a:p>
            <a:pPr lvl="1"/>
            <a:r>
              <a:rPr lang="en-US" sz="2000" dirty="0"/>
              <a:t>Intelligence of a medicinal chemist.</a:t>
            </a:r>
          </a:p>
          <a:p>
            <a:pPr lvl="1"/>
            <a:r>
              <a:rPr lang="en-US" sz="2000" dirty="0"/>
              <a:t>Various automated computational procedures may be used to suggest new drug candidates.</a:t>
            </a:r>
          </a:p>
          <a:p>
            <a:pPr>
              <a:buFont typeface="+mj-lt"/>
              <a:buAutoNum type="arabicPeriod"/>
            </a:pPr>
            <a:endParaRPr lang="en-US" dirty="0"/>
          </a:p>
          <a:p>
            <a:pPr>
              <a:buFont typeface="+mj-lt"/>
              <a:buAutoNum type="arabicPeriod"/>
            </a:pPr>
            <a:endParaRPr lang="en-US" dirty="0"/>
          </a:p>
          <a:p>
            <a:pPr marL="114300" indent="0">
              <a:buNone/>
            </a:pPr>
            <a:endParaRPr lang="en-IN" dirty="0"/>
          </a:p>
        </p:txBody>
      </p:sp>
    </p:spTree>
    <p:extLst>
      <p:ext uri="{BB962C8B-B14F-4D97-AF65-F5344CB8AC3E}">
        <p14:creationId xmlns:p14="http://schemas.microsoft.com/office/powerpoint/2010/main" val="2609306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81F1-1C70-E39D-B0D3-88FBE94914B9}"/>
              </a:ext>
            </a:extLst>
          </p:cNvPr>
          <p:cNvSpPr>
            <a:spLocks noGrp="1"/>
          </p:cNvSpPr>
          <p:nvPr>
            <p:ph type="title"/>
          </p:nvPr>
        </p:nvSpPr>
        <p:spPr/>
        <p:txBody>
          <a:bodyPr/>
          <a:lstStyle/>
          <a:p>
            <a:r>
              <a:rPr lang="en-US" dirty="0"/>
              <a:t>Methods</a:t>
            </a:r>
            <a:endParaRPr lang="en-IN" dirty="0"/>
          </a:p>
        </p:txBody>
      </p:sp>
      <p:sp>
        <p:nvSpPr>
          <p:cNvPr id="3" name="Text Placeholder 2">
            <a:extLst>
              <a:ext uri="{FF2B5EF4-FFF2-40B4-BE49-F238E27FC236}">
                <a16:creationId xmlns:a16="http://schemas.microsoft.com/office/drawing/2014/main" id="{E6FA6DFE-A956-E2D5-8FBE-4E9E22CCD9BC}"/>
              </a:ext>
            </a:extLst>
          </p:cNvPr>
          <p:cNvSpPr>
            <a:spLocks noGrp="1"/>
          </p:cNvSpPr>
          <p:nvPr>
            <p:ph type="body" idx="1"/>
          </p:nvPr>
        </p:nvSpPr>
        <p:spPr>
          <a:xfrm>
            <a:off x="387900" y="1408922"/>
            <a:ext cx="8368200" cy="3405674"/>
          </a:xfrm>
        </p:spPr>
        <p:txBody>
          <a:bodyPr>
            <a:normAutofit fontScale="92500" lnSpcReduction="10000"/>
          </a:bodyPr>
          <a:lstStyle/>
          <a:p>
            <a:pPr>
              <a:buFont typeface="+mj-lt"/>
              <a:buAutoNum type="arabicParenR"/>
            </a:pPr>
            <a:r>
              <a:rPr lang="en-US" dirty="0"/>
              <a:t>Virtual screening :</a:t>
            </a:r>
          </a:p>
          <a:p>
            <a:pPr lvl="1"/>
            <a:r>
              <a:rPr lang="en-US" dirty="0"/>
              <a:t>The first method is identification of new ligands for a given receptor by searching large databases of 3D structures of small molecules to find those fitting the binding pocket of the receptor using fast approximate docking programs.</a:t>
            </a:r>
          </a:p>
          <a:p>
            <a:pPr>
              <a:buFont typeface="+mj-lt"/>
              <a:buAutoNum type="arabicParenR"/>
            </a:pPr>
            <a:r>
              <a:rPr lang="en-US" dirty="0"/>
              <a:t>de novo design of new ligands:</a:t>
            </a:r>
          </a:p>
          <a:p>
            <a:pPr>
              <a:buFont typeface="+mj-lt"/>
              <a:buAutoNum type="arabicParenR"/>
            </a:pPr>
            <a:endParaRPr lang="en-US" dirty="0"/>
          </a:p>
          <a:p>
            <a:pPr lvl="1"/>
            <a:r>
              <a:rPr lang="en-US" dirty="0"/>
              <a:t>In this method, ligand molecules are built up within the constraints of the binding pocket by assembling small pieces in a stepwise manner. These pieces can be either individual atoms or molecular fragments. The key advantage of such a method is that novel structures can be suggested.</a:t>
            </a:r>
          </a:p>
          <a:p>
            <a:pPr marL="114300" indent="0">
              <a:buNone/>
            </a:pPr>
            <a:endParaRPr lang="en-US" dirty="0"/>
          </a:p>
          <a:p>
            <a:pPr>
              <a:buFont typeface="+mj-lt"/>
              <a:buAutoNum type="arabicParenR"/>
            </a:pPr>
            <a:r>
              <a:rPr lang="en-US" dirty="0"/>
              <a:t>optimization of known ligands : by evaluating proposed analogs within the binding cavity.</a:t>
            </a:r>
            <a:endParaRPr lang="en-IN" dirty="0"/>
          </a:p>
        </p:txBody>
      </p:sp>
    </p:spTree>
    <p:extLst>
      <p:ext uri="{BB962C8B-B14F-4D97-AF65-F5344CB8AC3E}">
        <p14:creationId xmlns:p14="http://schemas.microsoft.com/office/powerpoint/2010/main" val="4273076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BB8F6-6552-8C2E-ACAF-C8E01EEC551D}"/>
              </a:ext>
            </a:extLst>
          </p:cNvPr>
          <p:cNvSpPr>
            <a:spLocks noGrp="1"/>
          </p:cNvSpPr>
          <p:nvPr>
            <p:ph type="title"/>
          </p:nvPr>
        </p:nvSpPr>
        <p:spPr/>
        <p:txBody>
          <a:bodyPr/>
          <a:lstStyle/>
          <a:p>
            <a:r>
              <a:rPr lang="en-US" dirty="0"/>
              <a:t>Binding Site Identification</a:t>
            </a:r>
            <a:endParaRPr lang="en-IN" dirty="0"/>
          </a:p>
        </p:txBody>
      </p:sp>
      <p:sp>
        <p:nvSpPr>
          <p:cNvPr id="3" name="Text Placeholder 2">
            <a:extLst>
              <a:ext uri="{FF2B5EF4-FFF2-40B4-BE49-F238E27FC236}">
                <a16:creationId xmlns:a16="http://schemas.microsoft.com/office/drawing/2014/main" id="{90403046-4077-1E62-6AFC-C47DED2A913E}"/>
              </a:ext>
            </a:extLst>
          </p:cNvPr>
          <p:cNvSpPr>
            <a:spLocks noGrp="1"/>
          </p:cNvSpPr>
          <p:nvPr>
            <p:ph type="body" idx="1"/>
          </p:nvPr>
        </p:nvSpPr>
        <p:spPr/>
        <p:txBody>
          <a:bodyPr/>
          <a:lstStyle/>
          <a:p>
            <a:r>
              <a:rPr lang="en-US" dirty="0"/>
              <a:t>It is the first step in structure-based design.</a:t>
            </a:r>
          </a:p>
          <a:p>
            <a:r>
              <a:rPr lang="en-US" dirty="0"/>
              <a:t>Relies on identification of concave surfaces on the protein that can accommodate drug sized molecules that also possess appropriate "hot spots" (hydrophobic surfaces, hydrogen bonding sites, etc.) that drive ligand binding.</a:t>
            </a:r>
            <a:endParaRPr lang="en-IN" dirty="0"/>
          </a:p>
        </p:txBody>
      </p:sp>
    </p:spTree>
    <p:extLst>
      <p:ext uri="{BB962C8B-B14F-4D97-AF65-F5344CB8AC3E}">
        <p14:creationId xmlns:p14="http://schemas.microsoft.com/office/powerpoint/2010/main" val="1664243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08BD0-52CF-3892-02D9-EFCA84E1D2F5}"/>
              </a:ext>
            </a:extLst>
          </p:cNvPr>
          <p:cNvSpPr>
            <a:spLocks noGrp="1"/>
          </p:cNvSpPr>
          <p:nvPr>
            <p:ph type="title"/>
          </p:nvPr>
        </p:nvSpPr>
        <p:spPr/>
        <p:txBody>
          <a:bodyPr/>
          <a:lstStyle/>
          <a:p>
            <a:r>
              <a:rPr lang="en-IN" dirty="0"/>
              <a:t>Docking &amp; Scoring</a:t>
            </a:r>
          </a:p>
        </p:txBody>
      </p:sp>
      <p:sp>
        <p:nvSpPr>
          <p:cNvPr id="3" name="Text Placeholder 2">
            <a:extLst>
              <a:ext uri="{FF2B5EF4-FFF2-40B4-BE49-F238E27FC236}">
                <a16:creationId xmlns:a16="http://schemas.microsoft.com/office/drawing/2014/main" id="{E6C9DE9F-2ED7-1347-EE4F-7041DD126CD5}"/>
              </a:ext>
            </a:extLst>
          </p:cNvPr>
          <p:cNvSpPr>
            <a:spLocks noGrp="1"/>
          </p:cNvSpPr>
          <p:nvPr>
            <p:ph type="body" idx="1"/>
          </p:nvPr>
        </p:nvSpPr>
        <p:spPr/>
        <p:txBody>
          <a:bodyPr>
            <a:normAutofit lnSpcReduction="10000"/>
          </a:bodyPr>
          <a:lstStyle/>
          <a:p>
            <a:r>
              <a:rPr lang="en-US" dirty="0"/>
              <a:t>Docking attempts to find the “best” matching between two molecules</a:t>
            </a:r>
          </a:p>
          <a:p>
            <a:endParaRPr lang="en-US" dirty="0"/>
          </a:p>
          <a:p>
            <a:r>
              <a:rPr lang="en-US" dirty="0"/>
              <a:t>It includes finding the Right Key for the Lock</a:t>
            </a:r>
          </a:p>
          <a:p>
            <a:endParaRPr lang="en-US" dirty="0"/>
          </a:p>
          <a:p>
            <a:r>
              <a:rPr lang="en-US" dirty="0"/>
              <a:t>To place a ligand (small molecule) into the binding site of a receptor in the manners appropriate for optimal interactions with a receptor.</a:t>
            </a:r>
          </a:p>
          <a:p>
            <a:endParaRPr lang="en-US" dirty="0"/>
          </a:p>
          <a:p>
            <a:r>
              <a:rPr lang="en-US" dirty="0"/>
              <a:t>To evaluate the ligand –receptor interactions in a way that may discriminate the experimentally observed mode from others and estimate the binding affinity.</a:t>
            </a:r>
            <a:endParaRPr lang="en-IN" dirty="0"/>
          </a:p>
        </p:txBody>
      </p:sp>
    </p:spTree>
    <p:extLst>
      <p:ext uri="{BB962C8B-B14F-4D97-AF65-F5344CB8AC3E}">
        <p14:creationId xmlns:p14="http://schemas.microsoft.com/office/powerpoint/2010/main" val="1050791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9E4-2738-865B-08C3-27F83DE3A19D}"/>
              </a:ext>
            </a:extLst>
          </p:cNvPr>
          <p:cNvSpPr>
            <a:spLocks noGrp="1"/>
          </p:cNvSpPr>
          <p:nvPr>
            <p:ph type="title"/>
          </p:nvPr>
        </p:nvSpPr>
        <p:spPr>
          <a:xfrm>
            <a:off x="238610" y="131454"/>
            <a:ext cx="8368200" cy="686100"/>
          </a:xfrm>
        </p:spPr>
        <p:txBody>
          <a:bodyPr/>
          <a:lstStyle/>
          <a:p>
            <a:r>
              <a:rPr lang="en-US" dirty="0"/>
              <a:t>Ligands Based Drug Design</a:t>
            </a:r>
            <a:endParaRPr lang="en-IN" dirty="0"/>
          </a:p>
        </p:txBody>
      </p:sp>
      <p:sp>
        <p:nvSpPr>
          <p:cNvPr id="3" name="Text Placeholder 2">
            <a:extLst>
              <a:ext uri="{FF2B5EF4-FFF2-40B4-BE49-F238E27FC236}">
                <a16:creationId xmlns:a16="http://schemas.microsoft.com/office/drawing/2014/main" id="{D034C0AE-2A6B-3876-473A-93AC959BC3B5}"/>
              </a:ext>
            </a:extLst>
          </p:cNvPr>
          <p:cNvSpPr>
            <a:spLocks noGrp="1"/>
          </p:cNvSpPr>
          <p:nvPr>
            <p:ph type="body" idx="1"/>
          </p:nvPr>
        </p:nvSpPr>
        <p:spPr>
          <a:xfrm>
            <a:off x="462544" y="1222310"/>
            <a:ext cx="8368200" cy="3789736"/>
          </a:xfrm>
        </p:spPr>
        <p:txBody>
          <a:bodyPr>
            <a:noAutofit/>
          </a:bodyPr>
          <a:lstStyle/>
          <a:p>
            <a:endParaRPr lang="en-US" sz="1400" dirty="0"/>
          </a:p>
          <a:p>
            <a:endParaRPr lang="en-US" sz="1400" dirty="0"/>
          </a:p>
          <a:p>
            <a:endParaRPr lang="en-US" sz="1400" dirty="0"/>
          </a:p>
          <a:p>
            <a:r>
              <a:rPr lang="en-US" sz="1600" dirty="0"/>
              <a:t>Relies on knowledge of other molecules that bind to the biological target of interest.</a:t>
            </a:r>
          </a:p>
          <a:p>
            <a:r>
              <a:rPr lang="en-US" sz="1600" dirty="0"/>
              <a:t>Used to derive a pharmacophore model that defines the minimum necessary structural characteristics a molecule must possess in order to bind to the target.</a:t>
            </a:r>
          </a:p>
          <a:p>
            <a:r>
              <a:rPr lang="en-US" sz="1600" dirty="0"/>
              <a:t>A model of the biological target may be built based on the knowledge of what binds to it, and this model in turn may be used to design new molecular entities that interact with the target.</a:t>
            </a:r>
          </a:p>
          <a:p>
            <a:r>
              <a:rPr lang="en-US" sz="1600" dirty="0"/>
              <a:t>Alternatively, a quantitative structure-activity relationship (QSAR), in which a correlation between calculated properties of molecules and their experimentally determined biological activity, may be derived. These QSAR relationships in turn may be used to predict the activity of new analogs.</a:t>
            </a:r>
            <a:endParaRPr lang="en-IN" sz="1600" dirty="0"/>
          </a:p>
        </p:txBody>
      </p:sp>
    </p:spTree>
    <p:extLst>
      <p:ext uri="{BB962C8B-B14F-4D97-AF65-F5344CB8AC3E}">
        <p14:creationId xmlns:p14="http://schemas.microsoft.com/office/powerpoint/2010/main" val="1970602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2E88-24C7-4AB1-25D7-DFAAF5F74C3E}"/>
              </a:ext>
            </a:extLst>
          </p:cNvPr>
          <p:cNvSpPr>
            <a:spLocks noGrp="1"/>
          </p:cNvSpPr>
          <p:nvPr>
            <p:ph type="title"/>
          </p:nvPr>
        </p:nvSpPr>
        <p:spPr/>
        <p:txBody>
          <a:bodyPr/>
          <a:lstStyle/>
          <a:p>
            <a:r>
              <a:rPr lang="en-US" dirty="0"/>
              <a:t>Advantages of CADD</a:t>
            </a:r>
            <a:endParaRPr lang="en-IN" dirty="0"/>
          </a:p>
        </p:txBody>
      </p:sp>
      <p:sp>
        <p:nvSpPr>
          <p:cNvPr id="3" name="Text Placeholder 2">
            <a:extLst>
              <a:ext uri="{FF2B5EF4-FFF2-40B4-BE49-F238E27FC236}">
                <a16:creationId xmlns:a16="http://schemas.microsoft.com/office/drawing/2014/main" id="{559C95A8-D2F6-5352-7A2F-9DE23890B453}"/>
              </a:ext>
            </a:extLst>
          </p:cNvPr>
          <p:cNvSpPr>
            <a:spLocks noGrp="1"/>
          </p:cNvSpPr>
          <p:nvPr>
            <p:ph type="body" idx="1"/>
          </p:nvPr>
        </p:nvSpPr>
        <p:spPr/>
        <p:txBody>
          <a:bodyPr/>
          <a:lstStyle/>
          <a:p>
            <a:r>
              <a:rPr lang="en-US" dirty="0"/>
              <a:t>Time</a:t>
            </a:r>
          </a:p>
          <a:p>
            <a:r>
              <a:rPr lang="en-US" dirty="0"/>
              <a:t>Cost</a:t>
            </a:r>
          </a:p>
          <a:p>
            <a:r>
              <a:rPr lang="en-US" dirty="0"/>
              <a:t>Accuracy</a:t>
            </a:r>
          </a:p>
          <a:p>
            <a:r>
              <a:rPr lang="en-US" dirty="0"/>
              <a:t>Information about the disease</a:t>
            </a:r>
          </a:p>
          <a:p>
            <a:r>
              <a:rPr lang="en-US" dirty="0"/>
              <a:t>Screening is reduced</a:t>
            </a:r>
          </a:p>
          <a:p>
            <a:r>
              <a:rPr lang="en-US" dirty="0"/>
              <a:t>Database screening</a:t>
            </a:r>
          </a:p>
          <a:p>
            <a:r>
              <a:rPr lang="en-US" dirty="0"/>
              <a:t>Less manpower is required</a:t>
            </a:r>
            <a:endParaRPr lang="en-IN" dirty="0"/>
          </a:p>
        </p:txBody>
      </p:sp>
    </p:spTree>
    <p:extLst>
      <p:ext uri="{BB962C8B-B14F-4D97-AF65-F5344CB8AC3E}">
        <p14:creationId xmlns:p14="http://schemas.microsoft.com/office/powerpoint/2010/main" val="4104492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F030-ED1D-730E-D9B9-611E86B04E91}"/>
              </a:ext>
            </a:extLst>
          </p:cNvPr>
          <p:cNvSpPr>
            <a:spLocks noGrp="1"/>
          </p:cNvSpPr>
          <p:nvPr>
            <p:ph type="title"/>
          </p:nvPr>
        </p:nvSpPr>
        <p:spPr/>
        <p:txBody>
          <a:bodyPr/>
          <a:lstStyle/>
          <a:p>
            <a:r>
              <a:rPr lang="en-IN" dirty="0"/>
              <a:t>Computational Tools For Drug Design</a:t>
            </a:r>
          </a:p>
        </p:txBody>
      </p:sp>
      <p:sp>
        <p:nvSpPr>
          <p:cNvPr id="3" name="Text Placeholder 2">
            <a:extLst>
              <a:ext uri="{FF2B5EF4-FFF2-40B4-BE49-F238E27FC236}">
                <a16:creationId xmlns:a16="http://schemas.microsoft.com/office/drawing/2014/main" id="{2CC5CE9A-5FB5-AB18-BA0D-C03B1ABDE72A}"/>
              </a:ext>
            </a:extLst>
          </p:cNvPr>
          <p:cNvSpPr>
            <a:spLocks noGrp="1"/>
          </p:cNvSpPr>
          <p:nvPr>
            <p:ph type="body" idx="1"/>
          </p:nvPr>
        </p:nvSpPr>
        <p:spPr/>
        <p:txBody>
          <a:bodyPr>
            <a:normAutofit fontScale="92500" lnSpcReduction="20000"/>
          </a:bodyPr>
          <a:lstStyle/>
          <a:p>
            <a:r>
              <a:rPr lang="en-IN" dirty="0"/>
              <a:t>Databases &amp; Draw Tools</a:t>
            </a:r>
          </a:p>
          <a:p>
            <a:endParaRPr lang="en-IN" dirty="0"/>
          </a:p>
          <a:p>
            <a:r>
              <a:rPr lang="en-IN" dirty="0"/>
              <a:t>Molecular </a:t>
            </a:r>
            <a:r>
              <a:rPr lang="en-IN" dirty="0" err="1"/>
              <a:t>Modeling</a:t>
            </a:r>
            <a:r>
              <a:rPr lang="en-IN" dirty="0"/>
              <a:t> &amp; Homology </a:t>
            </a:r>
            <a:r>
              <a:rPr lang="en-IN" dirty="0" err="1"/>
              <a:t>Modeling</a:t>
            </a:r>
            <a:endParaRPr lang="en-IN" dirty="0"/>
          </a:p>
          <a:p>
            <a:endParaRPr lang="en-IN" dirty="0"/>
          </a:p>
          <a:p>
            <a:r>
              <a:rPr lang="en-IN" dirty="0"/>
              <a:t>Binding site prediction &amp; Docking</a:t>
            </a:r>
          </a:p>
          <a:p>
            <a:endParaRPr lang="en-IN" dirty="0"/>
          </a:p>
          <a:p>
            <a:r>
              <a:rPr lang="en-IN" dirty="0"/>
              <a:t>Ligand design Screening -QSAR</a:t>
            </a:r>
          </a:p>
          <a:p>
            <a:endParaRPr lang="en-IN" dirty="0"/>
          </a:p>
          <a:p>
            <a:r>
              <a:rPr lang="en-IN" dirty="0"/>
              <a:t>Binding free energy estimation</a:t>
            </a:r>
          </a:p>
          <a:p>
            <a:endParaRPr lang="en-IN" dirty="0"/>
          </a:p>
          <a:p>
            <a:r>
              <a:rPr lang="en-IN" dirty="0"/>
              <a:t>ADME Toxicity</a:t>
            </a:r>
          </a:p>
        </p:txBody>
      </p:sp>
    </p:spTree>
    <p:extLst>
      <p:ext uri="{BB962C8B-B14F-4D97-AF65-F5344CB8AC3E}">
        <p14:creationId xmlns:p14="http://schemas.microsoft.com/office/powerpoint/2010/main" val="3760180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645D8-5FBF-9BC7-5326-0D436D4B9146}"/>
              </a:ext>
            </a:extLst>
          </p:cNvPr>
          <p:cNvSpPr>
            <a:spLocks noGrp="1"/>
          </p:cNvSpPr>
          <p:nvPr>
            <p:ph type="title"/>
          </p:nvPr>
        </p:nvSpPr>
        <p:spPr/>
        <p:txBody>
          <a:bodyPr/>
          <a:lstStyle/>
          <a:p>
            <a:r>
              <a:rPr lang="en-IN" dirty="0"/>
              <a:t>Databases</a:t>
            </a:r>
          </a:p>
        </p:txBody>
      </p:sp>
      <p:sp>
        <p:nvSpPr>
          <p:cNvPr id="3" name="Text Placeholder 2">
            <a:extLst>
              <a:ext uri="{FF2B5EF4-FFF2-40B4-BE49-F238E27FC236}">
                <a16:creationId xmlns:a16="http://schemas.microsoft.com/office/drawing/2014/main" id="{2FEC1610-3D01-1C68-A201-AB2AB80D52BF}"/>
              </a:ext>
            </a:extLst>
          </p:cNvPr>
          <p:cNvSpPr>
            <a:spLocks noGrp="1"/>
          </p:cNvSpPr>
          <p:nvPr>
            <p:ph type="body" idx="1"/>
          </p:nvPr>
        </p:nvSpPr>
        <p:spPr/>
        <p:txBody>
          <a:bodyPr>
            <a:normAutofit/>
          </a:bodyPr>
          <a:lstStyle/>
          <a:p>
            <a:r>
              <a:rPr lang="en-IN" dirty="0" err="1"/>
              <a:t>ZincDatabase</a:t>
            </a:r>
            <a:r>
              <a:rPr lang="en-IN" dirty="0"/>
              <a:t>, Zinc15Database</a:t>
            </a:r>
          </a:p>
          <a:p>
            <a:r>
              <a:rPr lang="en-IN" dirty="0" err="1"/>
              <a:t>ChEMBL</a:t>
            </a:r>
            <a:endParaRPr lang="en-IN" dirty="0"/>
          </a:p>
          <a:p>
            <a:r>
              <a:rPr lang="en-IN" dirty="0" err="1"/>
              <a:t>JChemforExcel</a:t>
            </a:r>
            <a:endParaRPr lang="en-IN" dirty="0"/>
          </a:p>
          <a:p>
            <a:r>
              <a:rPr lang="en-IN" dirty="0" err="1"/>
              <a:t>ProteinDataBank</a:t>
            </a:r>
            <a:r>
              <a:rPr lang="en-IN" dirty="0"/>
              <a:t>(PDB)</a:t>
            </a:r>
          </a:p>
          <a:p>
            <a:r>
              <a:rPr lang="en-IN" dirty="0"/>
              <a:t> </a:t>
            </a:r>
            <a:r>
              <a:rPr lang="en-IN" dirty="0" err="1"/>
              <a:t>BindingMOAD</a:t>
            </a:r>
            <a:r>
              <a:rPr lang="en-IN" dirty="0"/>
              <a:t>(</a:t>
            </a:r>
            <a:r>
              <a:rPr lang="en-IN" dirty="0" err="1"/>
              <a:t>MotherOfAllDatabase</a:t>
            </a:r>
            <a:r>
              <a:rPr lang="en-IN" dirty="0"/>
              <a:t>)</a:t>
            </a:r>
          </a:p>
          <a:p>
            <a:r>
              <a:rPr lang="en-IN" dirty="0"/>
              <a:t> </a:t>
            </a:r>
            <a:r>
              <a:rPr lang="en-IN" dirty="0" err="1"/>
              <a:t>PDBbind</a:t>
            </a:r>
            <a:endParaRPr lang="en-IN" dirty="0"/>
          </a:p>
          <a:p>
            <a:r>
              <a:rPr lang="en-IN" dirty="0"/>
              <a:t>STITCH,SMPDB</a:t>
            </a:r>
          </a:p>
        </p:txBody>
      </p:sp>
    </p:spTree>
    <p:extLst>
      <p:ext uri="{BB962C8B-B14F-4D97-AF65-F5344CB8AC3E}">
        <p14:creationId xmlns:p14="http://schemas.microsoft.com/office/powerpoint/2010/main" val="3389782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0259-F714-900C-FD63-AE911184E7B6}"/>
              </a:ext>
            </a:extLst>
          </p:cNvPr>
          <p:cNvSpPr>
            <a:spLocks noGrp="1"/>
          </p:cNvSpPr>
          <p:nvPr>
            <p:ph type="title"/>
          </p:nvPr>
        </p:nvSpPr>
        <p:spPr/>
        <p:txBody>
          <a:bodyPr/>
          <a:lstStyle/>
          <a:p>
            <a:r>
              <a:rPr lang="en-IN" dirty="0"/>
              <a:t>Draw Tools</a:t>
            </a:r>
          </a:p>
        </p:txBody>
      </p:sp>
      <p:sp>
        <p:nvSpPr>
          <p:cNvPr id="3" name="Text Placeholder 2">
            <a:extLst>
              <a:ext uri="{FF2B5EF4-FFF2-40B4-BE49-F238E27FC236}">
                <a16:creationId xmlns:a16="http://schemas.microsoft.com/office/drawing/2014/main" id="{3D18FED2-F3D8-85FD-5404-A20570B5A2E2}"/>
              </a:ext>
            </a:extLst>
          </p:cNvPr>
          <p:cNvSpPr>
            <a:spLocks noGrp="1"/>
          </p:cNvSpPr>
          <p:nvPr>
            <p:ph type="body" idx="1"/>
          </p:nvPr>
        </p:nvSpPr>
        <p:spPr/>
        <p:txBody>
          <a:bodyPr/>
          <a:lstStyle/>
          <a:p>
            <a:r>
              <a:rPr lang="en-IN" dirty="0" err="1"/>
              <a:t>ChemDraw</a:t>
            </a:r>
            <a:endParaRPr lang="en-IN" dirty="0"/>
          </a:p>
          <a:p>
            <a:r>
              <a:rPr lang="en-IN" dirty="0" err="1"/>
              <a:t>MarvinSketch</a:t>
            </a:r>
            <a:endParaRPr lang="en-IN" dirty="0"/>
          </a:p>
          <a:p>
            <a:r>
              <a:rPr lang="en-IN" dirty="0"/>
              <a:t>ACD/</a:t>
            </a:r>
            <a:r>
              <a:rPr lang="en-IN" dirty="0" err="1"/>
              <a:t>ChemSketch</a:t>
            </a:r>
            <a:endParaRPr lang="en-IN" dirty="0"/>
          </a:p>
          <a:p>
            <a:r>
              <a:rPr lang="en-IN" dirty="0"/>
              <a:t>Marvin molecule editor and viewer</a:t>
            </a:r>
          </a:p>
          <a:p>
            <a:r>
              <a:rPr lang="en-IN" dirty="0" err="1"/>
              <a:t>ChemWriter</a:t>
            </a:r>
            <a:endParaRPr lang="en-IN" dirty="0"/>
          </a:p>
          <a:p>
            <a:r>
              <a:rPr lang="en-IN" dirty="0" err="1"/>
              <a:t>UCSFChimera</a:t>
            </a:r>
            <a:endParaRPr lang="en-IN" dirty="0"/>
          </a:p>
          <a:p>
            <a:r>
              <a:rPr lang="en-IN" dirty="0" err="1"/>
              <a:t>Pymol</a:t>
            </a:r>
            <a:endParaRPr lang="en-IN" dirty="0"/>
          </a:p>
        </p:txBody>
      </p:sp>
    </p:spTree>
    <p:extLst>
      <p:ext uri="{BB962C8B-B14F-4D97-AF65-F5344CB8AC3E}">
        <p14:creationId xmlns:p14="http://schemas.microsoft.com/office/powerpoint/2010/main" val="1450306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Continue..</a:t>
            </a:r>
            <a:endParaRPr/>
          </a:p>
          <a:p>
            <a:pPr marL="0" lvl="0" indent="0" algn="l" rtl="0">
              <a:spcBef>
                <a:spcPts val="0"/>
              </a:spcBef>
              <a:spcAft>
                <a:spcPts val="0"/>
              </a:spcAft>
              <a:buNone/>
            </a:pPr>
            <a:endParaRPr/>
          </a:p>
        </p:txBody>
      </p:sp>
      <p:sp>
        <p:nvSpPr>
          <p:cNvPr id="75" name="Google Shape;75;p15"/>
          <p:cNvSpPr txBox="1">
            <a:spLocks noGrp="1"/>
          </p:cNvSpPr>
          <p:nvPr>
            <p:ph type="body" idx="1"/>
          </p:nvPr>
        </p:nvSpPr>
        <p:spPr>
          <a:xfrm>
            <a:off x="123925" y="1377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Bioinformatics is generally defined as the research, development and application of computational tools and approaches for expanding the use of biological, medical and health data including those to acquire, store, organize, archive, analyze and visualize such data.</a:t>
            </a:r>
            <a:endParaRPr/>
          </a:p>
          <a:p>
            <a:pPr marL="0" lvl="0" indent="0" algn="l" rtl="0">
              <a:spcBef>
                <a:spcPts val="1200"/>
              </a:spcBef>
              <a:spcAft>
                <a:spcPts val="1200"/>
              </a:spcAft>
              <a:buNone/>
            </a:pPr>
            <a:r>
              <a:rPr lang="en"/>
              <a:t>It can explore the causes of diseases at the molecular level, explain the phenomena of diseases from the angle of the gene and make use of computer techniques and enhance the accuracy of results so as to reduce the cost and time.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14FB-8B33-E9FA-4090-0DA7DA0C691A}"/>
              </a:ext>
            </a:extLst>
          </p:cNvPr>
          <p:cNvSpPr>
            <a:spLocks noGrp="1"/>
          </p:cNvSpPr>
          <p:nvPr>
            <p:ph type="title"/>
          </p:nvPr>
        </p:nvSpPr>
        <p:spPr/>
        <p:txBody>
          <a:bodyPr/>
          <a:lstStyle/>
          <a:p>
            <a:r>
              <a:rPr lang="en-IN" dirty="0"/>
              <a:t>Molecular </a:t>
            </a:r>
            <a:r>
              <a:rPr lang="en-IN" dirty="0" err="1"/>
              <a:t>Modeling</a:t>
            </a:r>
            <a:endParaRPr lang="en-IN" dirty="0"/>
          </a:p>
        </p:txBody>
      </p:sp>
      <p:sp>
        <p:nvSpPr>
          <p:cNvPr id="3" name="Text Placeholder 2">
            <a:extLst>
              <a:ext uri="{FF2B5EF4-FFF2-40B4-BE49-F238E27FC236}">
                <a16:creationId xmlns:a16="http://schemas.microsoft.com/office/drawing/2014/main" id="{F796C6A1-20C6-1C10-FAE4-866DD841FADA}"/>
              </a:ext>
            </a:extLst>
          </p:cNvPr>
          <p:cNvSpPr>
            <a:spLocks noGrp="1"/>
          </p:cNvSpPr>
          <p:nvPr>
            <p:ph type="body" idx="1"/>
          </p:nvPr>
        </p:nvSpPr>
        <p:spPr/>
        <p:txBody>
          <a:bodyPr/>
          <a:lstStyle/>
          <a:p>
            <a:r>
              <a:rPr lang="en-IN" dirty="0"/>
              <a:t>CHARMM</a:t>
            </a:r>
          </a:p>
          <a:p>
            <a:r>
              <a:rPr lang="en-IN" dirty="0"/>
              <a:t> GROMACS</a:t>
            </a:r>
          </a:p>
          <a:p>
            <a:r>
              <a:rPr lang="en-IN" dirty="0"/>
              <a:t>Amber</a:t>
            </a:r>
          </a:p>
          <a:p>
            <a:r>
              <a:rPr lang="en-IN" dirty="0" err="1"/>
              <a:t>SwissParam</a:t>
            </a:r>
            <a:endParaRPr lang="en-IN" dirty="0"/>
          </a:p>
          <a:p>
            <a:r>
              <a:rPr lang="en-IN" dirty="0"/>
              <a:t>CHARMM-GUI</a:t>
            </a:r>
          </a:p>
          <a:p>
            <a:r>
              <a:rPr lang="en-IN" dirty="0"/>
              <a:t>CHARMMing.org</a:t>
            </a:r>
          </a:p>
          <a:p>
            <a:r>
              <a:rPr lang="en-IN" dirty="0" err="1"/>
              <a:t>SwissSideChain</a:t>
            </a:r>
            <a:endParaRPr lang="en-IN" dirty="0"/>
          </a:p>
        </p:txBody>
      </p:sp>
    </p:spTree>
    <p:extLst>
      <p:ext uri="{BB962C8B-B14F-4D97-AF65-F5344CB8AC3E}">
        <p14:creationId xmlns:p14="http://schemas.microsoft.com/office/powerpoint/2010/main" val="648004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81EF-6CCC-EEE2-1F3B-43CBFF002E53}"/>
              </a:ext>
            </a:extLst>
          </p:cNvPr>
          <p:cNvSpPr>
            <a:spLocks noGrp="1"/>
          </p:cNvSpPr>
          <p:nvPr>
            <p:ph type="title"/>
          </p:nvPr>
        </p:nvSpPr>
        <p:spPr/>
        <p:txBody>
          <a:bodyPr/>
          <a:lstStyle/>
          <a:p>
            <a:r>
              <a:rPr lang="en-IN" dirty="0"/>
              <a:t>Homology </a:t>
            </a:r>
            <a:r>
              <a:rPr lang="en-IN" dirty="0" err="1"/>
              <a:t>Modeling</a:t>
            </a:r>
            <a:endParaRPr lang="en-IN" dirty="0"/>
          </a:p>
        </p:txBody>
      </p:sp>
      <p:sp>
        <p:nvSpPr>
          <p:cNvPr id="3" name="Text Placeholder 2">
            <a:extLst>
              <a:ext uri="{FF2B5EF4-FFF2-40B4-BE49-F238E27FC236}">
                <a16:creationId xmlns:a16="http://schemas.microsoft.com/office/drawing/2014/main" id="{0E119CF1-77D3-2360-201F-EA41A1DCB409}"/>
              </a:ext>
            </a:extLst>
          </p:cNvPr>
          <p:cNvSpPr>
            <a:spLocks noGrp="1"/>
          </p:cNvSpPr>
          <p:nvPr>
            <p:ph type="body" idx="1"/>
          </p:nvPr>
        </p:nvSpPr>
        <p:spPr/>
        <p:txBody>
          <a:bodyPr>
            <a:normAutofit/>
          </a:bodyPr>
          <a:lstStyle/>
          <a:p>
            <a:r>
              <a:rPr lang="en-IN" dirty="0"/>
              <a:t>Modeller</a:t>
            </a:r>
          </a:p>
          <a:p>
            <a:r>
              <a:rPr lang="en-IN" dirty="0"/>
              <a:t>I-TASSER</a:t>
            </a:r>
          </a:p>
          <a:p>
            <a:r>
              <a:rPr lang="en-IN" dirty="0"/>
              <a:t>LOMETS</a:t>
            </a:r>
          </a:p>
          <a:p>
            <a:r>
              <a:rPr lang="en-IN" dirty="0"/>
              <a:t>SWISS-MODEL</a:t>
            </a:r>
          </a:p>
          <a:p>
            <a:r>
              <a:rPr lang="en-IN" dirty="0"/>
              <a:t>SWISS-</a:t>
            </a:r>
            <a:r>
              <a:rPr lang="en-IN" dirty="0" err="1"/>
              <a:t>MODELRepository</a:t>
            </a:r>
            <a:endParaRPr lang="en-IN" dirty="0"/>
          </a:p>
          <a:p>
            <a:r>
              <a:rPr lang="en-IN" dirty="0" err="1"/>
              <a:t>Robetta</a:t>
            </a:r>
            <a:endParaRPr lang="en-IN" dirty="0"/>
          </a:p>
        </p:txBody>
      </p:sp>
    </p:spTree>
    <p:extLst>
      <p:ext uri="{BB962C8B-B14F-4D97-AF65-F5344CB8AC3E}">
        <p14:creationId xmlns:p14="http://schemas.microsoft.com/office/powerpoint/2010/main" val="2153465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2ABE-50FD-EDDB-B516-9FB482103D6C}"/>
              </a:ext>
            </a:extLst>
          </p:cNvPr>
          <p:cNvSpPr>
            <a:spLocks noGrp="1"/>
          </p:cNvSpPr>
          <p:nvPr>
            <p:ph type="title"/>
          </p:nvPr>
        </p:nvSpPr>
        <p:spPr/>
        <p:txBody>
          <a:bodyPr/>
          <a:lstStyle/>
          <a:p>
            <a:r>
              <a:rPr lang="en-IN" dirty="0"/>
              <a:t>Binding site prediction</a:t>
            </a:r>
          </a:p>
        </p:txBody>
      </p:sp>
      <p:sp>
        <p:nvSpPr>
          <p:cNvPr id="3" name="Text Placeholder 2">
            <a:extLst>
              <a:ext uri="{FF2B5EF4-FFF2-40B4-BE49-F238E27FC236}">
                <a16:creationId xmlns:a16="http://schemas.microsoft.com/office/drawing/2014/main" id="{7249BFEE-DC6F-D2F2-1F47-09221345B55E}"/>
              </a:ext>
            </a:extLst>
          </p:cNvPr>
          <p:cNvSpPr>
            <a:spLocks noGrp="1"/>
          </p:cNvSpPr>
          <p:nvPr>
            <p:ph type="body" idx="1"/>
          </p:nvPr>
        </p:nvSpPr>
        <p:spPr/>
        <p:txBody>
          <a:bodyPr>
            <a:normAutofit/>
          </a:bodyPr>
          <a:lstStyle/>
          <a:p>
            <a:pPr marL="114300" indent="0">
              <a:buNone/>
            </a:pPr>
            <a:endParaRPr lang="en-IN" dirty="0"/>
          </a:p>
          <a:p>
            <a:r>
              <a:rPr lang="en-IN" dirty="0"/>
              <a:t>MED-</a:t>
            </a:r>
            <a:r>
              <a:rPr lang="en-IN" dirty="0" err="1"/>
              <a:t>SuMo</a:t>
            </a:r>
            <a:endParaRPr lang="en-IN" dirty="0"/>
          </a:p>
          <a:p>
            <a:r>
              <a:rPr lang="en-IN" dirty="0"/>
              <a:t>CAVER</a:t>
            </a:r>
          </a:p>
          <a:p>
            <a:r>
              <a:rPr lang="en-IN" dirty="0"/>
              <a:t>FINDSITE</a:t>
            </a:r>
          </a:p>
          <a:p>
            <a:r>
              <a:rPr lang="en-IN" dirty="0" err="1"/>
              <a:t>sc</a:t>
            </a:r>
            <a:r>
              <a:rPr lang="en-IN" dirty="0"/>
              <a:t>-PDB</a:t>
            </a:r>
          </a:p>
          <a:p>
            <a:r>
              <a:rPr lang="en-IN" dirty="0" err="1"/>
              <a:t>Pocketome</a:t>
            </a:r>
            <a:endParaRPr lang="en-IN" dirty="0"/>
          </a:p>
          <a:p>
            <a:r>
              <a:rPr lang="en-IN" dirty="0" err="1"/>
              <a:t>PocketAnnotatedatabase</a:t>
            </a:r>
            <a:endParaRPr lang="en-IN" dirty="0"/>
          </a:p>
          <a:p>
            <a:r>
              <a:rPr lang="en-IN" dirty="0"/>
              <a:t>3DLigandSite,</a:t>
            </a:r>
          </a:p>
          <a:p>
            <a:r>
              <a:rPr lang="en-IN" dirty="0" err="1"/>
              <a:t>metaPocket</a:t>
            </a:r>
            <a:endParaRPr lang="en-IN" dirty="0"/>
          </a:p>
        </p:txBody>
      </p:sp>
    </p:spTree>
    <p:extLst>
      <p:ext uri="{BB962C8B-B14F-4D97-AF65-F5344CB8AC3E}">
        <p14:creationId xmlns:p14="http://schemas.microsoft.com/office/powerpoint/2010/main" val="2910881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76F0-25F8-821C-D4E5-D780E7E235A7}"/>
              </a:ext>
            </a:extLst>
          </p:cNvPr>
          <p:cNvSpPr>
            <a:spLocks noGrp="1"/>
          </p:cNvSpPr>
          <p:nvPr>
            <p:ph type="title"/>
          </p:nvPr>
        </p:nvSpPr>
        <p:spPr>
          <a:xfrm>
            <a:off x="555851" y="399677"/>
            <a:ext cx="8368200" cy="686100"/>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br>
              <a:rPr lang="en-IN" dirty="0"/>
            </a:br>
            <a:br>
              <a:rPr lang="en-IN" dirty="0"/>
            </a:br>
            <a:r>
              <a:rPr lang="en-IN" dirty="0"/>
              <a:t>Docking</a:t>
            </a:r>
          </a:p>
        </p:txBody>
      </p:sp>
      <p:sp>
        <p:nvSpPr>
          <p:cNvPr id="3" name="Text Placeholder 2">
            <a:extLst>
              <a:ext uri="{FF2B5EF4-FFF2-40B4-BE49-F238E27FC236}">
                <a16:creationId xmlns:a16="http://schemas.microsoft.com/office/drawing/2014/main" id="{87B6855A-EBD6-7F7C-FBD5-84B9D6AE0600}"/>
              </a:ext>
            </a:extLst>
          </p:cNvPr>
          <p:cNvSpPr>
            <a:spLocks noGrp="1"/>
          </p:cNvSpPr>
          <p:nvPr>
            <p:ph type="body" idx="1"/>
          </p:nvPr>
        </p:nvSpPr>
        <p:spPr/>
        <p:txBody>
          <a:bodyPr/>
          <a:lstStyle/>
          <a:p>
            <a:r>
              <a:rPr lang="en-IN" dirty="0" err="1"/>
              <a:t>Aotodock</a:t>
            </a:r>
            <a:endParaRPr lang="en-IN" dirty="0"/>
          </a:p>
          <a:p>
            <a:r>
              <a:rPr lang="en-IN" dirty="0"/>
              <a:t>Dock</a:t>
            </a:r>
          </a:p>
          <a:p>
            <a:r>
              <a:rPr lang="en-IN" dirty="0"/>
              <a:t>GOLD</a:t>
            </a:r>
          </a:p>
          <a:p>
            <a:r>
              <a:rPr lang="en-IN" dirty="0" err="1"/>
              <a:t>Swissdock</a:t>
            </a:r>
            <a:endParaRPr lang="en-IN" dirty="0"/>
          </a:p>
          <a:p>
            <a:r>
              <a:rPr lang="en-IN" dirty="0" err="1"/>
              <a:t>Dockingserver</a:t>
            </a:r>
            <a:endParaRPr lang="en-IN" dirty="0"/>
          </a:p>
          <a:p>
            <a:r>
              <a:rPr lang="en-IN" dirty="0"/>
              <a:t>1-Clickdocking</a:t>
            </a:r>
          </a:p>
          <a:p>
            <a:r>
              <a:rPr lang="en-IN" dirty="0" err="1"/>
              <a:t>i-gemdock</a:t>
            </a:r>
            <a:endParaRPr lang="en-IN" dirty="0"/>
          </a:p>
        </p:txBody>
      </p:sp>
    </p:spTree>
    <p:extLst>
      <p:ext uri="{BB962C8B-B14F-4D97-AF65-F5344CB8AC3E}">
        <p14:creationId xmlns:p14="http://schemas.microsoft.com/office/powerpoint/2010/main" val="2864550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140B-DA6E-7B9A-181A-453439B07A5B}"/>
              </a:ext>
            </a:extLst>
          </p:cNvPr>
          <p:cNvSpPr>
            <a:spLocks noGrp="1"/>
          </p:cNvSpPr>
          <p:nvPr>
            <p:ph type="title"/>
          </p:nvPr>
        </p:nvSpPr>
        <p:spPr/>
        <p:txBody>
          <a:bodyPr/>
          <a:lstStyle/>
          <a:p>
            <a:r>
              <a:rPr lang="en-US" dirty="0"/>
              <a:t>Screening</a:t>
            </a:r>
            <a:endParaRPr lang="en-IN" dirty="0"/>
          </a:p>
        </p:txBody>
      </p:sp>
      <p:sp>
        <p:nvSpPr>
          <p:cNvPr id="3" name="Text Placeholder 2">
            <a:extLst>
              <a:ext uri="{FF2B5EF4-FFF2-40B4-BE49-F238E27FC236}">
                <a16:creationId xmlns:a16="http://schemas.microsoft.com/office/drawing/2014/main" id="{DCBED337-7D53-D3C5-43B9-E20F6A18D95A}"/>
              </a:ext>
            </a:extLst>
          </p:cNvPr>
          <p:cNvSpPr>
            <a:spLocks noGrp="1"/>
          </p:cNvSpPr>
          <p:nvPr>
            <p:ph type="body" idx="1"/>
          </p:nvPr>
        </p:nvSpPr>
        <p:spPr/>
        <p:txBody>
          <a:bodyPr/>
          <a:lstStyle/>
          <a:p>
            <a:r>
              <a:rPr lang="en-US" dirty="0"/>
              <a:t>Pharmer</a:t>
            </a:r>
          </a:p>
          <a:p>
            <a:r>
              <a:rPr lang="en-US" dirty="0"/>
              <a:t>Catalyst</a:t>
            </a:r>
          </a:p>
          <a:p>
            <a:r>
              <a:rPr lang="en-US" dirty="0" err="1"/>
              <a:t>PharmaGist</a:t>
            </a:r>
            <a:endParaRPr lang="en-US" dirty="0"/>
          </a:p>
          <a:p>
            <a:r>
              <a:rPr lang="en-US" dirty="0" err="1"/>
              <a:t>SwissSimilarity</a:t>
            </a:r>
            <a:endParaRPr lang="en-US" dirty="0"/>
          </a:p>
          <a:p>
            <a:r>
              <a:rPr lang="en-US" dirty="0"/>
              <a:t>Blaster</a:t>
            </a:r>
          </a:p>
          <a:p>
            <a:r>
              <a:rPr lang="en-US" dirty="0" err="1"/>
              <a:t>AnchorQuery</a:t>
            </a:r>
            <a:endParaRPr lang="en-US" dirty="0"/>
          </a:p>
          <a:p>
            <a:r>
              <a:rPr lang="en-US" dirty="0" err="1"/>
              <a:t>Ligandscout</a:t>
            </a:r>
            <a:endParaRPr lang="en-US" dirty="0"/>
          </a:p>
          <a:p>
            <a:r>
              <a:rPr lang="en-US" dirty="0"/>
              <a:t>Discovery Studio</a:t>
            </a:r>
          </a:p>
          <a:p>
            <a:endParaRPr lang="en-US" dirty="0"/>
          </a:p>
        </p:txBody>
      </p:sp>
    </p:spTree>
    <p:extLst>
      <p:ext uri="{BB962C8B-B14F-4D97-AF65-F5344CB8AC3E}">
        <p14:creationId xmlns:p14="http://schemas.microsoft.com/office/powerpoint/2010/main" val="3699356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40E6-38A0-37DF-69BF-30B18F7D3293}"/>
              </a:ext>
            </a:extLst>
          </p:cNvPr>
          <p:cNvSpPr>
            <a:spLocks noGrp="1"/>
          </p:cNvSpPr>
          <p:nvPr>
            <p:ph type="title"/>
          </p:nvPr>
        </p:nvSpPr>
        <p:spPr/>
        <p:txBody>
          <a:bodyPr/>
          <a:lstStyle/>
          <a:p>
            <a:r>
              <a:rPr lang="en-IN" dirty="0"/>
              <a:t>Target prediction</a:t>
            </a:r>
          </a:p>
        </p:txBody>
      </p:sp>
      <p:sp>
        <p:nvSpPr>
          <p:cNvPr id="3" name="Text Placeholder 2">
            <a:extLst>
              <a:ext uri="{FF2B5EF4-FFF2-40B4-BE49-F238E27FC236}">
                <a16:creationId xmlns:a16="http://schemas.microsoft.com/office/drawing/2014/main" id="{42685721-28D3-7419-0DB6-01B0C5A75971}"/>
              </a:ext>
            </a:extLst>
          </p:cNvPr>
          <p:cNvSpPr>
            <a:spLocks noGrp="1"/>
          </p:cNvSpPr>
          <p:nvPr>
            <p:ph type="body" idx="1"/>
          </p:nvPr>
        </p:nvSpPr>
        <p:spPr/>
        <p:txBody>
          <a:bodyPr>
            <a:normAutofit/>
          </a:bodyPr>
          <a:lstStyle/>
          <a:p>
            <a:pPr marL="114300" indent="0">
              <a:buNone/>
            </a:pPr>
            <a:endParaRPr lang="en-IN" dirty="0"/>
          </a:p>
          <a:p>
            <a:r>
              <a:rPr lang="en-IN" dirty="0" err="1"/>
              <a:t>MolScore</a:t>
            </a:r>
            <a:r>
              <a:rPr lang="en-IN" dirty="0"/>
              <a:t>-Antivirals</a:t>
            </a:r>
          </a:p>
          <a:p>
            <a:endParaRPr lang="en-IN" dirty="0"/>
          </a:p>
          <a:p>
            <a:r>
              <a:rPr lang="en-IN" dirty="0" err="1"/>
              <a:t>MolScore</a:t>
            </a:r>
            <a:r>
              <a:rPr lang="en-IN" dirty="0"/>
              <a:t>-Antibiotics</a:t>
            </a:r>
          </a:p>
          <a:p>
            <a:endParaRPr lang="en-IN" dirty="0"/>
          </a:p>
          <a:p>
            <a:r>
              <a:rPr lang="en-IN" dirty="0"/>
              <a:t>Swiss Target Prediction</a:t>
            </a:r>
          </a:p>
          <a:p>
            <a:r>
              <a:rPr lang="en-IN" dirty="0"/>
              <a:t>SEA</a:t>
            </a:r>
          </a:p>
          <a:p>
            <a:endParaRPr lang="en-IN" dirty="0"/>
          </a:p>
          <a:p>
            <a:r>
              <a:rPr lang="en-IN" dirty="0" err="1"/>
              <a:t>ChemProt</a:t>
            </a:r>
            <a:endParaRPr lang="en-IN" dirty="0"/>
          </a:p>
        </p:txBody>
      </p:sp>
    </p:spTree>
    <p:extLst>
      <p:ext uri="{BB962C8B-B14F-4D97-AF65-F5344CB8AC3E}">
        <p14:creationId xmlns:p14="http://schemas.microsoft.com/office/powerpoint/2010/main" val="3170664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1F755-ABA7-BC72-3813-60EC96FC427E}"/>
              </a:ext>
            </a:extLst>
          </p:cNvPr>
          <p:cNvSpPr>
            <a:spLocks noGrp="1"/>
          </p:cNvSpPr>
          <p:nvPr>
            <p:ph type="title"/>
          </p:nvPr>
        </p:nvSpPr>
        <p:spPr/>
        <p:txBody>
          <a:bodyPr/>
          <a:lstStyle/>
          <a:p>
            <a:r>
              <a:rPr lang="en-US" dirty="0"/>
              <a:t>Ligands Design</a:t>
            </a:r>
            <a:endParaRPr lang="en-IN" dirty="0"/>
          </a:p>
        </p:txBody>
      </p:sp>
      <p:sp>
        <p:nvSpPr>
          <p:cNvPr id="3" name="Text Placeholder 2">
            <a:extLst>
              <a:ext uri="{FF2B5EF4-FFF2-40B4-BE49-F238E27FC236}">
                <a16:creationId xmlns:a16="http://schemas.microsoft.com/office/drawing/2014/main" id="{E544DA7B-1C22-CDB7-A230-79363A9190F3}"/>
              </a:ext>
            </a:extLst>
          </p:cNvPr>
          <p:cNvSpPr>
            <a:spLocks noGrp="1"/>
          </p:cNvSpPr>
          <p:nvPr>
            <p:ph type="body" idx="1"/>
          </p:nvPr>
        </p:nvSpPr>
        <p:spPr/>
        <p:txBody>
          <a:bodyPr/>
          <a:lstStyle/>
          <a:p>
            <a:r>
              <a:rPr lang="en-US" dirty="0"/>
              <a:t>Ludi</a:t>
            </a:r>
          </a:p>
          <a:p>
            <a:r>
              <a:rPr lang="en-US" dirty="0"/>
              <a:t>Auto T&amp;T2</a:t>
            </a:r>
          </a:p>
          <a:p>
            <a:r>
              <a:rPr lang="en-US" dirty="0"/>
              <a:t>VAMMPIRE</a:t>
            </a:r>
          </a:p>
          <a:p>
            <a:r>
              <a:rPr lang="en-US" dirty="0"/>
              <a:t>Sc—PDB-Frag</a:t>
            </a:r>
          </a:p>
          <a:p>
            <a:r>
              <a:rPr lang="en-US" dirty="0"/>
              <a:t>E-Design</a:t>
            </a:r>
          </a:p>
          <a:p>
            <a:r>
              <a:rPr lang="en-US" dirty="0" err="1"/>
              <a:t>iScreen</a:t>
            </a:r>
            <a:endParaRPr lang="en-US" dirty="0"/>
          </a:p>
          <a:p>
            <a:pPr marL="114300" indent="0">
              <a:buNone/>
            </a:pPr>
            <a:endParaRPr lang="en-IN" dirty="0"/>
          </a:p>
        </p:txBody>
      </p:sp>
    </p:spTree>
    <p:extLst>
      <p:ext uri="{BB962C8B-B14F-4D97-AF65-F5344CB8AC3E}">
        <p14:creationId xmlns:p14="http://schemas.microsoft.com/office/powerpoint/2010/main" val="2455243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DDC0-C9B5-C0DA-E12A-71ACF9D2EB0C}"/>
              </a:ext>
            </a:extLst>
          </p:cNvPr>
          <p:cNvSpPr>
            <a:spLocks noGrp="1"/>
          </p:cNvSpPr>
          <p:nvPr>
            <p:ph type="title"/>
          </p:nvPr>
        </p:nvSpPr>
        <p:spPr>
          <a:xfrm>
            <a:off x="387900" y="121298"/>
            <a:ext cx="8368200" cy="1022827"/>
          </a:xfrm>
        </p:spPr>
        <p:txBody>
          <a:bodyPr>
            <a:normAutofit fontScale="90000"/>
          </a:bodyPr>
          <a:lstStyle/>
          <a:p>
            <a:r>
              <a:rPr lang="en-IN" dirty="0"/>
              <a:t>Binding free energy estimation</a:t>
            </a:r>
            <a:br>
              <a:rPr lang="en-IN" dirty="0"/>
            </a:br>
            <a:endParaRPr lang="en-IN" dirty="0"/>
          </a:p>
        </p:txBody>
      </p:sp>
      <p:sp>
        <p:nvSpPr>
          <p:cNvPr id="3" name="Text Placeholder 2">
            <a:extLst>
              <a:ext uri="{FF2B5EF4-FFF2-40B4-BE49-F238E27FC236}">
                <a16:creationId xmlns:a16="http://schemas.microsoft.com/office/drawing/2014/main" id="{843D7909-6CC0-4BCF-A603-F89B2546739F}"/>
              </a:ext>
            </a:extLst>
          </p:cNvPr>
          <p:cNvSpPr>
            <a:spLocks noGrp="1"/>
          </p:cNvSpPr>
          <p:nvPr>
            <p:ph type="body" idx="1"/>
          </p:nvPr>
        </p:nvSpPr>
        <p:spPr/>
        <p:txBody>
          <a:bodyPr>
            <a:normAutofit/>
          </a:bodyPr>
          <a:lstStyle/>
          <a:p>
            <a:pPr marL="114300" indent="0">
              <a:buNone/>
            </a:pPr>
            <a:endParaRPr lang="en-IN" dirty="0"/>
          </a:p>
          <a:p>
            <a:r>
              <a:rPr lang="en-IN" dirty="0"/>
              <a:t>SLIDE 47</a:t>
            </a:r>
          </a:p>
          <a:p>
            <a:r>
              <a:rPr lang="en-IN" dirty="0"/>
              <a:t>Hyde, X-score</a:t>
            </a:r>
          </a:p>
          <a:p>
            <a:r>
              <a:rPr lang="en-IN" dirty="0" err="1"/>
              <a:t>NNScore</a:t>
            </a:r>
            <a:endParaRPr lang="en-IN" dirty="0"/>
          </a:p>
          <a:p>
            <a:r>
              <a:rPr lang="en-IN" dirty="0"/>
              <a:t>DSXONLINE</a:t>
            </a:r>
          </a:p>
          <a:p>
            <a:r>
              <a:rPr lang="en-IN" dirty="0" err="1"/>
              <a:t>BAPPLserver</a:t>
            </a:r>
            <a:endParaRPr lang="en-IN" dirty="0"/>
          </a:p>
          <a:p>
            <a:r>
              <a:rPr lang="en-IN" dirty="0"/>
              <a:t>BAPPL-</a:t>
            </a:r>
            <a:r>
              <a:rPr lang="en-IN" dirty="0" err="1"/>
              <a:t>Zserver</a:t>
            </a:r>
            <a:r>
              <a:rPr lang="en-IN" dirty="0"/>
              <a:t>,</a:t>
            </a:r>
          </a:p>
        </p:txBody>
      </p:sp>
    </p:spTree>
    <p:extLst>
      <p:ext uri="{BB962C8B-B14F-4D97-AF65-F5344CB8AC3E}">
        <p14:creationId xmlns:p14="http://schemas.microsoft.com/office/powerpoint/2010/main" val="24120237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C4412-262C-6727-1AB1-3D3DC84BBB33}"/>
              </a:ext>
            </a:extLst>
          </p:cNvPr>
          <p:cNvSpPr>
            <a:spLocks noGrp="1"/>
          </p:cNvSpPr>
          <p:nvPr>
            <p:ph type="title"/>
          </p:nvPr>
        </p:nvSpPr>
        <p:spPr/>
        <p:txBody>
          <a:bodyPr/>
          <a:lstStyle/>
          <a:p>
            <a:r>
              <a:rPr lang="en-US" dirty="0"/>
              <a:t>QSAR</a:t>
            </a:r>
            <a:endParaRPr lang="en-IN" dirty="0"/>
          </a:p>
        </p:txBody>
      </p:sp>
      <p:sp>
        <p:nvSpPr>
          <p:cNvPr id="3" name="Text Placeholder 2">
            <a:extLst>
              <a:ext uri="{FF2B5EF4-FFF2-40B4-BE49-F238E27FC236}">
                <a16:creationId xmlns:a16="http://schemas.microsoft.com/office/drawing/2014/main" id="{999F88C0-A381-C766-5009-D93E20DC1FA6}"/>
              </a:ext>
            </a:extLst>
          </p:cNvPr>
          <p:cNvSpPr>
            <a:spLocks noGrp="1"/>
          </p:cNvSpPr>
          <p:nvPr>
            <p:ph type="body" idx="1"/>
          </p:nvPr>
        </p:nvSpPr>
        <p:spPr/>
        <p:txBody>
          <a:bodyPr/>
          <a:lstStyle/>
          <a:p>
            <a:r>
              <a:rPr lang="en-US" dirty="0" err="1"/>
              <a:t>eQsar</a:t>
            </a:r>
            <a:endParaRPr lang="en-US" dirty="0"/>
          </a:p>
          <a:p>
            <a:r>
              <a:rPr lang="en-US" dirty="0" err="1"/>
              <a:t>clogP</a:t>
            </a:r>
            <a:endParaRPr lang="en-US" dirty="0"/>
          </a:p>
          <a:p>
            <a:r>
              <a:rPr lang="en-US" dirty="0" err="1"/>
              <a:t>clogP</a:t>
            </a:r>
            <a:r>
              <a:rPr lang="en-US" dirty="0"/>
              <a:t>/CMR</a:t>
            </a:r>
          </a:p>
          <a:p>
            <a:r>
              <a:rPr lang="en-US" dirty="0" err="1"/>
              <a:t>MOLEDb</a:t>
            </a:r>
            <a:endParaRPr lang="en-US" dirty="0"/>
          </a:p>
          <a:p>
            <a:r>
              <a:rPr lang="en-US" dirty="0"/>
              <a:t>OCHEM</a:t>
            </a:r>
          </a:p>
          <a:p>
            <a:r>
              <a:rPr lang="en-US" dirty="0"/>
              <a:t>E-Dragon</a:t>
            </a:r>
            <a:endParaRPr lang="en-IN" dirty="0"/>
          </a:p>
        </p:txBody>
      </p:sp>
    </p:spTree>
    <p:extLst>
      <p:ext uri="{BB962C8B-B14F-4D97-AF65-F5344CB8AC3E}">
        <p14:creationId xmlns:p14="http://schemas.microsoft.com/office/powerpoint/2010/main" val="42903212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4E08-5C9B-702B-2440-38482BB675E2}"/>
              </a:ext>
            </a:extLst>
          </p:cNvPr>
          <p:cNvSpPr>
            <a:spLocks noGrp="1"/>
          </p:cNvSpPr>
          <p:nvPr>
            <p:ph type="title"/>
          </p:nvPr>
        </p:nvSpPr>
        <p:spPr>
          <a:xfrm>
            <a:off x="387900" y="102636"/>
            <a:ext cx="8368200" cy="1387187"/>
          </a:xfrm>
        </p:spPr>
        <p:txBody>
          <a:bodyPr>
            <a:normAutofit/>
          </a:bodyPr>
          <a:lstStyle/>
          <a:p>
            <a:r>
              <a:rPr lang="en-IN" dirty="0"/>
              <a:t>ADME Toxicity</a:t>
            </a:r>
            <a:br>
              <a:rPr lang="en-IN" dirty="0"/>
            </a:br>
            <a:endParaRPr lang="en-IN" dirty="0"/>
          </a:p>
        </p:txBody>
      </p:sp>
      <p:sp>
        <p:nvSpPr>
          <p:cNvPr id="3" name="Text Placeholder 2">
            <a:extLst>
              <a:ext uri="{FF2B5EF4-FFF2-40B4-BE49-F238E27FC236}">
                <a16:creationId xmlns:a16="http://schemas.microsoft.com/office/drawing/2014/main" id="{D44A55CB-DD4D-0F47-9155-1EC625FB600D}"/>
              </a:ext>
            </a:extLst>
          </p:cNvPr>
          <p:cNvSpPr>
            <a:spLocks noGrp="1"/>
          </p:cNvSpPr>
          <p:nvPr>
            <p:ph type="body" idx="1"/>
          </p:nvPr>
        </p:nvSpPr>
        <p:spPr/>
        <p:txBody>
          <a:bodyPr/>
          <a:lstStyle/>
          <a:p>
            <a:r>
              <a:rPr lang="en-US" dirty="0" err="1"/>
              <a:t>VolSurf</a:t>
            </a:r>
            <a:endParaRPr lang="en-US" dirty="0"/>
          </a:p>
          <a:p>
            <a:r>
              <a:rPr lang="en-US" dirty="0" err="1"/>
              <a:t>GastroPlus</a:t>
            </a:r>
            <a:endParaRPr lang="en-US" dirty="0"/>
          </a:p>
          <a:p>
            <a:r>
              <a:rPr lang="en-US" dirty="0" err="1"/>
              <a:t>MedChemStudio</a:t>
            </a:r>
            <a:endParaRPr lang="en-US" dirty="0"/>
          </a:p>
          <a:p>
            <a:r>
              <a:rPr lang="en-US" dirty="0"/>
              <a:t>ALOGPS</a:t>
            </a:r>
          </a:p>
          <a:p>
            <a:r>
              <a:rPr lang="en-US" dirty="0" err="1"/>
              <a:t>SwissADME</a:t>
            </a:r>
            <a:endParaRPr lang="en-IN" dirty="0"/>
          </a:p>
        </p:txBody>
      </p:sp>
    </p:spTree>
    <p:extLst>
      <p:ext uri="{BB962C8B-B14F-4D97-AF65-F5344CB8AC3E}">
        <p14:creationId xmlns:p14="http://schemas.microsoft.com/office/powerpoint/2010/main" val="2050612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History</a:t>
            </a:r>
            <a:endParaRPr dirty="0"/>
          </a:p>
        </p:txBody>
      </p:sp>
      <p:sp>
        <p:nvSpPr>
          <p:cNvPr id="81" name="Google Shape;81;p16"/>
          <p:cNvSpPr txBox="1">
            <a:spLocks noGrp="1"/>
          </p:cNvSpPr>
          <p:nvPr>
            <p:ph type="body" idx="1"/>
          </p:nvPr>
        </p:nvSpPr>
        <p:spPr>
          <a:xfrm>
            <a:off x="311700" y="1325600"/>
            <a:ext cx="8520600" cy="361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discovery of drugs historically has been serendipitous(Ratti and Trist 2001).</a:t>
            </a:r>
            <a:endParaRPr dirty="0"/>
          </a:p>
          <a:p>
            <a:pPr marL="0" lvl="0" indent="0" algn="l" rtl="0">
              <a:spcBef>
                <a:spcPts val="1200"/>
              </a:spcBef>
              <a:spcAft>
                <a:spcPts val="0"/>
              </a:spcAft>
              <a:buNone/>
            </a:pPr>
            <a:r>
              <a:rPr lang="en" dirty="0"/>
              <a:t>For most of its history drug discovery has been a product of trial and error.</a:t>
            </a:r>
            <a:endParaRPr dirty="0"/>
          </a:p>
          <a:p>
            <a:pPr marL="0" lvl="0" indent="0" algn="l" rtl="0">
              <a:spcBef>
                <a:spcPts val="1200"/>
              </a:spcBef>
              <a:spcAft>
                <a:spcPts val="0"/>
              </a:spcAft>
              <a:buNone/>
            </a:pPr>
            <a:r>
              <a:rPr lang="en" dirty="0"/>
              <a:t>Long before the pharmaceutical industry existed, drug were discovered by accident and their uses passed down by verbal and written records.</a:t>
            </a:r>
            <a:endParaRPr dirty="0"/>
          </a:p>
          <a:p>
            <a:pPr marL="0" lvl="0" indent="0" algn="l" rtl="0">
              <a:spcBef>
                <a:spcPts val="1200"/>
              </a:spcBef>
              <a:spcAft>
                <a:spcPts val="1200"/>
              </a:spcAft>
              <a:buNone/>
            </a:pPr>
            <a:r>
              <a:rPr lang="en" dirty="0"/>
              <a:t>According to Boa(2003) “”Throughout history people have found by trial and error which berries,roots and barks could be used for medicinal purposes to alleviate symptoms of illness . For Example  the Willow bark, which contains Salicin was used as a fever reducer.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204185" y="119848"/>
            <a:ext cx="8735629" cy="49038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Continue…</a:t>
            </a:r>
            <a:endParaRPr/>
          </a:p>
        </p:txBody>
      </p:sp>
      <p:sp>
        <p:nvSpPr>
          <p:cNvPr id="92" name="Google Shape;92;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
              <a:t>Figure Shows evolution of the drug discovery process during the second half of the 20th century. The process is centered on the crucial decision point that leads to the selection of a candidate for full development. The process used in the 1950s and 1960s (panel A), mainly driven by limited random screening and serendipity, was lengthened considerably during the 1980s (panel B) to allow for a more rational approach to structure–activity relationship studies and for improved safety of the molecules. Today’s process (panel C) has been enriched by advances in technological developments in screening, synthetic chemistry, and by the increased number of possible targets due to the application of genomics and bioinformatics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87100" y="494100"/>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Modern Drug Discovery</a:t>
            </a:r>
            <a:endParaRPr/>
          </a:p>
        </p:txBody>
      </p:sp>
      <p:pic>
        <p:nvPicPr>
          <p:cNvPr id="98" name="Google Shape;98;p19"/>
          <p:cNvPicPr preferRelativeResize="0"/>
          <p:nvPr/>
        </p:nvPicPr>
        <p:blipFill>
          <a:blip r:embed="rId3">
            <a:alphaModFix/>
          </a:blip>
          <a:stretch>
            <a:fillRect/>
          </a:stretch>
        </p:blipFill>
        <p:spPr>
          <a:xfrm>
            <a:off x="90175" y="1478900"/>
            <a:ext cx="8873476" cy="3351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Bioinformatics in Drug Discovery</a:t>
            </a:r>
            <a:endParaRPr/>
          </a:p>
        </p:txBody>
      </p:sp>
      <p:sp>
        <p:nvSpPr>
          <p:cNvPr id="104" name="Google Shape;104;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Bioinformatics is booming Subject combining biology with computer science. It can explore the causes of diseases at the molecular level, explain the phenomena of diseases from the angle of the gene and make use of computer techniques and enhance the accuracy of results so as to reduce the cost and time. </a:t>
            </a:r>
            <a:endParaRPr/>
          </a:p>
          <a:p>
            <a:pPr marL="0" lvl="0" indent="0" algn="l" rtl="0">
              <a:spcBef>
                <a:spcPts val="1200"/>
              </a:spcBef>
              <a:spcAft>
                <a:spcPts val="0"/>
              </a:spcAft>
              <a:buNone/>
            </a:pPr>
            <a:r>
              <a:rPr lang="en"/>
              <a:t>In recent years we have seen an explosion in the amount of biological information that is available.It appears that the ability to generate vast quantity of  data has surpassed the ability  to use this data  meaningfully.</a:t>
            </a:r>
            <a:endParaRPr/>
          </a:p>
          <a:p>
            <a:pPr marL="0" lvl="0" indent="0" algn="l" rtl="0">
              <a:spcBef>
                <a:spcPts val="1200"/>
              </a:spcBef>
              <a:spcAft>
                <a:spcPts val="0"/>
              </a:spcAft>
              <a:buNone/>
            </a:pPr>
            <a:r>
              <a:rPr lang="en"/>
              <a:t>All marketed drugs today target only about 500 gene products. The elucidation of the human genome which has an estimated 30,000 to 40,000 genes presents immense new opportunities for drug discovery and simultaneously creates a potential bottleneck regarding the choice of targets to support the drug discovery pipeline.</a:t>
            </a: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Drug Discovery Based on Bioinformatics Tools.</a:t>
            </a:r>
            <a:endParaRPr/>
          </a:p>
        </p:txBody>
      </p:sp>
      <p:sp>
        <p:nvSpPr>
          <p:cNvPr id="110" name="Google Shape;110;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The process of designing a new  drug using bioinformatics tools have open a new area of research . In order to design a new drug one need to follow the following path</a:t>
            </a:r>
            <a:endParaRPr/>
          </a:p>
          <a:p>
            <a:pPr marL="457200" lvl="0" indent="-342900" algn="l" rtl="0">
              <a:spcBef>
                <a:spcPts val="1200"/>
              </a:spcBef>
              <a:spcAft>
                <a:spcPts val="0"/>
              </a:spcAft>
              <a:buSzPts val="1800"/>
              <a:buAutoNum type="arabicParenR"/>
            </a:pPr>
            <a:r>
              <a:rPr lang="en"/>
              <a:t>Identifying Target Disease</a:t>
            </a:r>
            <a:endParaRPr/>
          </a:p>
          <a:p>
            <a:pPr marL="457200" lvl="0" indent="-342900" algn="l" rtl="0">
              <a:spcBef>
                <a:spcPts val="0"/>
              </a:spcBef>
              <a:spcAft>
                <a:spcPts val="0"/>
              </a:spcAft>
              <a:buSzPts val="1800"/>
              <a:buAutoNum type="arabicParenR"/>
            </a:pPr>
            <a:r>
              <a:rPr lang="en"/>
              <a:t>Study Interesting Component</a:t>
            </a:r>
            <a:endParaRPr/>
          </a:p>
          <a:p>
            <a:pPr marL="457200" lvl="0" indent="-342900" algn="l" rtl="0">
              <a:spcBef>
                <a:spcPts val="0"/>
              </a:spcBef>
              <a:spcAft>
                <a:spcPts val="0"/>
              </a:spcAft>
              <a:buSzPts val="1800"/>
              <a:buAutoNum type="arabicParenR"/>
            </a:pPr>
            <a:r>
              <a:rPr lang="en"/>
              <a:t>Detect the  molecular basis  For Disease</a:t>
            </a:r>
            <a:endParaRPr/>
          </a:p>
          <a:p>
            <a:pPr marL="457200" lvl="0" indent="-342900" algn="l" rtl="0">
              <a:spcBef>
                <a:spcPts val="0"/>
              </a:spcBef>
              <a:spcAft>
                <a:spcPts val="0"/>
              </a:spcAft>
              <a:buSzPts val="1800"/>
              <a:buAutoNum type="arabicParenR"/>
            </a:pPr>
            <a:r>
              <a:rPr lang="en"/>
              <a:t>Refined the component</a:t>
            </a:r>
            <a:endParaRPr/>
          </a:p>
          <a:p>
            <a:pPr marL="457200" lvl="0" indent="-342900" algn="l" rtl="0">
              <a:spcBef>
                <a:spcPts val="0"/>
              </a:spcBef>
              <a:spcAft>
                <a:spcPts val="0"/>
              </a:spcAft>
              <a:buSzPts val="1800"/>
              <a:buAutoNum type="arabicParenR"/>
            </a:pPr>
            <a:r>
              <a:rPr lang="en"/>
              <a:t>Qualitative Structure Activity Relationships.</a:t>
            </a:r>
            <a:endParaRPr/>
          </a:p>
          <a:p>
            <a:pPr marL="457200" lvl="0" indent="-342900" algn="l" rtl="0">
              <a:spcBef>
                <a:spcPts val="0"/>
              </a:spcBef>
              <a:spcAft>
                <a:spcPts val="0"/>
              </a:spcAft>
              <a:buSzPts val="1800"/>
              <a:buAutoNum type="arabicParenR"/>
            </a:pPr>
            <a:r>
              <a:rPr lang="en"/>
              <a:t>Solubility of Molecule</a:t>
            </a:r>
            <a:endParaRPr/>
          </a:p>
          <a:p>
            <a:pPr marL="457200" lvl="0" indent="-342900" algn="l" rtl="0">
              <a:spcBef>
                <a:spcPts val="0"/>
              </a:spcBef>
              <a:spcAft>
                <a:spcPts val="0"/>
              </a:spcAft>
              <a:buSzPts val="1800"/>
              <a:buAutoNum type="arabicParenR"/>
            </a:pPr>
            <a:r>
              <a:rPr lang="en"/>
              <a:t>Drug Testing</a:t>
            </a: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1992</Words>
  <Application>Microsoft Office PowerPoint</Application>
  <PresentationFormat>On-screen Show (16:9)</PresentationFormat>
  <Paragraphs>234</Paragraphs>
  <Slides>39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Roboto Slab</vt:lpstr>
      <vt:lpstr>Roboto</vt:lpstr>
      <vt:lpstr>Arial</vt:lpstr>
      <vt:lpstr>Google Sans</vt:lpstr>
      <vt:lpstr>Wingdings</vt:lpstr>
      <vt:lpstr>Times New Roman</vt:lpstr>
      <vt:lpstr>Arial</vt:lpstr>
      <vt:lpstr>Marina</vt:lpstr>
      <vt:lpstr>Introduction to Drug Discovery</vt:lpstr>
      <vt:lpstr>Introduction to Drug Discovery Informatics </vt:lpstr>
      <vt:lpstr>Continue.. </vt:lpstr>
      <vt:lpstr>History</vt:lpstr>
      <vt:lpstr>PowerPoint Presentation</vt:lpstr>
      <vt:lpstr>Continue…</vt:lpstr>
      <vt:lpstr>Modern Drug Discovery</vt:lpstr>
      <vt:lpstr>Bioinformatics in Drug Discovery</vt:lpstr>
      <vt:lpstr>Drug Discovery Based on Bioinformatics Tools.</vt:lpstr>
      <vt:lpstr>Basic Four Stages of Drug Discovery</vt:lpstr>
      <vt:lpstr>Drug Discovery Stages</vt:lpstr>
      <vt:lpstr>Continue…</vt:lpstr>
      <vt:lpstr>Preclinical Phase</vt:lpstr>
      <vt:lpstr>Clinical Phase</vt:lpstr>
      <vt:lpstr>Clinical Phase II…</vt:lpstr>
      <vt:lpstr>Clinical Phase III</vt:lpstr>
      <vt:lpstr>Regulatory Approval</vt:lpstr>
      <vt:lpstr>Computer Aided Drug Design</vt:lpstr>
      <vt:lpstr>Continue..</vt:lpstr>
      <vt:lpstr>Objective of the CADD</vt:lpstr>
      <vt:lpstr>Types of CADD</vt:lpstr>
      <vt:lpstr>Methods</vt:lpstr>
      <vt:lpstr>Binding Site Identification</vt:lpstr>
      <vt:lpstr>Docking &amp; Scoring</vt:lpstr>
      <vt:lpstr>Ligands Based Drug Design</vt:lpstr>
      <vt:lpstr>Advantages of CADD</vt:lpstr>
      <vt:lpstr>Computational Tools For Drug Design</vt:lpstr>
      <vt:lpstr>Databases</vt:lpstr>
      <vt:lpstr>Draw Tools</vt:lpstr>
      <vt:lpstr>Molecular Modeling</vt:lpstr>
      <vt:lpstr>Homology Modeling</vt:lpstr>
      <vt:lpstr>Binding site prediction</vt:lpstr>
      <vt:lpstr>         Docking</vt:lpstr>
      <vt:lpstr>Screening</vt:lpstr>
      <vt:lpstr>Target prediction</vt:lpstr>
      <vt:lpstr>Ligands Design</vt:lpstr>
      <vt:lpstr>Binding free energy estimation </vt:lpstr>
      <vt:lpstr>QSAR</vt:lpstr>
      <vt:lpstr>ADME Toxicity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Drug Discovery</dc:title>
  <cp:lastModifiedBy>JAGNADE ASHWINI ASHOKRAO</cp:lastModifiedBy>
  <cp:revision>26</cp:revision>
  <dcterms:modified xsi:type="dcterms:W3CDTF">2023-10-25T08:31:23Z</dcterms:modified>
</cp:coreProperties>
</file>