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autoAdjust="0"/>
    <p:restoredTop sz="88204" autoAdjust="0"/>
  </p:normalViewPr>
  <p:slideViewPr>
    <p:cSldViewPr snapToGrid="0">
      <p:cViewPr>
        <p:scale>
          <a:sx n="35" d="100"/>
          <a:sy n="35" d="100"/>
        </p:scale>
        <p:origin x="163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286C-341B-863F-B28A-2033651B2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7C73DC-E0F6-D046-5EC1-6DDB39457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EAF41A-83A4-BF8A-E9AF-3DCD28887AC8}"/>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5" name="Footer Placeholder 4">
            <a:extLst>
              <a:ext uri="{FF2B5EF4-FFF2-40B4-BE49-F238E27FC236}">
                <a16:creationId xmlns:a16="http://schemas.microsoft.com/office/drawing/2014/main" id="{A319EBA4-DC0D-0E81-4D87-2DC3A60A3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6A0A7-D505-9E30-DFF3-D18CFD456061}"/>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297283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29E-3C09-49B0-C31E-DDFF7C2B00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997E16-6F9D-C60B-EF5D-11A243B54D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5F29F-AED5-480E-117C-50D2654E9985}"/>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5" name="Footer Placeholder 4">
            <a:extLst>
              <a:ext uri="{FF2B5EF4-FFF2-40B4-BE49-F238E27FC236}">
                <a16:creationId xmlns:a16="http://schemas.microsoft.com/office/drawing/2014/main" id="{D17E6E0B-A11F-E890-E5D3-C4EC8E4CF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1BCEB-F813-F277-ED92-D4222C00EA0A}"/>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168049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47F75-B7C7-0B42-7B54-1034A2C2A9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5D0F13-0312-8026-DB4B-D0F0723EF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EC9B9E-0B82-D656-4AB6-006B6B1B5184}"/>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5" name="Footer Placeholder 4">
            <a:extLst>
              <a:ext uri="{FF2B5EF4-FFF2-40B4-BE49-F238E27FC236}">
                <a16:creationId xmlns:a16="http://schemas.microsoft.com/office/drawing/2014/main" id="{7085C0F1-0BE8-6A83-F4B8-7303544DC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F9202-69D0-95EC-F70C-7523B4B02E58}"/>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86591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872E-0955-D783-3C25-6710DED746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CE8420-3C10-56FB-9EE0-7F514B127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DE068-0351-CF30-C30A-E3D833BCE24C}"/>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5" name="Footer Placeholder 4">
            <a:extLst>
              <a:ext uri="{FF2B5EF4-FFF2-40B4-BE49-F238E27FC236}">
                <a16:creationId xmlns:a16="http://schemas.microsoft.com/office/drawing/2014/main" id="{88A1080E-E9E7-4AF9-9734-6C7AD1E81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4D36D-B160-42A4-7E66-AC9211155246}"/>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314364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97B3-3856-475E-48D9-C936F7490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6DAFA4-4BE5-4F57-9039-9D5D057B0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B308B-70F0-5D43-6912-3ED0B11270FB}"/>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5" name="Footer Placeholder 4">
            <a:extLst>
              <a:ext uri="{FF2B5EF4-FFF2-40B4-BE49-F238E27FC236}">
                <a16:creationId xmlns:a16="http://schemas.microsoft.com/office/drawing/2014/main" id="{23CD017E-CE74-F48B-F832-8B4D7D9B3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C086E-6ECD-AC57-A111-75F7B021995F}"/>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74016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3206-03A1-8385-18AD-DE1839CC69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AB20EF-2616-40D3-0ADB-3833E2D10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F8DA38-DC75-0AC1-4DB1-CB4F68BCE3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C9EA4B-FC4A-E0D6-F949-786DF70F17DF}"/>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6" name="Footer Placeholder 5">
            <a:extLst>
              <a:ext uri="{FF2B5EF4-FFF2-40B4-BE49-F238E27FC236}">
                <a16:creationId xmlns:a16="http://schemas.microsoft.com/office/drawing/2014/main" id="{1B479DAC-7AFB-51F7-2CAD-A8E151987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BF5191-B4AD-4E6C-A25C-DDB13CC967E9}"/>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269039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729B-2099-67E7-A84A-8B8FB07A78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7EB924-4D76-2623-6FF8-05CED7F49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D16F0F-C1EE-1B27-E6AE-DE2E06D24F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C92EA3-80B3-79D0-3515-3BB09038C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C5CAE-22ED-AB75-3019-700863A03C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0555F-11CC-5ABD-2851-E939E68C7CB6}"/>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8" name="Footer Placeholder 7">
            <a:extLst>
              <a:ext uri="{FF2B5EF4-FFF2-40B4-BE49-F238E27FC236}">
                <a16:creationId xmlns:a16="http://schemas.microsoft.com/office/drawing/2014/main" id="{3B77EFFA-FF75-BDA7-71CC-C12C889F82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35E55D-7881-779C-39A2-AD287BD618DC}"/>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219943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B9C6-A33F-7792-25A3-AD7F3D933B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A001B6-E8D1-EF64-1037-348EEFC067CB}"/>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4" name="Footer Placeholder 3">
            <a:extLst>
              <a:ext uri="{FF2B5EF4-FFF2-40B4-BE49-F238E27FC236}">
                <a16:creationId xmlns:a16="http://schemas.microsoft.com/office/drawing/2014/main" id="{553689EB-6AB2-050B-7B72-9670D57ACE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ABCF41-08F3-E2C7-1E73-6953FCD92CA9}"/>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357229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0D3900-504F-078B-E8E2-E3B87AA3C46A}"/>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3" name="Footer Placeholder 2">
            <a:extLst>
              <a:ext uri="{FF2B5EF4-FFF2-40B4-BE49-F238E27FC236}">
                <a16:creationId xmlns:a16="http://schemas.microsoft.com/office/drawing/2014/main" id="{34ADEBA7-A457-AFA1-A5E0-45CF46580D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926884-0353-32D1-2EC9-BEB10CB49E2B}"/>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131596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8A34-968F-AF8F-8827-C8E91CC7D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4D2C8B-5AC9-BAAE-E75A-492FEE591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65924-95BC-E8AD-D653-E694FFA74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AF5A4-4894-EFED-C899-736C7B485CF1}"/>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6" name="Footer Placeholder 5">
            <a:extLst>
              <a:ext uri="{FF2B5EF4-FFF2-40B4-BE49-F238E27FC236}">
                <a16:creationId xmlns:a16="http://schemas.microsoft.com/office/drawing/2014/main" id="{3569977C-E3C0-AEFD-5E54-0798E2F10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6E31A1-1B2B-CA5E-2DBD-3196AE2D3A1E}"/>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168771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BDAE-0ABE-40A8-6738-9E28C642A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4294A2-B2C2-2CAB-4D4A-5BB0824594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F5FFCD-5088-E193-A929-8016A795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BD8E44-0539-C0E7-3373-F8E4BBE39DBB}"/>
              </a:ext>
            </a:extLst>
          </p:cNvPr>
          <p:cNvSpPr>
            <a:spLocks noGrp="1"/>
          </p:cNvSpPr>
          <p:nvPr>
            <p:ph type="dt" sz="half" idx="10"/>
          </p:nvPr>
        </p:nvSpPr>
        <p:spPr/>
        <p:txBody>
          <a:bodyPr/>
          <a:lstStyle/>
          <a:p>
            <a:fld id="{D7F3AC01-677C-40E8-863A-C1C07F1C2EC1}" type="datetimeFigureOut">
              <a:rPr lang="en-IN" smtClean="0"/>
              <a:t>02-11-2023</a:t>
            </a:fld>
            <a:endParaRPr lang="en-IN"/>
          </a:p>
        </p:txBody>
      </p:sp>
      <p:sp>
        <p:nvSpPr>
          <p:cNvPr id="6" name="Footer Placeholder 5">
            <a:extLst>
              <a:ext uri="{FF2B5EF4-FFF2-40B4-BE49-F238E27FC236}">
                <a16:creationId xmlns:a16="http://schemas.microsoft.com/office/drawing/2014/main" id="{54452761-9EBF-9C57-FE03-8D6D0329A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902F69-673E-5A4D-2812-BF1EFC06F1F5}"/>
              </a:ext>
            </a:extLst>
          </p:cNvPr>
          <p:cNvSpPr>
            <a:spLocks noGrp="1"/>
          </p:cNvSpPr>
          <p:nvPr>
            <p:ph type="sldNum" sz="quarter" idx="12"/>
          </p:nvPr>
        </p:nvSpPr>
        <p:spPr/>
        <p:txBody>
          <a:bodyPr/>
          <a:lstStyle/>
          <a:p>
            <a:fld id="{ED3DDD61-412D-41B1-B029-63DF54A16163}" type="slidenum">
              <a:rPr lang="en-IN" smtClean="0"/>
              <a:t>‹#›</a:t>
            </a:fld>
            <a:endParaRPr lang="en-IN"/>
          </a:p>
        </p:txBody>
      </p:sp>
    </p:spTree>
    <p:extLst>
      <p:ext uri="{BB962C8B-B14F-4D97-AF65-F5344CB8AC3E}">
        <p14:creationId xmlns:p14="http://schemas.microsoft.com/office/powerpoint/2010/main" val="38565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63F1F9-FD51-4F66-171D-CE73928CA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ED7A15-41D5-1EFE-D799-F35F198DD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49EDA-1778-D097-464F-D36DCA287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3AC01-677C-40E8-863A-C1C07F1C2EC1}" type="datetimeFigureOut">
              <a:rPr lang="en-IN" smtClean="0"/>
              <a:t>02-11-2023</a:t>
            </a:fld>
            <a:endParaRPr lang="en-IN"/>
          </a:p>
        </p:txBody>
      </p:sp>
      <p:sp>
        <p:nvSpPr>
          <p:cNvPr id="5" name="Footer Placeholder 4">
            <a:extLst>
              <a:ext uri="{FF2B5EF4-FFF2-40B4-BE49-F238E27FC236}">
                <a16:creationId xmlns:a16="http://schemas.microsoft.com/office/drawing/2014/main" id="{7142CA7D-AD6A-93AF-E662-FF99768F1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E2EFAA-A6F4-BF02-9587-2A624BBB5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DDD61-412D-41B1-B029-63DF54A16163}" type="slidenum">
              <a:rPr lang="en-IN" smtClean="0"/>
              <a:t>‹#›</a:t>
            </a:fld>
            <a:endParaRPr lang="en-IN"/>
          </a:p>
        </p:txBody>
      </p:sp>
    </p:spTree>
    <p:extLst>
      <p:ext uri="{BB962C8B-B14F-4D97-AF65-F5344CB8AC3E}">
        <p14:creationId xmlns:p14="http://schemas.microsoft.com/office/powerpoint/2010/main" val="3443750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udy.com/learn/lesson/dna-hybridization-technique-exampl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20D-90D6-2BA6-DED4-D9AED521455B}"/>
              </a:ext>
            </a:extLst>
          </p:cNvPr>
          <p:cNvSpPr>
            <a:spLocks noGrp="1"/>
          </p:cNvSpPr>
          <p:nvPr>
            <p:ph type="ctrTitle"/>
          </p:nvPr>
        </p:nvSpPr>
        <p:spPr/>
        <p:txBody>
          <a:bodyPr>
            <a:normAutofit/>
          </a:bodyPr>
          <a:lstStyle/>
          <a:p>
            <a:r>
              <a:rPr lang="en-US" sz="7200" b="1" dirty="0">
                <a:latin typeface="Times New Roman" panose="02020603050405020304" pitchFamily="18" charset="0"/>
                <a:cs typeface="Times New Roman" panose="02020603050405020304" pitchFamily="18" charset="0"/>
              </a:rPr>
              <a:t>Microarray</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3CA4-A6AF-B39F-2E0B-750EA0863140}"/>
              </a:ext>
            </a:extLst>
          </p:cNvPr>
          <p:cNvSpPr>
            <a:spLocks noGrp="1"/>
          </p:cNvSpPr>
          <p:nvPr>
            <p:ph type="title"/>
          </p:nvPr>
        </p:nvSpPr>
        <p:spPr/>
        <p:txBody>
          <a:bodyPr/>
          <a:lstStyle/>
          <a:p>
            <a:r>
              <a:rPr lang="en-IN" b="0" i="0" dirty="0">
                <a:solidFill>
                  <a:srgbClr val="555555"/>
                </a:solidFill>
                <a:effectLst/>
                <a:latin typeface="Open Sans" panose="020B0606030504020204" pitchFamily="34" charset="0"/>
              </a:rPr>
              <a:t>Washing</a:t>
            </a:r>
            <a:endParaRPr lang="en-IN" dirty="0"/>
          </a:p>
        </p:txBody>
      </p:sp>
      <p:sp>
        <p:nvSpPr>
          <p:cNvPr id="3" name="Content Placeholder 2">
            <a:extLst>
              <a:ext uri="{FF2B5EF4-FFF2-40B4-BE49-F238E27FC236}">
                <a16:creationId xmlns:a16="http://schemas.microsoft.com/office/drawing/2014/main" id="{219B675F-3B33-9A86-9507-4F364358A0E1}"/>
              </a:ext>
            </a:extLst>
          </p:cNvPr>
          <p:cNvSpPr>
            <a:spLocks noGrp="1"/>
          </p:cNvSpPr>
          <p:nvPr>
            <p:ph idx="1"/>
          </p:nvPr>
        </p:nvSpPr>
        <p:spPr/>
        <p:txBody>
          <a:bodyPr/>
          <a:lstStyle/>
          <a:p>
            <a:endParaRPr lang="en-US" b="0" i="0" dirty="0">
              <a:solidFill>
                <a:srgbClr val="555555"/>
              </a:solidFill>
              <a:effectLst/>
              <a:latin typeface="Open Sans" panose="020B0606030504020204" pitchFamily="34" charset="0"/>
            </a:endParaRPr>
          </a:p>
          <a:p>
            <a:endParaRPr lang="en-US" dirty="0">
              <a:solidFill>
                <a:srgbClr val="555555"/>
              </a:solidFill>
              <a:latin typeface="Open Sans" panose="020B0606030504020204" pitchFamily="34" charset="0"/>
            </a:endParaRPr>
          </a:p>
          <a:p>
            <a:r>
              <a:rPr lang="en-US" b="0" i="0" dirty="0">
                <a:solidFill>
                  <a:srgbClr val="555555"/>
                </a:solidFill>
                <a:effectLst/>
                <a:latin typeface="Open Sans" panose="020B0606030504020204" pitchFamily="34" charset="0"/>
              </a:rPr>
              <a:t>Slides are then washed with buffer to remove any DNA that did not strongly hybridize to a probe. This also helps prevents cross hybridization - hybridization by sample and probe that are not complementary.</a:t>
            </a:r>
            <a:endParaRPr lang="en-IN" dirty="0"/>
          </a:p>
        </p:txBody>
      </p:sp>
    </p:spTree>
    <p:extLst>
      <p:ext uri="{BB962C8B-B14F-4D97-AF65-F5344CB8AC3E}">
        <p14:creationId xmlns:p14="http://schemas.microsoft.com/office/powerpoint/2010/main" val="231897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38B5-E4D4-B04E-44A8-62B0B8A6F955}"/>
              </a:ext>
            </a:extLst>
          </p:cNvPr>
          <p:cNvSpPr>
            <a:spLocks noGrp="1"/>
          </p:cNvSpPr>
          <p:nvPr>
            <p:ph type="title"/>
          </p:nvPr>
        </p:nvSpPr>
        <p:spPr/>
        <p:txBody>
          <a:bodyPr/>
          <a:lstStyle/>
          <a:p>
            <a:r>
              <a:rPr lang="en-IN" b="0" i="0" dirty="0">
                <a:solidFill>
                  <a:srgbClr val="555555"/>
                </a:solidFill>
                <a:effectLst/>
                <a:latin typeface="Open Sans" panose="020B0606030504020204" pitchFamily="34" charset="0"/>
              </a:rPr>
              <a:t>Analysis</a:t>
            </a:r>
            <a:endParaRPr lang="en-IN" dirty="0"/>
          </a:p>
        </p:txBody>
      </p:sp>
      <p:sp>
        <p:nvSpPr>
          <p:cNvPr id="3" name="Content Placeholder 2">
            <a:extLst>
              <a:ext uri="{FF2B5EF4-FFF2-40B4-BE49-F238E27FC236}">
                <a16:creationId xmlns:a16="http://schemas.microsoft.com/office/drawing/2014/main" id="{1E291945-6B4B-9D83-7002-21249D7E6FC4}"/>
              </a:ext>
            </a:extLst>
          </p:cNvPr>
          <p:cNvSpPr>
            <a:spLocks noGrp="1"/>
          </p:cNvSpPr>
          <p:nvPr>
            <p:ph idx="1"/>
          </p:nvPr>
        </p:nvSpPr>
        <p:spPr/>
        <p:txBody>
          <a:bodyPr/>
          <a:lstStyle/>
          <a:p>
            <a:endParaRPr lang="en-US" b="0" i="0" dirty="0">
              <a:solidFill>
                <a:srgbClr val="555555"/>
              </a:solidFill>
              <a:effectLst/>
              <a:latin typeface="Open Sans" panose="020B0606030504020204" pitchFamily="34" charset="0"/>
            </a:endParaRPr>
          </a:p>
          <a:p>
            <a:endParaRPr lang="en-US" dirty="0">
              <a:solidFill>
                <a:srgbClr val="555555"/>
              </a:solidFill>
              <a:latin typeface="Open Sans" panose="020B0606030504020204" pitchFamily="34" charset="0"/>
            </a:endParaRPr>
          </a:p>
          <a:p>
            <a:r>
              <a:rPr lang="en-US" b="0" i="0" dirty="0">
                <a:solidFill>
                  <a:srgbClr val="555555"/>
                </a:solidFill>
                <a:effectLst/>
                <a:latin typeface="Open Sans" panose="020B0606030504020204" pitchFamily="34" charset="0"/>
              </a:rPr>
              <a:t>In the final step, the array chip is exposed to laser excitation showing the relative abundance of hybridized DNA in each target location. Fluorescent emission is measured using a confocal microscope.</a:t>
            </a:r>
            <a:endParaRPr lang="en-IN" dirty="0"/>
          </a:p>
        </p:txBody>
      </p:sp>
    </p:spTree>
    <p:extLst>
      <p:ext uri="{BB962C8B-B14F-4D97-AF65-F5344CB8AC3E}">
        <p14:creationId xmlns:p14="http://schemas.microsoft.com/office/powerpoint/2010/main" val="262294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3527-A938-D63D-6129-F229921FE654}"/>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Applications of Microarray</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D189B7-8D10-655E-318D-5B73165D0397}"/>
              </a:ext>
            </a:extLst>
          </p:cNvPr>
          <p:cNvSpPr>
            <a:spLocks noGrp="1"/>
          </p:cNvSpPr>
          <p:nvPr>
            <p:ph idx="1"/>
          </p:nvPr>
        </p:nvSpPr>
        <p:spPr/>
        <p:txBody>
          <a:bodyPr>
            <a:normAutofit/>
          </a:bodyPr>
          <a:lstStyle/>
          <a:p>
            <a:r>
              <a:rPr lang="en-US" sz="5400" dirty="0">
                <a:latin typeface="Times New Roman" panose="02020603050405020304" pitchFamily="18" charset="0"/>
                <a:cs typeface="Times New Roman" panose="02020603050405020304" pitchFamily="18" charset="0"/>
              </a:rPr>
              <a:t>In Cancer</a:t>
            </a:r>
          </a:p>
          <a:p>
            <a:r>
              <a:rPr lang="en-US" sz="5400" dirty="0">
                <a:latin typeface="Times New Roman" panose="02020603050405020304" pitchFamily="18" charset="0"/>
                <a:cs typeface="Times New Roman" panose="02020603050405020304" pitchFamily="18" charset="0"/>
              </a:rPr>
              <a:t>Antibiotic Treatment</a:t>
            </a:r>
          </a:p>
          <a:p>
            <a:r>
              <a:rPr lang="en-US" sz="5400" dirty="0">
                <a:latin typeface="Times New Roman" panose="02020603050405020304" pitchFamily="18" charset="0"/>
                <a:cs typeface="Times New Roman" panose="02020603050405020304" pitchFamily="18" charset="0"/>
              </a:rPr>
              <a:t>Early detection of  oral precancerous lesions</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97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269C-C844-8A7E-50E1-E787C0339E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Microarray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DA6DBD-E22C-A652-2B5C-8682388B7BDE}"/>
              </a:ext>
            </a:extLst>
          </p:cNvPr>
          <p:cNvSpPr>
            <a:spLocks noGrp="1"/>
          </p:cNvSpPr>
          <p:nvPr>
            <p:ph idx="1"/>
          </p:nvPr>
        </p:nvSpPr>
        <p:spPr>
          <a:xfrm>
            <a:off x="838200" y="1447800"/>
            <a:ext cx="10515600" cy="5238750"/>
          </a:xfrm>
        </p:spPr>
        <p:txBody>
          <a:bodyPr>
            <a:normAutofit/>
          </a:bodyPr>
          <a:lstStyle/>
          <a:p>
            <a:r>
              <a:rPr lang="en-US" sz="3600" b="0" i="0" dirty="0">
                <a:solidFill>
                  <a:srgbClr val="555555"/>
                </a:solidFill>
                <a:effectLst/>
                <a:latin typeface="Times New Roman" panose="02020603050405020304" pitchFamily="18" charset="0"/>
                <a:cs typeface="Times New Roman" panose="02020603050405020304" pitchFamily="18" charset="0"/>
              </a:rPr>
              <a:t>A </a:t>
            </a:r>
            <a:r>
              <a:rPr lang="en-US" sz="3600" b="1" i="0" dirty="0">
                <a:solidFill>
                  <a:srgbClr val="555555"/>
                </a:solidFill>
                <a:effectLst/>
                <a:latin typeface="Times New Roman" panose="02020603050405020304" pitchFamily="18" charset="0"/>
                <a:cs typeface="Times New Roman" panose="02020603050405020304" pitchFamily="18" charset="0"/>
              </a:rPr>
              <a:t>microarray </a:t>
            </a:r>
            <a:r>
              <a:rPr lang="en-US" sz="3600" b="0" i="0" dirty="0">
                <a:solidFill>
                  <a:srgbClr val="555555"/>
                </a:solidFill>
                <a:effectLst/>
                <a:latin typeface="Times New Roman" panose="02020603050405020304" pitchFamily="18" charset="0"/>
                <a:cs typeface="Times New Roman" panose="02020603050405020304" pitchFamily="18" charset="0"/>
              </a:rPr>
              <a:t>is a technology that can sequence thousands of genes at a time in order to quantify the expression of said genes.</a:t>
            </a:r>
          </a:p>
          <a:p>
            <a:r>
              <a:rPr lang="en-US" sz="3600" b="0" i="0" dirty="0">
                <a:solidFill>
                  <a:srgbClr val="555555"/>
                </a:solidFill>
                <a:effectLst/>
                <a:latin typeface="Times New Roman" panose="02020603050405020304" pitchFamily="18" charset="0"/>
                <a:cs typeface="Times New Roman" panose="02020603050405020304" pitchFamily="18" charset="0"/>
              </a:rPr>
              <a:t>Microarray technology uses a </a:t>
            </a:r>
            <a:r>
              <a:rPr lang="en-US" sz="3600" b="1" i="0" dirty="0">
                <a:solidFill>
                  <a:srgbClr val="555555"/>
                </a:solidFill>
                <a:effectLst/>
                <a:latin typeface="Times New Roman" panose="02020603050405020304" pitchFamily="18" charset="0"/>
                <a:cs typeface="Times New Roman" panose="02020603050405020304" pitchFamily="18" charset="0"/>
              </a:rPr>
              <a:t>microarray chip </a:t>
            </a:r>
            <a:r>
              <a:rPr lang="en-US" sz="3600" b="0" i="0" dirty="0">
                <a:solidFill>
                  <a:srgbClr val="555555"/>
                </a:solidFill>
                <a:effectLst/>
                <a:latin typeface="Times New Roman" panose="02020603050405020304" pitchFamily="18" charset="0"/>
                <a:cs typeface="Times New Roman" panose="02020603050405020304" pitchFamily="18" charset="0"/>
              </a:rPr>
              <a:t>which contains </a:t>
            </a:r>
            <a:r>
              <a:rPr lang="en-US" sz="3600" b="1" i="0" dirty="0">
                <a:solidFill>
                  <a:srgbClr val="555555"/>
                </a:solidFill>
                <a:effectLst/>
                <a:latin typeface="Times New Roman" panose="02020603050405020304" pitchFamily="18" charset="0"/>
                <a:cs typeface="Times New Roman" panose="02020603050405020304" pitchFamily="18" charset="0"/>
              </a:rPr>
              <a:t>probes</a:t>
            </a:r>
            <a:r>
              <a:rPr lang="en-US" sz="3600" b="0" i="0" dirty="0">
                <a:solidFill>
                  <a:srgbClr val="555555"/>
                </a:solidFill>
                <a:effectLst/>
                <a:latin typeface="Times New Roman" panose="02020603050405020304" pitchFamily="18" charset="0"/>
                <a:cs typeface="Times New Roman" panose="02020603050405020304" pitchFamily="18" charset="0"/>
              </a:rPr>
              <a:t> at different locations on its surface that can bond to </a:t>
            </a:r>
            <a:r>
              <a:rPr lang="en-US" sz="3600" b="1" i="0" dirty="0">
                <a:solidFill>
                  <a:srgbClr val="555555"/>
                </a:solidFill>
                <a:effectLst/>
                <a:latin typeface="Times New Roman" panose="02020603050405020304" pitchFamily="18" charset="0"/>
                <a:cs typeface="Times New Roman" panose="02020603050405020304" pitchFamily="18" charset="0"/>
              </a:rPr>
              <a:t>target</a:t>
            </a:r>
            <a:r>
              <a:rPr lang="en-US" sz="3600" b="0" i="0" dirty="0">
                <a:solidFill>
                  <a:srgbClr val="555555"/>
                </a:solidFill>
                <a:effectLst/>
                <a:latin typeface="Times New Roman" panose="02020603050405020304" pitchFamily="18" charset="0"/>
                <a:cs typeface="Times New Roman" panose="02020603050405020304" pitchFamily="18" charset="0"/>
              </a:rPr>
              <a:t> DNA.</a:t>
            </a:r>
          </a:p>
          <a:p>
            <a:r>
              <a:rPr lang="en-US" sz="3600" b="0" i="0" dirty="0">
                <a:solidFill>
                  <a:srgbClr val="555555"/>
                </a:solidFill>
                <a:effectLst/>
                <a:latin typeface="Times New Roman" panose="02020603050405020304" pitchFamily="18" charset="0"/>
                <a:cs typeface="Times New Roman" panose="02020603050405020304" pitchFamily="18" charset="0"/>
              </a:rPr>
              <a:t>The bonding of probes and targets is referred to as </a:t>
            </a:r>
            <a:r>
              <a:rPr lang="en-US" sz="3600" b="0" i="0" u="none" strike="noStrike" dirty="0">
                <a:solidFill>
                  <a:srgbClr val="1797B1"/>
                </a:solidFill>
                <a:effectLst/>
                <a:latin typeface="Times New Roman" panose="02020603050405020304" pitchFamily="18" charset="0"/>
                <a:cs typeface="Times New Roman" panose="02020603050405020304" pitchFamily="18" charset="0"/>
                <a:hlinkClick r:id="rId2"/>
              </a:rPr>
              <a:t>hybridization</a:t>
            </a:r>
            <a:r>
              <a:rPr lang="en-US" sz="3600" b="0" i="0" dirty="0">
                <a:solidFill>
                  <a:srgbClr val="555555"/>
                </a:solidFill>
                <a:effectLst/>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29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B58E-CE50-AB51-355E-C8D00E05F9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680D61-F5E8-1719-7F4D-2E9382EE2E81}"/>
              </a:ext>
            </a:extLst>
          </p:cNvPr>
          <p:cNvSpPr>
            <a:spLocks noGrp="1"/>
          </p:cNvSpPr>
          <p:nvPr>
            <p:ph idx="1"/>
          </p:nvPr>
        </p:nvSpPr>
        <p:spPr>
          <a:xfrm>
            <a:off x="838200" y="1446028"/>
            <a:ext cx="10515600" cy="4730935"/>
          </a:xfrm>
        </p:spPr>
        <p:txBody>
          <a:bodyPr>
            <a:normAutofit/>
          </a:bodyPr>
          <a:lstStyle/>
          <a:p>
            <a:r>
              <a:rPr lang="en-US" sz="3200" b="0" i="0" dirty="0">
                <a:solidFill>
                  <a:srgbClr val="555555"/>
                </a:solidFill>
                <a:effectLst/>
                <a:latin typeface="Times New Roman" panose="02020603050405020304" pitchFamily="18" charset="0"/>
                <a:cs typeface="Times New Roman" panose="02020603050405020304" pitchFamily="18" charset="0"/>
              </a:rPr>
              <a:t>Microarrays can be used to study gene expression in different conditions or in different cells. </a:t>
            </a:r>
          </a:p>
          <a:p>
            <a:r>
              <a:rPr lang="en-US" sz="3200" b="0" i="0" dirty="0">
                <a:solidFill>
                  <a:srgbClr val="555555"/>
                </a:solidFill>
                <a:effectLst/>
                <a:latin typeface="Times New Roman" panose="02020603050405020304" pitchFamily="18" charset="0"/>
                <a:cs typeface="Times New Roman" panose="02020603050405020304" pitchFamily="18" charset="0"/>
              </a:rPr>
              <a:t>The DNA of a sample of interest is called the target DNA and it is compared to a reference DNA or "control." </a:t>
            </a:r>
          </a:p>
          <a:p>
            <a:r>
              <a:rPr lang="en-US" sz="3200" b="0" i="0" dirty="0">
                <a:solidFill>
                  <a:srgbClr val="555555"/>
                </a:solidFill>
                <a:effectLst/>
                <a:latin typeface="Times New Roman" panose="02020603050405020304" pitchFamily="18" charset="0"/>
                <a:cs typeface="Times New Roman" panose="02020603050405020304" pitchFamily="18" charset="0"/>
              </a:rPr>
              <a:t>The differential binding and expression of fluorescent probes on the chip allow the user to determine the relative expression of target genes.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63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3203-CA72-2501-0F69-FB706BCF9EB5}"/>
              </a:ext>
            </a:extLst>
          </p:cNvPr>
          <p:cNvSpPr>
            <a:spLocks noGrp="1"/>
          </p:cNvSpPr>
          <p:nvPr>
            <p:ph type="title"/>
          </p:nvPr>
        </p:nvSpPr>
        <p:spPr/>
        <p:txBody>
          <a:bodyPr/>
          <a:lstStyle/>
          <a:p>
            <a:r>
              <a:rPr lang="en-US" b="1" i="0" dirty="0">
                <a:solidFill>
                  <a:srgbClr val="555555"/>
                </a:solidFill>
                <a:effectLst/>
                <a:latin typeface="Open Sans" panose="020B0606030504020204" pitchFamily="34" charset="0"/>
              </a:rPr>
              <a:t>Types of Microarrays</a:t>
            </a:r>
            <a:endParaRPr lang="en-IN" dirty="0"/>
          </a:p>
        </p:txBody>
      </p:sp>
      <p:sp>
        <p:nvSpPr>
          <p:cNvPr id="3" name="Content Placeholder 2">
            <a:extLst>
              <a:ext uri="{FF2B5EF4-FFF2-40B4-BE49-F238E27FC236}">
                <a16:creationId xmlns:a16="http://schemas.microsoft.com/office/drawing/2014/main" id="{ADE090EF-83B8-7AF3-EF18-9D6142D0B30F}"/>
              </a:ext>
            </a:extLst>
          </p:cNvPr>
          <p:cNvSpPr>
            <a:spLocks noGrp="1"/>
          </p:cNvSpPr>
          <p:nvPr>
            <p:ph idx="1"/>
          </p:nvPr>
        </p:nvSpPr>
        <p:spPr>
          <a:xfrm>
            <a:off x="838200" y="1690688"/>
            <a:ext cx="10515600" cy="4486275"/>
          </a:xfrm>
        </p:spPr>
        <p:txBody>
          <a:bodyPr>
            <a:noAutofit/>
          </a:bodyPr>
          <a:lstStyle/>
          <a:p>
            <a:pPr algn="l"/>
            <a:r>
              <a:rPr lang="en-US" sz="4000" b="0" i="0" dirty="0">
                <a:solidFill>
                  <a:srgbClr val="555555"/>
                </a:solidFill>
                <a:effectLst/>
                <a:latin typeface="Times New Roman" panose="02020603050405020304" pitchFamily="18" charset="0"/>
                <a:cs typeface="Times New Roman" panose="02020603050405020304" pitchFamily="18" charset="0"/>
              </a:rPr>
              <a:t>There are three main types of DNA microarrays that are defined by their preparation:</a:t>
            </a:r>
          </a:p>
          <a:p>
            <a:pPr algn="l">
              <a:buFont typeface="+mj-lt"/>
              <a:buAutoNum type="arabicPeriod"/>
            </a:pPr>
            <a:r>
              <a:rPr lang="en-US" sz="4000" b="1" dirty="0">
                <a:solidFill>
                  <a:srgbClr val="555555"/>
                </a:solidFill>
                <a:effectLst/>
                <a:latin typeface="Times New Roman" panose="02020603050405020304" pitchFamily="18" charset="0"/>
                <a:cs typeface="Times New Roman" panose="02020603050405020304" pitchFamily="18" charset="0"/>
              </a:rPr>
              <a:t>Spotted arrays</a:t>
            </a:r>
          </a:p>
          <a:p>
            <a:pPr algn="l">
              <a:buFont typeface="+mj-lt"/>
              <a:buAutoNum type="arabicPeriod"/>
            </a:pPr>
            <a:r>
              <a:rPr lang="en-US" sz="4000" b="1" dirty="0">
                <a:solidFill>
                  <a:srgbClr val="555555"/>
                </a:solidFill>
                <a:effectLst/>
                <a:latin typeface="Times New Roman" panose="02020603050405020304" pitchFamily="18" charset="0"/>
                <a:cs typeface="Times New Roman" panose="02020603050405020304" pitchFamily="18" charset="0"/>
              </a:rPr>
              <a:t>in-situ arrays</a:t>
            </a:r>
          </a:p>
          <a:p>
            <a:pPr algn="l">
              <a:buFont typeface="+mj-lt"/>
              <a:buAutoNum type="arabicPeriod"/>
            </a:pPr>
            <a:r>
              <a:rPr lang="en-US" sz="4000" b="1" dirty="0">
                <a:solidFill>
                  <a:srgbClr val="555555"/>
                </a:solidFill>
                <a:effectLst/>
                <a:latin typeface="Times New Roman" panose="02020603050405020304" pitchFamily="18" charset="0"/>
                <a:cs typeface="Times New Roman" panose="02020603050405020304" pitchFamily="18" charset="0"/>
              </a:rPr>
              <a:t>self-assembled arrays.</a:t>
            </a:r>
          </a:p>
          <a:p>
            <a:pPr marL="0" indent="0">
              <a:buNone/>
            </a:pPr>
            <a:br>
              <a:rPr lang="en-US"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22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7942FA-0D5C-1BFF-B28E-E3E8DF062D89}"/>
              </a:ext>
            </a:extLst>
          </p:cNvPr>
          <p:cNvGraphicFramePr>
            <a:graphicFrameLocks noGrp="1"/>
          </p:cNvGraphicFramePr>
          <p:nvPr>
            <p:ph idx="1"/>
            <p:extLst>
              <p:ext uri="{D42A27DB-BD31-4B8C-83A1-F6EECF244321}">
                <p14:modId xmlns:p14="http://schemas.microsoft.com/office/powerpoint/2010/main" val="2547614964"/>
              </p:ext>
            </p:extLst>
          </p:nvPr>
        </p:nvGraphicFramePr>
        <p:xfrm>
          <a:off x="0" y="171450"/>
          <a:ext cx="12192000" cy="6839557"/>
        </p:xfrm>
        <a:graphic>
          <a:graphicData uri="http://schemas.openxmlformats.org/drawingml/2006/table">
            <a:tbl>
              <a:tblPr/>
              <a:tblGrid>
                <a:gridCol w="2414772">
                  <a:extLst>
                    <a:ext uri="{9D8B030D-6E8A-4147-A177-3AD203B41FA5}">
                      <a16:colId xmlns:a16="http://schemas.microsoft.com/office/drawing/2014/main" val="1821099532"/>
                    </a:ext>
                  </a:extLst>
                </a:gridCol>
                <a:gridCol w="9777228">
                  <a:extLst>
                    <a:ext uri="{9D8B030D-6E8A-4147-A177-3AD203B41FA5}">
                      <a16:colId xmlns:a16="http://schemas.microsoft.com/office/drawing/2014/main" val="3402454484"/>
                    </a:ext>
                  </a:extLst>
                </a:gridCol>
              </a:tblGrid>
              <a:tr h="1978149">
                <a:tc>
                  <a:txBody>
                    <a:bodyPr/>
                    <a:lstStyle/>
                    <a:p>
                      <a:r>
                        <a:rPr lang="en-IN" sz="2800" dirty="0">
                          <a:effectLst/>
                          <a:latin typeface="Times New Roman" panose="02020603050405020304" pitchFamily="18" charset="0"/>
                          <a:cs typeface="Times New Roman" panose="02020603050405020304" pitchFamily="18" charset="0"/>
                        </a:rPr>
                        <a:t>Spotted</a:t>
                      </a:r>
                    </a:p>
                  </a:txBody>
                  <a:tcPr marL="41872" marR="41872" marT="41872" marB="41872" anchor="ctr">
                    <a:lnL>
                      <a:noFill/>
                    </a:lnL>
                    <a:lnR>
                      <a:noFill/>
                    </a:lnR>
                    <a:lnT>
                      <a:noFill/>
                    </a:lnT>
                    <a:lnB>
                      <a:noFill/>
                    </a:lnB>
                    <a:solidFill>
                      <a:srgbClr val="FFFFFF"/>
                    </a:solidFill>
                  </a:tcPr>
                </a:tc>
                <a:tc>
                  <a:txBody>
                    <a:bodyPr/>
                    <a:lstStyle/>
                    <a:p>
                      <a:r>
                        <a:rPr lang="en-US" sz="2800" dirty="0">
                          <a:effectLst/>
                          <a:latin typeface="Times New Roman" panose="02020603050405020304" pitchFamily="18" charset="0"/>
                          <a:cs typeface="Times New Roman" panose="02020603050405020304" pitchFamily="18" charset="0"/>
                        </a:rPr>
                        <a:t>These arrays use a poly-lysine coated microscope slide. A robotic arm dips a small tip into DNA and then onto the glass surface to fluorescently label the sample. The probes need to be synthesized prior to chip preparation.</a:t>
                      </a:r>
                    </a:p>
                  </a:txBody>
                  <a:tcPr marL="41872" marR="41872" marT="41872" marB="41872" anchor="ctr">
                    <a:lnL>
                      <a:noFill/>
                    </a:lnL>
                    <a:lnR>
                      <a:noFill/>
                    </a:lnR>
                    <a:lnT>
                      <a:noFill/>
                    </a:lnT>
                    <a:lnB>
                      <a:noFill/>
                    </a:lnB>
                    <a:solidFill>
                      <a:srgbClr val="FFFFFF"/>
                    </a:solidFill>
                  </a:tcPr>
                </a:tc>
                <a:extLst>
                  <a:ext uri="{0D108BD9-81ED-4DB2-BD59-A6C34878D82A}">
                    <a16:rowId xmlns:a16="http://schemas.microsoft.com/office/drawing/2014/main" val="1405150214"/>
                  </a:ext>
                </a:extLst>
              </a:tr>
              <a:tr h="1250497">
                <a:tc>
                  <a:txBody>
                    <a:bodyPr/>
                    <a:lstStyle/>
                    <a:p>
                      <a:r>
                        <a:rPr lang="en-IN" sz="2800" dirty="0">
                          <a:effectLst/>
                          <a:latin typeface="Times New Roman" panose="02020603050405020304" pitchFamily="18" charset="0"/>
                          <a:cs typeface="Times New Roman" panose="02020603050405020304" pitchFamily="18" charset="0"/>
                        </a:rPr>
                        <a:t>in-situ</a:t>
                      </a:r>
                    </a:p>
                  </a:txBody>
                  <a:tcPr marL="41872" marR="41872" marT="41872" marB="41872" anchor="ctr">
                    <a:lnL>
                      <a:noFill/>
                    </a:lnL>
                    <a:lnR>
                      <a:noFill/>
                    </a:lnR>
                    <a:lnT>
                      <a:noFill/>
                    </a:lnT>
                    <a:lnB>
                      <a:noFill/>
                    </a:lnB>
                    <a:solidFill>
                      <a:srgbClr val="EEEEEE"/>
                    </a:solidFill>
                  </a:tcPr>
                </a:tc>
                <a:tc>
                  <a:txBody>
                    <a:bodyPr/>
                    <a:lstStyle/>
                    <a:p>
                      <a:r>
                        <a:rPr lang="en-US" sz="2800" dirty="0">
                          <a:effectLst/>
                          <a:latin typeface="Times New Roman" panose="02020603050405020304" pitchFamily="18" charset="0"/>
                          <a:cs typeface="Times New Roman" panose="02020603050405020304" pitchFamily="18" charset="0"/>
                        </a:rPr>
                        <a:t>These arrays use light or photolithography to create probes on the chip. These probes are oligonucleotides that match known sequences of target DNA.</a:t>
                      </a:r>
                    </a:p>
                  </a:txBody>
                  <a:tcPr marL="41872" marR="41872" marT="41872" marB="41872" anchor="ctr">
                    <a:lnL>
                      <a:noFill/>
                    </a:lnL>
                    <a:lnR>
                      <a:noFill/>
                    </a:lnR>
                    <a:lnT>
                      <a:noFill/>
                    </a:lnT>
                    <a:lnB>
                      <a:noFill/>
                    </a:lnB>
                    <a:solidFill>
                      <a:srgbClr val="EEEEEE"/>
                    </a:solidFill>
                  </a:tcPr>
                </a:tc>
                <a:extLst>
                  <a:ext uri="{0D108BD9-81ED-4DB2-BD59-A6C34878D82A}">
                    <a16:rowId xmlns:a16="http://schemas.microsoft.com/office/drawing/2014/main" val="978843045"/>
                  </a:ext>
                </a:extLst>
              </a:tr>
              <a:tr h="3457905">
                <a:tc>
                  <a:txBody>
                    <a:bodyPr/>
                    <a:lstStyle/>
                    <a:p>
                      <a:r>
                        <a:rPr lang="en-IN" sz="2800" dirty="0">
                          <a:effectLst/>
                          <a:latin typeface="Times New Roman" panose="02020603050405020304" pitchFamily="18" charset="0"/>
                          <a:cs typeface="Times New Roman" panose="02020603050405020304" pitchFamily="18" charset="0"/>
                        </a:rPr>
                        <a:t>Self-Assembled</a:t>
                      </a:r>
                    </a:p>
                  </a:txBody>
                  <a:tcPr marL="41872" marR="41872" marT="41872" marB="41872" anchor="ctr">
                    <a:lnL>
                      <a:noFill/>
                    </a:lnL>
                    <a:lnR>
                      <a:noFill/>
                    </a:lnR>
                    <a:lnT>
                      <a:noFill/>
                    </a:lnT>
                    <a:lnB>
                      <a:noFill/>
                    </a:lnB>
                    <a:solidFill>
                      <a:srgbClr val="FFFFFF"/>
                    </a:solidFill>
                  </a:tcPr>
                </a:tc>
                <a:tc>
                  <a:txBody>
                    <a:bodyPr/>
                    <a:lstStyle/>
                    <a:p>
                      <a:r>
                        <a:rPr lang="en-US" sz="2800" dirty="0">
                          <a:effectLst/>
                          <a:latin typeface="Times New Roman" panose="02020603050405020304" pitchFamily="18" charset="0"/>
                          <a:cs typeface="Times New Roman" panose="02020603050405020304" pitchFamily="18" charset="0"/>
                        </a:rPr>
                        <a:t>These arrays use fiber optics. DNA is assembled on small polystyrene beads. These beads are then attached to a fiber optic which creates wells slightly larger than the beads. Some versions contain wells already premade in a glass to hold the beads. The beads are encoded with different combinations of fluorophore, so the randomly assembled oligos are identified by their specific combinations, as opposed to the other arrays in which the positions are known.</a:t>
                      </a:r>
                    </a:p>
                  </a:txBody>
                  <a:tcPr marL="41872" marR="41872" marT="41872" marB="41872" anchor="ctr">
                    <a:lnL>
                      <a:noFill/>
                    </a:lnL>
                    <a:lnR>
                      <a:noFill/>
                    </a:lnR>
                    <a:lnT>
                      <a:noFill/>
                    </a:lnT>
                    <a:lnB>
                      <a:noFill/>
                    </a:lnB>
                    <a:solidFill>
                      <a:srgbClr val="FFFFFF"/>
                    </a:solidFill>
                  </a:tcPr>
                </a:tc>
                <a:extLst>
                  <a:ext uri="{0D108BD9-81ED-4DB2-BD59-A6C34878D82A}">
                    <a16:rowId xmlns:a16="http://schemas.microsoft.com/office/drawing/2014/main" val="2977285809"/>
                  </a:ext>
                </a:extLst>
              </a:tr>
            </a:tbl>
          </a:graphicData>
        </a:graphic>
      </p:graphicFrame>
    </p:spTree>
    <p:extLst>
      <p:ext uri="{BB962C8B-B14F-4D97-AF65-F5344CB8AC3E}">
        <p14:creationId xmlns:p14="http://schemas.microsoft.com/office/powerpoint/2010/main" val="235064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E584C6D-C641-716B-0A15-8CDAC8F09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069" y="148856"/>
            <a:ext cx="6273209" cy="670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96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BDCE-7063-7DE7-DC91-E9EA489EF378}"/>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C16DFAC2-E85A-5D0A-4E09-04358FB362DE}"/>
              </a:ext>
            </a:extLst>
          </p:cNvPr>
          <p:cNvSpPr>
            <a:spLocks noGrp="1"/>
          </p:cNvSpPr>
          <p:nvPr>
            <p:ph idx="1"/>
          </p:nvPr>
        </p:nvSpPr>
        <p:spPr/>
        <p:txBody>
          <a:bodyPr/>
          <a:lstStyle/>
          <a:p>
            <a:pPr marL="0" indent="0" algn="l">
              <a:buNone/>
            </a:pPr>
            <a:r>
              <a:rPr lang="en-US" sz="3600" b="0" i="0" dirty="0">
                <a:solidFill>
                  <a:srgbClr val="555555"/>
                </a:solidFill>
                <a:effectLst/>
                <a:latin typeface="Times New Roman" panose="02020603050405020304" pitchFamily="18" charset="0"/>
                <a:cs typeface="Times New Roman" panose="02020603050405020304" pitchFamily="18" charset="0"/>
              </a:rPr>
              <a:t>There are four main steps to a DNA microarray analysis:</a:t>
            </a:r>
          </a:p>
          <a:p>
            <a:pPr algn="l">
              <a:buFont typeface="+mj-lt"/>
              <a:buAutoNum type="arabicPeriod"/>
            </a:pPr>
            <a:r>
              <a:rPr lang="en-US" sz="3600" b="0" i="0" dirty="0">
                <a:solidFill>
                  <a:srgbClr val="555555"/>
                </a:solidFill>
                <a:effectLst/>
                <a:latin typeface="Times New Roman" panose="02020603050405020304" pitchFamily="18" charset="0"/>
                <a:cs typeface="Times New Roman" panose="02020603050405020304" pitchFamily="18" charset="0"/>
              </a:rPr>
              <a:t>Sample isolation/preparation,</a:t>
            </a:r>
          </a:p>
          <a:p>
            <a:pPr algn="l">
              <a:buFont typeface="+mj-lt"/>
              <a:buAutoNum type="arabicPeriod"/>
            </a:pPr>
            <a:r>
              <a:rPr lang="en-US" sz="3600" b="0" i="0" dirty="0">
                <a:solidFill>
                  <a:srgbClr val="555555"/>
                </a:solidFill>
                <a:effectLst/>
                <a:latin typeface="Times New Roman" panose="02020603050405020304" pitchFamily="18" charset="0"/>
                <a:cs typeface="Times New Roman" panose="02020603050405020304" pitchFamily="18" charset="0"/>
              </a:rPr>
              <a:t>hybridization,</a:t>
            </a:r>
          </a:p>
          <a:p>
            <a:pPr algn="l">
              <a:buFont typeface="+mj-lt"/>
              <a:buAutoNum type="arabicPeriod"/>
            </a:pPr>
            <a:r>
              <a:rPr lang="en-US" sz="3600" b="0" i="0" dirty="0">
                <a:solidFill>
                  <a:srgbClr val="555555"/>
                </a:solidFill>
                <a:effectLst/>
                <a:latin typeface="Times New Roman" panose="02020603050405020304" pitchFamily="18" charset="0"/>
                <a:cs typeface="Times New Roman" panose="02020603050405020304" pitchFamily="18" charset="0"/>
              </a:rPr>
              <a:t>washing, and</a:t>
            </a:r>
          </a:p>
          <a:p>
            <a:pPr algn="l">
              <a:buFont typeface="+mj-lt"/>
              <a:buAutoNum type="arabicPeriod"/>
            </a:pPr>
            <a:r>
              <a:rPr lang="en-US" sz="3600" b="0" i="0" dirty="0">
                <a:solidFill>
                  <a:srgbClr val="555555"/>
                </a:solidFill>
                <a:effectLst/>
                <a:latin typeface="Times New Roman" panose="02020603050405020304" pitchFamily="18" charset="0"/>
                <a:cs typeface="Times New Roman" panose="02020603050405020304" pitchFamily="18" charset="0"/>
              </a:rPr>
              <a:t>analysis.</a:t>
            </a:r>
          </a:p>
          <a:p>
            <a:endParaRPr lang="en-IN" dirty="0"/>
          </a:p>
        </p:txBody>
      </p:sp>
    </p:spTree>
    <p:extLst>
      <p:ext uri="{BB962C8B-B14F-4D97-AF65-F5344CB8AC3E}">
        <p14:creationId xmlns:p14="http://schemas.microsoft.com/office/powerpoint/2010/main" val="6180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3644-DD12-4F9A-1971-14769995717F}"/>
              </a:ext>
            </a:extLst>
          </p:cNvPr>
          <p:cNvSpPr>
            <a:spLocks noGrp="1"/>
          </p:cNvSpPr>
          <p:nvPr>
            <p:ph type="title"/>
          </p:nvPr>
        </p:nvSpPr>
        <p:spPr/>
        <p:txBody>
          <a:bodyPr/>
          <a:lstStyle/>
          <a:p>
            <a:r>
              <a:rPr lang="en-IN" b="0" i="0" dirty="0">
                <a:solidFill>
                  <a:srgbClr val="555555"/>
                </a:solidFill>
                <a:effectLst/>
                <a:latin typeface="Open Sans" panose="020B0606030504020204" pitchFamily="34" charset="0"/>
              </a:rPr>
              <a:t>Sample isolation &amp; preparation</a:t>
            </a:r>
            <a:endParaRPr lang="en-IN" dirty="0"/>
          </a:p>
        </p:txBody>
      </p:sp>
      <p:sp>
        <p:nvSpPr>
          <p:cNvPr id="3" name="Content Placeholder 2">
            <a:extLst>
              <a:ext uri="{FF2B5EF4-FFF2-40B4-BE49-F238E27FC236}">
                <a16:creationId xmlns:a16="http://schemas.microsoft.com/office/drawing/2014/main" id="{48218ABC-0A67-4D7E-29CB-F2C03C3E2581}"/>
              </a:ext>
            </a:extLst>
          </p:cNvPr>
          <p:cNvSpPr>
            <a:spLocks noGrp="1"/>
          </p:cNvSpPr>
          <p:nvPr>
            <p:ph idx="1"/>
          </p:nvPr>
        </p:nvSpPr>
        <p:spPr/>
        <p:txBody>
          <a:bodyPr>
            <a:normAutofit/>
          </a:bodyPr>
          <a:lstStyle/>
          <a:p>
            <a:endParaRPr lang="en-US" sz="3200" b="0" i="0" dirty="0">
              <a:solidFill>
                <a:srgbClr val="555555"/>
              </a:solidFill>
              <a:effectLst/>
              <a:latin typeface="Times New Roman" panose="02020603050405020304" pitchFamily="18" charset="0"/>
              <a:cs typeface="Times New Roman" panose="02020603050405020304" pitchFamily="18" charset="0"/>
            </a:endParaRPr>
          </a:p>
          <a:p>
            <a:pPr marL="0" indent="0">
              <a:buNone/>
            </a:pPr>
            <a:r>
              <a:rPr lang="en-US" sz="3200" b="0" i="0" dirty="0">
                <a:solidFill>
                  <a:srgbClr val="555555"/>
                </a:solidFill>
                <a:effectLst/>
                <a:latin typeface="Times New Roman" panose="02020603050405020304" pitchFamily="18" charset="0"/>
                <a:cs typeface="Times New Roman" panose="02020603050405020304" pitchFamily="18" charset="0"/>
              </a:rPr>
              <a:t>This step requires the control and target mRNA to be extracted - i.e., a non-cancerous cell line versus a cancerous cell line, respectively. The RNA is then converted into cDNA and labeled with a fluorescent dye. Typically, Cy3 (a red fluorescent dye) and Cy5 (a green fluorescent dye) are used to label the target and control cDNA.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64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C788-283A-2B83-1AEB-4422784DCC92}"/>
              </a:ext>
            </a:extLst>
          </p:cNvPr>
          <p:cNvSpPr>
            <a:spLocks noGrp="1"/>
          </p:cNvSpPr>
          <p:nvPr>
            <p:ph type="title"/>
          </p:nvPr>
        </p:nvSpPr>
        <p:spPr/>
        <p:txBody>
          <a:bodyPr/>
          <a:lstStyle/>
          <a:p>
            <a:r>
              <a:rPr lang="en-IN" b="0" i="0" dirty="0">
                <a:solidFill>
                  <a:srgbClr val="555555"/>
                </a:solidFill>
                <a:effectLst/>
                <a:latin typeface="Open Sans" panose="020B0606030504020204" pitchFamily="34" charset="0"/>
              </a:rPr>
              <a:t>Hybridization</a:t>
            </a:r>
            <a:endParaRPr lang="en-IN" dirty="0"/>
          </a:p>
        </p:txBody>
      </p:sp>
      <p:sp>
        <p:nvSpPr>
          <p:cNvPr id="3" name="Content Placeholder 2">
            <a:extLst>
              <a:ext uri="{FF2B5EF4-FFF2-40B4-BE49-F238E27FC236}">
                <a16:creationId xmlns:a16="http://schemas.microsoft.com/office/drawing/2014/main" id="{1C50BC86-FB7A-01C8-4FC8-627192E91CB2}"/>
              </a:ext>
            </a:extLst>
          </p:cNvPr>
          <p:cNvSpPr>
            <a:spLocks noGrp="1"/>
          </p:cNvSpPr>
          <p:nvPr>
            <p:ph idx="1"/>
          </p:nvPr>
        </p:nvSpPr>
        <p:spPr/>
        <p:txBody>
          <a:bodyPr/>
          <a:lstStyle/>
          <a:p>
            <a:endParaRPr lang="en-US" b="0" i="0" dirty="0">
              <a:solidFill>
                <a:srgbClr val="555555"/>
              </a:solidFill>
              <a:effectLst/>
              <a:latin typeface="Open Sans" panose="020B0606030504020204" pitchFamily="34" charset="0"/>
            </a:endParaRPr>
          </a:p>
          <a:p>
            <a:endParaRPr lang="en-US" dirty="0">
              <a:solidFill>
                <a:srgbClr val="555555"/>
              </a:solidFill>
              <a:latin typeface="Open Sans" panose="020B0606030504020204" pitchFamily="34" charset="0"/>
            </a:endParaRPr>
          </a:p>
          <a:p>
            <a:r>
              <a:rPr lang="en-US" b="0" i="0" dirty="0">
                <a:solidFill>
                  <a:srgbClr val="555555"/>
                </a:solidFill>
                <a:effectLst/>
                <a:latin typeface="Open Sans" panose="020B0606030504020204" pitchFamily="34" charset="0"/>
              </a:rPr>
              <a:t>In this step the sample DNA is hybridized with complementary probe sequences on the array chip. DNA will strongly or weakly hybridize - or not at all . </a:t>
            </a:r>
          </a:p>
          <a:p>
            <a:r>
              <a:rPr lang="en-US" b="0" i="0" dirty="0">
                <a:solidFill>
                  <a:srgbClr val="555555"/>
                </a:solidFill>
                <a:effectLst/>
                <a:latin typeface="Open Sans" panose="020B0606030504020204" pitchFamily="34" charset="0"/>
              </a:rPr>
              <a:t>The resulting complex is also purified at this step.</a:t>
            </a:r>
            <a:endParaRPr lang="en-IN" dirty="0"/>
          </a:p>
        </p:txBody>
      </p:sp>
    </p:spTree>
    <p:extLst>
      <p:ext uri="{BB962C8B-B14F-4D97-AF65-F5344CB8AC3E}">
        <p14:creationId xmlns:p14="http://schemas.microsoft.com/office/powerpoint/2010/main" val="241048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526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Times New Roman</vt:lpstr>
      <vt:lpstr>Office Theme</vt:lpstr>
      <vt:lpstr>Microarray</vt:lpstr>
      <vt:lpstr>Introduction To Microarray</vt:lpstr>
      <vt:lpstr>Continue..</vt:lpstr>
      <vt:lpstr>Types of Microarrays</vt:lpstr>
      <vt:lpstr>PowerPoint Presentation</vt:lpstr>
      <vt:lpstr>PowerPoint Presentation</vt:lpstr>
      <vt:lpstr>Continue…</vt:lpstr>
      <vt:lpstr>Sample isolation &amp; preparation</vt:lpstr>
      <vt:lpstr>Hybridization</vt:lpstr>
      <vt:lpstr>Washing</vt:lpstr>
      <vt:lpstr>Analysis</vt:lpstr>
      <vt:lpstr>Applications of Microarray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Microarray</dc:title>
  <dc:creator>JAGNADE ASHWINI ASHOKRAO</dc:creator>
  <cp:lastModifiedBy>JAGNADE ASHWINI ASHOKRAO</cp:lastModifiedBy>
  <cp:revision>10</cp:revision>
  <dcterms:created xsi:type="dcterms:W3CDTF">2023-11-02T07:39:23Z</dcterms:created>
  <dcterms:modified xsi:type="dcterms:W3CDTF">2023-11-02T08:38:46Z</dcterms:modified>
</cp:coreProperties>
</file>