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3EFA-4B8C-460C-BBB0-DE2D284E7873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1F2D-BCA8-4A0D-B599-59394F4E3F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3EFA-4B8C-460C-BBB0-DE2D284E7873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1F2D-BCA8-4A0D-B599-59394F4E3F5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3EFA-4B8C-460C-BBB0-DE2D284E7873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1F2D-BCA8-4A0D-B599-59394F4E3F5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3EFA-4B8C-460C-BBB0-DE2D284E7873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1F2D-BCA8-4A0D-B599-59394F4E3F5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3EFA-4B8C-460C-BBB0-DE2D284E7873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1F2D-BCA8-4A0D-B599-59394F4E3F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3EFA-4B8C-460C-BBB0-DE2D284E7873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1F2D-BCA8-4A0D-B599-59394F4E3F5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3EFA-4B8C-460C-BBB0-DE2D284E7873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1F2D-BCA8-4A0D-B599-59394F4E3F5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3EFA-4B8C-460C-BBB0-DE2D284E7873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1F2D-BCA8-4A0D-B599-59394F4E3F5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3EFA-4B8C-460C-BBB0-DE2D284E7873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1F2D-BCA8-4A0D-B599-59394F4E3F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3EFA-4B8C-460C-BBB0-DE2D284E7873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1F2D-BCA8-4A0D-B599-59394F4E3F5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3EFA-4B8C-460C-BBB0-DE2D284E7873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1F2D-BCA8-4A0D-B599-59394F4E3F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97B3EFA-4B8C-460C-BBB0-DE2D284E7873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6931F2D-BCA8-4A0D-B599-59394F4E3F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Phylogenetic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Phylogenetic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Phylogenetic  Analysis is in general four Step Method:</a:t>
            </a:r>
          </a:p>
          <a:p>
            <a:pPr marL="1328166" lvl="3" indent="-514350">
              <a:buFont typeface="+mj-lt"/>
              <a:buAutoNum type="arabicPeriod"/>
            </a:pPr>
            <a:r>
              <a:rPr lang="en-US" sz="2800" dirty="0"/>
              <a:t>Alignment strategy</a:t>
            </a:r>
          </a:p>
          <a:p>
            <a:pPr marL="1328166" lvl="3" indent="-514350">
              <a:buFont typeface="+mj-lt"/>
              <a:buAutoNum type="arabicPeriod"/>
            </a:pPr>
            <a:r>
              <a:rPr lang="en-US" sz="2800" dirty="0"/>
              <a:t>Determination of the substitution model</a:t>
            </a:r>
          </a:p>
          <a:p>
            <a:pPr marL="1328166" lvl="3" indent="-514350">
              <a:buFont typeface="+mj-lt"/>
              <a:buAutoNum type="arabicPeriod"/>
            </a:pPr>
            <a:r>
              <a:rPr lang="en-US" sz="2800" dirty="0"/>
              <a:t>Tree Building</a:t>
            </a:r>
          </a:p>
          <a:p>
            <a:pPr marL="1328166" lvl="3" indent="-514350">
              <a:buFont typeface="+mj-lt"/>
              <a:buAutoNum type="arabicPeriod"/>
            </a:pPr>
            <a:r>
              <a:rPr lang="en-US" sz="2800" dirty="0"/>
              <a:t>Tree Evaluation</a:t>
            </a:r>
          </a:p>
          <a:p>
            <a:pPr marL="1328166" lvl="3" indent="-514350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 sequences ,the number of possible tree is given in following table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28794" y="2500306"/>
          <a:ext cx="538162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789">
                <a:tc>
                  <a:txBody>
                    <a:bodyPr/>
                    <a:lstStyle/>
                    <a:p>
                      <a:r>
                        <a:rPr lang="en-US" dirty="0"/>
                        <a:t>#   of  sequences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#of trees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135,135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1,027,025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2.8*10^74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Phylogenetic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There are two main categories of Phylogenetic analysis</a:t>
            </a:r>
          </a:p>
          <a:p>
            <a:pPr marL="1328166" lvl="3" indent="-514350"/>
            <a:r>
              <a:rPr lang="en-US" sz="2800" dirty="0"/>
              <a:t>Distance Method</a:t>
            </a:r>
          </a:p>
          <a:p>
            <a:pPr marL="1328166" lvl="3" indent="-514350">
              <a:buNone/>
            </a:pPr>
            <a:r>
              <a:rPr lang="en-US" sz="2800" dirty="0"/>
              <a:t>		All possible pairs of sequences are aligned.</a:t>
            </a:r>
          </a:p>
          <a:p>
            <a:pPr marL="1328166" lvl="3" indent="-514350"/>
            <a:r>
              <a:rPr lang="en-US" sz="2800" dirty="0"/>
              <a:t>Character Methods</a:t>
            </a:r>
          </a:p>
          <a:p>
            <a:pPr marL="1328166" lvl="3" indent="-514350">
              <a:buNone/>
            </a:pPr>
            <a:r>
              <a:rPr lang="en-US" sz="2800" dirty="0"/>
              <a:t>		There are basically two types </a:t>
            </a:r>
          </a:p>
          <a:p>
            <a:pPr marL="2361438" lvl="8" indent="-514350">
              <a:buFont typeface="+mj-lt"/>
              <a:buAutoNum type="arabicPeriod"/>
            </a:pPr>
            <a:r>
              <a:rPr lang="en-US" sz="2800" dirty="0"/>
              <a:t>Maximum Parsimony Method</a:t>
            </a:r>
          </a:p>
          <a:p>
            <a:pPr marL="2361438" lvl="8" indent="-514350">
              <a:buFont typeface="+mj-lt"/>
              <a:buAutoNum type="arabicPeriod"/>
            </a:pPr>
            <a:r>
              <a:rPr lang="en-US" sz="2800" dirty="0"/>
              <a:t>Maximum </a:t>
            </a:r>
            <a:r>
              <a:rPr lang="en-US" sz="2800"/>
              <a:t>Likelihood Method</a:t>
            </a:r>
            <a:r>
              <a:rPr lang="en-US" sz="2800" dirty="0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96646" indent="-514350">
              <a:buAutoNum type="arabicPeriod"/>
            </a:pPr>
            <a:r>
              <a:rPr lang="en-US" dirty="0"/>
              <a:t>Maximum Parsimony Method</a:t>
            </a:r>
          </a:p>
          <a:p>
            <a:pPr marL="82296" indent="0">
              <a:buNone/>
            </a:pPr>
            <a:r>
              <a:rPr lang="en-US" dirty="0"/>
              <a:t>	Multiple Sequence alignment is produced to predict which alignment positions are likely to correspond.</a:t>
            </a:r>
          </a:p>
          <a:p>
            <a:pPr marL="82296" indent="0">
              <a:buNone/>
            </a:pPr>
            <a:r>
              <a:rPr lang="en-US" dirty="0"/>
              <a:t>	Position will appear in vertical column in multiple sequence alignment.</a:t>
            </a:r>
          </a:p>
          <a:p>
            <a:pPr marL="82296" indent="0">
              <a:buNone/>
            </a:pPr>
            <a:r>
              <a:rPr lang="en-US" dirty="0"/>
              <a:t>	For each aligned position Phylogenetic trees are generated.</a:t>
            </a:r>
          </a:p>
          <a:p>
            <a:pPr marL="82296" indent="0">
              <a:buNone/>
            </a:pPr>
            <a:r>
              <a:rPr lang="en-US" dirty="0"/>
              <a:t>	those tree which produce smallest no of changes overall for all sequence are identified.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EDDE-B2CB-1355-652B-E06E4C19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A9DE-3522-A837-728B-1AFDF1AE2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4979640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dirty="0"/>
              <a:t>2. Maximum likelihood Method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sz="3400" dirty="0"/>
              <a:t>Depends upon the first obtaining reliable multiple sequence alignment </a:t>
            </a:r>
          </a:p>
          <a:p>
            <a:pPr marL="82296" indent="0">
              <a:buNone/>
            </a:pPr>
            <a:r>
              <a:rPr lang="en-US" sz="3400" dirty="0"/>
              <a:t>	Examine the changes in each column in the alignment.</a:t>
            </a:r>
          </a:p>
          <a:p>
            <a:pPr marL="82296" indent="0">
              <a:buNone/>
            </a:pPr>
            <a:r>
              <a:rPr lang="en-US" sz="3400" dirty="0"/>
              <a:t>	likelihood of particular tree miscalculated using expected model of changes in the sequences.</a:t>
            </a:r>
          </a:p>
          <a:p>
            <a:pPr marL="82296" indent="0">
              <a:buNone/>
            </a:pPr>
            <a:r>
              <a:rPr lang="en-US" sz="3400" dirty="0"/>
              <a:t>	For each tree the likelihood of finding the actual sequence changes at each column in the aligned sequence is calculated.</a:t>
            </a:r>
          </a:p>
          <a:p>
            <a:pPr marL="82296" indent="0">
              <a:buNone/>
            </a:pPr>
            <a:r>
              <a:rPr lang="en-US" sz="3400" dirty="0"/>
              <a:t>	The probability for each aligned position are then multiplied to provide likelihood for each tree.</a:t>
            </a:r>
          </a:p>
          <a:p>
            <a:pPr marL="82296" indent="0">
              <a:buNone/>
            </a:pPr>
            <a:r>
              <a:rPr lang="en-US" sz="3400" dirty="0"/>
              <a:t>	the tree that provide max. likelihood value is the most probable tree.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289375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2B66-D67E-6E88-5C00-E2857538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Alignment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C2F1-DDC5-DFDA-6F02-3B94AC9B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is to reduce the problem of a multiple alignment to an iteration of pairwise alignment.</a:t>
            </a:r>
          </a:p>
          <a:p>
            <a:pPr marL="1117854" lvl="2" indent="-514350">
              <a:buFont typeface="+mj-lt"/>
              <a:buAutoNum type="arabicPeriod"/>
            </a:pPr>
            <a:r>
              <a:rPr lang="en-US" dirty="0"/>
              <a:t>Compute all pairwise distance between given </a:t>
            </a:r>
            <a:r>
              <a:rPr lang="en-US" dirty="0" err="1"/>
              <a:t>seuquences</a:t>
            </a:r>
            <a:r>
              <a:rPr lang="en-US" dirty="0"/>
              <a:t>.</a:t>
            </a:r>
          </a:p>
          <a:p>
            <a:pPr marL="1117854" lvl="2" indent="-514350">
              <a:buFont typeface="+mj-lt"/>
              <a:buAutoNum type="arabicPeriod"/>
            </a:pPr>
            <a:r>
              <a:rPr lang="en-US" dirty="0"/>
              <a:t>Compute a tree by single linkage clustering</a:t>
            </a:r>
          </a:p>
          <a:p>
            <a:pPr marL="1117854" lvl="2" indent="-514350">
              <a:buFont typeface="+mj-lt"/>
              <a:buAutoNum type="arabicPeriod"/>
            </a:pPr>
            <a:r>
              <a:rPr lang="en-US" dirty="0"/>
              <a:t>Align the </a:t>
            </a:r>
            <a:r>
              <a:rPr lang="en-US" dirty="0" err="1"/>
              <a:t>seuquences</a:t>
            </a:r>
            <a:r>
              <a:rPr lang="en-US" dirty="0"/>
              <a:t> in bottom up order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54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017FF7-AF4D-78AD-C458-1FC41FCEEC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986"/>
            <a:ext cx="5143500" cy="65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C6A4-B8F2-0F06-2E14-12BBF8AC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3035-962D-97C8-4421-7EA745A6D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Advantages:</a:t>
            </a:r>
          </a:p>
          <a:p>
            <a:pPr marL="82296" indent="0">
              <a:buNone/>
            </a:pPr>
            <a:r>
              <a:rPr lang="en-US" dirty="0"/>
              <a:t>	Profile alignment reflects the conservation within a group.</a:t>
            </a:r>
          </a:p>
          <a:p>
            <a:pPr marL="82296" indent="0">
              <a:buNone/>
            </a:pPr>
            <a:r>
              <a:rPr lang="en-US" dirty="0"/>
              <a:t>	It’s fast and scales to large no of sequences.</a:t>
            </a:r>
          </a:p>
          <a:p>
            <a:r>
              <a:rPr lang="en-US" dirty="0"/>
              <a:t>Disadvantage: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err="1"/>
              <a:t>Unlcear</a:t>
            </a:r>
            <a:r>
              <a:rPr lang="en-US" dirty="0"/>
              <a:t> objective function</a:t>
            </a:r>
          </a:p>
          <a:p>
            <a:pPr marL="82296" indent="0">
              <a:buNone/>
            </a:pPr>
            <a:r>
              <a:rPr lang="en-US" dirty="0"/>
              <a:t>	Misalignment introduced during the procedure are kept.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298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78</TotalTime>
  <Words>349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Verdana</vt:lpstr>
      <vt:lpstr>Wingdings 2</vt:lpstr>
      <vt:lpstr>Solstice</vt:lpstr>
      <vt:lpstr>Phylogenetic Analysis</vt:lpstr>
      <vt:lpstr>Steps in Phylogenetic Analysis</vt:lpstr>
      <vt:lpstr>Continue…..</vt:lpstr>
      <vt:lpstr>Methods of Phylogenetic Analysis</vt:lpstr>
      <vt:lpstr>Character Method</vt:lpstr>
      <vt:lpstr>Continue..</vt:lpstr>
      <vt:lpstr>Step 1: Alignment Strategy</vt:lpstr>
      <vt:lpstr>PowerPoint Presentation</vt:lpstr>
      <vt:lpstr>Continue..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 Analysis</dc:title>
  <dc:creator>dell pc</dc:creator>
  <cp:lastModifiedBy>JAGNADE ASHWINI ASHOKRAO</cp:lastModifiedBy>
  <cp:revision>7</cp:revision>
  <dcterms:created xsi:type="dcterms:W3CDTF">2023-10-04T05:13:46Z</dcterms:created>
  <dcterms:modified xsi:type="dcterms:W3CDTF">2023-10-04T08:36:18Z</dcterms:modified>
</cp:coreProperties>
</file>