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jay kolte" initials="vk" lastIdx="1" clrIdx="0">
    <p:extLst>
      <p:ext uri="{19B8F6BF-5375-455C-9EA6-DF929625EA0E}">
        <p15:presenceInfo xmlns:p15="http://schemas.microsoft.com/office/powerpoint/2012/main" userId="S::vijaykolte@dietms.org::1cd3132f-302e-4724-ba98-cf8e55f1cfd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573" autoAdjust="0"/>
  </p:normalViewPr>
  <p:slideViewPr>
    <p:cSldViewPr snapToGrid="0">
      <p:cViewPr varScale="1">
        <p:scale>
          <a:sx n="50" d="100"/>
          <a:sy n="50" d="100"/>
        </p:scale>
        <p:origin x="15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5CE90-DD02-43CB-B020-B3B8DDF8AE7C}" type="datetimeFigureOut">
              <a:rPr lang="en-US" smtClean="0"/>
              <a:t>8/3/2022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CD9E63-AEEB-444F-929A-138ED7A82790}" type="slidenum">
              <a:rPr lang="en-US" smtClean="0"/>
              <a:t>‹#›</a:t>
            </a:fld>
            <a:endParaRPr lang="en-US"/>
          </a:p>
        </p:txBody>
      </p:sp>
    </p:spTree>
    <p:extLst>
      <p:ext uri="{BB962C8B-B14F-4D97-AF65-F5344CB8AC3E}">
        <p14:creationId xmlns:p14="http://schemas.microsoft.com/office/powerpoint/2010/main" val="5527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D1CD9E63-AEEB-444F-929A-138ED7A82790}" type="slidenum">
              <a:rPr lang="en-US" smtClean="0"/>
              <a:t>1</a:t>
            </a:fld>
            <a:endParaRPr lang="en-US"/>
          </a:p>
        </p:txBody>
      </p:sp>
    </p:spTree>
    <p:extLst>
      <p:ext uri="{BB962C8B-B14F-4D97-AF65-F5344CB8AC3E}">
        <p14:creationId xmlns:p14="http://schemas.microsoft.com/office/powerpoint/2010/main" val="3795440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202124"/>
                </a:solidFill>
                <a:effectLst/>
                <a:latin typeface="arial" panose="020B0604020202020204" pitchFamily="34" charset="0"/>
              </a:rPr>
              <a:t>CRM stands </a:t>
            </a:r>
            <a:r>
              <a:rPr lang="en-US" b="1" i="0" dirty="0">
                <a:solidFill>
                  <a:srgbClr val="202124"/>
                </a:solidFill>
                <a:effectLst/>
                <a:latin typeface="arial" panose="020B0604020202020204" pitchFamily="34" charset="0"/>
              </a:rPr>
              <a:t>for Customer Relationship Management</a:t>
            </a:r>
            <a:r>
              <a:rPr lang="en-US" b="0" i="0" dirty="0">
                <a:solidFill>
                  <a:srgbClr val="202124"/>
                </a:solidFill>
                <a:effectLst/>
                <a:latin typeface="arial" panose="020B0604020202020204" pitchFamily="34" charset="0"/>
              </a:rPr>
              <a:t> and is a software that is hosted in cloud so that the users can access the information using internet. CRM software provides high level of security and scalability to its users and can be easily used on cell phones to access the data.</a:t>
            </a:r>
          </a:p>
        </p:txBody>
      </p:sp>
      <p:sp>
        <p:nvSpPr>
          <p:cNvPr id="4" name="Slide Number Placeholder 3"/>
          <p:cNvSpPr>
            <a:spLocks noGrp="1"/>
          </p:cNvSpPr>
          <p:nvPr>
            <p:ph type="sldNum" sz="quarter" idx="5"/>
          </p:nvPr>
        </p:nvSpPr>
        <p:spPr/>
        <p:txBody>
          <a:bodyPr/>
          <a:lstStyle/>
          <a:p>
            <a:fld id="{D1CD9E63-AEEB-444F-929A-138ED7A82790}" type="slidenum">
              <a:rPr lang="en-US" smtClean="0"/>
              <a:t>10</a:t>
            </a:fld>
            <a:endParaRPr lang="en-US"/>
          </a:p>
        </p:txBody>
      </p:sp>
    </p:spTree>
    <p:extLst>
      <p:ext uri="{BB962C8B-B14F-4D97-AF65-F5344CB8AC3E}">
        <p14:creationId xmlns:p14="http://schemas.microsoft.com/office/powerpoint/2010/main" val="2562011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b="1" i="0" dirty="0">
              <a:solidFill>
                <a:srgbClr val="172735"/>
              </a:solidFill>
              <a:effectLst/>
              <a:latin typeface="LatoWeb"/>
            </a:endParaRPr>
          </a:p>
        </p:txBody>
      </p:sp>
      <p:sp>
        <p:nvSpPr>
          <p:cNvPr id="4" name="Slide Number Placeholder 3"/>
          <p:cNvSpPr>
            <a:spLocks noGrp="1"/>
          </p:cNvSpPr>
          <p:nvPr>
            <p:ph type="sldNum" sz="quarter" idx="5"/>
          </p:nvPr>
        </p:nvSpPr>
        <p:spPr/>
        <p:txBody>
          <a:bodyPr/>
          <a:lstStyle/>
          <a:p>
            <a:fld id="{D1CD9E63-AEEB-444F-929A-138ED7A82790}" type="slidenum">
              <a:rPr lang="en-US" smtClean="0"/>
              <a:t>11</a:t>
            </a:fld>
            <a:endParaRPr lang="en-US"/>
          </a:p>
        </p:txBody>
      </p:sp>
    </p:spTree>
    <p:extLst>
      <p:ext uri="{BB962C8B-B14F-4D97-AF65-F5344CB8AC3E}">
        <p14:creationId xmlns:p14="http://schemas.microsoft.com/office/powerpoint/2010/main" val="3511019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b="1" i="0" dirty="0">
              <a:solidFill>
                <a:srgbClr val="172735"/>
              </a:solidFill>
              <a:effectLst/>
              <a:latin typeface="LatoWeb"/>
            </a:endParaRPr>
          </a:p>
        </p:txBody>
      </p:sp>
      <p:sp>
        <p:nvSpPr>
          <p:cNvPr id="4" name="Slide Number Placeholder 3"/>
          <p:cNvSpPr>
            <a:spLocks noGrp="1"/>
          </p:cNvSpPr>
          <p:nvPr>
            <p:ph type="sldNum" sz="quarter" idx="5"/>
          </p:nvPr>
        </p:nvSpPr>
        <p:spPr/>
        <p:txBody>
          <a:bodyPr/>
          <a:lstStyle/>
          <a:p>
            <a:fld id="{D1CD9E63-AEEB-444F-929A-138ED7A82790}" type="slidenum">
              <a:rPr lang="en-US" smtClean="0"/>
              <a:t>12</a:t>
            </a:fld>
            <a:endParaRPr lang="en-US"/>
          </a:p>
        </p:txBody>
      </p:sp>
    </p:spTree>
    <p:extLst>
      <p:ext uri="{BB962C8B-B14F-4D97-AF65-F5344CB8AC3E}">
        <p14:creationId xmlns:p14="http://schemas.microsoft.com/office/powerpoint/2010/main" val="3946584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b="1" i="0" dirty="0">
              <a:solidFill>
                <a:srgbClr val="172735"/>
              </a:solidFill>
              <a:effectLst/>
              <a:latin typeface="LatoWeb"/>
            </a:endParaRPr>
          </a:p>
        </p:txBody>
      </p:sp>
      <p:sp>
        <p:nvSpPr>
          <p:cNvPr id="4" name="Slide Number Placeholder 3"/>
          <p:cNvSpPr>
            <a:spLocks noGrp="1"/>
          </p:cNvSpPr>
          <p:nvPr>
            <p:ph type="sldNum" sz="quarter" idx="5"/>
          </p:nvPr>
        </p:nvSpPr>
        <p:spPr/>
        <p:txBody>
          <a:bodyPr/>
          <a:lstStyle/>
          <a:p>
            <a:fld id="{D1CD9E63-AEEB-444F-929A-138ED7A82790}" type="slidenum">
              <a:rPr lang="en-US" smtClean="0"/>
              <a:t>13</a:t>
            </a:fld>
            <a:endParaRPr lang="en-US"/>
          </a:p>
        </p:txBody>
      </p:sp>
    </p:spTree>
    <p:extLst>
      <p:ext uri="{BB962C8B-B14F-4D97-AF65-F5344CB8AC3E}">
        <p14:creationId xmlns:p14="http://schemas.microsoft.com/office/powerpoint/2010/main" val="2890968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555555"/>
                </a:solidFill>
                <a:effectLst/>
                <a:latin typeface="Lato-Regular"/>
              </a:rPr>
              <a:t>Almost every company has </a:t>
            </a:r>
            <a:r>
              <a:rPr lang="en-US" b="1" i="0" dirty="0">
                <a:solidFill>
                  <a:srgbClr val="555555"/>
                </a:solidFill>
                <a:effectLst/>
                <a:latin typeface="Lato-Regular"/>
              </a:rPr>
              <a:t>ERP (Enterprise Resource Planning) software</a:t>
            </a:r>
            <a:r>
              <a:rPr lang="en-US" b="0" i="0" dirty="0">
                <a:solidFill>
                  <a:srgbClr val="555555"/>
                </a:solidFill>
                <a:effectLst/>
                <a:latin typeface="Lato-Regular"/>
              </a:rPr>
              <a:t> to connect all the financial, operational and accounts data in a seamless manner. However, it seems too expensive for some companies especially the growing companies as when the company grows, excessive complexity arises in the management of all the data from different departments. Therefore, many companies are now shifting their on-premises ERP to the cloud. In the digital age, cloud computing services are already in huge demand and although there are many big names who provide such solutions, Microsoft is the most prominent one. Its ERP suite Microsoft Dynamics GP is now available from the server to cloud.</a:t>
            </a:r>
          </a:p>
          <a:p>
            <a:pPr algn="l">
              <a:buFont typeface="Arial" panose="020B0604020202020204" pitchFamily="34" charset="0"/>
              <a:buNone/>
            </a:pPr>
            <a:endParaRPr lang="en-US" b="0" i="0" dirty="0">
              <a:solidFill>
                <a:srgbClr val="555555"/>
              </a:solidFill>
              <a:effectLst/>
              <a:latin typeface="Lato-Regular"/>
            </a:endParaRPr>
          </a:p>
        </p:txBody>
      </p:sp>
      <p:sp>
        <p:nvSpPr>
          <p:cNvPr id="4" name="Slide Number Placeholder 3"/>
          <p:cNvSpPr>
            <a:spLocks noGrp="1"/>
          </p:cNvSpPr>
          <p:nvPr>
            <p:ph type="sldNum" sz="quarter" idx="5"/>
          </p:nvPr>
        </p:nvSpPr>
        <p:spPr/>
        <p:txBody>
          <a:bodyPr/>
          <a:lstStyle/>
          <a:p>
            <a:fld id="{D1CD9E63-AEEB-444F-929A-138ED7A82790}" type="slidenum">
              <a:rPr lang="en-US" smtClean="0"/>
              <a:t>14</a:t>
            </a:fld>
            <a:endParaRPr lang="en-US"/>
          </a:p>
        </p:txBody>
      </p:sp>
    </p:spTree>
    <p:extLst>
      <p:ext uri="{BB962C8B-B14F-4D97-AF65-F5344CB8AC3E}">
        <p14:creationId xmlns:p14="http://schemas.microsoft.com/office/powerpoint/2010/main" val="567302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b="0" i="0" dirty="0">
              <a:solidFill>
                <a:srgbClr val="555555"/>
              </a:solidFill>
              <a:effectLst/>
              <a:latin typeface="Lato-Regular"/>
            </a:endParaRPr>
          </a:p>
        </p:txBody>
      </p:sp>
      <p:sp>
        <p:nvSpPr>
          <p:cNvPr id="4" name="Slide Number Placeholder 3"/>
          <p:cNvSpPr>
            <a:spLocks noGrp="1"/>
          </p:cNvSpPr>
          <p:nvPr>
            <p:ph type="sldNum" sz="quarter" idx="5"/>
          </p:nvPr>
        </p:nvSpPr>
        <p:spPr/>
        <p:txBody>
          <a:bodyPr/>
          <a:lstStyle/>
          <a:p>
            <a:fld id="{D1CD9E63-AEEB-444F-929A-138ED7A82790}" type="slidenum">
              <a:rPr lang="en-US" smtClean="0"/>
              <a:t>15</a:t>
            </a:fld>
            <a:endParaRPr lang="en-US"/>
          </a:p>
        </p:txBody>
      </p:sp>
    </p:spTree>
    <p:extLst>
      <p:ext uri="{BB962C8B-B14F-4D97-AF65-F5344CB8AC3E}">
        <p14:creationId xmlns:p14="http://schemas.microsoft.com/office/powerpoint/2010/main" val="3960885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b="0" i="0" dirty="0">
              <a:solidFill>
                <a:srgbClr val="555555"/>
              </a:solidFill>
              <a:effectLst/>
              <a:latin typeface="Lato-Regular"/>
            </a:endParaRPr>
          </a:p>
        </p:txBody>
      </p:sp>
      <p:sp>
        <p:nvSpPr>
          <p:cNvPr id="4" name="Slide Number Placeholder 3"/>
          <p:cNvSpPr>
            <a:spLocks noGrp="1"/>
          </p:cNvSpPr>
          <p:nvPr>
            <p:ph type="sldNum" sz="quarter" idx="5"/>
          </p:nvPr>
        </p:nvSpPr>
        <p:spPr/>
        <p:txBody>
          <a:bodyPr/>
          <a:lstStyle/>
          <a:p>
            <a:fld id="{D1CD9E63-AEEB-444F-929A-138ED7A82790}" type="slidenum">
              <a:rPr lang="en-US" smtClean="0"/>
              <a:t>16</a:t>
            </a:fld>
            <a:endParaRPr lang="en-US"/>
          </a:p>
        </p:txBody>
      </p:sp>
    </p:spTree>
    <p:extLst>
      <p:ext uri="{BB962C8B-B14F-4D97-AF65-F5344CB8AC3E}">
        <p14:creationId xmlns:p14="http://schemas.microsoft.com/office/powerpoint/2010/main" val="3057359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424242"/>
                </a:solidFill>
                <a:effectLst/>
                <a:latin typeface="Open Sans" panose="020B0606030504020204" pitchFamily="34" charset="0"/>
              </a:rPr>
              <a:t>Social networks help boost internet usability by storing heavy multimedia content in cloud storage systems. Videos and photographs are the most popular content on social media, which essentially use up the maximum space allocated to them. They have the capacity to slow down applications and servers with all of their resource demands. Cloud computing vendors such as Salesforce and Amazon nowadays provide varied services including Customer Relationship Management (CRM) and Enterprise Resource Planning (ERP). As they deliver these things through cloud servers, </a:t>
            </a:r>
            <a:r>
              <a:rPr lang="en-US" b="1" i="0" dirty="0">
                <a:solidFill>
                  <a:srgbClr val="424242"/>
                </a:solidFill>
                <a:effectLst/>
                <a:latin typeface="Open Sans" panose="020B0606030504020204" pitchFamily="34" charset="0"/>
              </a:rPr>
              <a:t>clients can use the flexibility and scalability of the system </a:t>
            </a:r>
            <a:r>
              <a:rPr lang="en-US" b="0" i="0" dirty="0">
                <a:solidFill>
                  <a:srgbClr val="424242"/>
                </a:solidFill>
                <a:effectLst/>
                <a:latin typeface="Open Sans" panose="020B0606030504020204" pitchFamily="34" charset="0"/>
              </a:rPr>
              <a:t>without purchasing standalone software or hardware.</a:t>
            </a:r>
          </a:p>
          <a:p>
            <a:pPr algn="l">
              <a:buFont typeface="Arial" panose="020B0604020202020204" pitchFamily="34" charset="0"/>
              <a:buNone/>
            </a:pPr>
            <a:endParaRPr lang="en-US" b="0" i="0" dirty="0">
              <a:solidFill>
                <a:srgbClr val="424242"/>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D1CD9E63-AEEB-444F-929A-138ED7A82790}" type="slidenum">
              <a:rPr lang="en-US" smtClean="0"/>
              <a:t>17</a:t>
            </a:fld>
            <a:endParaRPr lang="en-US"/>
          </a:p>
        </p:txBody>
      </p:sp>
    </p:spTree>
    <p:extLst>
      <p:ext uri="{BB962C8B-B14F-4D97-AF65-F5344CB8AC3E}">
        <p14:creationId xmlns:p14="http://schemas.microsoft.com/office/powerpoint/2010/main" val="12612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b="0" i="0" dirty="0">
              <a:solidFill>
                <a:srgbClr val="555555"/>
              </a:solidFill>
              <a:effectLst/>
              <a:latin typeface="Lato-Regular"/>
            </a:endParaRPr>
          </a:p>
        </p:txBody>
      </p:sp>
      <p:sp>
        <p:nvSpPr>
          <p:cNvPr id="4" name="Slide Number Placeholder 3"/>
          <p:cNvSpPr>
            <a:spLocks noGrp="1"/>
          </p:cNvSpPr>
          <p:nvPr>
            <p:ph type="sldNum" sz="quarter" idx="5"/>
          </p:nvPr>
        </p:nvSpPr>
        <p:spPr/>
        <p:txBody>
          <a:bodyPr/>
          <a:lstStyle/>
          <a:p>
            <a:fld id="{D1CD9E63-AEEB-444F-929A-138ED7A82790}" type="slidenum">
              <a:rPr lang="en-US" smtClean="0"/>
              <a:t>18</a:t>
            </a:fld>
            <a:endParaRPr lang="en-US"/>
          </a:p>
        </p:txBody>
      </p:sp>
    </p:spTree>
    <p:extLst>
      <p:ext uri="{BB962C8B-B14F-4D97-AF65-F5344CB8AC3E}">
        <p14:creationId xmlns:p14="http://schemas.microsoft.com/office/powerpoint/2010/main" val="3813564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b="0" i="0" dirty="0">
              <a:solidFill>
                <a:srgbClr val="555555"/>
              </a:solidFill>
              <a:effectLst/>
              <a:latin typeface="Lato-Regular"/>
            </a:endParaRPr>
          </a:p>
        </p:txBody>
      </p:sp>
      <p:sp>
        <p:nvSpPr>
          <p:cNvPr id="4" name="Slide Number Placeholder 3"/>
          <p:cNvSpPr>
            <a:spLocks noGrp="1"/>
          </p:cNvSpPr>
          <p:nvPr>
            <p:ph type="sldNum" sz="quarter" idx="5"/>
          </p:nvPr>
        </p:nvSpPr>
        <p:spPr/>
        <p:txBody>
          <a:bodyPr/>
          <a:lstStyle/>
          <a:p>
            <a:fld id="{D1CD9E63-AEEB-444F-929A-138ED7A82790}" type="slidenum">
              <a:rPr lang="en-US" smtClean="0"/>
              <a:t>19</a:t>
            </a:fld>
            <a:endParaRPr lang="en-US"/>
          </a:p>
        </p:txBody>
      </p:sp>
    </p:spTree>
    <p:extLst>
      <p:ext uri="{BB962C8B-B14F-4D97-AF65-F5344CB8AC3E}">
        <p14:creationId xmlns:p14="http://schemas.microsoft.com/office/powerpoint/2010/main" val="98999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b="0" i="0" dirty="0">
                <a:solidFill>
                  <a:srgbClr val="292929"/>
                </a:solidFill>
                <a:effectLst/>
                <a:latin typeface="charter"/>
              </a:rPr>
              <a:t>Today the application of cloud computing is so widespread that it is being used even in the health care industry. </a:t>
            </a:r>
          </a:p>
          <a:p>
            <a:pPr marL="171450" indent="-171450">
              <a:buFont typeface="Wingdings" panose="05000000000000000000" pitchFamily="2" charset="2"/>
              <a:buChar char="Ø"/>
            </a:pPr>
            <a:r>
              <a:rPr lang="en-US" b="0" i="0" dirty="0">
                <a:solidFill>
                  <a:srgbClr val="292929"/>
                </a:solidFill>
                <a:effectLst/>
                <a:latin typeface="charter"/>
              </a:rPr>
              <a:t>As the evolution of cloud computing in health care is occurring at a rapid rate in recent times, we can expect a major part of the healthcare services to move onto the cloud and thereby more focus is laid on providing a cost effective and efficient healthcare service to the people all around the globe. </a:t>
            </a:r>
          </a:p>
          <a:p>
            <a:pPr marL="171450" indent="-171450">
              <a:buFont typeface="Wingdings" panose="05000000000000000000" pitchFamily="2" charset="2"/>
              <a:buChar char="Ø"/>
            </a:pPr>
            <a:r>
              <a:rPr lang="en-US" b="0" i="0" dirty="0">
                <a:solidFill>
                  <a:srgbClr val="292929"/>
                </a:solidFill>
                <a:effectLst/>
                <a:latin typeface="charter"/>
              </a:rPr>
              <a:t>Despite of a common belief that certain boundaries and security issues of the cloud would hinder the shift, the healthcare industry is taking an initiative to move to these cloud-based platforms. </a:t>
            </a:r>
          </a:p>
          <a:p>
            <a:pPr marL="171450" indent="-171450">
              <a:buFont typeface="Wingdings" panose="05000000000000000000" pitchFamily="2" charset="2"/>
              <a:buChar char="Ø"/>
            </a:pPr>
            <a:r>
              <a:rPr lang="en-US" b="0" i="0" dirty="0">
                <a:solidFill>
                  <a:srgbClr val="292929"/>
                </a:solidFill>
                <a:effectLst/>
                <a:latin typeface="charter"/>
              </a:rPr>
              <a:t>Today many doctors and hospitals are moving towards these clouds in order to provide better healthcare services to their patients.</a:t>
            </a:r>
          </a:p>
          <a:p>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D1CD9E63-AEEB-444F-929A-138ED7A82790}" type="slidenum">
              <a:rPr lang="en-US" smtClean="0"/>
              <a:t>2</a:t>
            </a:fld>
            <a:endParaRPr lang="en-US"/>
          </a:p>
        </p:txBody>
      </p:sp>
    </p:spTree>
    <p:extLst>
      <p:ext uri="{BB962C8B-B14F-4D97-AF65-F5344CB8AC3E}">
        <p14:creationId xmlns:p14="http://schemas.microsoft.com/office/powerpoint/2010/main" val="3592265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b="0" i="0" dirty="0">
              <a:solidFill>
                <a:srgbClr val="555555"/>
              </a:solidFill>
              <a:effectLst/>
              <a:latin typeface="Lato-Regular"/>
            </a:endParaRPr>
          </a:p>
        </p:txBody>
      </p:sp>
      <p:sp>
        <p:nvSpPr>
          <p:cNvPr id="4" name="Slide Number Placeholder 3"/>
          <p:cNvSpPr>
            <a:spLocks noGrp="1"/>
          </p:cNvSpPr>
          <p:nvPr>
            <p:ph type="sldNum" sz="quarter" idx="5"/>
          </p:nvPr>
        </p:nvSpPr>
        <p:spPr/>
        <p:txBody>
          <a:bodyPr/>
          <a:lstStyle/>
          <a:p>
            <a:fld id="{D1CD9E63-AEEB-444F-929A-138ED7A82790}" type="slidenum">
              <a:rPr lang="en-US" smtClean="0"/>
              <a:t>20</a:t>
            </a:fld>
            <a:endParaRPr lang="en-US"/>
          </a:p>
        </p:txBody>
      </p:sp>
    </p:spTree>
    <p:extLst>
      <p:ext uri="{BB962C8B-B14F-4D97-AF65-F5344CB8AC3E}">
        <p14:creationId xmlns:p14="http://schemas.microsoft.com/office/powerpoint/2010/main" val="564837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b="0" i="0" dirty="0">
              <a:solidFill>
                <a:srgbClr val="555555"/>
              </a:solidFill>
              <a:effectLst/>
              <a:latin typeface="Lato-Regular"/>
            </a:endParaRPr>
          </a:p>
        </p:txBody>
      </p:sp>
      <p:sp>
        <p:nvSpPr>
          <p:cNvPr id="4" name="Slide Number Placeholder 3"/>
          <p:cNvSpPr>
            <a:spLocks noGrp="1"/>
          </p:cNvSpPr>
          <p:nvPr>
            <p:ph type="sldNum" sz="quarter" idx="5"/>
          </p:nvPr>
        </p:nvSpPr>
        <p:spPr/>
        <p:txBody>
          <a:bodyPr/>
          <a:lstStyle/>
          <a:p>
            <a:fld id="{D1CD9E63-AEEB-444F-929A-138ED7A82790}" type="slidenum">
              <a:rPr lang="en-US" smtClean="0"/>
              <a:t>21</a:t>
            </a:fld>
            <a:endParaRPr lang="en-US"/>
          </a:p>
        </p:txBody>
      </p:sp>
    </p:spTree>
    <p:extLst>
      <p:ext uri="{BB962C8B-B14F-4D97-AF65-F5344CB8AC3E}">
        <p14:creationId xmlns:p14="http://schemas.microsoft.com/office/powerpoint/2010/main" val="4095416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b="0" i="0" dirty="0">
              <a:solidFill>
                <a:srgbClr val="172735"/>
              </a:solidFill>
              <a:effectLst/>
              <a:latin typeface="LatoWeb"/>
            </a:endParaRPr>
          </a:p>
        </p:txBody>
      </p:sp>
      <p:sp>
        <p:nvSpPr>
          <p:cNvPr id="4" name="Slide Number Placeholder 3"/>
          <p:cNvSpPr>
            <a:spLocks noGrp="1"/>
          </p:cNvSpPr>
          <p:nvPr>
            <p:ph type="sldNum" sz="quarter" idx="5"/>
          </p:nvPr>
        </p:nvSpPr>
        <p:spPr/>
        <p:txBody>
          <a:bodyPr/>
          <a:lstStyle/>
          <a:p>
            <a:fld id="{D1CD9E63-AEEB-444F-929A-138ED7A82790}" type="slidenum">
              <a:rPr lang="en-US" smtClean="0"/>
              <a:t>3</a:t>
            </a:fld>
            <a:endParaRPr lang="en-US"/>
          </a:p>
        </p:txBody>
      </p:sp>
    </p:spTree>
    <p:extLst>
      <p:ext uri="{BB962C8B-B14F-4D97-AF65-F5344CB8AC3E}">
        <p14:creationId xmlns:p14="http://schemas.microsoft.com/office/powerpoint/2010/main" val="4146027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333333"/>
                </a:solidFill>
                <a:effectLst/>
                <a:latin typeface="Karla" panose="020B0604020202020204" pitchFamily="2" charset="0"/>
              </a:rPr>
              <a:t>Within geoscience, the technical workflow is well established. There are clear ways to utilize the geoscientist’s knowledge and domain expertise to deliver subsurface evaluations. From time to time a new method may be incorporated, but overall, the workflow remains relatively constant. Compare that to the rate of change of technology across all industries. What if we could harness some of these exciting new technologies and apply them to our workflows? With cloud technology, that possibility starts to become a reality.</a:t>
            </a:r>
          </a:p>
        </p:txBody>
      </p:sp>
      <p:sp>
        <p:nvSpPr>
          <p:cNvPr id="4" name="Slide Number Placeholder 3"/>
          <p:cNvSpPr>
            <a:spLocks noGrp="1"/>
          </p:cNvSpPr>
          <p:nvPr>
            <p:ph type="sldNum" sz="quarter" idx="5"/>
          </p:nvPr>
        </p:nvSpPr>
        <p:spPr/>
        <p:txBody>
          <a:bodyPr/>
          <a:lstStyle/>
          <a:p>
            <a:fld id="{D1CD9E63-AEEB-444F-929A-138ED7A82790}" type="slidenum">
              <a:rPr lang="en-US" smtClean="0"/>
              <a:t>4</a:t>
            </a:fld>
            <a:endParaRPr lang="en-US"/>
          </a:p>
        </p:txBody>
      </p:sp>
    </p:spTree>
    <p:extLst>
      <p:ext uri="{BB962C8B-B14F-4D97-AF65-F5344CB8AC3E}">
        <p14:creationId xmlns:p14="http://schemas.microsoft.com/office/powerpoint/2010/main" val="2338567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333333"/>
                </a:solidFill>
                <a:effectLst/>
                <a:latin typeface="Montserrat" panose="020B0604020202020204" pitchFamily="2" charset="0"/>
              </a:rPr>
              <a:t>Cloud computing has become an integral part of our daily life and work. In the oil and gas industry, cloud computing is becoming increasingly attractive to experts, operators, and software companies. However, we believe that there is still some level of mystery for many geoscientists in what cloud computing can actually offer, what the pros and cons are, and how it is different from the preceding technologies.</a:t>
            </a:r>
          </a:p>
        </p:txBody>
      </p:sp>
      <p:sp>
        <p:nvSpPr>
          <p:cNvPr id="4" name="Slide Number Placeholder 3"/>
          <p:cNvSpPr>
            <a:spLocks noGrp="1"/>
          </p:cNvSpPr>
          <p:nvPr>
            <p:ph type="sldNum" sz="quarter" idx="5"/>
          </p:nvPr>
        </p:nvSpPr>
        <p:spPr/>
        <p:txBody>
          <a:bodyPr/>
          <a:lstStyle/>
          <a:p>
            <a:fld id="{D1CD9E63-AEEB-444F-929A-138ED7A82790}" type="slidenum">
              <a:rPr lang="en-US" smtClean="0"/>
              <a:t>5</a:t>
            </a:fld>
            <a:endParaRPr lang="en-US"/>
          </a:p>
        </p:txBody>
      </p:sp>
    </p:spTree>
    <p:extLst>
      <p:ext uri="{BB962C8B-B14F-4D97-AF65-F5344CB8AC3E}">
        <p14:creationId xmlns:p14="http://schemas.microsoft.com/office/powerpoint/2010/main" val="3619264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2E3743"/>
                </a:solidFill>
                <a:effectLst/>
                <a:latin typeface="Roboto" panose="02000000000000000000" pitchFamily="2" charset="0"/>
              </a:rPr>
              <a:t>To test the utilization of cloud computing for Geosciences applications, the </a:t>
            </a:r>
            <a:r>
              <a:rPr lang="en-US" b="1" i="0" dirty="0">
                <a:solidFill>
                  <a:srgbClr val="2E3743"/>
                </a:solidFill>
                <a:effectLst/>
                <a:latin typeface="Roboto" panose="02000000000000000000" pitchFamily="2" charset="0"/>
              </a:rPr>
              <a:t>GEOSS(Global Earth Organization)</a:t>
            </a:r>
            <a:r>
              <a:rPr lang="en-US" b="0" i="0" dirty="0">
                <a:solidFill>
                  <a:srgbClr val="2E3743"/>
                </a:solidFill>
                <a:effectLst/>
                <a:latin typeface="Roboto" panose="02000000000000000000" pitchFamily="2" charset="0"/>
              </a:rPr>
              <a:t> clearinghouse was deployed, maintained and tested on the Amazon Elastic Cloud Computing (EC2) platform. The GEOSS Clearinghouse is a web-based Geographic Metadata Catalog System, which manages millions of the metadata of the spatially referenced resources for the Global Earth Observations (GEO). Our experiment reveals that the EC2 cloud computing platform facilitates geospatial applications in the aspects of a) scalability, b) reliability, and c) reducing duplicated efforts among Geosciences communities. Our test of massive data inquiry by concurrent user requests proves that different applications should be justified and optimized when deploying onto the EC2 platform for a better balance of cost and performance.</a:t>
            </a:r>
            <a:endParaRPr lang="en-US" b="0" i="0" dirty="0">
              <a:solidFill>
                <a:srgbClr val="172735"/>
              </a:solidFill>
              <a:effectLst/>
              <a:latin typeface="LatoWeb"/>
            </a:endParaRPr>
          </a:p>
        </p:txBody>
      </p:sp>
      <p:sp>
        <p:nvSpPr>
          <p:cNvPr id="4" name="Slide Number Placeholder 3"/>
          <p:cNvSpPr>
            <a:spLocks noGrp="1"/>
          </p:cNvSpPr>
          <p:nvPr>
            <p:ph type="sldNum" sz="quarter" idx="5"/>
          </p:nvPr>
        </p:nvSpPr>
        <p:spPr/>
        <p:txBody>
          <a:bodyPr/>
          <a:lstStyle/>
          <a:p>
            <a:fld id="{D1CD9E63-AEEB-444F-929A-138ED7A82790}" type="slidenum">
              <a:rPr lang="en-US" smtClean="0"/>
              <a:t>6</a:t>
            </a:fld>
            <a:endParaRPr lang="en-US"/>
          </a:p>
        </p:txBody>
      </p:sp>
    </p:spTree>
    <p:extLst>
      <p:ext uri="{BB962C8B-B14F-4D97-AF65-F5344CB8AC3E}">
        <p14:creationId xmlns:p14="http://schemas.microsoft.com/office/powerpoint/2010/main" val="1039272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202124"/>
                </a:solidFill>
                <a:effectLst/>
                <a:latin typeface="arial" panose="020B0604020202020204" pitchFamily="34" charset="0"/>
              </a:rPr>
              <a:t>Cloud Biology is </a:t>
            </a:r>
            <a:r>
              <a:rPr lang="en-US" b="1" i="0" dirty="0">
                <a:solidFill>
                  <a:srgbClr val="202124"/>
                </a:solidFill>
                <a:effectLst/>
                <a:latin typeface="arial" panose="020B0604020202020204" pitchFamily="34" charset="0"/>
              </a:rPr>
              <a:t>a system that combines data, machine learning and AI techniques with biological sciences</a:t>
            </a:r>
            <a:r>
              <a:rPr lang="en-US" b="0" i="0" dirty="0">
                <a:solidFill>
                  <a:srgbClr val="202124"/>
                </a:solidFill>
                <a:effectLst/>
                <a:latin typeface="arial" panose="020B0604020202020204" pitchFamily="34" charset="0"/>
              </a:rPr>
              <a:t>. “It accelerates breeding by enabling greater precision and fewer breeding cycles.</a:t>
            </a:r>
          </a:p>
          <a:p>
            <a:pPr algn="l">
              <a:buFont typeface="Arial" panose="020B0604020202020204" pitchFamily="34" charset="0"/>
              <a:buNone/>
            </a:pPr>
            <a:endParaRPr lang="en-US" b="0" i="0" dirty="0">
              <a:solidFill>
                <a:srgbClr val="202124"/>
              </a:solidFill>
              <a:effectLst/>
              <a:latin typeface="arial" panose="020B0604020202020204" pitchFamily="34" charset="0"/>
            </a:endParaRPr>
          </a:p>
          <a:p>
            <a:pPr algn="l">
              <a:buFont typeface="Arial" panose="020B0604020202020204" pitchFamily="34" charset="0"/>
              <a:buNone/>
            </a:pPr>
            <a:r>
              <a:rPr lang="en-US" b="0" i="0" dirty="0">
                <a:solidFill>
                  <a:srgbClr val="202124"/>
                </a:solidFill>
                <a:effectLst/>
                <a:latin typeface="arial" panose="020B0604020202020204" pitchFamily="34" charset="0"/>
              </a:rPr>
              <a:t>Applications in biological research and future prospects. ... Large datasets and applications for image analysis, data mining, protein folding, and gene sequencing can also be shared for collaborative research between facilities using clouds. This is a simpler approach than transferring such data.</a:t>
            </a:r>
            <a:br>
              <a:rPr lang="en-US" dirty="0"/>
            </a:br>
            <a:endParaRPr lang="en-US" b="0" i="0" dirty="0">
              <a:solidFill>
                <a:srgbClr val="172735"/>
              </a:solidFill>
              <a:effectLst/>
              <a:latin typeface="LatoWeb"/>
            </a:endParaRPr>
          </a:p>
        </p:txBody>
      </p:sp>
      <p:sp>
        <p:nvSpPr>
          <p:cNvPr id="4" name="Slide Number Placeholder 3"/>
          <p:cNvSpPr>
            <a:spLocks noGrp="1"/>
          </p:cNvSpPr>
          <p:nvPr>
            <p:ph type="sldNum" sz="quarter" idx="5"/>
          </p:nvPr>
        </p:nvSpPr>
        <p:spPr/>
        <p:txBody>
          <a:bodyPr/>
          <a:lstStyle/>
          <a:p>
            <a:fld id="{D1CD9E63-AEEB-444F-929A-138ED7A82790}" type="slidenum">
              <a:rPr lang="en-US" smtClean="0"/>
              <a:t>7</a:t>
            </a:fld>
            <a:endParaRPr lang="en-US"/>
          </a:p>
        </p:txBody>
      </p:sp>
    </p:spTree>
    <p:extLst>
      <p:ext uri="{BB962C8B-B14F-4D97-AF65-F5344CB8AC3E}">
        <p14:creationId xmlns:p14="http://schemas.microsoft.com/office/powerpoint/2010/main" val="4217181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b="0" i="0" dirty="0">
              <a:solidFill>
                <a:srgbClr val="172735"/>
              </a:solidFill>
              <a:effectLst/>
              <a:latin typeface="LatoWeb"/>
            </a:endParaRPr>
          </a:p>
        </p:txBody>
      </p:sp>
      <p:sp>
        <p:nvSpPr>
          <p:cNvPr id="4" name="Slide Number Placeholder 3"/>
          <p:cNvSpPr>
            <a:spLocks noGrp="1"/>
          </p:cNvSpPr>
          <p:nvPr>
            <p:ph type="sldNum" sz="quarter" idx="5"/>
          </p:nvPr>
        </p:nvSpPr>
        <p:spPr/>
        <p:txBody>
          <a:bodyPr/>
          <a:lstStyle/>
          <a:p>
            <a:fld id="{D1CD9E63-AEEB-444F-929A-138ED7A82790}" type="slidenum">
              <a:rPr lang="en-US" smtClean="0"/>
              <a:t>8</a:t>
            </a:fld>
            <a:endParaRPr lang="en-US"/>
          </a:p>
        </p:txBody>
      </p:sp>
    </p:spTree>
    <p:extLst>
      <p:ext uri="{BB962C8B-B14F-4D97-AF65-F5344CB8AC3E}">
        <p14:creationId xmlns:p14="http://schemas.microsoft.com/office/powerpoint/2010/main" val="1551435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555555"/>
                </a:solidFill>
                <a:effectLst/>
                <a:latin typeface="Arial" panose="020B0604020202020204" pitchFamily="34" charset="0"/>
              </a:rPr>
              <a:t>In this market, discovery &amp; preclinical research is the largest application of cloud computing in cell biology, genomics, and drug development, whereas </a:t>
            </a:r>
            <a:r>
              <a:rPr lang="en-US" b="0" i="0" dirty="0" err="1">
                <a:solidFill>
                  <a:srgbClr val="555555"/>
                </a:solidFill>
                <a:effectLst/>
                <a:latin typeface="Arial" panose="020B0604020202020204" pitchFamily="34" charset="0"/>
              </a:rPr>
              <a:t>pharceutical</a:t>
            </a:r>
            <a:r>
              <a:rPr lang="en-US" b="0" i="0" dirty="0">
                <a:solidFill>
                  <a:srgbClr val="555555"/>
                </a:solidFill>
                <a:effectLst/>
                <a:latin typeface="Arial" panose="020B0604020202020204" pitchFamily="34" charset="0"/>
              </a:rPr>
              <a:t> and biotechnology companies is the largest end user. Growth in various segments of the of cloud computing in cell biology, genomics, and drug development market are given below</a:t>
            </a:r>
            <a:endParaRPr lang="en-US" b="0" i="0" dirty="0">
              <a:solidFill>
                <a:srgbClr val="172735"/>
              </a:solidFill>
              <a:effectLst/>
              <a:latin typeface="LatoWeb"/>
            </a:endParaRPr>
          </a:p>
        </p:txBody>
      </p:sp>
      <p:sp>
        <p:nvSpPr>
          <p:cNvPr id="4" name="Slide Number Placeholder 3"/>
          <p:cNvSpPr>
            <a:spLocks noGrp="1"/>
          </p:cNvSpPr>
          <p:nvPr>
            <p:ph type="sldNum" sz="quarter" idx="5"/>
          </p:nvPr>
        </p:nvSpPr>
        <p:spPr/>
        <p:txBody>
          <a:bodyPr/>
          <a:lstStyle/>
          <a:p>
            <a:fld id="{D1CD9E63-AEEB-444F-929A-138ED7A82790}" type="slidenum">
              <a:rPr lang="en-US" smtClean="0"/>
              <a:t>9</a:t>
            </a:fld>
            <a:endParaRPr lang="en-US"/>
          </a:p>
        </p:txBody>
      </p:sp>
    </p:spTree>
    <p:extLst>
      <p:ext uri="{BB962C8B-B14F-4D97-AF65-F5344CB8AC3E}">
        <p14:creationId xmlns:p14="http://schemas.microsoft.com/office/powerpoint/2010/main" val="3374578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August 3, 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126799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August 3,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8902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August 3,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38145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August 3,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98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August 3,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05860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August 3,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43589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August 3,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06993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August 3,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322046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August 3,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48535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August 3,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99049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August 3,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55387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Wednesday, August 3, 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946300886"/>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6.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8027379" cy="711921"/>
          </a:xfrm>
        </p:spPr>
        <p:txBody>
          <a:bodyPr anchor="b">
            <a:normAutofit/>
          </a:bodyPr>
          <a:lstStyle/>
          <a:p>
            <a:pPr algn="ctr"/>
            <a:r>
              <a:rPr lang="en-IN" sz="4000" dirty="0">
                <a:latin typeface="Algerian" panose="04020705040A02060702" pitchFamily="82" charset="0"/>
              </a:rPr>
              <a:t>Unit V – </a:t>
            </a:r>
            <a:r>
              <a:rPr lang="en-US" sz="4000" dirty="0">
                <a:latin typeface="Algerian" panose="04020705040A02060702" pitchFamily="82" charset="0"/>
              </a:rPr>
              <a:t>Cloud Applications </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itle 1">
            <a:extLst>
              <a:ext uri="{FF2B5EF4-FFF2-40B4-BE49-F238E27FC236}">
                <a16:creationId xmlns:a16="http://schemas.microsoft.com/office/drawing/2014/main" id="{8EEBCAAF-D89B-43CC-A0DB-D87B81481C70}"/>
              </a:ext>
            </a:extLst>
          </p:cNvPr>
          <p:cNvSpPr txBox="1">
            <a:spLocks/>
          </p:cNvSpPr>
          <p:nvPr/>
        </p:nvSpPr>
        <p:spPr>
          <a:xfrm>
            <a:off x="7816644" y="3054671"/>
            <a:ext cx="4395344" cy="1080001"/>
          </a:xfrm>
          <a:prstGeom prst="rect">
            <a:avLst/>
          </a:prstGeom>
        </p:spPr>
        <p:txBody>
          <a:bodyPr vert="horz" wrap="square" lIns="0" tIns="0" rIns="0" bIns="0" rtlCol="0" anchor="b" anchorCtr="0">
            <a:norm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pPr algn="ctr"/>
            <a:r>
              <a:rPr lang="en-IN" sz="4000" dirty="0">
                <a:solidFill>
                  <a:srgbClr val="FFC000"/>
                </a:solidFill>
                <a:latin typeface="Algerian" panose="04020705040A02060702" pitchFamily="82" charset="0"/>
              </a:rPr>
              <a:t>Cloud Computing</a:t>
            </a:r>
          </a:p>
          <a:p>
            <a:pPr algn="ctr"/>
            <a:r>
              <a:rPr lang="en-US" sz="2400" dirty="0">
                <a:solidFill>
                  <a:srgbClr val="C00000"/>
                </a:solidFill>
                <a:latin typeface="Algerian" panose="04020705040A02060702" pitchFamily="82" charset="0"/>
                <a:cs typeface="Calibri" panose="020F0502020204030204" pitchFamily="34" charset="0"/>
              </a:rPr>
              <a:t>Mr. Vijay Kolte</a:t>
            </a:r>
            <a:endParaRPr lang="en-US" sz="2400" dirty="0">
              <a:solidFill>
                <a:srgbClr val="C00000"/>
              </a:solidFill>
              <a:latin typeface="Algerian" panose="04020705040A02060702" pitchFamily="82" charset="0"/>
            </a:endParaRPr>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sp>
        <p:nvSpPr>
          <p:cNvPr id="14" name="TextBox 13">
            <a:extLst>
              <a:ext uri="{FF2B5EF4-FFF2-40B4-BE49-F238E27FC236}">
                <a16:creationId xmlns:a16="http://schemas.microsoft.com/office/drawing/2014/main" id="{BB1E2896-6B14-4AF5-9CEE-35C2D3F4575D}"/>
              </a:ext>
            </a:extLst>
          </p:cNvPr>
          <p:cNvSpPr txBox="1"/>
          <p:nvPr/>
        </p:nvSpPr>
        <p:spPr>
          <a:xfrm>
            <a:off x="427705" y="1210423"/>
            <a:ext cx="7241457" cy="2582182"/>
          </a:xfrm>
          <a:prstGeom prst="rect">
            <a:avLst/>
          </a:prstGeom>
          <a:noFill/>
        </p:spPr>
        <p:txBody>
          <a:bodyPr wrap="square">
            <a:spAutoFit/>
          </a:bodyPr>
          <a:lstStyle/>
          <a:p>
            <a:pPr algn="just">
              <a:lnSpc>
                <a:spcPct val="150000"/>
              </a:lnSpc>
            </a:pPr>
            <a:r>
              <a:rPr lang="en-US" sz="2000" b="1" i="0" dirty="0">
                <a:solidFill>
                  <a:srgbClr val="FFC000"/>
                </a:solidFill>
                <a:effectLst/>
                <a:latin typeface="Bookman Old Style" panose="02050604050505020204" pitchFamily="18" charset="0"/>
              </a:rPr>
              <a:t>Scientific Applications using Cloud Computing</a:t>
            </a:r>
          </a:p>
          <a:p>
            <a:pPr algn="just">
              <a:lnSpc>
                <a:spcPct val="150000"/>
              </a:lnSpc>
            </a:pPr>
            <a:endParaRPr lang="en-US" b="1" i="0" dirty="0">
              <a:solidFill>
                <a:srgbClr val="FFC000"/>
              </a:solidFill>
              <a:effectLst/>
              <a:latin typeface="Bookman Old Style" panose="02050604050505020204" pitchFamily="18" charset="0"/>
            </a:endParaRPr>
          </a:p>
          <a:p>
            <a:pPr marL="342900" indent="-342900" algn="just">
              <a:lnSpc>
                <a:spcPct val="150000"/>
              </a:lnSpc>
              <a:buAutoNum type="arabicPeriod"/>
            </a:pPr>
            <a:r>
              <a:rPr lang="en-US" b="1" dirty="0">
                <a:solidFill>
                  <a:srgbClr val="FFC000"/>
                </a:solidFill>
                <a:latin typeface="Bookman Old Style" panose="02050604050505020204" pitchFamily="18" charset="0"/>
              </a:rPr>
              <a:t>Cloud Computing in Health Care</a:t>
            </a:r>
          </a:p>
          <a:p>
            <a:pPr marL="342900" indent="-342900" algn="just">
              <a:lnSpc>
                <a:spcPct val="150000"/>
              </a:lnSpc>
              <a:buAutoNum type="arabicPeriod"/>
            </a:pPr>
            <a:r>
              <a:rPr lang="en-US" b="1" dirty="0">
                <a:solidFill>
                  <a:srgbClr val="FFC000"/>
                </a:solidFill>
                <a:latin typeface="Bookman Old Style" panose="02050604050505020204" pitchFamily="18" charset="0"/>
              </a:rPr>
              <a:t>Cloud Computing in Geo-Science</a:t>
            </a:r>
          </a:p>
          <a:p>
            <a:pPr marL="342900" indent="-342900" algn="just">
              <a:lnSpc>
                <a:spcPct val="150000"/>
              </a:lnSpc>
              <a:buAutoNum type="arabicPeriod"/>
            </a:pPr>
            <a:r>
              <a:rPr lang="en-US" b="1" dirty="0">
                <a:solidFill>
                  <a:srgbClr val="FFC000"/>
                </a:solidFill>
                <a:latin typeface="Bookman Old Style" panose="02050604050505020204" pitchFamily="18" charset="0"/>
              </a:rPr>
              <a:t>Cloud Computing in Biology</a:t>
            </a:r>
          </a:p>
          <a:p>
            <a:pPr marL="342900" indent="-342900" algn="just">
              <a:lnSpc>
                <a:spcPct val="150000"/>
              </a:lnSpc>
              <a:buAutoNum type="arabicPeriod"/>
            </a:pPr>
            <a:endParaRPr lang="en-IN" b="1" dirty="0">
              <a:solidFill>
                <a:srgbClr val="FFC000"/>
              </a:solidFill>
              <a:latin typeface="Bookman Old Style" panose="02050604050505020204" pitchFamily="18" charset="0"/>
            </a:endParaRPr>
          </a:p>
        </p:txBody>
      </p:sp>
    </p:spTree>
    <p:extLst>
      <p:ext uri="{BB962C8B-B14F-4D97-AF65-F5344CB8AC3E}">
        <p14:creationId xmlns:p14="http://schemas.microsoft.com/office/powerpoint/2010/main" val="23594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8027379" cy="711921"/>
          </a:xfrm>
        </p:spPr>
        <p:txBody>
          <a:bodyPr anchor="b">
            <a:normAutofit/>
          </a:bodyPr>
          <a:lstStyle/>
          <a:p>
            <a:pPr algn="ctr"/>
            <a:r>
              <a:rPr lang="en-IN" sz="4000" dirty="0">
                <a:latin typeface="Algerian" panose="04020705040A02060702" pitchFamily="82" charset="0"/>
              </a:rPr>
              <a:t>Unit V – </a:t>
            </a:r>
            <a:r>
              <a:rPr lang="en-US" sz="4000" dirty="0">
                <a:latin typeface="Algerian" panose="04020705040A02060702" pitchFamily="82" charset="0"/>
              </a:rPr>
              <a:t>Cloud Applications </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sp>
        <p:nvSpPr>
          <p:cNvPr id="14" name="TextBox 13">
            <a:extLst>
              <a:ext uri="{FF2B5EF4-FFF2-40B4-BE49-F238E27FC236}">
                <a16:creationId xmlns:a16="http://schemas.microsoft.com/office/drawing/2014/main" id="{BB1E2896-6B14-4AF5-9CEE-35C2D3F4575D}"/>
              </a:ext>
            </a:extLst>
          </p:cNvPr>
          <p:cNvSpPr txBox="1"/>
          <p:nvPr/>
        </p:nvSpPr>
        <p:spPr>
          <a:xfrm>
            <a:off x="427705" y="1033444"/>
            <a:ext cx="7241457" cy="1705019"/>
          </a:xfrm>
          <a:prstGeom prst="rect">
            <a:avLst/>
          </a:prstGeom>
          <a:noFill/>
        </p:spPr>
        <p:txBody>
          <a:bodyPr wrap="square">
            <a:spAutoFit/>
          </a:bodyPr>
          <a:lstStyle/>
          <a:p>
            <a:pPr algn="just">
              <a:lnSpc>
                <a:spcPct val="150000"/>
              </a:lnSpc>
            </a:pPr>
            <a:r>
              <a:rPr lang="en-US" sz="1800" b="1" i="0" dirty="0">
                <a:solidFill>
                  <a:srgbClr val="FFC000"/>
                </a:solidFill>
                <a:effectLst/>
                <a:latin typeface="Bookman Old Style" panose="02050604050505020204" pitchFamily="18" charset="0"/>
              </a:rPr>
              <a:t>Business &amp; Consumer Applications using Cloud Computing</a:t>
            </a:r>
          </a:p>
          <a:p>
            <a:pPr algn="just">
              <a:lnSpc>
                <a:spcPct val="150000"/>
              </a:lnSpc>
            </a:pPr>
            <a:endParaRPr lang="en-US" b="1" dirty="0">
              <a:solidFill>
                <a:srgbClr val="FFC000"/>
              </a:solidFill>
              <a:latin typeface="Bookman Old Style" panose="02050604050505020204" pitchFamily="18" charset="0"/>
            </a:endParaRPr>
          </a:p>
          <a:p>
            <a:pPr marL="342900" indent="-342900" algn="just">
              <a:lnSpc>
                <a:spcPct val="150000"/>
              </a:lnSpc>
              <a:buAutoNum type="arabicPeriod"/>
            </a:pPr>
            <a:r>
              <a:rPr lang="en-US" b="1" dirty="0">
                <a:solidFill>
                  <a:srgbClr val="FFC000"/>
                </a:solidFill>
                <a:latin typeface="Bookman Old Style" panose="02050604050505020204" pitchFamily="18" charset="0"/>
              </a:rPr>
              <a:t>CRM Application (Customer Relationship Management)</a:t>
            </a:r>
          </a:p>
          <a:p>
            <a:pPr marL="342900" indent="-342900" algn="just">
              <a:lnSpc>
                <a:spcPct val="150000"/>
              </a:lnSpc>
              <a:buAutoNum type="arabicPeriod"/>
            </a:pPr>
            <a:r>
              <a:rPr lang="en-US" b="1" dirty="0">
                <a:solidFill>
                  <a:srgbClr val="FFC000"/>
                </a:solidFill>
                <a:latin typeface="Bookman Old Style" panose="02050604050505020204" pitchFamily="18" charset="0"/>
              </a:rPr>
              <a:t>ERP Application (Enterprise Resource Planning)</a:t>
            </a:r>
          </a:p>
        </p:txBody>
      </p:sp>
    </p:spTree>
    <p:extLst>
      <p:ext uri="{BB962C8B-B14F-4D97-AF65-F5344CB8AC3E}">
        <p14:creationId xmlns:p14="http://schemas.microsoft.com/office/powerpoint/2010/main" val="3008891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8027379" cy="711921"/>
          </a:xfrm>
        </p:spPr>
        <p:txBody>
          <a:bodyPr anchor="b">
            <a:normAutofit/>
          </a:bodyPr>
          <a:lstStyle/>
          <a:p>
            <a:pPr algn="ctr"/>
            <a:r>
              <a:rPr lang="en-IN" sz="4000" dirty="0">
                <a:latin typeface="Algerian" panose="04020705040A02060702" pitchFamily="82" charset="0"/>
              </a:rPr>
              <a:t>Unit V – </a:t>
            </a:r>
            <a:r>
              <a:rPr lang="en-US" sz="4000" dirty="0">
                <a:latin typeface="Algerian" panose="04020705040A02060702" pitchFamily="82" charset="0"/>
              </a:rPr>
              <a:t>Cloud Applications </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sp>
        <p:nvSpPr>
          <p:cNvPr id="14" name="TextBox 13">
            <a:extLst>
              <a:ext uri="{FF2B5EF4-FFF2-40B4-BE49-F238E27FC236}">
                <a16:creationId xmlns:a16="http://schemas.microsoft.com/office/drawing/2014/main" id="{BB1E2896-6B14-4AF5-9CEE-35C2D3F4575D}"/>
              </a:ext>
            </a:extLst>
          </p:cNvPr>
          <p:cNvSpPr txBox="1"/>
          <p:nvPr/>
        </p:nvSpPr>
        <p:spPr>
          <a:xfrm>
            <a:off x="412957" y="885964"/>
            <a:ext cx="7241457" cy="874022"/>
          </a:xfrm>
          <a:prstGeom prst="rect">
            <a:avLst/>
          </a:prstGeom>
          <a:noFill/>
        </p:spPr>
        <p:txBody>
          <a:bodyPr wrap="square">
            <a:spAutoFit/>
          </a:bodyPr>
          <a:lstStyle/>
          <a:p>
            <a:pPr marL="342900" indent="-342900" algn="just">
              <a:lnSpc>
                <a:spcPct val="150000"/>
              </a:lnSpc>
              <a:buAutoNum type="arabicPeriod"/>
            </a:pPr>
            <a:r>
              <a:rPr lang="en-US" b="1" dirty="0">
                <a:solidFill>
                  <a:srgbClr val="FFC000"/>
                </a:solidFill>
                <a:latin typeface="Bookman Old Style" panose="02050604050505020204" pitchFamily="18" charset="0"/>
              </a:rPr>
              <a:t>CRM Application (Customer Relationship Management)</a:t>
            </a:r>
          </a:p>
          <a:p>
            <a:pPr algn="just">
              <a:lnSpc>
                <a:spcPct val="150000"/>
              </a:lnSpc>
            </a:pPr>
            <a:r>
              <a:rPr lang="en-US" b="1" dirty="0">
                <a:solidFill>
                  <a:srgbClr val="FFC000"/>
                </a:solidFill>
                <a:latin typeface="Bookman Old Style" panose="02050604050505020204" pitchFamily="18" charset="0"/>
              </a:rPr>
              <a:t>CRM on premise vs. CRM on cloud</a:t>
            </a:r>
          </a:p>
        </p:txBody>
      </p:sp>
      <p:pic>
        <p:nvPicPr>
          <p:cNvPr id="5" name="Picture 4">
            <a:extLst>
              <a:ext uri="{FF2B5EF4-FFF2-40B4-BE49-F238E27FC236}">
                <a16:creationId xmlns:a16="http://schemas.microsoft.com/office/drawing/2014/main" id="{598F1686-AEC5-445F-A97E-A5F4F19A9444}"/>
              </a:ext>
            </a:extLst>
          </p:cNvPr>
          <p:cNvPicPr>
            <a:picLocks noChangeAspect="1"/>
          </p:cNvPicPr>
          <p:nvPr/>
        </p:nvPicPr>
        <p:blipFill>
          <a:blip r:embed="rId4"/>
          <a:stretch>
            <a:fillRect/>
          </a:stretch>
        </p:blipFill>
        <p:spPr>
          <a:xfrm>
            <a:off x="5898651" y="1788954"/>
            <a:ext cx="6067425" cy="4759330"/>
          </a:xfrm>
          <a:prstGeom prst="rect">
            <a:avLst/>
          </a:prstGeom>
        </p:spPr>
      </p:pic>
      <p:sp>
        <p:nvSpPr>
          <p:cNvPr id="13" name="TextBox 12">
            <a:extLst>
              <a:ext uri="{FF2B5EF4-FFF2-40B4-BE49-F238E27FC236}">
                <a16:creationId xmlns:a16="http://schemas.microsoft.com/office/drawing/2014/main" id="{11AAB29A-F5A0-4CCD-9139-AE750835722A}"/>
              </a:ext>
            </a:extLst>
          </p:cNvPr>
          <p:cNvSpPr txBox="1"/>
          <p:nvPr/>
        </p:nvSpPr>
        <p:spPr>
          <a:xfrm>
            <a:off x="218743" y="1798198"/>
            <a:ext cx="5478410" cy="3693319"/>
          </a:xfrm>
          <a:prstGeom prst="rect">
            <a:avLst/>
          </a:prstGeom>
          <a:noFill/>
        </p:spPr>
        <p:txBody>
          <a:bodyPr wrap="square">
            <a:spAutoFit/>
          </a:bodyPr>
          <a:lstStyle/>
          <a:p>
            <a:pPr algn="just"/>
            <a:r>
              <a:rPr lang="en-US" b="0" i="0" dirty="0">
                <a:effectLst/>
                <a:latin typeface="Bookman Old Style" panose="02050604050505020204" pitchFamily="18" charset="0"/>
              </a:rPr>
              <a:t>On premise, software involves storing all your data in servers stored at your office location hence </a:t>
            </a:r>
            <a:r>
              <a:rPr lang="en-US" i="0" dirty="0">
                <a:solidFill>
                  <a:srgbClr val="FFC000"/>
                </a:solidFill>
                <a:effectLst/>
                <a:latin typeface="Bookman Old Style" panose="02050604050505020204" pitchFamily="18" charset="0"/>
              </a:rPr>
              <a:t>CRM on premise cost is high.</a:t>
            </a:r>
          </a:p>
          <a:p>
            <a:pPr algn="just"/>
            <a:endParaRPr lang="en-US" dirty="0">
              <a:solidFill>
                <a:srgbClr val="FFC000"/>
              </a:solidFill>
              <a:latin typeface="Bookman Old Style" panose="02050604050505020204" pitchFamily="18" charset="0"/>
            </a:endParaRPr>
          </a:p>
          <a:p>
            <a:pPr algn="just"/>
            <a:r>
              <a:rPr lang="en-US" dirty="0">
                <a:solidFill>
                  <a:srgbClr val="FFC000"/>
                </a:solidFill>
                <a:latin typeface="Bookman Old Style" panose="02050604050505020204" pitchFamily="18" charset="0"/>
              </a:rPr>
              <a:t>CRM on cloud price is less</a:t>
            </a:r>
            <a:r>
              <a:rPr lang="en-US" dirty="0">
                <a:latin typeface="Bookman Old Style" panose="02050604050505020204" pitchFamily="18" charset="0"/>
              </a:rPr>
              <a:t> as it involves storing the information in cloud-based servers which can be accessed at any time and from any location.</a:t>
            </a:r>
          </a:p>
          <a:p>
            <a:pPr algn="just"/>
            <a:endParaRPr lang="en-US" dirty="0">
              <a:latin typeface="Bookman Old Style" panose="02050604050505020204" pitchFamily="18" charset="0"/>
            </a:endParaRPr>
          </a:p>
          <a:p>
            <a:pPr algn="just"/>
            <a:r>
              <a:rPr lang="en-US" dirty="0">
                <a:solidFill>
                  <a:srgbClr val="FFC000"/>
                </a:solidFill>
                <a:latin typeface="Bookman Old Style" panose="02050604050505020204" pitchFamily="18" charset="0"/>
              </a:rPr>
              <a:t>CRM on cloud services</a:t>
            </a:r>
            <a:r>
              <a:rPr lang="en-US" dirty="0">
                <a:latin typeface="Bookman Old Style" panose="02050604050505020204" pitchFamily="18" charset="0"/>
              </a:rPr>
              <a:t> solution can be scaled as per your requirement. All the data is stored at a central point and is in reach for all the people involved.</a:t>
            </a:r>
            <a:endParaRPr lang="en-IN" dirty="0">
              <a:latin typeface="Bookman Old Style" panose="02050604050505020204" pitchFamily="18" charset="0"/>
            </a:endParaRPr>
          </a:p>
        </p:txBody>
      </p:sp>
    </p:spTree>
    <p:extLst>
      <p:ext uri="{BB962C8B-B14F-4D97-AF65-F5344CB8AC3E}">
        <p14:creationId xmlns:p14="http://schemas.microsoft.com/office/powerpoint/2010/main" val="2700365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8027379" cy="711921"/>
          </a:xfrm>
        </p:spPr>
        <p:txBody>
          <a:bodyPr anchor="b">
            <a:normAutofit/>
          </a:bodyPr>
          <a:lstStyle/>
          <a:p>
            <a:pPr algn="ctr"/>
            <a:r>
              <a:rPr lang="en-IN" sz="4000" dirty="0">
                <a:latin typeface="Algerian" panose="04020705040A02060702" pitchFamily="82" charset="0"/>
              </a:rPr>
              <a:t>Unit V – </a:t>
            </a:r>
            <a:r>
              <a:rPr lang="en-US" sz="4000" dirty="0">
                <a:latin typeface="Algerian" panose="04020705040A02060702" pitchFamily="82" charset="0"/>
              </a:rPr>
              <a:t>Cloud Applications </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sp>
        <p:nvSpPr>
          <p:cNvPr id="14" name="TextBox 13">
            <a:extLst>
              <a:ext uri="{FF2B5EF4-FFF2-40B4-BE49-F238E27FC236}">
                <a16:creationId xmlns:a16="http://schemas.microsoft.com/office/drawing/2014/main" id="{BB1E2896-6B14-4AF5-9CEE-35C2D3F4575D}"/>
              </a:ext>
            </a:extLst>
          </p:cNvPr>
          <p:cNvSpPr txBox="1"/>
          <p:nvPr/>
        </p:nvSpPr>
        <p:spPr>
          <a:xfrm>
            <a:off x="412957" y="885964"/>
            <a:ext cx="7241457" cy="458523"/>
          </a:xfrm>
          <a:prstGeom prst="rect">
            <a:avLst/>
          </a:prstGeom>
          <a:noFill/>
        </p:spPr>
        <p:txBody>
          <a:bodyPr wrap="square">
            <a:spAutoFit/>
          </a:bodyPr>
          <a:lstStyle/>
          <a:p>
            <a:pPr marL="342900" indent="-342900" algn="just">
              <a:lnSpc>
                <a:spcPct val="150000"/>
              </a:lnSpc>
              <a:buAutoNum type="arabicPeriod"/>
            </a:pPr>
            <a:r>
              <a:rPr lang="en-US" b="1" dirty="0">
                <a:solidFill>
                  <a:srgbClr val="FFC000"/>
                </a:solidFill>
                <a:latin typeface="Bookman Old Style" panose="02050604050505020204" pitchFamily="18" charset="0"/>
              </a:rPr>
              <a:t>CRM Application (Customer Relationship Management)</a:t>
            </a:r>
          </a:p>
        </p:txBody>
      </p:sp>
      <p:pic>
        <p:nvPicPr>
          <p:cNvPr id="6" name="Picture 5">
            <a:extLst>
              <a:ext uri="{FF2B5EF4-FFF2-40B4-BE49-F238E27FC236}">
                <a16:creationId xmlns:a16="http://schemas.microsoft.com/office/drawing/2014/main" id="{DF353083-76EC-4042-8A6D-EF0EF2CA6FD8}"/>
              </a:ext>
            </a:extLst>
          </p:cNvPr>
          <p:cNvPicPr>
            <a:picLocks noChangeAspect="1"/>
          </p:cNvPicPr>
          <p:nvPr/>
        </p:nvPicPr>
        <p:blipFill>
          <a:blip r:embed="rId4"/>
          <a:stretch>
            <a:fillRect/>
          </a:stretch>
        </p:blipFill>
        <p:spPr>
          <a:xfrm>
            <a:off x="174499" y="1507254"/>
            <a:ext cx="6124575" cy="4905375"/>
          </a:xfrm>
          <a:prstGeom prst="rect">
            <a:avLst/>
          </a:prstGeom>
        </p:spPr>
      </p:pic>
      <p:pic>
        <p:nvPicPr>
          <p:cNvPr id="8" name="Picture 7">
            <a:extLst>
              <a:ext uri="{FF2B5EF4-FFF2-40B4-BE49-F238E27FC236}">
                <a16:creationId xmlns:a16="http://schemas.microsoft.com/office/drawing/2014/main" id="{D93D9C93-7CAF-45F9-8C22-FE46102D5D26}"/>
              </a:ext>
            </a:extLst>
          </p:cNvPr>
          <p:cNvPicPr>
            <a:picLocks noChangeAspect="1"/>
          </p:cNvPicPr>
          <p:nvPr/>
        </p:nvPicPr>
        <p:blipFill>
          <a:blip r:embed="rId5"/>
          <a:stretch>
            <a:fillRect/>
          </a:stretch>
        </p:blipFill>
        <p:spPr>
          <a:xfrm>
            <a:off x="6473573" y="1507255"/>
            <a:ext cx="5520114" cy="4905374"/>
          </a:xfrm>
          <a:prstGeom prst="rect">
            <a:avLst/>
          </a:prstGeom>
        </p:spPr>
      </p:pic>
    </p:spTree>
    <p:extLst>
      <p:ext uri="{BB962C8B-B14F-4D97-AF65-F5344CB8AC3E}">
        <p14:creationId xmlns:p14="http://schemas.microsoft.com/office/powerpoint/2010/main" val="2424910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8027379" cy="711921"/>
          </a:xfrm>
        </p:spPr>
        <p:txBody>
          <a:bodyPr anchor="b">
            <a:normAutofit/>
          </a:bodyPr>
          <a:lstStyle/>
          <a:p>
            <a:pPr algn="ctr"/>
            <a:r>
              <a:rPr lang="en-IN" sz="4000" dirty="0">
                <a:latin typeface="Algerian" panose="04020705040A02060702" pitchFamily="82" charset="0"/>
              </a:rPr>
              <a:t>Unit V – </a:t>
            </a:r>
            <a:r>
              <a:rPr lang="en-US" sz="4000" dirty="0">
                <a:latin typeface="Algerian" panose="04020705040A02060702" pitchFamily="82" charset="0"/>
              </a:rPr>
              <a:t>Cloud Applications </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sp>
        <p:nvSpPr>
          <p:cNvPr id="14" name="TextBox 13">
            <a:extLst>
              <a:ext uri="{FF2B5EF4-FFF2-40B4-BE49-F238E27FC236}">
                <a16:creationId xmlns:a16="http://schemas.microsoft.com/office/drawing/2014/main" id="{BB1E2896-6B14-4AF5-9CEE-35C2D3F4575D}"/>
              </a:ext>
            </a:extLst>
          </p:cNvPr>
          <p:cNvSpPr txBox="1"/>
          <p:nvPr/>
        </p:nvSpPr>
        <p:spPr>
          <a:xfrm>
            <a:off x="412957" y="885964"/>
            <a:ext cx="7241457" cy="458523"/>
          </a:xfrm>
          <a:prstGeom prst="rect">
            <a:avLst/>
          </a:prstGeom>
          <a:noFill/>
        </p:spPr>
        <p:txBody>
          <a:bodyPr wrap="square">
            <a:spAutoFit/>
          </a:bodyPr>
          <a:lstStyle/>
          <a:p>
            <a:pPr marL="342900" indent="-342900" algn="just">
              <a:lnSpc>
                <a:spcPct val="150000"/>
              </a:lnSpc>
              <a:buAutoNum type="arabicPeriod"/>
            </a:pPr>
            <a:r>
              <a:rPr lang="en-US" b="1" dirty="0">
                <a:solidFill>
                  <a:srgbClr val="FFC000"/>
                </a:solidFill>
                <a:latin typeface="Bookman Old Style" panose="02050604050505020204" pitchFamily="18" charset="0"/>
              </a:rPr>
              <a:t>CRM Application (Customer Relationship Management)</a:t>
            </a:r>
          </a:p>
        </p:txBody>
      </p:sp>
      <p:pic>
        <p:nvPicPr>
          <p:cNvPr id="1026" name="Picture 2" descr="Introduction To CRM, Cloud Computing And Salesforce">
            <a:extLst>
              <a:ext uri="{FF2B5EF4-FFF2-40B4-BE49-F238E27FC236}">
                <a16:creationId xmlns:a16="http://schemas.microsoft.com/office/drawing/2014/main" id="{7DB3A991-F2F6-46D3-A2A1-55779E7ED0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997" y="1851205"/>
            <a:ext cx="7858125" cy="426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96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8027379" cy="711921"/>
          </a:xfrm>
        </p:spPr>
        <p:txBody>
          <a:bodyPr anchor="b">
            <a:normAutofit/>
          </a:bodyPr>
          <a:lstStyle/>
          <a:p>
            <a:pPr algn="ctr"/>
            <a:r>
              <a:rPr lang="en-IN" sz="4000" dirty="0">
                <a:latin typeface="Algerian" panose="04020705040A02060702" pitchFamily="82" charset="0"/>
              </a:rPr>
              <a:t>Unit V – </a:t>
            </a:r>
            <a:r>
              <a:rPr lang="en-US" sz="4000" dirty="0">
                <a:latin typeface="Algerian" panose="04020705040A02060702" pitchFamily="82" charset="0"/>
              </a:rPr>
              <a:t>Cloud Applications </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sp>
        <p:nvSpPr>
          <p:cNvPr id="14" name="TextBox 13">
            <a:extLst>
              <a:ext uri="{FF2B5EF4-FFF2-40B4-BE49-F238E27FC236}">
                <a16:creationId xmlns:a16="http://schemas.microsoft.com/office/drawing/2014/main" id="{BB1E2896-6B14-4AF5-9CEE-35C2D3F4575D}"/>
              </a:ext>
            </a:extLst>
          </p:cNvPr>
          <p:cNvSpPr txBox="1"/>
          <p:nvPr/>
        </p:nvSpPr>
        <p:spPr>
          <a:xfrm>
            <a:off x="412957" y="885964"/>
            <a:ext cx="7241457" cy="458523"/>
          </a:xfrm>
          <a:prstGeom prst="rect">
            <a:avLst/>
          </a:prstGeom>
          <a:noFill/>
        </p:spPr>
        <p:txBody>
          <a:bodyPr wrap="square">
            <a:spAutoFit/>
          </a:bodyPr>
          <a:lstStyle/>
          <a:p>
            <a:pPr algn="just">
              <a:lnSpc>
                <a:spcPct val="150000"/>
              </a:lnSpc>
            </a:pPr>
            <a:r>
              <a:rPr lang="en-US" b="1" dirty="0">
                <a:solidFill>
                  <a:srgbClr val="FFC000"/>
                </a:solidFill>
                <a:latin typeface="Bookman Old Style" panose="02050604050505020204" pitchFamily="18" charset="0"/>
              </a:rPr>
              <a:t>2. ERP Application (Enterprise Resource Planning)</a:t>
            </a:r>
          </a:p>
        </p:txBody>
      </p:sp>
      <p:pic>
        <p:nvPicPr>
          <p:cNvPr id="5" name="Picture 4">
            <a:extLst>
              <a:ext uri="{FF2B5EF4-FFF2-40B4-BE49-F238E27FC236}">
                <a16:creationId xmlns:a16="http://schemas.microsoft.com/office/drawing/2014/main" id="{6D7207E5-4401-491F-99A6-869E227529BA}"/>
              </a:ext>
            </a:extLst>
          </p:cNvPr>
          <p:cNvPicPr>
            <a:picLocks noChangeAspect="1"/>
          </p:cNvPicPr>
          <p:nvPr/>
        </p:nvPicPr>
        <p:blipFill>
          <a:blip r:embed="rId4"/>
          <a:stretch>
            <a:fillRect/>
          </a:stretch>
        </p:blipFill>
        <p:spPr>
          <a:xfrm>
            <a:off x="290359" y="1720989"/>
            <a:ext cx="7821253" cy="4635566"/>
          </a:xfrm>
          <a:prstGeom prst="rect">
            <a:avLst/>
          </a:prstGeom>
        </p:spPr>
      </p:pic>
    </p:spTree>
    <p:extLst>
      <p:ext uri="{BB962C8B-B14F-4D97-AF65-F5344CB8AC3E}">
        <p14:creationId xmlns:p14="http://schemas.microsoft.com/office/powerpoint/2010/main" val="2203446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8027379" cy="711921"/>
          </a:xfrm>
        </p:spPr>
        <p:txBody>
          <a:bodyPr anchor="b">
            <a:normAutofit/>
          </a:bodyPr>
          <a:lstStyle/>
          <a:p>
            <a:pPr algn="ctr"/>
            <a:r>
              <a:rPr lang="en-IN" sz="4000" dirty="0">
                <a:latin typeface="Algerian" panose="04020705040A02060702" pitchFamily="82" charset="0"/>
              </a:rPr>
              <a:t>Unit V – </a:t>
            </a:r>
            <a:r>
              <a:rPr lang="en-US" sz="4000" dirty="0">
                <a:latin typeface="Algerian" panose="04020705040A02060702" pitchFamily="82" charset="0"/>
              </a:rPr>
              <a:t>Cloud Applications </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sp>
        <p:nvSpPr>
          <p:cNvPr id="14" name="TextBox 13">
            <a:extLst>
              <a:ext uri="{FF2B5EF4-FFF2-40B4-BE49-F238E27FC236}">
                <a16:creationId xmlns:a16="http://schemas.microsoft.com/office/drawing/2014/main" id="{BB1E2896-6B14-4AF5-9CEE-35C2D3F4575D}"/>
              </a:ext>
            </a:extLst>
          </p:cNvPr>
          <p:cNvSpPr txBox="1"/>
          <p:nvPr/>
        </p:nvSpPr>
        <p:spPr>
          <a:xfrm>
            <a:off x="412957" y="885964"/>
            <a:ext cx="7241457" cy="458523"/>
          </a:xfrm>
          <a:prstGeom prst="rect">
            <a:avLst/>
          </a:prstGeom>
          <a:noFill/>
        </p:spPr>
        <p:txBody>
          <a:bodyPr wrap="square">
            <a:spAutoFit/>
          </a:bodyPr>
          <a:lstStyle/>
          <a:p>
            <a:pPr algn="just">
              <a:lnSpc>
                <a:spcPct val="150000"/>
              </a:lnSpc>
            </a:pPr>
            <a:r>
              <a:rPr lang="en-US" b="1" dirty="0">
                <a:solidFill>
                  <a:srgbClr val="FFC000"/>
                </a:solidFill>
                <a:latin typeface="Bookman Old Style" panose="02050604050505020204" pitchFamily="18" charset="0"/>
              </a:rPr>
              <a:t>2. ERP Application (Enterprise Resource Planning)</a:t>
            </a:r>
          </a:p>
        </p:txBody>
      </p:sp>
      <p:pic>
        <p:nvPicPr>
          <p:cNvPr id="6" name="Picture 5">
            <a:extLst>
              <a:ext uri="{FF2B5EF4-FFF2-40B4-BE49-F238E27FC236}">
                <a16:creationId xmlns:a16="http://schemas.microsoft.com/office/drawing/2014/main" id="{A6475826-694F-40C0-8945-E1C0A6833B10}"/>
              </a:ext>
            </a:extLst>
          </p:cNvPr>
          <p:cNvPicPr>
            <a:picLocks noChangeAspect="1"/>
          </p:cNvPicPr>
          <p:nvPr/>
        </p:nvPicPr>
        <p:blipFill>
          <a:blip r:embed="rId4"/>
          <a:stretch>
            <a:fillRect/>
          </a:stretch>
        </p:blipFill>
        <p:spPr>
          <a:xfrm>
            <a:off x="253854" y="1624742"/>
            <a:ext cx="9203094" cy="4776057"/>
          </a:xfrm>
          <a:prstGeom prst="rect">
            <a:avLst/>
          </a:prstGeom>
        </p:spPr>
      </p:pic>
    </p:spTree>
    <p:extLst>
      <p:ext uri="{BB962C8B-B14F-4D97-AF65-F5344CB8AC3E}">
        <p14:creationId xmlns:p14="http://schemas.microsoft.com/office/powerpoint/2010/main" val="390394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8027379" cy="711921"/>
          </a:xfrm>
        </p:spPr>
        <p:txBody>
          <a:bodyPr anchor="b">
            <a:normAutofit/>
          </a:bodyPr>
          <a:lstStyle/>
          <a:p>
            <a:pPr algn="ctr"/>
            <a:r>
              <a:rPr lang="en-IN" sz="4000" dirty="0">
                <a:latin typeface="Algerian" panose="04020705040A02060702" pitchFamily="82" charset="0"/>
              </a:rPr>
              <a:t>Unit V – </a:t>
            </a:r>
            <a:r>
              <a:rPr lang="en-US" sz="4000" dirty="0">
                <a:latin typeface="Algerian" panose="04020705040A02060702" pitchFamily="82" charset="0"/>
              </a:rPr>
              <a:t>Cloud Applications </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sp>
        <p:nvSpPr>
          <p:cNvPr id="14" name="TextBox 13">
            <a:extLst>
              <a:ext uri="{FF2B5EF4-FFF2-40B4-BE49-F238E27FC236}">
                <a16:creationId xmlns:a16="http://schemas.microsoft.com/office/drawing/2014/main" id="{BB1E2896-6B14-4AF5-9CEE-35C2D3F4575D}"/>
              </a:ext>
            </a:extLst>
          </p:cNvPr>
          <p:cNvSpPr txBox="1"/>
          <p:nvPr/>
        </p:nvSpPr>
        <p:spPr>
          <a:xfrm>
            <a:off x="412957" y="885964"/>
            <a:ext cx="7241457" cy="1705019"/>
          </a:xfrm>
          <a:prstGeom prst="rect">
            <a:avLst/>
          </a:prstGeom>
          <a:noFill/>
        </p:spPr>
        <p:txBody>
          <a:bodyPr wrap="square">
            <a:spAutoFit/>
          </a:bodyPr>
          <a:lstStyle/>
          <a:p>
            <a:pPr algn="just">
              <a:lnSpc>
                <a:spcPct val="150000"/>
              </a:lnSpc>
            </a:pPr>
            <a:r>
              <a:rPr lang="en-US" sz="1800" b="1" i="0" dirty="0">
                <a:solidFill>
                  <a:srgbClr val="FFC000"/>
                </a:solidFill>
                <a:effectLst/>
                <a:latin typeface="Bookman Old Style" panose="02050604050505020204" pitchFamily="18" charset="0"/>
              </a:rPr>
              <a:t>Business &amp; Consumer Applications using Cloud Computing</a:t>
            </a:r>
          </a:p>
          <a:p>
            <a:pPr algn="just">
              <a:lnSpc>
                <a:spcPct val="150000"/>
              </a:lnSpc>
            </a:pPr>
            <a:endParaRPr lang="en-US" b="1" dirty="0">
              <a:solidFill>
                <a:srgbClr val="FFC000"/>
              </a:solidFill>
              <a:latin typeface="Bookman Old Style" panose="02050604050505020204" pitchFamily="18" charset="0"/>
            </a:endParaRPr>
          </a:p>
          <a:p>
            <a:pPr algn="just">
              <a:lnSpc>
                <a:spcPct val="150000"/>
              </a:lnSpc>
            </a:pPr>
            <a:r>
              <a:rPr lang="en-US" b="1" dirty="0">
                <a:solidFill>
                  <a:srgbClr val="FFC000"/>
                </a:solidFill>
                <a:latin typeface="Bookman Old Style" panose="02050604050505020204" pitchFamily="18" charset="0"/>
              </a:rPr>
              <a:t>3. Social Networking</a:t>
            </a:r>
          </a:p>
          <a:p>
            <a:pPr algn="just">
              <a:lnSpc>
                <a:spcPct val="150000"/>
              </a:lnSpc>
            </a:pPr>
            <a:r>
              <a:rPr lang="en-US" b="1" dirty="0">
                <a:solidFill>
                  <a:srgbClr val="FFC000"/>
                </a:solidFill>
                <a:latin typeface="Bookman Old Style" panose="02050604050505020204" pitchFamily="18" charset="0"/>
              </a:rPr>
              <a:t>4. Media Applications </a:t>
            </a:r>
          </a:p>
        </p:txBody>
      </p:sp>
      <p:pic>
        <p:nvPicPr>
          <p:cNvPr id="5" name="Picture 4">
            <a:extLst>
              <a:ext uri="{FF2B5EF4-FFF2-40B4-BE49-F238E27FC236}">
                <a16:creationId xmlns:a16="http://schemas.microsoft.com/office/drawing/2014/main" id="{687467FD-CFF8-489A-B662-1C53276AB94B}"/>
              </a:ext>
            </a:extLst>
          </p:cNvPr>
          <p:cNvPicPr>
            <a:picLocks noChangeAspect="1"/>
          </p:cNvPicPr>
          <p:nvPr/>
        </p:nvPicPr>
        <p:blipFill>
          <a:blip r:embed="rId4"/>
          <a:stretch>
            <a:fillRect/>
          </a:stretch>
        </p:blipFill>
        <p:spPr>
          <a:xfrm>
            <a:off x="5769429" y="1552948"/>
            <a:ext cx="6196647" cy="5022023"/>
          </a:xfrm>
          <a:prstGeom prst="rect">
            <a:avLst/>
          </a:prstGeom>
        </p:spPr>
      </p:pic>
    </p:spTree>
    <p:extLst>
      <p:ext uri="{BB962C8B-B14F-4D97-AF65-F5344CB8AC3E}">
        <p14:creationId xmlns:p14="http://schemas.microsoft.com/office/powerpoint/2010/main" val="3096112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8027379" cy="711921"/>
          </a:xfrm>
        </p:spPr>
        <p:txBody>
          <a:bodyPr anchor="b">
            <a:normAutofit/>
          </a:bodyPr>
          <a:lstStyle/>
          <a:p>
            <a:pPr algn="ctr"/>
            <a:r>
              <a:rPr lang="en-IN" sz="4000" dirty="0">
                <a:latin typeface="Algerian" panose="04020705040A02060702" pitchFamily="82" charset="0"/>
              </a:rPr>
              <a:t>Unit V – </a:t>
            </a:r>
            <a:r>
              <a:rPr lang="en-US" sz="4000" dirty="0">
                <a:latin typeface="Algerian" panose="04020705040A02060702" pitchFamily="82" charset="0"/>
              </a:rPr>
              <a:t>Cloud Applications </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sp>
        <p:nvSpPr>
          <p:cNvPr id="14" name="TextBox 13">
            <a:extLst>
              <a:ext uri="{FF2B5EF4-FFF2-40B4-BE49-F238E27FC236}">
                <a16:creationId xmlns:a16="http://schemas.microsoft.com/office/drawing/2014/main" id="{BB1E2896-6B14-4AF5-9CEE-35C2D3F4575D}"/>
              </a:ext>
            </a:extLst>
          </p:cNvPr>
          <p:cNvSpPr txBox="1"/>
          <p:nvPr/>
        </p:nvSpPr>
        <p:spPr>
          <a:xfrm>
            <a:off x="412957" y="885964"/>
            <a:ext cx="7241457" cy="458523"/>
          </a:xfrm>
          <a:prstGeom prst="rect">
            <a:avLst/>
          </a:prstGeom>
          <a:noFill/>
        </p:spPr>
        <p:txBody>
          <a:bodyPr wrap="square">
            <a:spAutoFit/>
          </a:bodyPr>
          <a:lstStyle/>
          <a:p>
            <a:pPr algn="just">
              <a:lnSpc>
                <a:spcPct val="150000"/>
              </a:lnSpc>
            </a:pPr>
            <a:r>
              <a:rPr lang="en-US" sz="1800" b="1" i="0" dirty="0">
                <a:solidFill>
                  <a:srgbClr val="FFC000"/>
                </a:solidFill>
                <a:effectLst/>
                <a:latin typeface="Bookman Old Style" panose="02050604050505020204" pitchFamily="18" charset="0"/>
              </a:rPr>
              <a:t>Business &amp; Consumer Applications using Cloud Computing</a:t>
            </a:r>
          </a:p>
        </p:txBody>
      </p:sp>
      <p:pic>
        <p:nvPicPr>
          <p:cNvPr id="6" name="Picture 5">
            <a:extLst>
              <a:ext uri="{FF2B5EF4-FFF2-40B4-BE49-F238E27FC236}">
                <a16:creationId xmlns:a16="http://schemas.microsoft.com/office/drawing/2014/main" id="{2852BAAD-BAEF-43F9-AF19-07051AE3E418}"/>
              </a:ext>
            </a:extLst>
          </p:cNvPr>
          <p:cNvPicPr>
            <a:picLocks noChangeAspect="1"/>
          </p:cNvPicPr>
          <p:nvPr/>
        </p:nvPicPr>
        <p:blipFill>
          <a:blip r:embed="rId4"/>
          <a:stretch>
            <a:fillRect/>
          </a:stretch>
        </p:blipFill>
        <p:spPr>
          <a:xfrm>
            <a:off x="412957" y="1472740"/>
            <a:ext cx="8229598" cy="4869070"/>
          </a:xfrm>
          <a:prstGeom prst="rect">
            <a:avLst/>
          </a:prstGeom>
        </p:spPr>
      </p:pic>
      <p:pic>
        <p:nvPicPr>
          <p:cNvPr id="8" name="Picture 7">
            <a:extLst>
              <a:ext uri="{FF2B5EF4-FFF2-40B4-BE49-F238E27FC236}">
                <a16:creationId xmlns:a16="http://schemas.microsoft.com/office/drawing/2014/main" id="{C27FFA0E-6AB6-474B-AECF-3C5E66365083}"/>
              </a:ext>
            </a:extLst>
          </p:cNvPr>
          <p:cNvPicPr>
            <a:picLocks noChangeAspect="1"/>
          </p:cNvPicPr>
          <p:nvPr/>
        </p:nvPicPr>
        <p:blipFill>
          <a:blip r:embed="rId5"/>
          <a:stretch>
            <a:fillRect/>
          </a:stretch>
        </p:blipFill>
        <p:spPr>
          <a:xfrm>
            <a:off x="852027" y="6421842"/>
            <a:ext cx="7599447" cy="307421"/>
          </a:xfrm>
          <a:prstGeom prst="rect">
            <a:avLst/>
          </a:prstGeom>
        </p:spPr>
      </p:pic>
    </p:spTree>
    <p:extLst>
      <p:ext uri="{BB962C8B-B14F-4D97-AF65-F5344CB8AC3E}">
        <p14:creationId xmlns:p14="http://schemas.microsoft.com/office/powerpoint/2010/main" val="1154902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8027379" cy="711921"/>
          </a:xfrm>
        </p:spPr>
        <p:txBody>
          <a:bodyPr anchor="b">
            <a:normAutofit/>
          </a:bodyPr>
          <a:lstStyle/>
          <a:p>
            <a:pPr algn="ctr"/>
            <a:r>
              <a:rPr lang="en-IN" sz="4000" dirty="0">
                <a:latin typeface="Algerian" panose="04020705040A02060702" pitchFamily="82" charset="0"/>
              </a:rPr>
              <a:t>Unit V – </a:t>
            </a:r>
            <a:r>
              <a:rPr lang="en-US" sz="4000" dirty="0">
                <a:latin typeface="Algerian" panose="04020705040A02060702" pitchFamily="82" charset="0"/>
              </a:rPr>
              <a:t>Cloud Applications </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sp>
        <p:nvSpPr>
          <p:cNvPr id="14" name="TextBox 13">
            <a:extLst>
              <a:ext uri="{FF2B5EF4-FFF2-40B4-BE49-F238E27FC236}">
                <a16:creationId xmlns:a16="http://schemas.microsoft.com/office/drawing/2014/main" id="{BB1E2896-6B14-4AF5-9CEE-35C2D3F4575D}"/>
              </a:ext>
            </a:extLst>
          </p:cNvPr>
          <p:cNvSpPr txBox="1"/>
          <p:nvPr/>
        </p:nvSpPr>
        <p:spPr>
          <a:xfrm>
            <a:off x="412957" y="885964"/>
            <a:ext cx="7241457" cy="458523"/>
          </a:xfrm>
          <a:prstGeom prst="rect">
            <a:avLst/>
          </a:prstGeom>
          <a:noFill/>
        </p:spPr>
        <p:txBody>
          <a:bodyPr wrap="square">
            <a:spAutoFit/>
          </a:bodyPr>
          <a:lstStyle/>
          <a:p>
            <a:pPr algn="just">
              <a:lnSpc>
                <a:spcPct val="150000"/>
              </a:lnSpc>
            </a:pPr>
            <a:r>
              <a:rPr lang="en-US" sz="1800" b="1" i="0" dirty="0">
                <a:solidFill>
                  <a:srgbClr val="FFC000"/>
                </a:solidFill>
                <a:effectLst/>
                <a:latin typeface="Bookman Old Style" panose="02050604050505020204" pitchFamily="18" charset="0"/>
              </a:rPr>
              <a:t>Business &amp; Consumer Applications using Cloud Computing</a:t>
            </a:r>
          </a:p>
        </p:txBody>
      </p:sp>
      <p:pic>
        <p:nvPicPr>
          <p:cNvPr id="1026" name="Picture 2" descr="An example distributed social network consumer. The application is... |  Download Scientific Diagram">
            <a:extLst>
              <a:ext uri="{FF2B5EF4-FFF2-40B4-BE49-F238E27FC236}">
                <a16:creationId xmlns:a16="http://schemas.microsoft.com/office/drawing/2014/main" id="{6E50BEE6-1DFC-43B6-891D-17C9A6D087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573" y="1594364"/>
            <a:ext cx="6191250" cy="48949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B91DEBE-CFB5-4AD9-B927-70250D2448D4}"/>
              </a:ext>
            </a:extLst>
          </p:cNvPr>
          <p:cNvPicPr>
            <a:picLocks noChangeAspect="1"/>
          </p:cNvPicPr>
          <p:nvPr/>
        </p:nvPicPr>
        <p:blipFill>
          <a:blip r:embed="rId5"/>
          <a:stretch>
            <a:fillRect/>
          </a:stretch>
        </p:blipFill>
        <p:spPr>
          <a:xfrm>
            <a:off x="6488523" y="1594364"/>
            <a:ext cx="5497010" cy="4894927"/>
          </a:xfrm>
          <a:prstGeom prst="rect">
            <a:avLst/>
          </a:prstGeom>
        </p:spPr>
      </p:pic>
    </p:spTree>
    <p:extLst>
      <p:ext uri="{BB962C8B-B14F-4D97-AF65-F5344CB8AC3E}">
        <p14:creationId xmlns:p14="http://schemas.microsoft.com/office/powerpoint/2010/main" val="1775385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8027379" cy="711921"/>
          </a:xfrm>
        </p:spPr>
        <p:txBody>
          <a:bodyPr anchor="b">
            <a:normAutofit/>
          </a:bodyPr>
          <a:lstStyle/>
          <a:p>
            <a:pPr algn="ctr"/>
            <a:r>
              <a:rPr lang="en-IN" sz="4000" dirty="0">
                <a:latin typeface="Algerian" panose="04020705040A02060702" pitchFamily="82" charset="0"/>
              </a:rPr>
              <a:t>Unit V – </a:t>
            </a:r>
            <a:r>
              <a:rPr lang="en-US" sz="4000" dirty="0">
                <a:latin typeface="Algerian" panose="04020705040A02060702" pitchFamily="82" charset="0"/>
              </a:rPr>
              <a:t>Cloud Applications </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sp>
        <p:nvSpPr>
          <p:cNvPr id="14" name="TextBox 13">
            <a:extLst>
              <a:ext uri="{FF2B5EF4-FFF2-40B4-BE49-F238E27FC236}">
                <a16:creationId xmlns:a16="http://schemas.microsoft.com/office/drawing/2014/main" id="{BB1E2896-6B14-4AF5-9CEE-35C2D3F4575D}"/>
              </a:ext>
            </a:extLst>
          </p:cNvPr>
          <p:cNvSpPr txBox="1"/>
          <p:nvPr/>
        </p:nvSpPr>
        <p:spPr>
          <a:xfrm>
            <a:off x="412957" y="885964"/>
            <a:ext cx="7241457" cy="458523"/>
          </a:xfrm>
          <a:prstGeom prst="rect">
            <a:avLst/>
          </a:prstGeom>
          <a:noFill/>
        </p:spPr>
        <p:txBody>
          <a:bodyPr wrap="square">
            <a:spAutoFit/>
          </a:bodyPr>
          <a:lstStyle/>
          <a:p>
            <a:pPr algn="just">
              <a:lnSpc>
                <a:spcPct val="150000"/>
              </a:lnSpc>
            </a:pPr>
            <a:r>
              <a:rPr lang="en-US" sz="1800" b="1" i="0" dirty="0">
                <a:solidFill>
                  <a:srgbClr val="FFC000"/>
                </a:solidFill>
                <a:effectLst/>
                <a:latin typeface="Bookman Old Style" panose="02050604050505020204" pitchFamily="18" charset="0"/>
              </a:rPr>
              <a:t>Business &amp; Consumer Applications using Cloud Computing</a:t>
            </a:r>
          </a:p>
        </p:txBody>
      </p:sp>
      <p:sp>
        <p:nvSpPr>
          <p:cNvPr id="13" name="TextBox 12">
            <a:extLst>
              <a:ext uri="{FF2B5EF4-FFF2-40B4-BE49-F238E27FC236}">
                <a16:creationId xmlns:a16="http://schemas.microsoft.com/office/drawing/2014/main" id="{4A2D4961-B4F3-47D8-B859-5E646CB99172}"/>
              </a:ext>
            </a:extLst>
          </p:cNvPr>
          <p:cNvSpPr txBox="1"/>
          <p:nvPr/>
        </p:nvSpPr>
        <p:spPr>
          <a:xfrm>
            <a:off x="218743" y="1826769"/>
            <a:ext cx="5341399" cy="3784754"/>
          </a:xfrm>
          <a:prstGeom prst="rect">
            <a:avLst/>
          </a:prstGeom>
          <a:noFill/>
        </p:spPr>
        <p:txBody>
          <a:bodyPr wrap="square">
            <a:spAutoFit/>
          </a:bodyPr>
          <a:lstStyle/>
          <a:p>
            <a:pPr algn="just">
              <a:lnSpc>
                <a:spcPct val="150000"/>
              </a:lnSpc>
            </a:pPr>
            <a:r>
              <a:rPr lang="en-US" b="1" dirty="0">
                <a:solidFill>
                  <a:srgbClr val="FFC000"/>
                </a:solidFill>
                <a:latin typeface="Bookman Old Style" panose="02050604050505020204" pitchFamily="18" charset="0"/>
              </a:rPr>
              <a:t>Media Applications</a:t>
            </a:r>
          </a:p>
          <a:p>
            <a:pPr algn="just">
              <a:lnSpc>
                <a:spcPct val="150000"/>
              </a:lnSpc>
            </a:pPr>
            <a:r>
              <a:rPr lang="en-US" dirty="0">
                <a:solidFill>
                  <a:srgbClr val="FFC000"/>
                </a:solidFill>
                <a:latin typeface="Bookman Old Style" panose="02050604050505020204" pitchFamily="18" charset="0"/>
              </a:rPr>
              <a:t>What is cloud computing in media?</a:t>
            </a:r>
          </a:p>
          <a:p>
            <a:pPr algn="just">
              <a:lnSpc>
                <a:spcPct val="150000"/>
              </a:lnSpc>
            </a:pPr>
            <a:r>
              <a:rPr lang="en-US" dirty="0">
                <a:latin typeface="Bookman Old Style" panose="02050604050505020204" pitchFamily="18" charset="0"/>
              </a:rPr>
              <a:t>Cloud computing is helping media companies to significantly reduce storage costs, eliminate the need to move assets between locations and organize seamless internal and external workflows, complete with robust network security, data encryption and access management.</a:t>
            </a:r>
          </a:p>
        </p:txBody>
      </p:sp>
      <p:sp>
        <p:nvSpPr>
          <p:cNvPr id="19" name="TextBox 18">
            <a:extLst>
              <a:ext uri="{FF2B5EF4-FFF2-40B4-BE49-F238E27FC236}">
                <a16:creationId xmlns:a16="http://schemas.microsoft.com/office/drawing/2014/main" id="{6D92E8A2-9D47-4C7D-9D07-30615FB9D28F}"/>
              </a:ext>
            </a:extLst>
          </p:cNvPr>
          <p:cNvSpPr txBox="1"/>
          <p:nvPr/>
        </p:nvSpPr>
        <p:spPr>
          <a:xfrm>
            <a:off x="5901664" y="2153163"/>
            <a:ext cx="6098458" cy="3369256"/>
          </a:xfrm>
          <a:prstGeom prst="rect">
            <a:avLst/>
          </a:prstGeom>
          <a:noFill/>
        </p:spPr>
        <p:txBody>
          <a:bodyPr wrap="square">
            <a:spAutoFit/>
          </a:bodyPr>
          <a:lstStyle/>
          <a:p>
            <a:pPr algn="just">
              <a:lnSpc>
                <a:spcPct val="150000"/>
              </a:lnSpc>
            </a:pPr>
            <a:r>
              <a:rPr lang="en-US" dirty="0">
                <a:solidFill>
                  <a:srgbClr val="FFC000"/>
                </a:solidFill>
                <a:latin typeface="Bookman Old Style" panose="02050604050505020204" pitchFamily="18" charset="0"/>
              </a:rPr>
              <a:t>Why are media companies adopting the cloud?</a:t>
            </a:r>
          </a:p>
          <a:p>
            <a:pPr algn="just">
              <a:lnSpc>
                <a:spcPct val="150000"/>
              </a:lnSpc>
            </a:pPr>
            <a:r>
              <a:rPr lang="en-US" dirty="0">
                <a:latin typeface="Bookman Old Style" panose="02050604050505020204" pitchFamily="18" charset="0"/>
              </a:rPr>
              <a:t>By leveraging cloud infrastructure solutions, SaaS gives new digital capacities to media companies as their work processes demand, which efficiently balances load across the provisioned capacity. The combination of auto-scaling, load-balancing and multi-tenancy makes SaaS valuable for media companies.</a:t>
            </a:r>
            <a:endParaRPr lang="en-IN" dirty="0">
              <a:latin typeface="Bookman Old Style" panose="02050604050505020204" pitchFamily="18" charset="0"/>
            </a:endParaRPr>
          </a:p>
        </p:txBody>
      </p:sp>
    </p:spTree>
    <p:extLst>
      <p:ext uri="{BB962C8B-B14F-4D97-AF65-F5344CB8AC3E}">
        <p14:creationId xmlns:p14="http://schemas.microsoft.com/office/powerpoint/2010/main" val="1816342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8027379" cy="711921"/>
          </a:xfrm>
        </p:spPr>
        <p:txBody>
          <a:bodyPr anchor="b">
            <a:normAutofit/>
          </a:bodyPr>
          <a:lstStyle/>
          <a:p>
            <a:pPr algn="ctr"/>
            <a:r>
              <a:rPr lang="en-IN" sz="4000" dirty="0">
                <a:latin typeface="Algerian" panose="04020705040A02060702" pitchFamily="82" charset="0"/>
              </a:rPr>
              <a:t>Unit V – </a:t>
            </a:r>
            <a:r>
              <a:rPr lang="en-US" sz="4000" dirty="0">
                <a:latin typeface="Algerian" panose="04020705040A02060702" pitchFamily="82" charset="0"/>
              </a:rPr>
              <a:t>Cloud Applications </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sp>
        <p:nvSpPr>
          <p:cNvPr id="14" name="TextBox 13">
            <a:extLst>
              <a:ext uri="{FF2B5EF4-FFF2-40B4-BE49-F238E27FC236}">
                <a16:creationId xmlns:a16="http://schemas.microsoft.com/office/drawing/2014/main" id="{BB1E2896-6B14-4AF5-9CEE-35C2D3F4575D}"/>
              </a:ext>
            </a:extLst>
          </p:cNvPr>
          <p:cNvSpPr txBox="1"/>
          <p:nvPr/>
        </p:nvSpPr>
        <p:spPr>
          <a:xfrm>
            <a:off x="427705" y="1210423"/>
            <a:ext cx="7241457" cy="458523"/>
          </a:xfrm>
          <a:prstGeom prst="rect">
            <a:avLst/>
          </a:prstGeom>
          <a:noFill/>
        </p:spPr>
        <p:txBody>
          <a:bodyPr wrap="square">
            <a:spAutoFit/>
          </a:bodyPr>
          <a:lstStyle/>
          <a:p>
            <a:pPr marL="342900" indent="-342900" algn="just">
              <a:lnSpc>
                <a:spcPct val="150000"/>
              </a:lnSpc>
              <a:buAutoNum type="arabicPeriod"/>
            </a:pPr>
            <a:r>
              <a:rPr lang="en-US" b="1" dirty="0">
                <a:solidFill>
                  <a:srgbClr val="FFC000"/>
                </a:solidFill>
                <a:latin typeface="Bookman Old Style" panose="02050604050505020204" pitchFamily="18" charset="0"/>
              </a:rPr>
              <a:t>Cloud Computing in Health Care</a:t>
            </a:r>
          </a:p>
        </p:txBody>
      </p:sp>
      <p:pic>
        <p:nvPicPr>
          <p:cNvPr id="5" name="Picture 4">
            <a:extLst>
              <a:ext uri="{FF2B5EF4-FFF2-40B4-BE49-F238E27FC236}">
                <a16:creationId xmlns:a16="http://schemas.microsoft.com/office/drawing/2014/main" id="{BFBE4E07-AA74-4F8B-8B6A-26F6822E5888}"/>
              </a:ext>
            </a:extLst>
          </p:cNvPr>
          <p:cNvPicPr>
            <a:picLocks noChangeAspect="1"/>
          </p:cNvPicPr>
          <p:nvPr/>
        </p:nvPicPr>
        <p:blipFill>
          <a:blip r:embed="rId4"/>
          <a:stretch>
            <a:fillRect/>
          </a:stretch>
        </p:blipFill>
        <p:spPr>
          <a:xfrm>
            <a:off x="307231" y="1797413"/>
            <a:ext cx="9043244" cy="4697364"/>
          </a:xfrm>
          <a:prstGeom prst="rect">
            <a:avLst/>
          </a:prstGeom>
        </p:spPr>
      </p:pic>
    </p:spTree>
    <p:extLst>
      <p:ext uri="{BB962C8B-B14F-4D97-AF65-F5344CB8AC3E}">
        <p14:creationId xmlns:p14="http://schemas.microsoft.com/office/powerpoint/2010/main" val="1866601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8027379" cy="711921"/>
          </a:xfrm>
        </p:spPr>
        <p:txBody>
          <a:bodyPr anchor="b">
            <a:normAutofit/>
          </a:bodyPr>
          <a:lstStyle/>
          <a:p>
            <a:pPr algn="ctr"/>
            <a:r>
              <a:rPr lang="en-IN" sz="4000" dirty="0">
                <a:latin typeface="Algerian" panose="04020705040A02060702" pitchFamily="82" charset="0"/>
              </a:rPr>
              <a:t>Unit V – </a:t>
            </a:r>
            <a:r>
              <a:rPr lang="en-US" sz="4000" dirty="0">
                <a:latin typeface="Algerian" panose="04020705040A02060702" pitchFamily="82" charset="0"/>
              </a:rPr>
              <a:t>Cloud Applications </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sp>
        <p:nvSpPr>
          <p:cNvPr id="14" name="TextBox 13">
            <a:extLst>
              <a:ext uri="{FF2B5EF4-FFF2-40B4-BE49-F238E27FC236}">
                <a16:creationId xmlns:a16="http://schemas.microsoft.com/office/drawing/2014/main" id="{BB1E2896-6B14-4AF5-9CEE-35C2D3F4575D}"/>
              </a:ext>
            </a:extLst>
          </p:cNvPr>
          <p:cNvSpPr txBox="1"/>
          <p:nvPr/>
        </p:nvSpPr>
        <p:spPr>
          <a:xfrm>
            <a:off x="412957" y="885964"/>
            <a:ext cx="7241457" cy="458523"/>
          </a:xfrm>
          <a:prstGeom prst="rect">
            <a:avLst/>
          </a:prstGeom>
          <a:noFill/>
        </p:spPr>
        <p:txBody>
          <a:bodyPr wrap="square">
            <a:spAutoFit/>
          </a:bodyPr>
          <a:lstStyle/>
          <a:p>
            <a:pPr algn="just">
              <a:lnSpc>
                <a:spcPct val="150000"/>
              </a:lnSpc>
            </a:pPr>
            <a:r>
              <a:rPr lang="en-US" sz="1800" b="1" i="0" dirty="0">
                <a:solidFill>
                  <a:srgbClr val="FFC000"/>
                </a:solidFill>
                <a:effectLst/>
                <a:latin typeface="Bookman Old Style" panose="02050604050505020204" pitchFamily="18" charset="0"/>
              </a:rPr>
              <a:t>Business &amp; Consumer Applications using Cloud Computing</a:t>
            </a:r>
          </a:p>
        </p:txBody>
      </p:sp>
      <p:pic>
        <p:nvPicPr>
          <p:cNvPr id="2050" name="Picture 2" descr="Illustration of an eHealth multimedia application in cloud computing">
            <a:extLst>
              <a:ext uri="{FF2B5EF4-FFF2-40B4-BE49-F238E27FC236}">
                <a16:creationId xmlns:a16="http://schemas.microsoft.com/office/drawing/2014/main" id="{C84123F3-104F-4037-A4FC-78A114B305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57" y="1607573"/>
            <a:ext cx="6781800" cy="4987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21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8027379" cy="711921"/>
          </a:xfrm>
        </p:spPr>
        <p:txBody>
          <a:bodyPr anchor="b">
            <a:normAutofit/>
          </a:bodyPr>
          <a:lstStyle/>
          <a:p>
            <a:pPr algn="ctr"/>
            <a:r>
              <a:rPr lang="en-IN" sz="4000" dirty="0">
                <a:latin typeface="Algerian" panose="04020705040A02060702" pitchFamily="82" charset="0"/>
              </a:rPr>
              <a:t>Unit V – </a:t>
            </a:r>
            <a:r>
              <a:rPr lang="en-US" sz="4000" dirty="0">
                <a:latin typeface="Algerian" panose="04020705040A02060702" pitchFamily="82" charset="0"/>
              </a:rPr>
              <a:t>Cloud Applications </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sp>
        <p:nvSpPr>
          <p:cNvPr id="14" name="TextBox 13">
            <a:extLst>
              <a:ext uri="{FF2B5EF4-FFF2-40B4-BE49-F238E27FC236}">
                <a16:creationId xmlns:a16="http://schemas.microsoft.com/office/drawing/2014/main" id="{BB1E2896-6B14-4AF5-9CEE-35C2D3F4575D}"/>
              </a:ext>
            </a:extLst>
          </p:cNvPr>
          <p:cNvSpPr txBox="1"/>
          <p:nvPr/>
        </p:nvSpPr>
        <p:spPr>
          <a:xfrm>
            <a:off x="412957" y="885964"/>
            <a:ext cx="7241457" cy="458523"/>
          </a:xfrm>
          <a:prstGeom prst="rect">
            <a:avLst/>
          </a:prstGeom>
          <a:noFill/>
        </p:spPr>
        <p:txBody>
          <a:bodyPr wrap="square">
            <a:spAutoFit/>
          </a:bodyPr>
          <a:lstStyle/>
          <a:p>
            <a:pPr algn="just">
              <a:lnSpc>
                <a:spcPct val="150000"/>
              </a:lnSpc>
            </a:pPr>
            <a:r>
              <a:rPr lang="en-US" sz="1800" b="1" i="0" dirty="0">
                <a:solidFill>
                  <a:srgbClr val="FFC000"/>
                </a:solidFill>
                <a:effectLst/>
                <a:latin typeface="Bookman Old Style" panose="02050604050505020204" pitchFamily="18" charset="0"/>
              </a:rPr>
              <a:t>Business &amp; Consumer Applications using Cloud Computing</a:t>
            </a:r>
          </a:p>
        </p:txBody>
      </p:sp>
      <p:pic>
        <p:nvPicPr>
          <p:cNvPr id="3074" name="Picture 2" descr="Multimedia cloud content distribution based on interest discovery and  integrated utility of user - ScienceDirect">
            <a:extLst>
              <a:ext uri="{FF2B5EF4-FFF2-40B4-BE49-F238E27FC236}">
                <a16:creationId xmlns:a16="http://schemas.microsoft.com/office/drawing/2014/main" id="{A172348C-CFB4-4E74-B9B2-0B02099720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742" y="1647825"/>
            <a:ext cx="8866263" cy="448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740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8027379" cy="711921"/>
          </a:xfrm>
        </p:spPr>
        <p:txBody>
          <a:bodyPr anchor="b">
            <a:normAutofit/>
          </a:bodyPr>
          <a:lstStyle/>
          <a:p>
            <a:pPr algn="ctr"/>
            <a:r>
              <a:rPr lang="en-IN" sz="4000" dirty="0">
                <a:latin typeface="Algerian" panose="04020705040A02060702" pitchFamily="82" charset="0"/>
              </a:rPr>
              <a:t>Unit V – </a:t>
            </a:r>
            <a:r>
              <a:rPr lang="en-US" sz="4000" dirty="0">
                <a:latin typeface="Algerian" panose="04020705040A02060702" pitchFamily="82" charset="0"/>
              </a:rPr>
              <a:t>Cloud Applications </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sp>
        <p:nvSpPr>
          <p:cNvPr id="14" name="TextBox 13">
            <a:extLst>
              <a:ext uri="{FF2B5EF4-FFF2-40B4-BE49-F238E27FC236}">
                <a16:creationId xmlns:a16="http://schemas.microsoft.com/office/drawing/2014/main" id="{BB1E2896-6B14-4AF5-9CEE-35C2D3F4575D}"/>
              </a:ext>
            </a:extLst>
          </p:cNvPr>
          <p:cNvSpPr txBox="1"/>
          <p:nvPr/>
        </p:nvSpPr>
        <p:spPr>
          <a:xfrm>
            <a:off x="427705" y="1210423"/>
            <a:ext cx="7241457" cy="458523"/>
          </a:xfrm>
          <a:prstGeom prst="rect">
            <a:avLst/>
          </a:prstGeom>
          <a:noFill/>
        </p:spPr>
        <p:txBody>
          <a:bodyPr wrap="square">
            <a:spAutoFit/>
          </a:bodyPr>
          <a:lstStyle/>
          <a:p>
            <a:pPr marL="342900" indent="-342900" algn="just">
              <a:lnSpc>
                <a:spcPct val="150000"/>
              </a:lnSpc>
              <a:buAutoNum type="arabicPeriod"/>
            </a:pPr>
            <a:r>
              <a:rPr lang="en-US" b="1" dirty="0">
                <a:solidFill>
                  <a:srgbClr val="FFC000"/>
                </a:solidFill>
                <a:latin typeface="Bookman Old Style" panose="02050604050505020204" pitchFamily="18" charset="0"/>
              </a:rPr>
              <a:t>Cloud Computing in Health Care</a:t>
            </a:r>
          </a:p>
        </p:txBody>
      </p:sp>
      <p:pic>
        <p:nvPicPr>
          <p:cNvPr id="6" name="Picture 5">
            <a:extLst>
              <a:ext uri="{FF2B5EF4-FFF2-40B4-BE49-F238E27FC236}">
                <a16:creationId xmlns:a16="http://schemas.microsoft.com/office/drawing/2014/main" id="{EC69C2DA-93B4-4428-B8EB-8ECC1BE1B583}"/>
              </a:ext>
            </a:extLst>
          </p:cNvPr>
          <p:cNvPicPr>
            <a:picLocks noChangeAspect="1"/>
          </p:cNvPicPr>
          <p:nvPr/>
        </p:nvPicPr>
        <p:blipFill>
          <a:blip r:embed="rId4"/>
          <a:stretch>
            <a:fillRect/>
          </a:stretch>
        </p:blipFill>
        <p:spPr>
          <a:xfrm>
            <a:off x="262987" y="1948943"/>
            <a:ext cx="8305826" cy="4584591"/>
          </a:xfrm>
          <a:prstGeom prst="rect">
            <a:avLst/>
          </a:prstGeom>
        </p:spPr>
      </p:pic>
    </p:spTree>
    <p:extLst>
      <p:ext uri="{BB962C8B-B14F-4D97-AF65-F5344CB8AC3E}">
        <p14:creationId xmlns:p14="http://schemas.microsoft.com/office/powerpoint/2010/main" val="327055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8027379" cy="711921"/>
          </a:xfrm>
        </p:spPr>
        <p:txBody>
          <a:bodyPr anchor="b">
            <a:normAutofit/>
          </a:bodyPr>
          <a:lstStyle/>
          <a:p>
            <a:pPr algn="ctr"/>
            <a:r>
              <a:rPr lang="en-IN" sz="4000" dirty="0">
                <a:latin typeface="Algerian" panose="04020705040A02060702" pitchFamily="82" charset="0"/>
              </a:rPr>
              <a:t>Unit V – </a:t>
            </a:r>
            <a:r>
              <a:rPr lang="en-US" sz="4000" dirty="0">
                <a:latin typeface="Algerian" panose="04020705040A02060702" pitchFamily="82" charset="0"/>
              </a:rPr>
              <a:t>Cloud Applications </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sp>
        <p:nvSpPr>
          <p:cNvPr id="14" name="TextBox 13">
            <a:extLst>
              <a:ext uri="{FF2B5EF4-FFF2-40B4-BE49-F238E27FC236}">
                <a16:creationId xmlns:a16="http://schemas.microsoft.com/office/drawing/2014/main" id="{BB1E2896-6B14-4AF5-9CEE-35C2D3F4575D}"/>
              </a:ext>
            </a:extLst>
          </p:cNvPr>
          <p:cNvSpPr txBox="1"/>
          <p:nvPr/>
        </p:nvSpPr>
        <p:spPr>
          <a:xfrm>
            <a:off x="427705" y="1033444"/>
            <a:ext cx="7241457" cy="458523"/>
          </a:xfrm>
          <a:prstGeom prst="rect">
            <a:avLst/>
          </a:prstGeom>
          <a:noFill/>
        </p:spPr>
        <p:txBody>
          <a:bodyPr wrap="square">
            <a:spAutoFit/>
          </a:bodyPr>
          <a:lstStyle/>
          <a:p>
            <a:pPr algn="just">
              <a:lnSpc>
                <a:spcPct val="150000"/>
              </a:lnSpc>
            </a:pPr>
            <a:r>
              <a:rPr lang="en-US" b="1" dirty="0">
                <a:solidFill>
                  <a:srgbClr val="FFC000"/>
                </a:solidFill>
                <a:latin typeface="Bookman Old Style" panose="02050604050505020204" pitchFamily="18" charset="0"/>
              </a:rPr>
              <a:t>2. Cloud Computing in Geoscience</a:t>
            </a:r>
          </a:p>
        </p:txBody>
      </p:sp>
      <p:pic>
        <p:nvPicPr>
          <p:cNvPr id="5" name="Picture 4">
            <a:extLst>
              <a:ext uri="{FF2B5EF4-FFF2-40B4-BE49-F238E27FC236}">
                <a16:creationId xmlns:a16="http://schemas.microsoft.com/office/drawing/2014/main" id="{C7446A9A-E10E-4B62-9D4B-1AC71E28F403}"/>
              </a:ext>
            </a:extLst>
          </p:cNvPr>
          <p:cNvPicPr>
            <a:picLocks noChangeAspect="1"/>
          </p:cNvPicPr>
          <p:nvPr/>
        </p:nvPicPr>
        <p:blipFill>
          <a:blip r:embed="rId4"/>
          <a:stretch>
            <a:fillRect/>
          </a:stretch>
        </p:blipFill>
        <p:spPr>
          <a:xfrm>
            <a:off x="174500" y="1684753"/>
            <a:ext cx="5745472" cy="4848782"/>
          </a:xfrm>
          <a:prstGeom prst="rect">
            <a:avLst/>
          </a:prstGeom>
        </p:spPr>
      </p:pic>
      <p:pic>
        <p:nvPicPr>
          <p:cNvPr id="8" name="Picture 7">
            <a:extLst>
              <a:ext uri="{FF2B5EF4-FFF2-40B4-BE49-F238E27FC236}">
                <a16:creationId xmlns:a16="http://schemas.microsoft.com/office/drawing/2014/main" id="{60149FC0-EDEB-4A22-ACF3-78BD799BC1FB}"/>
              </a:ext>
            </a:extLst>
          </p:cNvPr>
          <p:cNvPicPr>
            <a:picLocks noChangeAspect="1"/>
          </p:cNvPicPr>
          <p:nvPr/>
        </p:nvPicPr>
        <p:blipFill>
          <a:blip r:embed="rId5"/>
          <a:stretch>
            <a:fillRect/>
          </a:stretch>
        </p:blipFill>
        <p:spPr>
          <a:xfrm>
            <a:off x="6066503" y="1684753"/>
            <a:ext cx="5998931" cy="4848781"/>
          </a:xfrm>
          <a:prstGeom prst="rect">
            <a:avLst/>
          </a:prstGeom>
        </p:spPr>
      </p:pic>
    </p:spTree>
    <p:extLst>
      <p:ext uri="{BB962C8B-B14F-4D97-AF65-F5344CB8AC3E}">
        <p14:creationId xmlns:p14="http://schemas.microsoft.com/office/powerpoint/2010/main" val="4270662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8027379" cy="711921"/>
          </a:xfrm>
        </p:spPr>
        <p:txBody>
          <a:bodyPr anchor="b">
            <a:normAutofit/>
          </a:bodyPr>
          <a:lstStyle/>
          <a:p>
            <a:pPr algn="ctr"/>
            <a:r>
              <a:rPr lang="en-IN" sz="4000" dirty="0">
                <a:latin typeface="Algerian" panose="04020705040A02060702" pitchFamily="82" charset="0"/>
              </a:rPr>
              <a:t>Unit V – </a:t>
            </a:r>
            <a:r>
              <a:rPr lang="en-US" sz="4000" dirty="0">
                <a:latin typeface="Algerian" panose="04020705040A02060702" pitchFamily="82" charset="0"/>
              </a:rPr>
              <a:t>Cloud Applications </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sp>
        <p:nvSpPr>
          <p:cNvPr id="14" name="TextBox 13">
            <a:extLst>
              <a:ext uri="{FF2B5EF4-FFF2-40B4-BE49-F238E27FC236}">
                <a16:creationId xmlns:a16="http://schemas.microsoft.com/office/drawing/2014/main" id="{BB1E2896-6B14-4AF5-9CEE-35C2D3F4575D}"/>
              </a:ext>
            </a:extLst>
          </p:cNvPr>
          <p:cNvSpPr txBox="1"/>
          <p:nvPr/>
        </p:nvSpPr>
        <p:spPr>
          <a:xfrm>
            <a:off x="427705" y="1033444"/>
            <a:ext cx="7241457" cy="458523"/>
          </a:xfrm>
          <a:prstGeom prst="rect">
            <a:avLst/>
          </a:prstGeom>
          <a:noFill/>
        </p:spPr>
        <p:txBody>
          <a:bodyPr wrap="square">
            <a:spAutoFit/>
          </a:bodyPr>
          <a:lstStyle/>
          <a:p>
            <a:pPr algn="just">
              <a:lnSpc>
                <a:spcPct val="150000"/>
              </a:lnSpc>
            </a:pPr>
            <a:r>
              <a:rPr lang="en-US" b="1" dirty="0">
                <a:solidFill>
                  <a:srgbClr val="FFC000"/>
                </a:solidFill>
                <a:latin typeface="Bookman Old Style" panose="02050604050505020204" pitchFamily="18" charset="0"/>
              </a:rPr>
              <a:t>2. Cloud Computing in Geoscience</a:t>
            </a:r>
          </a:p>
        </p:txBody>
      </p:sp>
      <p:pic>
        <p:nvPicPr>
          <p:cNvPr id="1026" name="Picture 2" descr="Cloud computing in geoscience: Mysteries, miseries, and benefits |  Interpretation">
            <a:extLst>
              <a:ext uri="{FF2B5EF4-FFF2-40B4-BE49-F238E27FC236}">
                <a16:creationId xmlns:a16="http://schemas.microsoft.com/office/drawing/2014/main" id="{B2315027-8F01-41B5-9DCB-691A5465A4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378" y="1684752"/>
            <a:ext cx="6292361" cy="4834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536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8027379" cy="711921"/>
          </a:xfrm>
        </p:spPr>
        <p:txBody>
          <a:bodyPr anchor="b">
            <a:normAutofit/>
          </a:bodyPr>
          <a:lstStyle/>
          <a:p>
            <a:pPr algn="ctr"/>
            <a:r>
              <a:rPr lang="en-IN" sz="4000" dirty="0">
                <a:latin typeface="Algerian" panose="04020705040A02060702" pitchFamily="82" charset="0"/>
              </a:rPr>
              <a:t>Unit V – </a:t>
            </a:r>
            <a:r>
              <a:rPr lang="en-US" sz="4000" dirty="0">
                <a:latin typeface="Algerian" panose="04020705040A02060702" pitchFamily="82" charset="0"/>
              </a:rPr>
              <a:t>Cloud Applications </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sp>
        <p:nvSpPr>
          <p:cNvPr id="14" name="TextBox 13">
            <a:extLst>
              <a:ext uri="{FF2B5EF4-FFF2-40B4-BE49-F238E27FC236}">
                <a16:creationId xmlns:a16="http://schemas.microsoft.com/office/drawing/2014/main" id="{BB1E2896-6B14-4AF5-9CEE-35C2D3F4575D}"/>
              </a:ext>
            </a:extLst>
          </p:cNvPr>
          <p:cNvSpPr txBox="1"/>
          <p:nvPr/>
        </p:nvSpPr>
        <p:spPr>
          <a:xfrm>
            <a:off x="427705" y="1033444"/>
            <a:ext cx="7241457" cy="458523"/>
          </a:xfrm>
          <a:prstGeom prst="rect">
            <a:avLst/>
          </a:prstGeom>
          <a:noFill/>
        </p:spPr>
        <p:txBody>
          <a:bodyPr wrap="square">
            <a:spAutoFit/>
          </a:bodyPr>
          <a:lstStyle/>
          <a:p>
            <a:pPr algn="just">
              <a:lnSpc>
                <a:spcPct val="150000"/>
              </a:lnSpc>
            </a:pPr>
            <a:r>
              <a:rPr lang="en-US" b="1" dirty="0">
                <a:solidFill>
                  <a:srgbClr val="FFC000"/>
                </a:solidFill>
                <a:latin typeface="Bookman Old Style" panose="02050604050505020204" pitchFamily="18" charset="0"/>
              </a:rPr>
              <a:t>2. Cloud Computing in Geoscience</a:t>
            </a:r>
          </a:p>
        </p:txBody>
      </p:sp>
      <p:pic>
        <p:nvPicPr>
          <p:cNvPr id="5" name="Picture 4">
            <a:extLst>
              <a:ext uri="{FF2B5EF4-FFF2-40B4-BE49-F238E27FC236}">
                <a16:creationId xmlns:a16="http://schemas.microsoft.com/office/drawing/2014/main" id="{B82764E6-4636-4C05-8D63-676B0BE501BA}"/>
              </a:ext>
            </a:extLst>
          </p:cNvPr>
          <p:cNvPicPr>
            <a:picLocks noChangeAspect="1"/>
          </p:cNvPicPr>
          <p:nvPr/>
        </p:nvPicPr>
        <p:blipFill>
          <a:blip r:embed="rId4"/>
          <a:stretch>
            <a:fillRect/>
          </a:stretch>
        </p:blipFill>
        <p:spPr>
          <a:xfrm>
            <a:off x="420760" y="1564904"/>
            <a:ext cx="7768405" cy="5120115"/>
          </a:xfrm>
          <a:prstGeom prst="rect">
            <a:avLst/>
          </a:prstGeom>
        </p:spPr>
      </p:pic>
    </p:spTree>
    <p:extLst>
      <p:ext uri="{BB962C8B-B14F-4D97-AF65-F5344CB8AC3E}">
        <p14:creationId xmlns:p14="http://schemas.microsoft.com/office/powerpoint/2010/main" val="1933335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8027379" cy="711921"/>
          </a:xfrm>
        </p:spPr>
        <p:txBody>
          <a:bodyPr anchor="b">
            <a:normAutofit/>
          </a:bodyPr>
          <a:lstStyle/>
          <a:p>
            <a:pPr algn="ctr"/>
            <a:r>
              <a:rPr lang="en-IN" sz="4000" dirty="0">
                <a:latin typeface="Algerian" panose="04020705040A02060702" pitchFamily="82" charset="0"/>
              </a:rPr>
              <a:t>Unit V – </a:t>
            </a:r>
            <a:r>
              <a:rPr lang="en-US" sz="4000" dirty="0">
                <a:latin typeface="Algerian" panose="04020705040A02060702" pitchFamily="82" charset="0"/>
              </a:rPr>
              <a:t>Cloud Applications </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sp>
        <p:nvSpPr>
          <p:cNvPr id="14" name="TextBox 13">
            <a:extLst>
              <a:ext uri="{FF2B5EF4-FFF2-40B4-BE49-F238E27FC236}">
                <a16:creationId xmlns:a16="http://schemas.microsoft.com/office/drawing/2014/main" id="{BB1E2896-6B14-4AF5-9CEE-35C2D3F4575D}"/>
              </a:ext>
            </a:extLst>
          </p:cNvPr>
          <p:cNvSpPr txBox="1"/>
          <p:nvPr/>
        </p:nvSpPr>
        <p:spPr>
          <a:xfrm>
            <a:off x="427705" y="1033444"/>
            <a:ext cx="7241457" cy="458523"/>
          </a:xfrm>
          <a:prstGeom prst="rect">
            <a:avLst/>
          </a:prstGeom>
          <a:noFill/>
        </p:spPr>
        <p:txBody>
          <a:bodyPr wrap="square">
            <a:spAutoFit/>
          </a:bodyPr>
          <a:lstStyle/>
          <a:p>
            <a:pPr algn="just">
              <a:lnSpc>
                <a:spcPct val="150000"/>
              </a:lnSpc>
            </a:pPr>
            <a:r>
              <a:rPr lang="en-US" b="1" dirty="0">
                <a:solidFill>
                  <a:srgbClr val="FFC000"/>
                </a:solidFill>
                <a:latin typeface="Bookman Old Style" panose="02050604050505020204" pitchFamily="18" charset="0"/>
              </a:rPr>
              <a:t>3. Cloud Computing in Biology</a:t>
            </a:r>
          </a:p>
        </p:txBody>
      </p:sp>
      <p:pic>
        <p:nvPicPr>
          <p:cNvPr id="6" name="Picture 5">
            <a:extLst>
              <a:ext uri="{FF2B5EF4-FFF2-40B4-BE49-F238E27FC236}">
                <a16:creationId xmlns:a16="http://schemas.microsoft.com/office/drawing/2014/main" id="{81CF54BD-231B-45B5-B04B-CFA1CC1983A6}"/>
              </a:ext>
            </a:extLst>
          </p:cNvPr>
          <p:cNvPicPr>
            <a:picLocks noChangeAspect="1"/>
          </p:cNvPicPr>
          <p:nvPr/>
        </p:nvPicPr>
        <p:blipFill>
          <a:blip r:embed="rId4"/>
          <a:stretch>
            <a:fillRect/>
          </a:stretch>
        </p:blipFill>
        <p:spPr>
          <a:xfrm>
            <a:off x="290980" y="1627867"/>
            <a:ext cx="6629400" cy="4771442"/>
          </a:xfrm>
          <a:prstGeom prst="rect">
            <a:avLst/>
          </a:prstGeom>
        </p:spPr>
      </p:pic>
      <p:pic>
        <p:nvPicPr>
          <p:cNvPr id="8" name="Picture 7">
            <a:extLst>
              <a:ext uri="{FF2B5EF4-FFF2-40B4-BE49-F238E27FC236}">
                <a16:creationId xmlns:a16="http://schemas.microsoft.com/office/drawing/2014/main" id="{197C2D06-9FAB-449C-8E65-72AF78BBF0CD}"/>
              </a:ext>
            </a:extLst>
          </p:cNvPr>
          <p:cNvPicPr>
            <a:picLocks noChangeAspect="1"/>
          </p:cNvPicPr>
          <p:nvPr/>
        </p:nvPicPr>
        <p:blipFill>
          <a:blip r:embed="rId5"/>
          <a:stretch>
            <a:fillRect/>
          </a:stretch>
        </p:blipFill>
        <p:spPr>
          <a:xfrm>
            <a:off x="7166122" y="1627867"/>
            <a:ext cx="4827565" cy="4771442"/>
          </a:xfrm>
          <a:prstGeom prst="rect">
            <a:avLst/>
          </a:prstGeom>
        </p:spPr>
      </p:pic>
    </p:spTree>
    <p:extLst>
      <p:ext uri="{BB962C8B-B14F-4D97-AF65-F5344CB8AC3E}">
        <p14:creationId xmlns:p14="http://schemas.microsoft.com/office/powerpoint/2010/main" val="533772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8027379" cy="711921"/>
          </a:xfrm>
        </p:spPr>
        <p:txBody>
          <a:bodyPr anchor="b">
            <a:normAutofit/>
          </a:bodyPr>
          <a:lstStyle/>
          <a:p>
            <a:pPr algn="ctr"/>
            <a:r>
              <a:rPr lang="en-IN" sz="4000" dirty="0">
                <a:latin typeface="Algerian" panose="04020705040A02060702" pitchFamily="82" charset="0"/>
              </a:rPr>
              <a:t>Unit V – </a:t>
            </a:r>
            <a:r>
              <a:rPr lang="en-US" sz="4000" dirty="0">
                <a:latin typeface="Algerian" panose="04020705040A02060702" pitchFamily="82" charset="0"/>
              </a:rPr>
              <a:t>Cloud Applications </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sp>
        <p:nvSpPr>
          <p:cNvPr id="14" name="TextBox 13">
            <a:extLst>
              <a:ext uri="{FF2B5EF4-FFF2-40B4-BE49-F238E27FC236}">
                <a16:creationId xmlns:a16="http://schemas.microsoft.com/office/drawing/2014/main" id="{BB1E2896-6B14-4AF5-9CEE-35C2D3F4575D}"/>
              </a:ext>
            </a:extLst>
          </p:cNvPr>
          <p:cNvSpPr txBox="1"/>
          <p:nvPr/>
        </p:nvSpPr>
        <p:spPr>
          <a:xfrm>
            <a:off x="427705" y="1033444"/>
            <a:ext cx="7241457" cy="458523"/>
          </a:xfrm>
          <a:prstGeom prst="rect">
            <a:avLst/>
          </a:prstGeom>
          <a:noFill/>
        </p:spPr>
        <p:txBody>
          <a:bodyPr wrap="square">
            <a:spAutoFit/>
          </a:bodyPr>
          <a:lstStyle/>
          <a:p>
            <a:pPr algn="just">
              <a:lnSpc>
                <a:spcPct val="150000"/>
              </a:lnSpc>
            </a:pPr>
            <a:r>
              <a:rPr lang="en-US" b="1" dirty="0">
                <a:solidFill>
                  <a:srgbClr val="FFC000"/>
                </a:solidFill>
                <a:latin typeface="Bookman Old Style" panose="02050604050505020204" pitchFamily="18" charset="0"/>
              </a:rPr>
              <a:t>3. Cloud Computing in Biology</a:t>
            </a:r>
          </a:p>
        </p:txBody>
      </p:sp>
      <p:pic>
        <p:nvPicPr>
          <p:cNvPr id="5" name="Picture 4">
            <a:extLst>
              <a:ext uri="{FF2B5EF4-FFF2-40B4-BE49-F238E27FC236}">
                <a16:creationId xmlns:a16="http://schemas.microsoft.com/office/drawing/2014/main" id="{10E23017-968E-4E8F-B481-C974B1904297}"/>
              </a:ext>
            </a:extLst>
          </p:cNvPr>
          <p:cNvPicPr>
            <a:picLocks noChangeAspect="1"/>
          </p:cNvPicPr>
          <p:nvPr/>
        </p:nvPicPr>
        <p:blipFill>
          <a:blip r:embed="rId4"/>
          <a:stretch>
            <a:fillRect/>
          </a:stretch>
        </p:blipFill>
        <p:spPr>
          <a:xfrm>
            <a:off x="222715" y="1684753"/>
            <a:ext cx="5829041" cy="4775041"/>
          </a:xfrm>
          <a:prstGeom prst="rect">
            <a:avLst/>
          </a:prstGeom>
        </p:spPr>
      </p:pic>
      <p:pic>
        <p:nvPicPr>
          <p:cNvPr id="9" name="Picture 8">
            <a:extLst>
              <a:ext uri="{FF2B5EF4-FFF2-40B4-BE49-F238E27FC236}">
                <a16:creationId xmlns:a16="http://schemas.microsoft.com/office/drawing/2014/main" id="{07036D67-2AC2-4D1C-9F45-0CF88720FBCF}"/>
              </a:ext>
            </a:extLst>
          </p:cNvPr>
          <p:cNvPicPr>
            <a:picLocks noChangeAspect="1"/>
          </p:cNvPicPr>
          <p:nvPr/>
        </p:nvPicPr>
        <p:blipFill>
          <a:blip r:embed="rId5"/>
          <a:stretch>
            <a:fillRect/>
          </a:stretch>
        </p:blipFill>
        <p:spPr>
          <a:xfrm>
            <a:off x="6137035" y="1684753"/>
            <a:ext cx="5829041" cy="4775041"/>
          </a:xfrm>
          <a:prstGeom prst="rect">
            <a:avLst/>
          </a:prstGeom>
        </p:spPr>
      </p:pic>
    </p:spTree>
    <p:extLst>
      <p:ext uri="{BB962C8B-B14F-4D97-AF65-F5344CB8AC3E}">
        <p14:creationId xmlns:p14="http://schemas.microsoft.com/office/powerpoint/2010/main" val="3784297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2211D-5133-4D68-9DC4-5F9E6A2A9D83}"/>
              </a:ext>
            </a:extLst>
          </p:cNvPr>
          <p:cNvSpPr>
            <a:spLocks noGrp="1"/>
          </p:cNvSpPr>
          <p:nvPr>
            <p:ph type="ctrTitle"/>
          </p:nvPr>
        </p:nvSpPr>
        <p:spPr>
          <a:xfrm>
            <a:off x="218743" y="128737"/>
            <a:ext cx="8027379" cy="711921"/>
          </a:xfrm>
        </p:spPr>
        <p:txBody>
          <a:bodyPr anchor="b">
            <a:normAutofit/>
          </a:bodyPr>
          <a:lstStyle/>
          <a:p>
            <a:pPr algn="ctr"/>
            <a:r>
              <a:rPr lang="en-IN" sz="4000" dirty="0">
                <a:latin typeface="Algerian" panose="04020705040A02060702" pitchFamily="82" charset="0"/>
              </a:rPr>
              <a:t>Unit V – </a:t>
            </a:r>
            <a:r>
              <a:rPr lang="en-US" sz="4000" dirty="0">
                <a:latin typeface="Algerian" panose="04020705040A02060702" pitchFamily="82" charset="0"/>
              </a:rPr>
              <a:t>Cloud Applications </a:t>
            </a:r>
            <a:endParaRPr lang="en-IN" sz="4000" dirty="0">
              <a:latin typeface="Algerian" panose="04020705040A02060702" pitchFamily="82" charset="0"/>
            </a:endParaRPr>
          </a:p>
        </p:txBody>
      </p:sp>
      <p:sp>
        <p:nvSpPr>
          <p:cNvPr id="91" name="Oval 90">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Freeform: Shape 92">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5" name="Freeform: Shape 94">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7" name="Oval 96">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Text&#10;&#10;Description automatically generated with medium confidence">
            <a:extLst>
              <a:ext uri="{FF2B5EF4-FFF2-40B4-BE49-F238E27FC236}">
                <a16:creationId xmlns:a16="http://schemas.microsoft.com/office/drawing/2014/main" id="{CE87C2C8-4B12-407D-A68E-82B3918CB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029" y="78568"/>
            <a:ext cx="2545658" cy="1272829"/>
          </a:xfrm>
          <a:prstGeom prst="rect">
            <a:avLst/>
          </a:prstGeom>
        </p:spPr>
      </p:pic>
      <p:sp>
        <p:nvSpPr>
          <p:cNvPr id="14" name="TextBox 13">
            <a:extLst>
              <a:ext uri="{FF2B5EF4-FFF2-40B4-BE49-F238E27FC236}">
                <a16:creationId xmlns:a16="http://schemas.microsoft.com/office/drawing/2014/main" id="{BB1E2896-6B14-4AF5-9CEE-35C2D3F4575D}"/>
              </a:ext>
            </a:extLst>
          </p:cNvPr>
          <p:cNvSpPr txBox="1"/>
          <p:nvPr/>
        </p:nvSpPr>
        <p:spPr>
          <a:xfrm>
            <a:off x="427705" y="1033444"/>
            <a:ext cx="7241457" cy="458523"/>
          </a:xfrm>
          <a:prstGeom prst="rect">
            <a:avLst/>
          </a:prstGeom>
          <a:noFill/>
        </p:spPr>
        <p:txBody>
          <a:bodyPr wrap="square">
            <a:spAutoFit/>
          </a:bodyPr>
          <a:lstStyle/>
          <a:p>
            <a:pPr algn="just">
              <a:lnSpc>
                <a:spcPct val="150000"/>
              </a:lnSpc>
            </a:pPr>
            <a:r>
              <a:rPr lang="en-US" b="1" dirty="0">
                <a:solidFill>
                  <a:srgbClr val="FFC000"/>
                </a:solidFill>
                <a:latin typeface="Bookman Old Style" panose="02050604050505020204" pitchFamily="18" charset="0"/>
              </a:rPr>
              <a:t>3. Cloud Computing in Biology</a:t>
            </a:r>
          </a:p>
        </p:txBody>
      </p:sp>
      <p:pic>
        <p:nvPicPr>
          <p:cNvPr id="6" name="Picture 5">
            <a:extLst>
              <a:ext uri="{FF2B5EF4-FFF2-40B4-BE49-F238E27FC236}">
                <a16:creationId xmlns:a16="http://schemas.microsoft.com/office/drawing/2014/main" id="{359C1371-24BA-4F1D-A0C2-0D37A795C43B}"/>
              </a:ext>
            </a:extLst>
          </p:cNvPr>
          <p:cNvPicPr>
            <a:picLocks noChangeAspect="1"/>
          </p:cNvPicPr>
          <p:nvPr/>
        </p:nvPicPr>
        <p:blipFill>
          <a:blip r:embed="rId4"/>
          <a:stretch>
            <a:fillRect/>
          </a:stretch>
        </p:blipFill>
        <p:spPr>
          <a:xfrm>
            <a:off x="5950563" y="1632145"/>
            <a:ext cx="6049322" cy="4804537"/>
          </a:xfrm>
          <a:prstGeom prst="rect">
            <a:avLst/>
          </a:prstGeom>
        </p:spPr>
      </p:pic>
      <p:pic>
        <p:nvPicPr>
          <p:cNvPr id="8" name="Picture 7">
            <a:extLst>
              <a:ext uri="{FF2B5EF4-FFF2-40B4-BE49-F238E27FC236}">
                <a16:creationId xmlns:a16="http://schemas.microsoft.com/office/drawing/2014/main" id="{CCA4BB07-A0DA-498A-94E7-2031E134B615}"/>
              </a:ext>
            </a:extLst>
          </p:cNvPr>
          <p:cNvPicPr>
            <a:picLocks noChangeAspect="1"/>
          </p:cNvPicPr>
          <p:nvPr/>
        </p:nvPicPr>
        <p:blipFill>
          <a:blip r:embed="rId5"/>
          <a:stretch>
            <a:fillRect/>
          </a:stretch>
        </p:blipFill>
        <p:spPr>
          <a:xfrm>
            <a:off x="236828" y="1634276"/>
            <a:ext cx="5512237" cy="4802405"/>
          </a:xfrm>
          <a:prstGeom prst="rect">
            <a:avLst/>
          </a:prstGeom>
        </p:spPr>
      </p:pic>
    </p:spTree>
    <p:extLst>
      <p:ext uri="{BB962C8B-B14F-4D97-AF65-F5344CB8AC3E}">
        <p14:creationId xmlns:p14="http://schemas.microsoft.com/office/powerpoint/2010/main" val="360378572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8035</TotalTime>
  <Words>1347</Words>
  <Application>Microsoft Office PowerPoint</Application>
  <PresentationFormat>Widescreen</PresentationFormat>
  <Paragraphs>100</Paragraphs>
  <Slides>21</Slides>
  <Notes>21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21</vt:i4>
      </vt:variant>
    </vt:vector>
  </HeadingPairs>
  <TitlesOfParts>
    <vt:vector size="37" baseType="lpstr">
      <vt:lpstr>Algerian</vt:lpstr>
      <vt:lpstr>Arial</vt:lpstr>
      <vt:lpstr>Arial</vt:lpstr>
      <vt:lpstr>Bookman Old Style</vt:lpstr>
      <vt:lpstr>Calibri</vt:lpstr>
      <vt:lpstr>charter</vt:lpstr>
      <vt:lpstr>Karla</vt:lpstr>
      <vt:lpstr>Lato-Regular</vt:lpstr>
      <vt:lpstr>LatoWeb</vt:lpstr>
      <vt:lpstr>Montserrat</vt:lpstr>
      <vt:lpstr>Open Sans</vt:lpstr>
      <vt:lpstr>Roboto</vt:lpstr>
      <vt:lpstr>Sitka Heading</vt:lpstr>
      <vt:lpstr>Source Sans Pro</vt:lpstr>
      <vt:lpstr>Wingdings</vt:lpstr>
      <vt:lpstr>3DFloatVTI</vt:lpstr>
      <vt:lpstr>Unit V – Cloud Applications </vt:lpstr>
      <vt:lpstr>Unit V – Cloud Applications </vt:lpstr>
      <vt:lpstr>Unit V – Cloud Applications </vt:lpstr>
      <vt:lpstr>Unit V – Cloud Applications </vt:lpstr>
      <vt:lpstr>Unit V – Cloud Applications </vt:lpstr>
      <vt:lpstr>Unit V – Cloud Applications </vt:lpstr>
      <vt:lpstr>Unit V – Cloud Applications </vt:lpstr>
      <vt:lpstr>Unit V – Cloud Applications </vt:lpstr>
      <vt:lpstr>Unit V – Cloud Applications </vt:lpstr>
      <vt:lpstr>Unit V – Cloud Applications </vt:lpstr>
      <vt:lpstr>Unit V – Cloud Applications </vt:lpstr>
      <vt:lpstr>Unit V – Cloud Applications </vt:lpstr>
      <vt:lpstr>Unit V – Cloud Applications </vt:lpstr>
      <vt:lpstr>Unit V – Cloud Applications </vt:lpstr>
      <vt:lpstr>Unit V – Cloud Applications </vt:lpstr>
      <vt:lpstr>Unit V – Cloud Applications </vt:lpstr>
      <vt:lpstr>Unit V – Cloud Applications </vt:lpstr>
      <vt:lpstr>Unit V – Cloud Applications </vt:lpstr>
      <vt:lpstr>Unit V – Cloud Applications </vt:lpstr>
      <vt:lpstr>Unit V – Cloud Applications </vt:lpstr>
      <vt:lpstr>Unit V – Cloud Applications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Sem-IV</dc:title>
  <dc:creator>36053 BAHEKAR PRANAV PRASHANT</dc:creator>
  <cp:lastModifiedBy>vijay kolte</cp:lastModifiedBy>
  <cp:revision>1281</cp:revision>
  <dcterms:created xsi:type="dcterms:W3CDTF">2021-01-20T14:22:03Z</dcterms:created>
  <dcterms:modified xsi:type="dcterms:W3CDTF">2022-08-03T05:34:56Z</dcterms:modified>
</cp:coreProperties>
</file>