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58" r:id="rId4"/>
    <p:sldId id="259" r:id="rId5"/>
    <p:sldId id="265" r:id="rId6"/>
    <p:sldId id="264" r:id="rId7"/>
    <p:sldId id="263"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olte" initials="vk" lastIdx="1" clrIdx="0">
    <p:extLst>
      <p:ext uri="{19B8F6BF-5375-455C-9EA6-DF929625EA0E}">
        <p15:presenceInfo xmlns:p15="http://schemas.microsoft.com/office/powerpoint/2012/main" userId="S::vijaykolte@dietms.org::1cd3132f-302e-4724-ba98-cf8e55f1cf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218" autoAdjust="0"/>
  </p:normalViewPr>
  <p:slideViewPr>
    <p:cSldViewPr snapToGrid="0">
      <p:cViewPr varScale="1">
        <p:scale>
          <a:sx n="45" d="100"/>
          <a:sy n="45" d="100"/>
        </p:scale>
        <p:origin x="16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5CE90-DD02-43CB-B020-B3B8DDF8AE7C}"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D9E63-AEEB-444F-929A-138ED7A82790}" type="slidenum">
              <a:rPr lang="en-US" smtClean="0"/>
              <a:t>‹#›</a:t>
            </a:fld>
            <a:endParaRPr lang="en-US"/>
          </a:p>
        </p:txBody>
      </p:sp>
    </p:spTree>
    <p:extLst>
      <p:ext uri="{BB962C8B-B14F-4D97-AF65-F5344CB8AC3E}">
        <p14:creationId xmlns:p14="http://schemas.microsoft.com/office/powerpoint/2010/main" val="5527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ciencedirect.com/topics/computer-science/distributed-file-system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ciencedirect.com/topics/computer-science/data-intensive-applica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a:t>
            </a:fld>
            <a:endParaRPr lang="en-US"/>
          </a:p>
        </p:txBody>
      </p:sp>
    </p:spTree>
    <p:extLst>
      <p:ext uri="{BB962C8B-B14F-4D97-AF65-F5344CB8AC3E}">
        <p14:creationId xmlns:p14="http://schemas.microsoft.com/office/powerpoint/2010/main" val="3795440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i="0" dirty="0">
                <a:solidFill>
                  <a:srgbClr val="2E2E2E"/>
                </a:solidFill>
                <a:effectLst/>
                <a:latin typeface="NexusSans"/>
              </a:rPr>
              <a:t>Foundation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02124"/>
                </a:solidFill>
                <a:effectLst/>
                <a:latin typeface="arial" panose="020B0604020202020204" pitchFamily="34" charset="0"/>
              </a:rPr>
              <a:t>Foundation services identify </a:t>
            </a:r>
            <a:r>
              <a:rPr lang="en-US" b="1" i="0" dirty="0">
                <a:solidFill>
                  <a:srgbClr val="202124"/>
                </a:solidFill>
                <a:effectLst/>
                <a:latin typeface="arial" panose="020B0604020202020204" pitchFamily="34" charset="0"/>
              </a:rPr>
              <a:t>the core system of the Aneka middleware</a:t>
            </a:r>
            <a:r>
              <a:rPr lang="en-US" b="0" i="0" dirty="0">
                <a:solidFill>
                  <a:srgbClr val="202124"/>
                </a:solidFill>
                <a:effectLst/>
                <a:latin typeface="arial" panose="020B0604020202020204" pitchFamily="34" charset="0"/>
              </a:rPr>
              <a:t>, providing a set of basic features to enable Aneka containers to perform specialized and specific sets of tasks. Execution services directly deal with the scheduling and execution of applications in the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i="0" dirty="0">
                <a:solidFill>
                  <a:srgbClr val="2E2E2E"/>
                </a:solidFill>
                <a:effectLst/>
                <a:latin typeface="NexusSans"/>
              </a:rPr>
              <a:t>Storage management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E2E2E"/>
                </a:solidFill>
                <a:effectLst/>
                <a:latin typeface="NexusSans"/>
              </a:rPr>
              <a:t>Aneka offers two different facilities for storage management: a centralized file storage, which is mostly used for the execution of compute-intensive applications, and a </a:t>
            </a:r>
            <a:r>
              <a:rPr lang="en-US" b="0" i="0" dirty="0">
                <a:solidFill>
                  <a:srgbClr val="2E2E2E"/>
                </a:solidFill>
                <a:effectLst/>
                <a:latin typeface="NexusSans"/>
                <a:hlinkClick r:id="rId3" tooltip="Learn more about Distributed File Systems from ScienceDirect's AI-generated Topic Pages"/>
              </a:rPr>
              <a:t>distributed file system</a:t>
            </a:r>
            <a:r>
              <a:rPr lang="en-US" b="0" i="0" dirty="0">
                <a:solidFill>
                  <a:srgbClr val="2E2E2E"/>
                </a:solidFill>
                <a:effectLst/>
                <a:latin typeface="NexusSans"/>
              </a:rPr>
              <a:t>, which is more suitable for the execution of </a:t>
            </a:r>
            <a:r>
              <a:rPr lang="en-US" b="0" i="0" dirty="0">
                <a:solidFill>
                  <a:srgbClr val="2E2E2E"/>
                </a:solidFill>
                <a:effectLst/>
                <a:latin typeface="NexusSans"/>
                <a:hlinkClick r:id="rId4" tooltip="Learn more about Data Intensive Application from ScienceDirect's AI-generated Topic Pages"/>
              </a:rPr>
              <a:t>data-intensive applications</a:t>
            </a:r>
            <a:r>
              <a:rPr lang="en-US" b="0" i="0" dirty="0">
                <a:solidFill>
                  <a:srgbClr val="2E2E2E"/>
                </a:solidFill>
                <a:effectLst/>
                <a:latin typeface="NexusSans"/>
              </a:rPr>
              <a:t>.</a:t>
            </a:r>
            <a:endParaRPr lang="en-IN" b="1" i="0" dirty="0">
              <a:solidFill>
                <a:srgbClr val="2E2E2E"/>
              </a:solidFill>
              <a:effectLst/>
              <a:latin typeface="Nexus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10</a:t>
            </a:fld>
            <a:endParaRPr lang="en-US"/>
          </a:p>
        </p:txBody>
      </p:sp>
    </p:spTree>
    <p:extLst>
      <p:ext uri="{BB962C8B-B14F-4D97-AF65-F5344CB8AC3E}">
        <p14:creationId xmlns:p14="http://schemas.microsoft.com/office/powerpoint/2010/main" val="3236517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11</a:t>
            </a:fld>
            <a:endParaRPr lang="en-US"/>
          </a:p>
        </p:txBody>
      </p:sp>
    </p:spTree>
    <p:extLst>
      <p:ext uri="{BB962C8B-B14F-4D97-AF65-F5344CB8AC3E}">
        <p14:creationId xmlns:p14="http://schemas.microsoft.com/office/powerpoint/2010/main" val="425288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12</a:t>
            </a:fld>
            <a:endParaRPr lang="en-US"/>
          </a:p>
        </p:txBody>
      </p:sp>
    </p:spTree>
    <p:extLst>
      <p:ext uri="{BB962C8B-B14F-4D97-AF65-F5344CB8AC3E}">
        <p14:creationId xmlns:p14="http://schemas.microsoft.com/office/powerpoint/2010/main" val="470025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13</a:t>
            </a:fld>
            <a:endParaRPr lang="en-US"/>
          </a:p>
        </p:txBody>
      </p:sp>
    </p:spTree>
    <p:extLst>
      <p:ext uri="{BB962C8B-B14F-4D97-AF65-F5344CB8AC3E}">
        <p14:creationId xmlns:p14="http://schemas.microsoft.com/office/powerpoint/2010/main" val="18459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14</a:t>
            </a:fld>
            <a:endParaRPr lang="en-US"/>
          </a:p>
        </p:txBody>
      </p:sp>
    </p:spTree>
    <p:extLst>
      <p:ext uri="{BB962C8B-B14F-4D97-AF65-F5344CB8AC3E}">
        <p14:creationId xmlns:p14="http://schemas.microsoft.com/office/powerpoint/2010/main" val="205280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15</a:t>
            </a:fld>
            <a:endParaRPr lang="en-US"/>
          </a:p>
        </p:txBody>
      </p:sp>
    </p:spTree>
    <p:extLst>
      <p:ext uri="{BB962C8B-B14F-4D97-AF65-F5344CB8AC3E}">
        <p14:creationId xmlns:p14="http://schemas.microsoft.com/office/powerpoint/2010/main" val="424590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16</a:t>
            </a:fld>
            <a:endParaRPr lang="en-US"/>
          </a:p>
        </p:txBody>
      </p:sp>
    </p:spTree>
    <p:extLst>
      <p:ext uri="{BB962C8B-B14F-4D97-AF65-F5344CB8AC3E}">
        <p14:creationId xmlns:p14="http://schemas.microsoft.com/office/powerpoint/2010/main" val="3894165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17</a:t>
            </a:fld>
            <a:endParaRPr lang="en-US"/>
          </a:p>
        </p:txBody>
      </p:sp>
    </p:spTree>
    <p:extLst>
      <p:ext uri="{BB962C8B-B14F-4D97-AF65-F5344CB8AC3E}">
        <p14:creationId xmlns:p14="http://schemas.microsoft.com/office/powerpoint/2010/main" val="433359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18</a:t>
            </a:fld>
            <a:endParaRPr lang="en-US"/>
          </a:p>
        </p:txBody>
      </p:sp>
    </p:spTree>
    <p:extLst>
      <p:ext uri="{BB962C8B-B14F-4D97-AF65-F5344CB8AC3E}">
        <p14:creationId xmlns:p14="http://schemas.microsoft.com/office/powerpoint/2010/main" val="183839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19</a:t>
            </a:fld>
            <a:endParaRPr lang="en-US"/>
          </a:p>
        </p:txBody>
      </p:sp>
    </p:spTree>
    <p:extLst>
      <p:ext uri="{BB962C8B-B14F-4D97-AF65-F5344CB8AC3E}">
        <p14:creationId xmlns:p14="http://schemas.microsoft.com/office/powerpoint/2010/main" val="3957892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33"/>
                </a:solidFill>
                <a:effectLst/>
                <a:latin typeface="Arial" panose="020B0604020202020204" pitchFamily="34" charset="0"/>
              </a:rPr>
              <a:t>One of the notable characteristics of Aneka PaaS is to support provisioning of private cloud resources ranging from desktops, clusters to virtual datacenters using VMWare, Citrix Zen server and public cloud resources such as Windows Azure, Amazon EC2, and </a:t>
            </a:r>
            <a:r>
              <a:rPr lang="en-US" b="0" i="0" dirty="0" err="1">
                <a:solidFill>
                  <a:srgbClr val="000033"/>
                </a:solidFill>
                <a:effectLst/>
                <a:latin typeface="Arial" panose="020B0604020202020204" pitchFamily="34" charset="0"/>
              </a:rPr>
              <a:t>GoGrid</a:t>
            </a:r>
            <a:r>
              <a:rPr lang="en-US" b="0" i="0" dirty="0">
                <a:solidFill>
                  <a:srgbClr val="000033"/>
                </a:solidFill>
                <a:effectLst/>
                <a:latin typeface="Arial" panose="020B0604020202020204" pitchFamily="34" charset="0"/>
              </a:rPr>
              <a:t> Cloud Service.</a:t>
            </a:r>
            <a:endParaRPr lang="en-US" b="1" i="0" dirty="0">
              <a:solidFill>
                <a:srgbClr val="000033"/>
              </a:solidFill>
              <a:effectLst/>
              <a:latin typeface="Arial" panose="020B0604020202020204" pitchFamily="34" charset="0"/>
            </a:endParaRPr>
          </a:p>
          <a:p>
            <a:pPr algn="l"/>
            <a:endParaRPr lang="en-US" b="1" i="0" dirty="0">
              <a:solidFill>
                <a:srgbClr val="000033"/>
              </a:solidFill>
              <a:effectLst/>
              <a:latin typeface="Arial" panose="020B0604020202020204" pitchFamily="34" charset="0"/>
            </a:endParaRPr>
          </a:p>
          <a:p>
            <a:pPr algn="l"/>
            <a:r>
              <a:rPr lang="en-US" b="1" i="0" dirty="0">
                <a:solidFill>
                  <a:srgbClr val="000033"/>
                </a:solidFill>
                <a:effectLst/>
                <a:latin typeface="Arial" panose="020B0604020202020204" pitchFamily="34" charset="0"/>
              </a:rPr>
              <a:t>Highlights of Aneka</a:t>
            </a:r>
          </a:p>
          <a:p>
            <a:pPr algn="l"/>
            <a:endParaRPr lang="en-US" b="1" i="0" dirty="0">
              <a:solidFill>
                <a:srgbClr val="000033"/>
              </a:solidFill>
              <a:effectLst/>
              <a:latin typeface="Arial" panose="020B0604020202020204" pitchFamily="34" charset="0"/>
            </a:endParaRPr>
          </a:p>
          <a:p>
            <a:pPr algn="l"/>
            <a:r>
              <a:rPr lang="en-US" b="1" i="0" dirty="0">
                <a:solidFill>
                  <a:srgbClr val="000033"/>
                </a:solidFill>
                <a:effectLst/>
                <a:latin typeface="Arial" panose="020B0604020202020204" pitchFamily="34" charset="0"/>
              </a:rPr>
              <a:t>Technical Value</a:t>
            </a:r>
          </a:p>
          <a:p>
            <a:endParaRPr lang="en-US" b="1" dirty="0"/>
          </a:p>
          <a:p>
            <a:pPr algn="l"/>
            <a:r>
              <a:rPr lang="en-US" b="1" i="0" dirty="0">
                <a:solidFill>
                  <a:srgbClr val="000033"/>
                </a:solidFill>
                <a:effectLst/>
                <a:latin typeface="Arial" panose="020B0604020202020204" pitchFamily="34" charset="0"/>
              </a:rPr>
              <a:t>Business Value</a:t>
            </a:r>
          </a:p>
          <a:p>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2</a:t>
            </a:fld>
            <a:endParaRPr lang="en-US"/>
          </a:p>
        </p:txBody>
      </p:sp>
    </p:spTree>
    <p:extLst>
      <p:ext uri="{BB962C8B-B14F-4D97-AF65-F5344CB8AC3E}">
        <p14:creationId xmlns:p14="http://schemas.microsoft.com/office/powerpoint/2010/main" val="59425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20</a:t>
            </a:fld>
            <a:endParaRPr lang="en-US"/>
          </a:p>
        </p:txBody>
      </p:sp>
    </p:spTree>
    <p:extLst>
      <p:ext uri="{BB962C8B-B14F-4D97-AF65-F5344CB8AC3E}">
        <p14:creationId xmlns:p14="http://schemas.microsoft.com/office/powerpoint/2010/main" val="243305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21</a:t>
            </a:fld>
            <a:endParaRPr lang="en-US"/>
          </a:p>
        </p:txBody>
      </p:sp>
    </p:spTree>
    <p:extLst>
      <p:ext uri="{BB962C8B-B14F-4D97-AF65-F5344CB8AC3E}">
        <p14:creationId xmlns:p14="http://schemas.microsoft.com/office/powerpoint/2010/main" val="151340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22</a:t>
            </a:fld>
            <a:endParaRPr lang="en-US"/>
          </a:p>
        </p:txBody>
      </p:sp>
    </p:spTree>
    <p:extLst>
      <p:ext uri="{BB962C8B-B14F-4D97-AF65-F5344CB8AC3E}">
        <p14:creationId xmlns:p14="http://schemas.microsoft.com/office/powerpoint/2010/main" val="2823014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i="0" dirty="0">
              <a:solidFill>
                <a:srgbClr val="2E2E2E"/>
              </a:solidFill>
              <a:effectLst/>
              <a:latin typeface="NexusSans"/>
            </a:endParaRP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23</a:t>
            </a:fld>
            <a:endParaRPr lang="en-US"/>
          </a:p>
        </p:txBody>
      </p:sp>
    </p:spTree>
    <p:extLst>
      <p:ext uri="{BB962C8B-B14F-4D97-AF65-F5344CB8AC3E}">
        <p14:creationId xmlns:p14="http://schemas.microsoft.com/office/powerpoint/2010/main" val="425096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00033"/>
                </a:solidFill>
                <a:effectLst/>
                <a:latin typeface="Arial" panose="020B0604020202020204" pitchFamily="34" charset="0"/>
              </a:rPr>
              <a:t>The Aneka based computing cloud is a collection of physical and virtualized resources connected through a network, which are either the Internet or a private intranet.</a:t>
            </a:r>
          </a:p>
          <a:p>
            <a:pPr marL="171450" indent="-171450">
              <a:buFont typeface="Arial" panose="020B0604020202020204" pitchFamily="34" charset="0"/>
              <a:buChar char="•"/>
            </a:pPr>
            <a:r>
              <a:rPr lang="en-US" b="0" i="0" dirty="0">
                <a:solidFill>
                  <a:srgbClr val="000033"/>
                </a:solidFill>
                <a:effectLst/>
                <a:latin typeface="Arial" panose="020B0604020202020204" pitchFamily="34" charset="0"/>
              </a:rPr>
              <a:t>Each of these resources hosts an instance of the Aneka Container representing the runtime environment where the distributed applications are executed.</a:t>
            </a:r>
          </a:p>
          <a:p>
            <a:pPr marL="171450" indent="-171450">
              <a:buFont typeface="Arial" panose="020B0604020202020204" pitchFamily="34" charset="0"/>
              <a:buChar char="•"/>
            </a:pPr>
            <a:r>
              <a:rPr lang="en-US" b="0" i="0" dirty="0">
                <a:solidFill>
                  <a:srgbClr val="000033"/>
                </a:solidFill>
                <a:effectLst/>
                <a:latin typeface="Arial" panose="020B0604020202020204" pitchFamily="34" charset="0"/>
              </a:rPr>
              <a:t>The container provides the basic management features of the single node and leverages all the other operations on the services that it is hosting.</a:t>
            </a:r>
          </a:p>
          <a:p>
            <a:pPr marL="0" indent="0">
              <a:buFont typeface="Arial" panose="020B0604020202020204" pitchFamily="34" charset="0"/>
              <a:buNone/>
            </a:pPr>
            <a:endParaRPr lang="en-US" b="1" i="0" dirty="0">
              <a:solidFill>
                <a:srgbClr val="000033"/>
              </a:solidFill>
              <a:effectLst/>
              <a:latin typeface="Arial" panose="020B0604020202020204" pitchFamily="34" charset="0"/>
            </a:endParaRPr>
          </a:p>
          <a:p>
            <a:pPr marL="0" indent="0">
              <a:buFont typeface="Arial" panose="020B0604020202020204" pitchFamily="34" charset="0"/>
              <a:buNone/>
            </a:pPr>
            <a:r>
              <a:rPr lang="en-US" b="1" i="0" dirty="0">
                <a:solidFill>
                  <a:srgbClr val="000033"/>
                </a:solidFill>
                <a:effectLst/>
                <a:latin typeface="Arial" panose="020B0604020202020204" pitchFamily="34" charset="0"/>
              </a:rPr>
              <a:t>The services are broken up into fabric, foundation, and execution services.</a:t>
            </a:r>
          </a:p>
          <a:p>
            <a:pPr marL="0" indent="0">
              <a:buFont typeface="Arial" panose="020B0604020202020204" pitchFamily="34" charset="0"/>
              <a:buNone/>
            </a:pPr>
            <a:endParaRPr lang="en-US" b="1" i="0" dirty="0">
              <a:solidFill>
                <a:srgbClr val="000033"/>
              </a:solidFill>
              <a:effectLst/>
              <a:latin typeface="Arial" panose="020B0604020202020204" pitchFamily="34" charset="0"/>
            </a:endParaRPr>
          </a:p>
          <a:p>
            <a:pPr marL="171450" indent="-171450">
              <a:buFont typeface="Wingdings" panose="05000000000000000000" pitchFamily="2" charset="2"/>
              <a:buChar char="Ø"/>
            </a:pPr>
            <a:r>
              <a:rPr lang="en-US" b="1" i="0" dirty="0">
                <a:solidFill>
                  <a:srgbClr val="000033"/>
                </a:solidFill>
                <a:effectLst/>
                <a:latin typeface="Arial" panose="020B0604020202020204" pitchFamily="34" charset="0"/>
              </a:rPr>
              <a:t>Fabric services</a:t>
            </a:r>
            <a:r>
              <a:rPr lang="en-US" b="0" i="0" dirty="0">
                <a:solidFill>
                  <a:srgbClr val="000033"/>
                </a:solidFill>
                <a:effectLst/>
                <a:latin typeface="Arial" panose="020B0604020202020204" pitchFamily="34" charset="0"/>
              </a:rPr>
              <a:t> directly interact with the node through the Platform Abstraction Layer (PAL) and perform hardware profiling and dynamic resource provisioning.</a:t>
            </a:r>
          </a:p>
          <a:p>
            <a:pPr marL="171450" indent="-171450">
              <a:buFont typeface="Wingdings" panose="05000000000000000000" pitchFamily="2" charset="2"/>
              <a:buChar char="Ø"/>
            </a:pPr>
            <a:r>
              <a:rPr lang="en-US" b="1" i="0" dirty="0">
                <a:solidFill>
                  <a:srgbClr val="000033"/>
                </a:solidFill>
                <a:effectLst/>
                <a:latin typeface="Arial" panose="020B0604020202020204" pitchFamily="34" charset="0"/>
              </a:rPr>
              <a:t>Foundation services</a:t>
            </a:r>
            <a:r>
              <a:rPr lang="en-US" b="0" i="0" dirty="0">
                <a:solidFill>
                  <a:srgbClr val="000033"/>
                </a:solidFill>
                <a:effectLst/>
                <a:latin typeface="Arial" panose="020B0604020202020204" pitchFamily="34" charset="0"/>
              </a:rPr>
              <a:t> identify the core system of the Aneka middleware, providing a set of basic features to enable Aneka containers to perform specialized and specific sets of tasks.</a:t>
            </a:r>
          </a:p>
          <a:p>
            <a:pPr marL="171450" indent="-171450">
              <a:buFont typeface="Wingdings" panose="05000000000000000000" pitchFamily="2" charset="2"/>
              <a:buChar char="Ø"/>
            </a:pPr>
            <a:r>
              <a:rPr lang="en-US" b="1" i="0" dirty="0">
                <a:solidFill>
                  <a:srgbClr val="000033"/>
                </a:solidFill>
                <a:effectLst/>
                <a:latin typeface="Arial" panose="020B0604020202020204" pitchFamily="34" charset="0"/>
              </a:rPr>
              <a:t> Execution services</a:t>
            </a:r>
            <a:r>
              <a:rPr lang="en-US" b="0" i="0" dirty="0">
                <a:solidFill>
                  <a:srgbClr val="000033"/>
                </a:solidFill>
                <a:effectLst/>
                <a:latin typeface="Arial" panose="020B0604020202020204" pitchFamily="34" charset="0"/>
              </a:rPr>
              <a:t> directly deal with the scheduling and execution of applications in the Cloud.</a:t>
            </a: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3</a:t>
            </a:fld>
            <a:endParaRPr lang="en-US"/>
          </a:p>
        </p:txBody>
      </p:sp>
    </p:spTree>
    <p:extLst>
      <p:ext uri="{BB962C8B-B14F-4D97-AF65-F5344CB8AC3E}">
        <p14:creationId xmlns:p14="http://schemas.microsoft.com/office/powerpoint/2010/main" val="132621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4</a:t>
            </a:fld>
            <a:endParaRPr lang="en-US"/>
          </a:p>
        </p:txBody>
      </p:sp>
    </p:spTree>
    <p:extLst>
      <p:ext uri="{BB962C8B-B14F-4D97-AF65-F5344CB8AC3E}">
        <p14:creationId xmlns:p14="http://schemas.microsoft.com/office/powerpoint/2010/main" val="834450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role on Windows Azure refers to a discrete scalable component built with managed code. Windows Azure currently supports three kinds of roles.</a:t>
            </a:r>
          </a:p>
          <a:p>
            <a:pPr marL="0" indent="0">
              <a:buFont typeface="Arial" panose="020B0604020202020204" pitchFamily="34" charset="0"/>
              <a:buNone/>
            </a:pPr>
            <a:endParaRPr lang="en-US" b="1" dirty="0"/>
          </a:p>
          <a:p>
            <a:pPr marL="228600" indent="-228600">
              <a:buFont typeface="Arial" panose="020B0604020202020204" pitchFamily="34" charset="0"/>
              <a:buAutoNum type="arabicPeriod"/>
            </a:pPr>
            <a:r>
              <a:rPr lang="en-US" b="1" dirty="0"/>
              <a:t>Web Role:</a:t>
            </a:r>
            <a:r>
              <a:rPr lang="en-US" dirty="0"/>
              <a:t> a Web role is a role that is customized for Web application programming as is supported by IIS 7.</a:t>
            </a:r>
          </a:p>
          <a:p>
            <a:pPr marL="228600" indent="-228600">
              <a:buFont typeface="Arial" panose="020B0604020202020204" pitchFamily="34" charset="0"/>
              <a:buAutoNum type="arabicPeriod"/>
            </a:pPr>
            <a:endParaRPr lang="en-US" b="1" dirty="0"/>
          </a:p>
          <a:p>
            <a:pPr marL="228600" indent="-228600">
              <a:buFont typeface="Arial" panose="020B0604020202020204" pitchFamily="34" charset="0"/>
              <a:buAutoNum type="arabicPeriod"/>
            </a:pPr>
            <a:r>
              <a:rPr lang="en-US" b="1" dirty="0"/>
              <a:t>Worker Role:</a:t>
            </a:r>
            <a:r>
              <a:rPr lang="en-US" dirty="0"/>
              <a:t> a worker role is a role that is useful for generalized development. It is designed to run a variety of Windows-based code.</a:t>
            </a:r>
          </a:p>
          <a:p>
            <a:pPr marL="228600" indent="-228600">
              <a:buFont typeface="Arial" panose="020B0604020202020204" pitchFamily="34" charset="0"/>
              <a:buAutoNum type="arabicPeriod"/>
            </a:pPr>
            <a:endParaRPr lang="en-US" b="1" dirty="0"/>
          </a:p>
          <a:p>
            <a:pPr marL="228600" indent="-228600">
              <a:buFont typeface="Arial" panose="020B0604020202020204" pitchFamily="34" charset="0"/>
              <a:buAutoNum type="arabicPeriod"/>
            </a:pPr>
            <a:r>
              <a:rPr lang="en-US" b="1" dirty="0"/>
              <a:t>VM Role:</a:t>
            </a:r>
            <a:r>
              <a:rPr lang="en-US" dirty="0"/>
              <a:t> a virtual machine role is a role that runs a user-provided Windows. Server 2008 R2 image.</a:t>
            </a:r>
          </a:p>
          <a:p>
            <a:pPr marL="228600" indent="-228600">
              <a:buFont typeface="Arial" panose="020B0604020202020204" pitchFamily="34" charset="0"/>
              <a:buAutoNum type="arabicPeriod"/>
            </a:pPr>
            <a:endParaRPr lang="en-US" b="1" dirty="0"/>
          </a:p>
          <a:p>
            <a:pPr marL="0" indent="0">
              <a:buFont typeface="Arial" panose="020B0604020202020204" pitchFamily="34" charset="0"/>
              <a:buNone/>
            </a:pPr>
            <a:r>
              <a:rPr lang="en-US" dirty="0"/>
              <a:t>A Windows Azure service must include at least one role of either type, but may consist of any number of Web roles, worker roles and VM roles. Furthermore, we can launch any number of instances of a particular role. Each instance will be run in an independent VM and share the same binary code and configuration file of the role.</a:t>
            </a: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5</a:t>
            </a:fld>
            <a:endParaRPr lang="en-US"/>
          </a:p>
        </p:txBody>
      </p:sp>
    </p:spTree>
    <p:extLst>
      <p:ext uri="{BB962C8B-B14F-4D97-AF65-F5344CB8AC3E}">
        <p14:creationId xmlns:p14="http://schemas.microsoft.com/office/powerpoint/2010/main" val="357803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Wingdings" panose="05000000000000000000" pitchFamily="2" charset="2"/>
              <a:buNone/>
            </a:pPr>
            <a:endParaRPr lang="en-US" b="1" i="0" dirty="0">
              <a:solidFill>
                <a:srgbClr val="303030"/>
              </a:solidFill>
              <a:effectLst/>
              <a:latin typeface="Cabin"/>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6</a:t>
            </a:fld>
            <a:endParaRPr lang="en-US"/>
          </a:p>
        </p:txBody>
      </p:sp>
    </p:spTree>
    <p:extLst>
      <p:ext uri="{BB962C8B-B14F-4D97-AF65-F5344CB8AC3E}">
        <p14:creationId xmlns:p14="http://schemas.microsoft.com/office/powerpoint/2010/main" val="315685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7</a:t>
            </a:fld>
            <a:endParaRPr lang="en-US"/>
          </a:p>
        </p:txBody>
      </p:sp>
    </p:spTree>
    <p:extLst>
      <p:ext uri="{BB962C8B-B14F-4D97-AF65-F5344CB8AC3E}">
        <p14:creationId xmlns:p14="http://schemas.microsoft.com/office/powerpoint/2010/main" val="373999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8</a:t>
            </a:fld>
            <a:endParaRPr lang="en-US"/>
          </a:p>
        </p:txBody>
      </p:sp>
    </p:spTree>
    <p:extLst>
      <p:ext uri="{BB962C8B-B14F-4D97-AF65-F5344CB8AC3E}">
        <p14:creationId xmlns:p14="http://schemas.microsoft.com/office/powerpoint/2010/main" val="216903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9</a:t>
            </a:fld>
            <a:endParaRPr lang="en-US"/>
          </a:p>
        </p:txBody>
      </p:sp>
    </p:spTree>
    <p:extLst>
      <p:ext uri="{BB962C8B-B14F-4D97-AF65-F5344CB8AC3E}">
        <p14:creationId xmlns:p14="http://schemas.microsoft.com/office/powerpoint/2010/main" val="77451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August 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2679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August 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8902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August 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81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August 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98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August 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58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August 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358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August 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August 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2204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August 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853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August 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9904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August 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5538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August 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94630088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
            <a:extLst>
              <a:ext uri="{FF2B5EF4-FFF2-40B4-BE49-F238E27FC236}">
                <a16:creationId xmlns:a16="http://schemas.microsoft.com/office/drawing/2014/main" id="{8EEBCAAF-D89B-43CC-A0DB-D87B81481C70}"/>
              </a:ext>
            </a:extLst>
          </p:cNvPr>
          <p:cNvSpPr txBox="1">
            <a:spLocks/>
          </p:cNvSpPr>
          <p:nvPr/>
        </p:nvSpPr>
        <p:spPr>
          <a:xfrm>
            <a:off x="7816644" y="5650386"/>
            <a:ext cx="4395344" cy="1080001"/>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r>
              <a:rPr lang="en-IN" sz="4000" dirty="0">
                <a:solidFill>
                  <a:srgbClr val="FFC000"/>
                </a:solidFill>
                <a:latin typeface="Algerian" panose="04020705040A02060702" pitchFamily="82" charset="0"/>
              </a:rPr>
              <a:t>Cloud Computing</a:t>
            </a:r>
          </a:p>
          <a:p>
            <a:pPr algn="ctr"/>
            <a:r>
              <a:rPr lang="en-US" sz="2400" dirty="0">
                <a:solidFill>
                  <a:srgbClr val="C00000"/>
                </a:solidFill>
                <a:latin typeface="Algerian" panose="04020705040A02060702" pitchFamily="82" charset="0"/>
                <a:cs typeface="Calibri" panose="020F0502020204030204" pitchFamily="34" charset="0"/>
              </a:rPr>
              <a:t>Mr. Vijay Kolte</a:t>
            </a:r>
            <a:endParaRPr lang="en-US" sz="2400" dirty="0">
              <a:solidFill>
                <a:srgbClr val="C00000"/>
              </a:solidFill>
              <a:latin typeface="Algerian" panose="04020705040A02060702" pitchFamily="82" charset="0"/>
            </a:endParaRPr>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39676CE0-DE2B-467C-AAE3-F623B5A54192}"/>
              </a:ext>
            </a:extLst>
          </p:cNvPr>
          <p:cNvPicPr>
            <a:picLocks noChangeAspect="1"/>
          </p:cNvPicPr>
          <p:nvPr/>
        </p:nvPicPr>
        <p:blipFill>
          <a:blip r:embed="rId4"/>
          <a:stretch>
            <a:fillRect/>
          </a:stretch>
        </p:blipFill>
        <p:spPr>
          <a:xfrm>
            <a:off x="8138636" y="1423987"/>
            <a:ext cx="3806572" cy="4223402"/>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210423"/>
            <a:ext cx="7241457" cy="5031249"/>
          </a:xfrm>
          <a:prstGeom prst="rect">
            <a:avLst/>
          </a:prstGeom>
          <a:noFill/>
        </p:spPr>
        <p:txBody>
          <a:bodyPr wrap="square">
            <a:spAutoFit/>
          </a:bodyPr>
          <a:lstStyle/>
          <a:p>
            <a:pPr algn="just">
              <a:lnSpc>
                <a:spcPct val="150000"/>
              </a:lnSpc>
            </a:pPr>
            <a:r>
              <a:rPr lang="en-US" b="0" i="0" dirty="0">
                <a:solidFill>
                  <a:srgbClr val="FFC000"/>
                </a:solidFill>
                <a:effectLst/>
                <a:latin typeface="Bookman Old Style" panose="02050604050505020204" pitchFamily="18" charset="0"/>
              </a:rPr>
              <a:t>Manjrasoft Pty Ltd</a:t>
            </a:r>
            <a:r>
              <a:rPr lang="en-US" b="0" i="0" dirty="0">
                <a:effectLst/>
                <a:latin typeface="Bookman Old Style" panose="02050604050505020204" pitchFamily="18" charset="0"/>
              </a:rPr>
              <a:t> is an innovative provider of choice for application acceleration services and solutions over Cloud. Manjrasoft was founded in early 2008 by </a:t>
            </a:r>
            <a:r>
              <a:rPr lang="en-US" b="0" i="0" u="none" strike="noStrike" dirty="0">
                <a:solidFill>
                  <a:srgbClr val="FFC000"/>
                </a:solidFill>
                <a:effectLst/>
                <a:latin typeface="Bookman Old Style" panose="02050604050505020204" pitchFamily="18" charset="0"/>
              </a:rPr>
              <a:t>Dr. Rajkumar Buyya</a:t>
            </a:r>
            <a:r>
              <a:rPr lang="en-US" b="0" i="0" dirty="0">
                <a:solidFill>
                  <a:srgbClr val="FFC000"/>
                </a:solidFill>
                <a:effectLst/>
                <a:latin typeface="Bookman Old Style" panose="02050604050505020204" pitchFamily="18" charset="0"/>
              </a:rPr>
              <a:t>, </a:t>
            </a:r>
            <a:r>
              <a:rPr lang="en-US" b="0" i="0" dirty="0">
                <a:effectLst/>
                <a:latin typeface="Bookman Old Style" panose="02050604050505020204" pitchFamily="18" charset="0"/>
              </a:rPr>
              <a:t>is a globally recognized thought leader in the field of Distributed, Grid and Cloud Computing.</a:t>
            </a:r>
          </a:p>
          <a:p>
            <a:pPr algn="just">
              <a:lnSpc>
                <a:spcPct val="150000"/>
              </a:lnSpc>
            </a:pPr>
            <a:endParaRPr lang="en-US" b="0" i="0" dirty="0">
              <a:effectLst/>
              <a:latin typeface="Bookman Old Style" panose="02050604050505020204" pitchFamily="18" charset="0"/>
            </a:endParaRPr>
          </a:p>
          <a:p>
            <a:pPr algn="just">
              <a:lnSpc>
                <a:spcPct val="150000"/>
              </a:lnSpc>
            </a:pPr>
            <a:r>
              <a:rPr lang="en-US" b="1" dirty="0">
                <a:solidFill>
                  <a:srgbClr val="FFC000"/>
                </a:solidFill>
                <a:latin typeface="Bookman Old Style" panose="02050604050505020204" pitchFamily="18" charset="0"/>
              </a:rPr>
              <a:t>Aneka plays</a:t>
            </a:r>
            <a:r>
              <a:rPr lang="en-US" dirty="0">
                <a:latin typeface="Bookman Old Style" panose="02050604050505020204" pitchFamily="18" charset="0"/>
              </a:rPr>
              <a:t> the role of Application </a:t>
            </a:r>
            <a:r>
              <a:rPr lang="en-US" dirty="0">
                <a:solidFill>
                  <a:srgbClr val="FFC000"/>
                </a:solidFill>
                <a:latin typeface="Bookman Old Style" panose="02050604050505020204" pitchFamily="18" charset="0"/>
              </a:rPr>
              <a:t>Platform as a Service for Cloud Computing.</a:t>
            </a:r>
            <a:r>
              <a:rPr lang="en-US" dirty="0">
                <a:latin typeface="Bookman Old Style" panose="02050604050505020204" pitchFamily="18" charset="0"/>
              </a:rPr>
              <a:t> </a:t>
            </a:r>
            <a:r>
              <a:rPr lang="en-US" dirty="0">
                <a:solidFill>
                  <a:srgbClr val="FFC000"/>
                </a:solidFill>
                <a:latin typeface="Bookman Old Style" panose="02050604050505020204" pitchFamily="18" charset="0"/>
              </a:rPr>
              <a:t>Aneka supports various programming models involving Task Programming, Thread Programming and MapReduce Programming and tools for rapid creation of applications and their seamless deployment on private or public Clouds to distribute applications.</a:t>
            </a:r>
            <a:endParaRPr lang="en-IN" dirty="0">
              <a:solidFill>
                <a:srgbClr val="FFC000"/>
              </a:solidFill>
              <a:latin typeface="Bookman Old Style" panose="02050604050505020204" pitchFamily="18" charset="0"/>
            </a:endParaRPr>
          </a:p>
        </p:txBody>
      </p:sp>
    </p:spTree>
    <p:extLst>
      <p:ext uri="{BB962C8B-B14F-4D97-AF65-F5344CB8AC3E}">
        <p14:creationId xmlns:p14="http://schemas.microsoft.com/office/powerpoint/2010/main" val="2359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E502F7F6-1F9C-4431-8B6C-A00830FF3188}"/>
              </a:ext>
            </a:extLst>
          </p:cNvPr>
          <p:cNvPicPr>
            <a:picLocks noChangeAspect="1"/>
          </p:cNvPicPr>
          <p:nvPr/>
        </p:nvPicPr>
        <p:blipFill>
          <a:blip r:embed="rId4"/>
          <a:stretch>
            <a:fillRect/>
          </a:stretch>
        </p:blipFill>
        <p:spPr>
          <a:xfrm>
            <a:off x="466627" y="1208741"/>
            <a:ext cx="3409950" cy="400050"/>
          </a:xfrm>
          <a:prstGeom prst="rect">
            <a:avLst/>
          </a:prstGeom>
        </p:spPr>
      </p:pic>
      <p:pic>
        <p:nvPicPr>
          <p:cNvPr id="8" name="Picture 7">
            <a:extLst>
              <a:ext uri="{FF2B5EF4-FFF2-40B4-BE49-F238E27FC236}">
                <a16:creationId xmlns:a16="http://schemas.microsoft.com/office/drawing/2014/main" id="{844EAB4B-941E-49B9-BC1E-77A84A9E391F}"/>
              </a:ext>
            </a:extLst>
          </p:cNvPr>
          <p:cNvPicPr>
            <a:picLocks noChangeAspect="1"/>
          </p:cNvPicPr>
          <p:nvPr/>
        </p:nvPicPr>
        <p:blipFill>
          <a:blip r:embed="rId5"/>
          <a:stretch>
            <a:fillRect/>
          </a:stretch>
        </p:blipFill>
        <p:spPr>
          <a:xfrm>
            <a:off x="458860" y="1797412"/>
            <a:ext cx="9090571" cy="4559143"/>
          </a:xfrm>
          <a:prstGeom prst="rect">
            <a:avLst/>
          </a:prstGeom>
        </p:spPr>
      </p:pic>
    </p:spTree>
    <p:extLst>
      <p:ext uri="{BB962C8B-B14F-4D97-AF65-F5344CB8AC3E}">
        <p14:creationId xmlns:p14="http://schemas.microsoft.com/office/powerpoint/2010/main" val="218747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E502F7F6-1F9C-4431-8B6C-A00830FF3188}"/>
              </a:ext>
            </a:extLst>
          </p:cNvPr>
          <p:cNvPicPr>
            <a:picLocks noChangeAspect="1"/>
          </p:cNvPicPr>
          <p:nvPr/>
        </p:nvPicPr>
        <p:blipFill>
          <a:blip r:embed="rId4"/>
          <a:stretch>
            <a:fillRect/>
          </a:stretch>
        </p:blipFill>
        <p:spPr>
          <a:xfrm>
            <a:off x="466627" y="1208741"/>
            <a:ext cx="3409950" cy="400050"/>
          </a:xfrm>
          <a:prstGeom prst="rect">
            <a:avLst/>
          </a:prstGeom>
        </p:spPr>
      </p:pic>
      <p:pic>
        <p:nvPicPr>
          <p:cNvPr id="6" name="Picture 5">
            <a:extLst>
              <a:ext uri="{FF2B5EF4-FFF2-40B4-BE49-F238E27FC236}">
                <a16:creationId xmlns:a16="http://schemas.microsoft.com/office/drawing/2014/main" id="{7EAEC0CE-F2FD-4D12-9BE0-594E01C3F20C}"/>
              </a:ext>
            </a:extLst>
          </p:cNvPr>
          <p:cNvPicPr>
            <a:picLocks noChangeAspect="1"/>
          </p:cNvPicPr>
          <p:nvPr/>
        </p:nvPicPr>
        <p:blipFill>
          <a:blip r:embed="rId5"/>
          <a:stretch>
            <a:fillRect/>
          </a:stretch>
        </p:blipFill>
        <p:spPr>
          <a:xfrm>
            <a:off x="4005262" y="1192795"/>
            <a:ext cx="4607796" cy="415995"/>
          </a:xfrm>
          <a:prstGeom prst="rect">
            <a:avLst/>
          </a:prstGeom>
        </p:spPr>
      </p:pic>
      <p:pic>
        <p:nvPicPr>
          <p:cNvPr id="9" name="Picture 8">
            <a:extLst>
              <a:ext uri="{FF2B5EF4-FFF2-40B4-BE49-F238E27FC236}">
                <a16:creationId xmlns:a16="http://schemas.microsoft.com/office/drawing/2014/main" id="{8B67473B-F8A6-4C29-8796-7ABDDF896BAB}"/>
              </a:ext>
            </a:extLst>
          </p:cNvPr>
          <p:cNvPicPr>
            <a:picLocks noChangeAspect="1"/>
          </p:cNvPicPr>
          <p:nvPr/>
        </p:nvPicPr>
        <p:blipFill>
          <a:blip r:embed="rId6"/>
          <a:stretch>
            <a:fillRect/>
          </a:stretch>
        </p:blipFill>
        <p:spPr>
          <a:xfrm>
            <a:off x="449335" y="1797411"/>
            <a:ext cx="8163723" cy="4691879"/>
          </a:xfrm>
          <a:prstGeom prst="rect">
            <a:avLst/>
          </a:prstGeom>
        </p:spPr>
      </p:pic>
    </p:spTree>
    <p:extLst>
      <p:ext uri="{BB962C8B-B14F-4D97-AF65-F5344CB8AC3E}">
        <p14:creationId xmlns:p14="http://schemas.microsoft.com/office/powerpoint/2010/main" val="128766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E502F7F6-1F9C-4431-8B6C-A00830FF3188}"/>
              </a:ext>
            </a:extLst>
          </p:cNvPr>
          <p:cNvPicPr>
            <a:picLocks noChangeAspect="1"/>
          </p:cNvPicPr>
          <p:nvPr/>
        </p:nvPicPr>
        <p:blipFill>
          <a:blip r:embed="rId4"/>
          <a:stretch>
            <a:fillRect/>
          </a:stretch>
        </p:blipFill>
        <p:spPr>
          <a:xfrm>
            <a:off x="466627" y="1208741"/>
            <a:ext cx="3409950" cy="400050"/>
          </a:xfrm>
          <a:prstGeom prst="rect">
            <a:avLst/>
          </a:prstGeom>
        </p:spPr>
      </p:pic>
      <p:pic>
        <p:nvPicPr>
          <p:cNvPr id="7" name="Picture 6">
            <a:extLst>
              <a:ext uri="{FF2B5EF4-FFF2-40B4-BE49-F238E27FC236}">
                <a16:creationId xmlns:a16="http://schemas.microsoft.com/office/drawing/2014/main" id="{0ACA73BE-180A-4B6C-8163-535AA601BAB3}"/>
              </a:ext>
            </a:extLst>
          </p:cNvPr>
          <p:cNvPicPr>
            <a:picLocks noChangeAspect="1"/>
          </p:cNvPicPr>
          <p:nvPr/>
        </p:nvPicPr>
        <p:blipFill>
          <a:blip r:embed="rId5"/>
          <a:stretch>
            <a:fillRect/>
          </a:stretch>
        </p:blipFill>
        <p:spPr>
          <a:xfrm>
            <a:off x="4095319" y="1214919"/>
            <a:ext cx="4473494" cy="393872"/>
          </a:xfrm>
          <a:prstGeom prst="rect">
            <a:avLst/>
          </a:prstGeom>
        </p:spPr>
      </p:pic>
      <p:pic>
        <p:nvPicPr>
          <p:cNvPr id="10" name="Picture 9">
            <a:extLst>
              <a:ext uri="{FF2B5EF4-FFF2-40B4-BE49-F238E27FC236}">
                <a16:creationId xmlns:a16="http://schemas.microsoft.com/office/drawing/2014/main" id="{C744058A-F2AF-4C79-BCAF-5F4329C01484}"/>
              </a:ext>
            </a:extLst>
          </p:cNvPr>
          <p:cNvPicPr>
            <a:picLocks noChangeAspect="1"/>
          </p:cNvPicPr>
          <p:nvPr/>
        </p:nvPicPr>
        <p:blipFill>
          <a:blip r:embed="rId6"/>
          <a:stretch>
            <a:fillRect/>
          </a:stretch>
        </p:blipFill>
        <p:spPr>
          <a:xfrm>
            <a:off x="466627" y="1857374"/>
            <a:ext cx="8102186" cy="4705657"/>
          </a:xfrm>
          <a:prstGeom prst="rect">
            <a:avLst/>
          </a:prstGeom>
        </p:spPr>
      </p:pic>
    </p:spTree>
    <p:extLst>
      <p:ext uri="{BB962C8B-B14F-4D97-AF65-F5344CB8AC3E}">
        <p14:creationId xmlns:p14="http://schemas.microsoft.com/office/powerpoint/2010/main" val="284711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E502F7F6-1F9C-4431-8B6C-A00830FF3188}"/>
              </a:ext>
            </a:extLst>
          </p:cNvPr>
          <p:cNvPicPr>
            <a:picLocks noChangeAspect="1"/>
          </p:cNvPicPr>
          <p:nvPr/>
        </p:nvPicPr>
        <p:blipFill>
          <a:blip r:embed="rId4"/>
          <a:stretch>
            <a:fillRect/>
          </a:stretch>
        </p:blipFill>
        <p:spPr>
          <a:xfrm>
            <a:off x="466627" y="1208741"/>
            <a:ext cx="3409950" cy="400050"/>
          </a:xfrm>
          <a:prstGeom prst="rect">
            <a:avLst/>
          </a:prstGeom>
        </p:spPr>
      </p:pic>
      <p:pic>
        <p:nvPicPr>
          <p:cNvPr id="6" name="Picture 5">
            <a:extLst>
              <a:ext uri="{FF2B5EF4-FFF2-40B4-BE49-F238E27FC236}">
                <a16:creationId xmlns:a16="http://schemas.microsoft.com/office/drawing/2014/main" id="{A4A2FAAE-51B5-48DB-BFB6-2593935953FB}"/>
              </a:ext>
            </a:extLst>
          </p:cNvPr>
          <p:cNvPicPr>
            <a:picLocks noChangeAspect="1"/>
          </p:cNvPicPr>
          <p:nvPr/>
        </p:nvPicPr>
        <p:blipFill>
          <a:blip r:embed="rId5"/>
          <a:stretch>
            <a:fillRect/>
          </a:stretch>
        </p:blipFill>
        <p:spPr>
          <a:xfrm>
            <a:off x="3992083" y="1207544"/>
            <a:ext cx="4991100" cy="415995"/>
          </a:xfrm>
          <a:prstGeom prst="rect">
            <a:avLst/>
          </a:prstGeom>
        </p:spPr>
      </p:pic>
      <p:pic>
        <p:nvPicPr>
          <p:cNvPr id="9" name="Picture 8">
            <a:extLst>
              <a:ext uri="{FF2B5EF4-FFF2-40B4-BE49-F238E27FC236}">
                <a16:creationId xmlns:a16="http://schemas.microsoft.com/office/drawing/2014/main" id="{E4FE014C-678E-46E9-B2F9-C217592F7231}"/>
              </a:ext>
            </a:extLst>
          </p:cNvPr>
          <p:cNvPicPr>
            <a:picLocks noChangeAspect="1"/>
          </p:cNvPicPr>
          <p:nvPr/>
        </p:nvPicPr>
        <p:blipFill>
          <a:blip r:embed="rId6"/>
          <a:stretch>
            <a:fillRect/>
          </a:stretch>
        </p:blipFill>
        <p:spPr>
          <a:xfrm>
            <a:off x="466627" y="1797412"/>
            <a:ext cx="8516556" cy="4750872"/>
          </a:xfrm>
          <a:prstGeom prst="rect">
            <a:avLst/>
          </a:prstGeom>
        </p:spPr>
      </p:pic>
    </p:spTree>
    <p:extLst>
      <p:ext uri="{BB962C8B-B14F-4D97-AF65-F5344CB8AC3E}">
        <p14:creationId xmlns:p14="http://schemas.microsoft.com/office/powerpoint/2010/main" val="218827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E502F7F6-1F9C-4431-8B6C-A00830FF3188}"/>
              </a:ext>
            </a:extLst>
          </p:cNvPr>
          <p:cNvPicPr>
            <a:picLocks noChangeAspect="1"/>
          </p:cNvPicPr>
          <p:nvPr/>
        </p:nvPicPr>
        <p:blipFill>
          <a:blip r:embed="rId4"/>
          <a:stretch>
            <a:fillRect/>
          </a:stretch>
        </p:blipFill>
        <p:spPr>
          <a:xfrm>
            <a:off x="201159" y="1208741"/>
            <a:ext cx="3409950" cy="400050"/>
          </a:xfrm>
          <a:prstGeom prst="rect">
            <a:avLst/>
          </a:prstGeom>
        </p:spPr>
      </p:pic>
      <p:pic>
        <p:nvPicPr>
          <p:cNvPr id="6" name="Picture 5">
            <a:extLst>
              <a:ext uri="{FF2B5EF4-FFF2-40B4-BE49-F238E27FC236}">
                <a16:creationId xmlns:a16="http://schemas.microsoft.com/office/drawing/2014/main" id="{A4A2FAAE-51B5-48DB-BFB6-2593935953FB}"/>
              </a:ext>
            </a:extLst>
          </p:cNvPr>
          <p:cNvPicPr>
            <a:picLocks noChangeAspect="1"/>
          </p:cNvPicPr>
          <p:nvPr/>
        </p:nvPicPr>
        <p:blipFill>
          <a:blip r:embed="rId5"/>
          <a:stretch>
            <a:fillRect/>
          </a:stretch>
        </p:blipFill>
        <p:spPr>
          <a:xfrm>
            <a:off x="3726614" y="1207544"/>
            <a:ext cx="4991100" cy="415995"/>
          </a:xfrm>
          <a:prstGeom prst="rect">
            <a:avLst/>
          </a:prstGeom>
        </p:spPr>
      </p:pic>
      <p:pic>
        <p:nvPicPr>
          <p:cNvPr id="7" name="Picture 6">
            <a:extLst>
              <a:ext uri="{FF2B5EF4-FFF2-40B4-BE49-F238E27FC236}">
                <a16:creationId xmlns:a16="http://schemas.microsoft.com/office/drawing/2014/main" id="{901803CA-D40D-4BCF-B2D1-09ABC45329A4}"/>
              </a:ext>
            </a:extLst>
          </p:cNvPr>
          <p:cNvPicPr>
            <a:picLocks noChangeAspect="1"/>
          </p:cNvPicPr>
          <p:nvPr/>
        </p:nvPicPr>
        <p:blipFill>
          <a:blip r:embed="rId6"/>
          <a:stretch>
            <a:fillRect/>
          </a:stretch>
        </p:blipFill>
        <p:spPr>
          <a:xfrm>
            <a:off x="8540737" y="1216493"/>
            <a:ext cx="752475" cy="415995"/>
          </a:xfrm>
          <a:prstGeom prst="rect">
            <a:avLst/>
          </a:prstGeom>
        </p:spPr>
      </p:pic>
      <p:pic>
        <p:nvPicPr>
          <p:cNvPr id="10" name="Picture 9">
            <a:extLst>
              <a:ext uri="{FF2B5EF4-FFF2-40B4-BE49-F238E27FC236}">
                <a16:creationId xmlns:a16="http://schemas.microsoft.com/office/drawing/2014/main" id="{90F34F24-700A-401A-B175-0619725B94B0}"/>
              </a:ext>
            </a:extLst>
          </p:cNvPr>
          <p:cNvPicPr>
            <a:picLocks noChangeAspect="1"/>
          </p:cNvPicPr>
          <p:nvPr/>
        </p:nvPicPr>
        <p:blipFill>
          <a:blip r:embed="rId7"/>
          <a:stretch>
            <a:fillRect/>
          </a:stretch>
        </p:blipFill>
        <p:spPr>
          <a:xfrm>
            <a:off x="218743" y="1876425"/>
            <a:ext cx="9074469" cy="4627614"/>
          </a:xfrm>
          <a:prstGeom prst="rect">
            <a:avLst/>
          </a:prstGeom>
        </p:spPr>
      </p:pic>
    </p:spTree>
    <p:extLst>
      <p:ext uri="{BB962C8B-B14F-4D97-AF65-F5344CB8AC3E}">
        <p14:creationId xmlns:p14="http://schemas.microsoft.com/office/powerpoint/2010/main" val="20303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8" name="Picture 7">
            <a:extLst>
              <a:ext uri="{FF2B5EF4-FFF2-40B4-BE49-F238E27FC236}">
                <a16:creationId xmlns:a16="http://schemas.microsoft.com/office/drawing/2014/main" id="{6B580F24-64AD-43FD-8770-6E10F96182EE}"/>
              </a:ext>
            </a:extLst>
          </p:cNvPr>
          <p:cNvPicPr>
            <a:picLocks noChangeAspect="1"/>
          </p:cNvPicPr>
          <p:nvPr/>
        </p:nvPicPr>
        <p:blipFill>
          <a:blip r:embed="rId4"/>
          <a:stretch>
            <a:fillRect/>
          </a:stretch>
        </p:blipFill>
        <p:spPr>
          <a:xfrm>
            <a:off x="290619" y="1301991"/>
            <a:ext cx="3152775" cy="390525"/>
          </a:xfrm>
          <a:prstGeom prst="rect">
            <a:avLst/>
          </a:prstGeom>
        </p:spPr>
      </p:pic>
      <p:pic>
        <p:nvPicPr>
          <p:cNvPr id="11" name="Picture 10">
            <a:extLst>
              <a:ext uri="{FF2B5EF4-FFF2-40B4-BE49-F238E27FC236}">
                <a16:creationId xmlns:a16="http://schemas.microsoft.com/office/drawing/2014/main" id="{9AA5C931-3E79-45A8-B609-F66E14498C61}"/>
              </a:ext>
            </a:extLst>
          </p:cNvPr>
          <p:cNvPicPr>
            <a:picLocks noChangeAspect="1"/>
          </p:cNvPicPr>
          <p:nvPr/>
        </p:nvPicPr>
        <p:blipFill>
          <a:blip r:embed="rId5"/>
          <a:stretch>
            <a:fillRect/>
          </a:stretch>
        </p:blipFill>
        <p:spPr>
          <a:xfrm>
            <a:off x="290619" y="1909762"/>
            <a:ext cx="8938668" cy="4623773"/>
          </a:xfrm>
          <a:prstGeom prst="rect">
            <a:avLst/>
          </a:prstGeom>
        </p:spPr>
      </p:pic>
    </p:spTree>
    <p:extLst>
      <p:ext uri="{BB962C8B-B14F-4D97-AF65-F5344CB8AC3E}">
        <p14:creationId xmlns:p14="http://schemas.microsoft.com/office/powerpoint/2010/main" val="197870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8" name="Picture 7">
            <a:extLst>
              <a:ext uri="{FF2B5EF4-FFF2-40B4-BE49-F238E27FC236}">
                <a16:creationId xmlns:a16="http://schemas.microsoft.com/office/drawing/2014/main" id="{6B580F24-64AD-43FD-8770-6E10F96182EE}"/>
              </a:ext>
            </a:extLst>
          </p:cNvPr>
          <p:cNvPicPr>
            <a:picLocks noChangeAspect="1"/>
          </p:cNvPicPr>
          <p:nvPr/>
        </p:nvPicPr>
        <p:blipFill>
          <a:blip r:embed="rId4"/>
          <a:stretch>
            <a:fillRect/>
          </a:stretch>
        </p:blipFill>
        <p:spPr>
          <a:xfrm>
            <a:off x="290619" y="1301991"/>
            <a:ext cx="3152775" cy="390525"/>
          </a:xfrm>
          <a:prstGeom prst="rect">
            <a:avLst/>
          </a:prstGeom>
        </p:spPr>
      </p:pic>
      <p:pic>
        <p:nvPicPr>
          <p:cNvPr id="5" name="Picture 4">
            <a:extLst>
              <a:ext uri="{FF2B5EF4-FFF2-40B4-BE49-F238E27FC236}">
                <a16:creationId xmlns:a16="http://schemas.microsoft.com/office/drawing/2014/main" id="{598E7B30-F450-435C-BCEE-A2EA5E900099}"/>
              </a:ext>
            </a:extLst>
          </p:cNvPr>
          <p:cNvPicPr>
            <a:picLocks noChangeAspect="1"/>
          </p:cNvPicPr>
          <p:nvPr/>
        </p:nvPicPr>
        <p:blipFill>
          <a:blip r:embed="rId5"/>
          <a:stretch>
            <a:fillRect/>
          </a:stretch>
        </p:blipFill>
        <p:spPr>
          <a:xfrm>
            <a:off x="3527168" y="1292465"/>
            <a:ext cx="3143250" cy="409575"/>
          </a:xfrm>
          <a:prstGeom prst="rect">
            <a:avLst/>
          </a:prstGeom>
        </p:spPr>
      </p:pic>
      <p:pic>
        <p:nvPicPr>
          <p:cNvPr id="7" name="Picture 6">
            <a:extLst>
              <a:ext uri="{FF2B5EF4-FFF2-40B4-BE49-F238E27FC236}">
                <a16:creationId xmlns:a16="http://schemas.microsoft.com/office/drawing/2014/main" id="{412BB574-32EB-487B-A6B7-120ED0C7CBF9}"/>
              </a:ext>
            </a:extLst>
          </p:cNvPr>
          <p:cNvPicPr>
            <a:picLocks noChangeAspect="1"/>
          </p:cNvPicPr>
          <p:nvPr/>
        </p:nvPicPr>
        <p:blipFill>
          <a:blip r:embed="rId6"/>
          <a:stretch>
            <a:fillRect/>
          </a:stretch>
        </p:blipFill>
        <p:spPr>
          <a:xfrm>
            <a:off x="6754192" y="1301991"/>
            <a:ext cx="1799873" cy="409574"/>
          </a:xfrm>
          <a:prstGeom prst="rect">
            <a:avLst/>
          </a:prstGeom>
        </p:spPr>
      </p:pic>
      <p:pic>
        <p:nvPicPr>
          <p:cNvPr id="10" name="Picture 9">
            <a:extLst>
              <a:ext uri="{FF2B5EF4-FFF2-40B4-BE49-F238E27FC236}">
                <a16:creationId xmlns:a16="http://schemas.microsoft.com/office/drawing/2014/main" id="{ADF24EFC-912F-423A-902A-299580D691E9}"/>
              </a:ext>
            </a:extLst>
          </p:cNvPr>
          <p:cNvPicPr>
            <a:picLocks noChangeAspect="1"/>
          </p:cNvPicPr>
          <p:nvPr/>
        </p:nvPicPr>
        <p:blipFill>
          <a:blip r:embed="rId7"/>
          <a:stretch>
            <a:fillRect/>
          </a:stretch>
        </p:blipFill>
        <p:spPr>
          <a:xfrm>
            <a:off x="290619" y="1938337"/>
            <a:ext cx="8263446" cy="4432966"/>
          </a:xfrm>
          <a:prstGeom prst="rect">
            <a:avLst/>
          </a:prstGeom>
        </p:spPr>
      </p:pic>
    </p:spTree>
    <p:extLst>
      <p:ext uri="{BB962C8B-B14F-4D97-AF65-F5344CB8AC3E}">
        <p14:creationId xmlns:p14="http://schemas.microsoft.com/office/powerpoint/2010/main" val="215920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8" name="Picture 7">
            <a:extLst>
              <a:ext uri="{FF2B5EF4-FFF2-40B4-BE49-F238E27FC236}">
                <a16:creationId xmlns:a16="http://schemas.microsoft.com/office/drawing/2014/main" id="{6B580F24-64AD-43FD-8770-6E10F96182EE}"/>
              </a:ext>
            </a:extLst>
          </p:cNvPr>
          <p:cNvPicPr>
            <a:picLocks noChangeAspect="1"/>
          </p:cNvPicPr>
          <p:nvPr/>
        </p:nvPicPr>
        <p:blipFill>
          <a:blip r:embed="rId4"/>
          <a:stretch>
            <a:fillRect/>
          </a:stretch>
        </p:blipFill>
        <p:spPr>
          <a:xfrm>
            <a:off x="290619" y="1301991"/>
            <a:ext cx="3152775" cy="390525"/>
          </a:xfrm>
          <a:prstGeom prst="rect">
            <a:avLst/>
          </a:prstGeom>
        </p:spPr>
      </p:pic>
      <p:pic>
        <p:nvPicPr>
          <p:cNvPr id="5" name="Picture 4">
            <a:extLst>
              <a:ext uri="{FF2B5EF4-FFF2-40B4-BE49-F238E27FC236}">
                <a16:creationId xmlns:a16="http://schemas.microsoft.com/office/drawing/2014/main" id="{598E7B30-F450-435C-BCEE-A2EA5E900099}"/>
              </a:ext>
            </a:extLst>
          </p:cNvPr>
          <p:cNvPicPr>
            <a:picLocks noChangeAspect="1"/>
          </p:cNvPicPr>
          <p:nvPr/>
        </p:nvPicPr>
        <p:blipFill>
          <a:blip r:embed="rId5"/>
          <a:stretch>
            <a:fillRect/>
          </a:stretch>
        </p:blipFill>
        <p:spPr>
          <a:xfrm>
            <a:off x="3527168" y="1292465"/>
            <a:ext cx="3143250" cy="409575"/>
          </a:xfrm>
          <a:prstGeom prst="rect">
            <a:avLst/>
          </a:prstGeom>
        </p:spPr>
      </p:pic>
      <p:pic>
        <p:nvPicPr>
          <p:cNvPr id="6" name="Picture 5">
            <a:extLst>
              <a:ext uri="{FF2B5EF4-FFF2-40B4-BE49-F238E27FC236}">
                <a16:creationId xmlns:a16="http://schemas.microsoft.com/office/drawing/2014/main" id="{0609D933-FC13-4470-BF0F-A231B07B0D1F}"/>
              </a:ext>
            </a:extLst>
          </p:cNvPr>
          <p:cNvPicPr>
            <a:picLocks noChangeAspect="1"/>
          </p:cNvPicPr>
          <p:nvPr/>
        </p:nvPicPr>
        <p:blipFill>
          <a:blip r:embed="rId6"/>
          <a:stretch>
            <a:fillRect/>
          </a:stretch>
        </p:blipFill>
        <p:spPr>
          <a:xfrm>
            <a:off x="6750821" y="1301991"/>
            <a:ext cx="1729502" cy="394074"/>
          </a:xfrm>
          <a:prstGeom prst="rect">
            <a:avLst/>
          </a:prstGeom>
        </p:spPr>
      </p:pic>
      <p:pic>
        <p:nvPicPr>
          <p:cNvPr id="11" name="Picture 10">
            <a:extLst>
              <a:ext uri="{FF2B5EF4-FFF2-40B4-BE49-F238E27FC236}">
                <a16:creationId xmlns:a16="http://schemas.microsoft.com/office/drawing/2014/main" id="{1EE3E5C6-9FFF-43C3-818F-528CCB96E892}"/>
              </a:ext>
            </a:extLst>
          </p:cNvPr>
          <p:cNvPicPr>
            <a:picLocks noChangeAspect="1"/>
          </p:cNvPicPr>
          <p:nvPr/>
        </p:nvPicPr>
        <p:blipFill>
          <a:blip r:embed="rId7"/>
          <a:stretch>
            <a:fillRect/>
          </a:stretch>
        </p:blipFill>
        <p:spPr>
          <a:xfrm>
            <a:off x="306519" y="1935110"/>
            <a:ext cx="8173804" cy="4539431"/>
          </a:xfrm>
          <a:prstGeom prst="rect">
            <a:avLst/>
          </a:prstGeom>
        </p:spPr>
      </p:pic>
    </p:spTree>
    <p:extLst>
      <p:ext uri="{BB962C8B-B14F-4D97-AF65-F5344CB8AC3E}">
        <p14:creationId xmlns:p14="http://schemas.microsoft.com/office/powerpoint/2010/main" val="289345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7" name="Picture 6">
            <a:extLst>
              <a:ext uri="{FF2B5EF4-FFF2-40B4-BE49-F238E27FC236}">
                <a16:creationId xmlns:a16="http://schemas.microsoft.com/office/drawing/2014/main" id="{900358D7-F540-4FA3-84A3-D8146DE0AE42}"/>
              </a:ext>
            </a:extLst>
          </p:cNvPr>
          <p:cNvPicPr>
            <a:picLocks noChangeAspect="1"/>
          </p:cNvPicPr>
          <p:nvPr/>
        </p:nvPicPr>
        <p:blipFill>
          <a:blip r:embed="rId4"/>
          <a:stretch>
            <a:fillRect/>
          </a:stretch>
        </p:blipFill>
        <p:spPr>
          <a:xfrm>
            <a:off x="339057" y="1309365"/>
            <a:ext cx="4257675" cy="409575"/>
          </a:xfrm>
          <a:prstGeom prst="rect">
            <a:avLst/>
          </a:prstGeom>
        </p:spPr>
      </p:pic>
      <p:pic>
        <p:nvPicPr>
          <p:cNvPr id="10" name="Picture 9">
            <a:extLst>
              <a:ext uri="{FF2B5EF4-FFF2-40B4-BE49-F238E27FC236}">
                <a16:creationId xmlns:a16="http://schemas.microsoft.com/office/drawing/2014/main" id="{03C64029-3B2C-42D1-87A7-97CCDEB52457}"/>
              </a:ext>
            </a:extLst>
          </p:cNvPr>
          <p:cNvPicPr>
            <a:picLocks noChangeAspect="1"/>
          </p:cNvPicPr>
          <p:nvPr/>
        </p:nvPicPr>
        <p:blipFill>
          <a:blip r:embed="rId5"/>
          <a:stretch>
            <a:fillRect/>
          </a:stretch>
        </p:blipFill>
        <p:spPr>
          <a:xfrm>
            <a:off x="339057" y="2031044"/>
            <a:ext cx="8745949" cy="4133870"/>
          </a:xfrm>
          <a:prstGeom prst="rect">
            <a:avLst/>
          </a:prstGeom>
        </p:spPr>
      </p:pic>
    </p:spTree>
    <p:extLst>
      <p:ext uri="{BB962C8B-B14F-4D97-AF65-F5344CB8AC3E}">
        <p14:creationId xmlns:p14="http://schemas.microsoft.com/office/powerpoint/2010/main" val="398173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7" name="Picture 6">
            <a:extLst>
              <a:ext uri="{FF2B5EF4-FFF2-40B4-BE49-F238E27FC236}">
                <a16:creationId xmlns:a16="http://schemas.microsoft.com/office/drawing/2014/main" id="{900358D7-F540-4FA3-84A3-D8146DE0AE42}"/>
              </a:ext>
            </a:extLst>
          </p:cNvPr>
          <p:cNvPicPr>
            <a:picLocks noChangeAspect="1"/>
          </p:cNvPicPr>
          <p:nvPr/>
        </p:nvPicPr>
        <p:blipFill>
          <a:blip r:embed="rId4"/>
          <a:stretch>
            <a:fillRect/>
          </a:stretch>
        </p:blipFill>
        <p:spPr>
          <a:xfrm>
            <a:off x="339057" y="1309365"/>
            <a:ext cx="4257675" cy="409575"/>
          </a:xfrm>
          <a:prstGeom prst="rect">
            <a:avLst/>
          </a:prstGeom>
        </p:spPr>
      </p:pic>
      <p:pic>
        <p:nvPicPr>
          <p:cNvPr id="5" name="Picture 4">
            <a:extLst>
              <a:ext uri="{FF2B5EF4-FFF2-40B4-BE49-F238E27FC236}">
                <a16:creationId xmlns:a16="http://schemas.microsoft.com/office/drawing/2014/main" id="{6D36CFED-667E-400B-B6E0-6650A73C6771}"/>
              </a:ext>
            </a:extLst>
          </p:cNvPr>
          <p:cNvPicPr>
            <a:picLocks noChangeAspect="1"/>
          </p:cNvPicPr>
          <p:nvPr/>
        </p:nvPicPr>
        <p:blipFill>
          <a:blip r:embed="rId5"/>
          <a:stretch>
            <a:fillRect/>
          </a:stretch>
        </p:blipFill>
        <p:spPr>
          <a:xfrm>
            <a:off x="339057" y="2014861"/>
            <a:ext cx="8613214" cy="4459681"/>
          </a:xfrm>
          <a:prstGeom prst="rect">
            <a:avLst/>
          </a:prstGeom>
        </p:spPr>
      </p:pic>
    </p:spTree>
    <p:extLst>
      <p:ext uri="{BB962C8B-B14F-4D97-AF65-F5344CB8AC3E}">
        <p14:creationId xmlns:p14="http://schemas.microsoft.com/office/powerpoint/2010/main" val="96090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6" name="Picture 5">
            <a:extLst>
              <a:ext uri="{FF2B5EF4-FFF2-40B4-BE49-F238E27FC236}">
                <a16:creationId xmlns:a16="http://schemas.microsoft.com/office/drawing/2014/main" id="{D77C62F5-09E3-4C9D-B969-A3C2C411E6EA}"/>
              </a:ext>
            </a:extLst>
          </p:cNvPr>
          <p:cNvPicPr>
            <a:picLocks noChangeAspect="1"/>
          </p:cNvPicPr>
          <p:nvPr/>
        </p:nvPicPr>
        <p:blipFill>
          <a:blip r:embed="rId4"/>
          <a:stretch>
            <a:fillRect/>
          </a:stretch>
        </p:blipFill>
        <p:spPr>
          <a:xfrm>
            <a:off x="117986" y="1192796"/>
            <a:ext cx="9292372" cy="5536467"/>
          </a:xfrm>
          <a:prstGeom prst="rect">
            <a:avLst/>
          </a:prstGeom>
        </p:spPr>
      </p:pic>
    </p:spTree>
    <p:extLst>
      <p:ext uri="{BB962C8B-B14F-4D97-AF65-F5344CB8AC3E}">
        <p14:creationId xmlns:p14="http://schemas.microsoft.com/office/powerpoint/2010/main" val="279411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7" name="Picture 6">
            <a:extLst>
              <a:ext uri="{FF2B5EF4-FFF2-40B4-BE49-F238E27FC236}">
                <a16:creationId xmlns:a16="http://schemas.microsoft.com/office/drawing/2014/main" id="{900358D7-F540-4FA3-84A3-D8146DE0AE42}"/>
              </a:ext>
            </a:extLst>
          </p:cNvPr>
          <p:cNvPicPr>
            <a:picLocks noChangeAspect="1"/>
          </p:cNvPicPr>
          <p:nvPr/>
        </p:nvPicPr>
        <p:blipFill>
          <a:blip r:embed="rId4"/>
          <a:stretch>
            <a:fillRect/>
          </a:stretch>
        </p:blipFill>
        <p:spPr>
          <a:xfrm>
            <a:off x="339057" y="1309365"/>
            <a:ext cx="4257675" cy="409575"/>
          </a:xfrm>
          <a:prstGeom prst="rect">
            <a:avLst/>
          </a:prstGeom>
        </p:spPr>
      </p:pic>
      <p:pic>
        <p:nvPicPr>
          <p:cNvPr id="5" name="Picture 4">
            <a:extLst>
              <a:ext uri="{FF2B5EF4-FFF2-40B4-BE49-F238E27FC236}">
                <a16:creationId xmlns:a16="http://schemas.microsoft.com/office/drawing/2014/main" id="{53EDFD19-B728-48D7-A2F2-743DD3273E3D}"/>
              </a:ext>
            </a:extLst>
          </p:cNvPr>
          <p:cNvPicPr>
            <a:picLocks noChangeAspect="1"/>
          </p:cNvPicPr>
          <p:nvPr/>
        </p:nvPicPr>
        <p:blipFill>
          <a:blip r:embed="rId5"/>
          <a:stretch>
            <a:fillRect/>
          </a:stretch>
        </p:blipFill>
        <p:spPr>
          <a:xfrm>
            <a:off x="4724015" y="1309365"/>
            <a:ext cx="4484844" cy="400050"/>
          </a:xfrm>
          <a:prstGeom prst="rect">
            <a:avLst/>
          </a:prstGeom>
        </p:spPr>
      </p:pic>
      <p:pic>
        <p:nvPicPr>
          <p:cNvPr id="8" name="Picture 7">
            <a:extLst>
              <a:ext uri="{FF2B5EF4-FFF2-40B4-BE49-F238E27FC236}">
                <a16:creationId xmlns:a16="http://schemas.microsoft.com/office/drawing/2014/main" id="{36DE2CB6-C59E-4874-A5EC-F33957348E6D}"/>
              </a:ext>
            </a:extLst>
          </p:cNvPr>
          <p:cNvPicPr>
            <a:picLocks noChangeAspect="1"/>
          </p:cNvPicPr>
          <p:nvPr/>
        </p:nvPicPr>
        <p:blipFill>
          <a:blip r:embed="rId6"/>
          <a:stretch>
            <a:fillRect/>
          </a:stretch>
        </p:blipFill>
        <p:spPr>
          <a:xfrm>
            <a:off x="356087" y="1959607"/>
            <a:ext cx="8852772" cy="4337954"/>
          </a:xfrm>
          <a:prstGeom prst="rect">
            <a:avLst/>
          </a:prstGeom>
        </p:spPr>
      </p:pic>
    </p:spTree>
    <p:extLst>
      <p:ext uri="{BB962C8B-B14F-4D97-AF65-F5344CB8AC3E}">
        <p14:creationId xmlns:p14="http://schemas.microsoft.com/office/powerpoint/2010/main" val="116476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7" name="Picture 6">
            <a:extLst>
              <a:ext uri="{FF2B5EF4-FFF2-40B4-BE49-F238E27FC236}">
                <a16:creationId xmlns:a16="http://schemas.microsoft.com/office/drawing/2014/main" id="{900358D7-F540-4FA3-84A3-D8146DE0AE42}"/>
              </a:ext>
            </a:extLst>
          </p:cNvPr>
          <p:cNvPicPr>
            <a:picLocks noChangeAspect="1"/>
          </p:cNvPicPr>
          <p:nvPr/>
        </p:nvPicPr>
        <p:blipFill>
          <a:blip r:embed="rId4"/>
          <a:stretch>
            <a:fillRect/>
          </a:stretch>
        </p:blipFill>
        <p:spPr>
          <a:xfrm>
            <a:off x="339057" y="1309365"/>
            <a:ext cx="4257675" cy="409575"/>
          </a:xfrm>
          <a:prstGeom prst="rect">
            <a:avLst/>
          </a:prstGeom>
        </p:spPr>
      </p:pic>
      <p:pic>
        <p:nvPicPr>
          <p:cNvPr id="6" name="Picture 5">
            <a:extLst>
              <a:ext uri="{FF2B5EF4-FFF2-40B4-BE49-F238E27FC236}">
                <a16:creationId xmlns:a16="http://schemas.microsoft.com/office/drawing/2014/main" id="{4D98C0AD-1AA4-4A84-8084-3C22E37E79A2}"/>
              </a:ext>
            </a:extLst>
          </p:cNvPr>
          <p:cNvPicPr>
            <a:picLocks noChangeAspect="1"/>
          </p:cNvPicPr>
          <p:nvPr/>
        </p:nvPicPr>
        <p:blipFill>
          <a:blip r:embed="rId5"/>
          <a:stretch>
            <a:fillRect/>
          </a:stretch>
        </p:blipFill>
        <p:spPr>
          <a:xfrm>
            <a:off x="4714183" y="1333637"/>
            <a:ext cx="4695825" cy="390525"/>
          </a:xfrm>
          <a:prstGeom prst="rect">
            <a:avLst/>
          </a:prstGeom>
        </p:spPr>
      </p:pic>
      <p:pic>
        <p:nvPicPr>
          <p:cNvPr id="10" name="Picture 9">
            <a:extLst>
              <a:ext uri="{FF2B5EF4-FFF2-40B4-BE49-F238E27FC236}">
                <a16:creationId xmlns:a16="http://schemas.microsoft.com/office/drawing/2014/main" id="{92FC110F-CFD2-45F0-8061-3D30E998AFAE}"/>
              </a:ext>
            </a:extLst>
          </p:cNvPr>
          <p:cNvPicPr>
            <a:picLocks noChangeAspect="1"/>
          </p:cNvPicPr>
          <p:nvPr/>
        </p:nvPicPr>
        <p:blipFill>
          <a:blip r:embed="rId6"/>
          <a:stretch>
            <a:fillRect/>
          </a:stretch>
        </p:blipFill>
        <p:spPr>
          <a:xfrm>
            <a:off x="339057" y="2097602"/>
            <a:ext cx="8890230" cy="4406437"/>
          </a:xfrm>
          <a:prstGeom prst="rect">
            <a:avLst/>
          </a:prstGeom>
        </p:spPr>
      </p:pic>
    </p:spTree>
    <p:extLst>
      <p:ext uri="{BB962C8B-B14F-4D97-AF65-F5344CB8AC3E}">
        <p14:creationId xmlns:p14="http://schemas.microsoft.com/office/powerpoint/2010/main" val="318164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7" name="Picture 6">
            <a:extLst>
              <a:ext uri="{FF2B5EF4-FFF2-40B4-BE49-F238E27FC236}">
                <a16:creationId xmlns:a16="http://schemas.microsoft.com/office/drawing/2014/main" id="{900358D7-F540-4FA3-84A3-D8146DE0AE42}"/>
              </a:ext>
            </a:extLst>
          </p:cNvPr>
          <p:cNvPicPr>
            <a:picLocks noChangeAspect="1"/>
          </p:cNvPicPr>
          <p:nvPr/>
        </p:nvPicPr>
        <p:blipFill>
          <a:blip r:embed="rId4"/>
          <a:stretch>
            <a:fillRect/>
          </a:stretch>
        </p:blipFill>
        <p:spPr>
          <a:xfrm>
            <a:off x="280065" y="1309365"/>
            <a:ext cx="4257675" cy="409575"/>
          </a:xfrm>
          <a:prstGeom prst="rect">
            <a:avLst/>
          </a:prstGeom>
        </p:spPr>
      </p:pic>
      <p:pic>
        <p:nvPicPr>
          <p:cNvPr id="5" name="Picture 4">
            <a:extLst>
              <a:ext uri="{FF2B5EF4-FFF2-40B4-BE49-F238E27FC236}">
                <a16:creationId xmlns:a16="http://schemas.microsoft.com/office/drawing/2014/main" id="{C2F81B98-91FE-44D1-B1DE-152617796580}"/>
              </a:ext>
            </a:extLst>
          </p:cNvPr>
          <p:cNvPicPr>
            <a:picLocks noChangeAspect="1"/>
          </p:cNvPicPr>
          <p:nvPr/>
        </p:nvPicPr>
        <p:blipFill>
          <a:blip r:embed="rId5"/>
          <a:stretch>
            <a:fillRect/>
          </a:stretch>
        </p:blipFill>
        <p:spPr>
          <a:xfrm>
            <a:off x="4665023" y="1309365"/>
            <a:ext cx="5162550" cy="411356"/>
          </a:xfrm>
          <a:prstGeom prst="rect">
            <a:avLst/>
          </a:prstGeom>
        </p:spPr>
      </p:pic>
      <p:pic>
        <p:nvPicPr>
          <p:cNvPr id="9" name="Picture 8">
            <a:extLst>
              <a:ext uri="{FF2B5EF4-FFF2-40B4-BE49-F238E27FC236}">
                <a16:creationId xmlns:a16="http://schemas.microsoft.com/office/drawing/2014/main" id="{7E1B81D6-4B93-4411-9DA7-82CB73CC7334}"/>
              </a:ext>
            </a:extLst>
          </p:cNvPr>
          <p:cNvPicPr>
            <a:picLocks noChangeAspect="1"/>
          </p:cNvPicPr>
          <p:nvPr/>
        </p:nvPicPr>
        <p:blipFill>
          <a:blip r:embed="rId6"/>
          <a:stretch>
            <a:fillRect/>
          </a:stretch>
        </p:blipFill>
        <p:spPr>
          <a:xfrm>
            <a:off x="282062" y="2064085"/>
            <a:ext cx="9010544" cy="4410457"/>
          </a:xfrm>
          <a:prstGeom prst="rect">
            <a:avLst/>
          </a:prstGeom>
        </p:spPr>
      </p:pic>
    </p:spTree>
    <p:extLst>
      <p:ext uri="{BB962C8B-B14F-4D97-AF65-F5344CB8AC3E}">
        <p14:creationId xmlns:p14="http://schemas.microsoft.com/office/powerpoint/2010/main" val="242241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6" name="Picture 5">
            <a:extLst>
              <a:ext uri="{FF2B5EF4-FFF2-40B4-BE49-F238E27FC236}">
                <a16:creationId xmlns:a16="http://schemas.microsoft.com/office/drawing/2014/main" id="{79D7400F-936F-446F-8CE7-C892FDF68383}"/>
              </a:ext>
            </a:extLst>
          </p:cNvPr>
          <p:cNvPicPr>
            <a:picLocks noChangeAspect="1"/>
          </p:cNvPicPr>
          <p:nvPr/>
        </p:nvPicPr>
        <p:blipFill>
          <a:blip r:embed="rId4"/>
          <a:stretch>
            <a:fillRect/>
          </a:stretch>
        </p:blipFill>
        <p:spPr>
          <a:xfrm>
            <a:off x="467956" y="1373521"/>
            <a:ext cx="6230971" cy="423892"/>
          </a:xfrm>
          <a:prstGeom prst="rect">
            <a:avLst/>
          </a:prstGeom>
        </p:spPr>
      </p:pic>
      <p:pic>
        <p:nvPicPr>
          <p:cNvPr id="10" name="Picture 9">
            <a:extLst>
              <a:ext uri="{FF2B5EF4-FFF2-40B4-BE49-F238E27FC236}">
                <a16:creationId xmlns:a16="http://schemas.microsoft.com/office/drawing/2014/main" id="{FFA9ECCA-7DE8-4574-B035-42052748EFAA}"/>
              </a:ext>
            </a:extLst>
          </p:cNvPr>
          <p:cNvPicPr>
            <a:picLocks noChangeAspect="1"/>
          </p:cNvPicPr>
          <p:nvPr/>
        </p:nvPicPr>
        <p:blipFill>
          <a:blip r:embed="rId5"/>
          <a:stretch>
            <a:fillRect/>
          </a:stretch>
        </p:blipFill>
        <p:spPr>
          <a:xfrm>
            <a:off x="467956" y="2088787"/>
            <a:ext cx="8888032" cy="4326761"/>
          </a:xfrm>
          <a:prstGeom prst="rect">
            <a:avLst/>
          </a:prstGeom>
        </p:spPr>
      </p:pic>
    </p:spTree>
    <p:extLst>
      <p:ext uri="{BB962C8B-B14F-4D97-AF65-F5344CB8AC3E}">
        <p14:creationId xmlns:p14="http://schemas.microsoft.com/office/powerpoint/2010/main" val="290800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C3B2918E-5BB7-4BEA-80B8-EC21FB979CA6}"/>
              </a:ext>
            </a:extLst>
          </p:cNvPr>
          <p:cNvPicPr>
            <a:picLocks noChangeAspect="1"/>
          </p:cNvPicPr>
          <p:nvPr/>
        </p:nvPicPr>
        <p:blipFill>
          <a:blip r:embed="rId4"/>
          <a:stretch>
            <a:fillRect/>
          </a:stretch>
        </p:blipFill>
        <p:spPr>
          <a:xfrm>
            <a:off x="140102" y="1178037"/>
            <a:ext cx="7425821" cy="5580722"/>
          </a:xfrm>
          <a:prstGeom prst="rect">
            <a:avLst/>
          </a:prstGeom>
        </p:spPr>
      </p:pic>
      <p:sp>
        <p:nvSpPr>
          <p:cNvPr id="13" name="TextBox 12">
            <a:extLst>
              <a:ext uri="{FF2B5EF4-FFF2-40B4-BE49-F238E27FC236}">
                <a16:creationId xmlns:a16="http://schemas.microsoft.com/office/drawing/2014/main" id="{1D12202B-BF68-4629-9B44-9A50616A806F}"/>
              </a:ext>
            </a:extLst>
          </p:cNvPr>
          <p:cNvSpPr txBox="1"/>
          <p:nvPr/>
        </p:nvSpPr>
        <p:spPr>
          <a:xfrm>
            <a:off x="7634717" y="1222247"/>
            <a:ext cx="4417181" cy="5541710"/>
          </a:xfrm>
          <a:prstGeom prst="rect">
            <a:avLst/>
          </a:prstGeom>
          <a:noFill/>
        </p:spPr>
        <p:txBody>
          <a:bodyPr wrap="square">
            <a:spAutoFit/>
          </a:bodyPr>
          <a:lstStyle/>
          <a:p>
            <a:pPr algn="l">
              <a:lnSpc>
                <a:spcPct val="150000"/>
              </a:lnSpc>
            </a:pPr>
            <a:r>
              <a:rPr lang="en-IN" b="1" i="0" dirty="0">
                <a:solidFill>
                  <a:srgbClr val="FFC000"/>
                </a:solidFill>
                <a:effectLst/>
                <a:latin typeface="Bookman Old Style" panose="02050604050505020204" pitchFamily="18" charset="0"/>
              </a:rPr>
              <a:t>Aneka Architecture</a:t>
            </a:r>
          </a:p>
          <a:p>
            <a:pPr marL="285750" indent="-285750" algn="just">
              <a:lnSpc>
                <a:spcPct val="150000"/>
              </a:lnSpc>
              <a:buFont typeface="Wingdings" panose="05000000000000000000" pitchFamily="2" charset="2"/>
              <a:buChar char="Ø"/>
            </a:pPr>
            <a:r>
              <a:rPr lang="en-US" sz="1700" i="0" dirty="0">
                <a:effectLst/>
                <a:latin typeface="Bookman Old Style" panose="02050604050505020204" pitchFamily="18" charset="0"/>
              </a:rPr>
              <a:t>Aneka is a platform and a framework for developing distributed applications on the Cloud.</a:t>
            </a:r>
          </a:p>
          <a:p>
            <a:pPr marL="285750" indent="-285750" algn="just">
              <a:lnSpc>
                <a:spcPct val="150000"/>
              </a:lnSpc>
              <a:buFont typeface="Wingdings" panose="05000000000000000000" pitchFamily="2" charset="2"/>
              <a:buChar char="Ø"/>
            </a:pPr>
            <a:r>
              <a:rPr lang="en-US" sz="1700" i="0" dirty="0">
                <a:effectLst/>
                <a:latin typeface="Bookman Old Style" panose="02050604050505020204" pitchFamily="18" charset="0"/>
              </a:rPr>
              <a:t>Aneka provides developers with a rich set of APIs for transparently exploiting such resources and expressing the business logic of applications by using the preferred programming abstractions.</a:t>
            </a:r>
          </a:p>
          <a:p>
            <a:pPr marL="285750" indent="-285750" algn="just">
              <a:lnSpc>
                <a:spcPct val="150000"/>
              </a:lnSpc>
              <a:buFont typeface="Wingdings" panose="05000000000000000000" pitchFamily="2" charset="2"/>
              <a:buChar char="Ø"/>
            </a:pPr>
            <a:r>
              <a:rPr lang="en-US" sz="1700" i="0" dirty="0">
                <a:effectLst/>
                <a:latin typeface="Bookman Old Style" panose="02050604050505020204" pitchFamily="18" charset="0"/>
              </a:rPr>
              <a:t>System administrators can leverage on a collection of tools to monitor and control the deployed infrastructure.</a:t>
            </a:r>
            <a:endParaRPr lang="en-IN" sz="1700" i="0" dirty="0">
              <a:effectLst/>
              <a:latin typeface="Bookman Old Style" panose="02050604050505020204" pitchFamily="18" charset="0"/>
            </a:endParaRPr>
          </a:p>
        </p:txBody>
      </p:sp>
    </p:spTree>
    <p:extLst>
      <p:ext uri="{BB962C8B-B14F-4D97-AF65-F5344CB8AC3E}">
        <p14:creationId xmlns:p14="http://schemas.microsoft.com/office/powerpoint/2010/main" val="376985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9" name="Picture 8">
            <a:extLst>
              <a:ext uri="{FF2B5EF4-FFF2-40B4-BE49-F238E27FC236}">
                <a16:creationId xmlns:a16="http://schemas.microsoft.com/office/drawing/2014/main" id="{0E3ACF9C-E9C2-4926-9EFA-307EB9F96E75}"/>
              </a:ext>
            </a:extLst>
          </p:cNvPr>
          <p:cNvPicPr>
            <a:picLocks noChangeAspect="1"/>
          </p:cNvPicPr>
          <p:nvPr/>
        </p:nvPicPr>
        <p:blipFill>
          <a:blip r:embed="rId4"/>
          <a:stretch>
            <a:fillRect/>
          </a:stretch>
        </p:blipFill>
        <p:spPr>
          <a:xfrm>
            <a:off x="99456" y="1192796"/>
            <a:ext cx="9010544" cy="5090016"/>
          </a:xfrm>
          <a:prstGeom prst="rect">
            <a:avLst/>
          </a:prstGeom>
        </p:spPr>
      </p:pic>
      <p:pic>
        <p:nvPicPr>
          <p:cNvPr id="13" name="Picture 12">
            <a:extLst>
              <a:ext uri="{FF2B5EF4-FFF2-40B4-BE49-F238E27FC236}">
                <a16:creationId xmlns:a16="http://schemas.microsoft.com/office/drawing/2014/main" id="{A810852B-B110-4E99-A00B-9BD40BB75CF1}"/>
              </a:ext>
            </a:extLst>
          </p:cNvPr>
          <p:cNvPicPr>
            <a:picLocks noChangeAspect="1"/>
          </p:cNvPicPr>
          <p:nvPr/>
        </p:nvPicPr>
        <p:blipFill>
          <a:blip r:embed="rId5"/>
          <a:stretch>
            <a:fillRect/>
          </a:stretch>
        </p:blipFill>
        <p:spPr>
          <a:xfrm>
            <a:off x="3142480" y="6407557"/>
            <a:ext cx="2476654" cy="348474"/>
          </a:xfrm>
          <a:prstGeom prst="rect">
            <a:avLst/>
          </a:prstGeom>
        </p:spPr>
      </p:pic>
    </p:spTree>
    <p:extLst>
      <p:ext uri="{BB962C8B-B14F-4D97-AF65-F5344CB8AC3E}">
        <p14:creationId xmlns:p14="http://schemas.microsoft.com/office/powerpoint/2010/main" val="275906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19A22EE1-BB8D-4851-A028-69D15F733B49}"/>
              </a:ext>
            </a:extLst>
          </p:cNvPr>
          <p:cNvPicPr>
            <a:picLocks noChangeAspect="1"/>
          </p:cNvPicPr>
          <p:nvPr/>
        </p:nvPicPr>
        <p:blipFill>
          <a:blip r:embed="rId4"/>
          <a:stretch>
            <a:fillRect/>
          </a:stretch>
        </p:blipFill>
        <p:spPr>
          <a:xfrm>
            <a:off x="115507" y="1511555"/>
            <a:ext cx="5964214" cy="4225568"/>
          </a:xfrm>
          <a:prstGeom prst="rect">
            <a:avLst/>
          </a:prstGeom>
        </p:spPr>
      </p:pic>
      <p:pic>
        <p:nvPicPr>
          <p:cNvPr id="7" name="Picture 6">
            <a:extLst>
              <a:ext uri="{FF2B5EF4-FFF2-40B4-BE49-F238E27FC236}">
                <a16:creationId xmlns:a16="http://schemas.microsoft.com/office/drawing/2014/main" id="{FA016495-F1BE-48C9-B710-67973664184F}"/>
              </a:ext>
            </a:extLst>
          </p:cNvPr>
          <p:cNvPicPr>
            <a:picLocks noChangeAspect="1"/>
          </p:cNvPicPr>
          <p:nvPr/>
        </p:nvPicPr>
        <p:blipFill>
          <a:blip r:embed="rId5"/>
          <a:stretch>
            <a:fillRect/>
          </a:stretch>
        </p:blipFill>
        <p:spPr>
          <a:xfrm>
            <a:off x="1298628" y="5917179"/>
            <a:ext cx="3226281" cy="321392"/>
          </a:xfrm>
          <a:prstGeom prst="rect">
            <a:avLst/>
          </a:prstGeom>
        </p:spPr>
      </p:pic>
      <p:pic>
        <p:nvPicPr>
          <p:cNvPr id="10" name="Picture 9">
            <a:extLst>
              <a:ext uri="{FF2B5EF4-FFF2-40B4-BE49-F238E27FC236}">
                <a16:creationId xmlns:a16="http://schemas.microsoft.com/office/drawing/2014/main" id="{E5943E47-707D-4B77-8812-F2C4AC6459B2}"/>
              </a:ext>
            </a:extLst>
          </p:cNvPr>
          <p:cNvPicPr>
            <a:picLocks noChangeAspect="1"/>
          </p:cNvPicPr>
          <p:nvPr/>
        </p:nvPicPr>
        <p:blipFill>
          <a:blip r:embed="rId6"/>
          <a:stretch>
            <a:fillRect/>
          </a:stretch>
        </p:blipFill>
        <p:spPr>
          <a:xfrm>
            <a:off x="6195228" y="1511555"/>
            <a:ext cx="5847620" cy="4225568"/>
          </a:xfrm>
          <a:prstGeom prst="rect">
            <a:avLst/>
          </a:prstGeom>
        </p:spPr>
      </p:pic>
      <p:pic>
        <p:nvPicPr>
          <p:cNvPr id="12" name="Picture 11">
            <a:extLst>
              <a:ext uri="{FF2B5EF4-FFF2-40B4-BE49-F238E27FC236}">
                <a16:creationId xmlns:a16="http://schemas.microsoft.com/office/drawing/2014/main" id="{E2F01736-A956-4ECF-8206-72C94180C69C}"/>
              </a:ext>
            </a:extLst>
          </p:cNvPr>
          <p:cNvPicPr>
            <a:picLocks noChangeAspect="1"/>
          </p:cNvPicPr>
          <p:nvPr/>
        </p:nvPicPr>
        <p:blipFill>
          <a:blip r:embed="rId7"/>
          <a:stretch>
            <a:fillRect/>
          </a:stretch>
        </p:blipFill>
        <p:spPr>
          <a:xfrm>
            <a:off x="6404366" y="5939302"/>
            <a:ext cx="5488441" cy="613469"/>
          </a:xfrm>
          <a:prstGeom prst="rect">
            <a:avLst/>
          </a:prstGeom>
        </p:spPr>
      </p:pic>
    </p:spTree>
    <p:extLst>
      <p:ext uri="{BB962C8B-B14F-4D97-AF65-F5344CB8AC3E}">
        <p14:creationId xmlns:p14="http://schemas.microsoft.com/office/powerpoint/2010/main" val="211852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5" name="Picture 4">
            <a:extLst>
              <a:ext uri="{FF2B5EF4-FFF2-40B4-BE49-F238E27FC236}">
                <a16:creationId xmlns:a16="http://schemas.microsoft.com/office/drawing/2014/main" id="{261145EA-3C20-43DF-B9B4-93EFB026697A}"/>
              </a:ext>
            </a:extLst>
          </p:cNvPr>
          <p:cNvPicPr>
            <a:picLocks noChangeAspect="1"/>
          </p:cNvPicPr>
          <p:nvPr/>
        </p:nvPicPr>
        <p:blipFill>
          <a:blip r:embed="rId4"/>
          <a:stretch>
            <a:fillRect/>
          </a:stretch>
        </p:blipFill>
        <p:spPr>
          <a:xfrm>
            <a:off x="364737" y="1448868"/>
            <a:ext cx="8304109" cy="5173158"/>
          </a:xfrm>
          <a:prstGeom prst="rect">
            <a:avLst/>
          </a:prstGeom>
        </p:spPr>
      </p:pic>
    </p:spTree>
    <p:extLst>
      <p:ext uri="{BB962C8B-B14F-4D97-AF65-F5344CB8AC3E}">
        <p14:creationId xmlns:p14="http://schemas.microsoft.com/office/powerpoint/2010/main" val="31079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6" name="Picture 5">
            <a:extLst>
              <a:ext uri="{FF2B5EF4-FFF2-40B4-BE49-F238E27FC236}">
                <a16:creationId xmlns:a16="http://schemas.microsoft.com/office/drawing/2014/main" id="{388FA44D-4F1C-4FE9-9099-D2D8443C6729}"/>
              </a:ext>
            </a:extLst>
          </p:cNvPr>
          <p:cNvPicPr>
            <a:picLocks noChangeAspect="1"/>
          </p:cNvPicPr>
          <p:nvPr/>
        </p:nvPicPr>
        <p:blipFill>
          <a:blip r:embed="rId4"/>
          <a:stretch>
            <a:fillRect/>
          </a:stretch>
        </p:blipFill>
        <p:spPr>
          <a:xfrm>
            <a:off x="218742" y="1257411"/>
            <a:ext cx="5885605" cy="5025401"/>
          </a:xfrm>
          <a:prstGeom prst="rect">
            <a:avLst/>
          </a:prstGeom>
        </p:spPr>
      </p:pic>
      <p:pic>
        <p:nvPicPr>
          <p:cNvPr id="8" name="Picture 7">
            <a:extLst>
              <a:ext uri="{FF2B5EF4-FFF2-40B4-BE49-F238E27FC236}">
                <a16:creationId xmlns:a16="http://schemas.microsoft.com/office/drawing/2014/main" id="{118BFE12-18C3-43C3-B753-01013FD94C5A}"/>
              </a:ext>
            </a:extLst>
          </p:cNvPr>
          <p:cNvPicPr>
            <a:picLocks noChangeAspect="1"/>
          </p:cNvPicPr>
          <p:nvPr/>
        </p:nvPicPr>
        <p:blipFill>
          <a:blip r:embed="rId5"/>
          <a:stretch>
            <a:fillRect/>
          </a:stretch>
        </p:blipFill>
        <p:spPr>
          <a:xfrm>
            <a:off x="1263444" y="6357632"/>
            <a:ext cx="3854246" cy="441375"/>
          </a:xfrm>
          <a:prstGeom prst="rect">
            <a:avLst/>
          </a:prstGeom>
        </p:spPr>
      </p:pic>
      <p:pic>
        <p:nvPicPr>
          <p:cNvPr id="10" name="Picture 9">
            <a:extLst>
              <a:ext uri="{FF2B5EF4-FFF2-40B4-BE49-F238E27FC236}">
                <a16:creationId xmlns:a16="http://schemas.microsoft.com/office/drawing/2014/main" id="{4E2022B7-D3A8-4D61-8106-68493A4F505F}"/>
              </a:ext>
            </a:extLst>
          </p:cNvPr>
          <p:cNvPicPr>
            <a:picLocks noChangeAspect="1"/>
          </p:cNvPicPr>
          <p:nvPr/>
        </p:nvPicPr>
        <p:blipFill>
          <a:blip r:embed="rId6"/>
          <a:stretch>
            <a:fillRect/>
          </a:stretch>
        </p:blipFill>
        <p:spPr>
          <a:xfrm>
            <a:off x="7645643" y="1422590"/>
            <a:ext cx="2847975" cy="388377"/>
          </a:xfrm>
          <a:prstGeom prst="rect">
            <a:avLst/>
          </a:prstGeom>
        </p:spPr>
      </p:pic>
      <p:pic>
        <p:nvPicPr>
          <p:cNvPr id="12" name="Picture 11">
            <a:extLst>
              <a:ext uri="{FF2B5EF4-FFF2-40B4-BE49-F238E27FC236}">
                <a16:creationId xmlns:a16="http://schemas.microsoft.com/office/drawing/2014/main" id="{DFC12AA2-C0BA-4F36-A2A0-2F3F5DAF2F9D}"/>
              </a:ext>
            </a:extLst>
          </p:cNvPr>
          <p:cNvPicPr>
            <a:picLocks noChangeAspect="1"/>
          </p:cNvPicPr>
          <p:nvPr/>
        </p:nvPicPr>
        <p:blipFill>
          <a:blip r:embed="rId7"/>
          <a:stretch>
            <a:fillRect/>
          </a:stretch>
        </p:blipFill>
        <p:spPr>
          <a:xfrm>
            <a:off x="6264097" y="1944299"/>
            <a:ext cx="5783775" cy="4338513"/>
          </a:xfrm>
          <a:prstGeom prst="rect">
            <a:avLst/>
          </a:prstGeom>
        </p:spPr>
      </p:pic>
    </p:spTree>
    <p:extLst>
      <p:ext uri="{BB962C8B-B14F-4D97-AF65-F5344CB8AC3E}">
        <p14:creationId xmlns:p14="http://schemas.microsoft.com/office/powerpoint/2010/main" val="367591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10" name="Picture 9">
            <a:extLst>
              <a:ext uri="{FF2B5EF4-FFF2-40B4-BE49-F238E27FC236}">
                <a16:creationId xmlns:a16="http://schemas.microsoft.com/office/drawing/2014/main" id="{4E2022B7-D3A8-4D61-8106-68493A4F505F}"/>
              </a:ext>
            </a:extLst>
          </p:cNvPr>
          <p:cNvPicPr>
            <a:picLocks noChangeAspect="1"/>
          </p:cNvPicPr>
          <p:nvPr/>
        </p:nvPicPr>
        <p:blipFill>
          <a:blip r:embed="rId4"/>
          <a:stretch>
            <a:fillRect/>
          </a:stretch>
        </p:blipFill>
        <p:spPr>
          <a:xfrm>
            <a:off x="433680" y="1216116"/>
            <a:ext cx="2847975" cy="373336"/>
          </a:xfrm>
          <a:prstGeom prst="rect">
            <a:avLst/>
          </a:prstGeom>
        </p:spPr>
      </p:pic>
      <p:pic>
        <p:nvPicPr>
          <p:cNvPr id="5" name="Picture 4">
            <a:extLst>
              <a:ext uri="{FF2B5EF4-FFF2-40B4-BE49-F238E27FC236}">
                <a16:creationId xmlns:a16="http://schemas.microsoft.com/office/drawing/2014/main" id="{64731CA1-7599-4915-BD5A-74FCC4937C8B}"/>
              </a:ext>
            </a:extLst>
          </p:cNvPr>
          <p:cNvPicPr>
            <a:picLocks noChangeAspect="1"/>
          </p:cNvPicPr>
          <p:nvPr/>
        </p:nvPicPr>
        <p:blipFill>
          <a:blip r:embed="rId5"/>
          <a:stretch>
            <a:fillRect/>
          </a:stretch>
        </p:blipFill>
        <p:spPr>
          <a:xfrm>
            <a:off x="3426845" y="1222292"/>
            <a:ext cx="5810250" cy="373337"/>
          </a:xfrm>
          <a:prstGeom prst="rect">
            <a:avLst/>
          </a:prstGeom>
        </p:spPr>
      </p:pic>
      <p:pic>
        <p:nvPicPr>
          <p:cNvPr id="9" name="Picture 8">
            <a:extLst>
              <a:ext uri="{FF2B5EF4-FFF2-40B4-BE49-F238E27FC236}">
                <a16:creationId xmlns:a16="http://schemas.microsoft.com/office/drawing/2014/main" id="{06218678-3923-4DFF-988B-93A48BE0C48D}"/>
              </a:ext>
            </a:extLst>
          </p:cNvPr>
          <p:cNvPicPr>
            <a:picLocks noChangeAspect="1"/>
          </p:cNvPicPr>
          <p:nvPr/>
        </p:nvPicPr>
        <p:blipFill>
          <a:blip r:embed="rId6"/>
          <a:stretch>
            <a:fillRect/>
          </a:stretch>
        </p:blipFill>
        <p:spPr>
          <a:xfrm>
            <a:off x="433680" y="1797411"/>
            <a:ext cx="8795607" cy="4795117"/>
          </a:xfrm>
          <a:prstGeom prst="rect">
            <a:avLst/>
          </a:prstGeom>
        </p:spPr>
      </p:pic>
    </p:spTree>
    <p:extLst>
      <p:ext uri="{BB962C8B-B14F-4D97-AF65-F5344CB8AC3E}">
        <p14:creationId xmlns:p14="http://schemas.microsoft.com/office/powerpoint/2010/main" val="131090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9010544" cy="1064059"/>
          </a:xfrm>
        </p:spPr>
        <p:txBody>
          <a:bodyPr anchor="b">
            <a:normAutofit fontScale="90000"/>
          </a:bodyPr>
          <a:lstStyle/>
          <a:p>
            <a:pPr algn="ctr"/>
            <a:r>
              <a:rPr lang="en-IN" sz="4000" dirty="0">
                <a:latin typeface="Algerian" panose="04020705040A02060702" pitchFamily="82" charset="0"/>
              </a:rPr>
              <a:t>Unit VI – </a:t>
            </a:r>
            <a:r>
              <a:rPr lang="en-US" sz="4000" dirty="0">
                <a:latin typeface="Algerian" panose="04020705040A02060702" pitchFamily="82" charset="0"/>
              </a:rPr>
              <a:t>Aneka: Cloud Application  Platform</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pic>
        <p:nvPicPr>
          <p:cNvPr id="10" name="Picture 9">
            <a:extLst>
              <a:ext uri="{FF2B5EF4-FFF2-40B4-BE49-F238E27FC236}">
                <a16:creationId xmlns:a16="http://schemas.microsoft.com/office/drawing/2014/main" id="{4E2022B7-D3A8-4D61-8106-68493A4F505F}"/>
              </a:ext>
            </a:extLst>
          </p:cNvPr>
          <p:cNvPicPr>
            <a:picLocks noChangeAspect="1"/>
          </p:cNvPicPr>
          <p:nvPr/>
        </p:nvPicPr>
        <p:blipFill>
          <a:blip r:embed="rId4"/>
          <a:stretch>
            <a:fillRect/>
          </a:stretch>
        </p:blipFill>
        <p:spPr>
          <a:xfrm>
            <a:off x="433680" y="1216116"/>
            <a:ext cx="2847975" cy="373336"/>
          </a:xfrm>
          <a:prstGeom prst="rect">
            <a:avLst/>
          </a:prstGeom>
        </p:spPr>
      </p:pic>
      <p:pic>
        <p:nvPicPr>
          <p:cNvPr id="6" name="Picture 5">
            <a:extLst>
              <a:ext uri="{FF2B5EF4-FFF2-40B4-BE49-F238E27FC236}">
                <a16:creationId xmlns:a16="http://schemas.microsoft.com/office/drawing/2014/main" id="{4CDB3A19-6B2E-4D89-A7E2-FB5177734036}"/>
              </a:ext>
            </a:extLst>
          </p:cNvPr>
          <p:cNvPicPr>
            <a:picLocks noChangeAspect="1"/>
          </p:cNvPicPr>
          <p:nvPr/>
        </p:nvPicPr>
        <p:blipFill>
          <a:blip r:embed="rId5"/>
          <a:stretch>
            <a:fillRect/>
          </a:stretch>
        </p:blipFill>
        <p:spPr>
          <a:xfrm>
            <a:off x="3397161" y="1192796"/>
            <a:ext cx="5811698" cy="396656"/>
          </a:xfrm>
          <a:prstGeom prst="rect">
            <a:avLst/>
          </a:prstGeom>
        </p:spPr>
      </p:pic>
      <p:pic>
        <p:nvPicPr>
          <p:cNvPr id="8" name="Picture 7">
            <a:extLst>
              <a:ext uri="{FF2B5EF4-FFF2-40B4-BE49-F238E27FC236}">
                <a16:creationId xmlns:a16="http://schemas.microsoft.com/office/drawing/2014/main" id="{86122953-8B10-46E0-9CA4-D31F2DD39150}"/>
              </a:ext>
            </a:extLst>
          </p:cNvPr>
          <p:cNvPicPr>
            <a:picLocks noChangeAspect="1"/>
          </p:cNvPicPr>
          <p:nvPr/>
        </p:nvPicPr>
        <p:blipFill>
          <a:blip r:embed="rId6"/>
          <a:stretch>
            <a:fillRect/>
          </a:stretch>
        </p:blipFill>
        <p:spPr>
          <a:xfrm>
            <a:off x="433679" y="1717879"/>
            <a:ext cx="8775179" cy="4967139"/>
          </a:xfrm>
          <a:prstGeom prst="rect">
            <a:avLst/>
          </a:prstGeom>
        </p:spPr>
      </p:pic>
    </p:spTree>
    <p:extLst>
      <p:ext uri="{BB962C8B-B14F-4D97-AF65-F5344CB8AC3E}">
        <p14:creationId xmlns:p14="http://schemas.microsoft.com/office/powerpoint/2010/main" val="396865145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6904</TotalTime>
  <Words>836</Words>
  <Application>Microsoft Office PowerPoint</Application>
  <PresentationFormat>Widescreen</PresentationFormat>
  <Paragraphs>89</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Arial</vt:lpstr>
      <vt:lpstr>Arial</vt:lpstr>
      <vt:lpstr>Bookman Old Style</vt:lpstr>
      <vt:lpstr>Cabin</vt:lpstr>
      <vt:lpstr>Calibri</vt:lpstr>
      <vt:lpstr>NexusSans</vt:lpstr>
      <vt:lpstr>Sitka Heading</vt:lpstr>
      <vt:lpstr>Source Sans Pro</vt:lpstr>
      <vt:lpstr>Wingdings</vt:lpstr>
      <vt:lpstr>3DFloatVTI</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lpstr>Unit VI – Aneka: Cloud Application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Sem-IV</dc:title>
  <dc:creator>36053 BAHEKAR PRANAV PRASHANT</dc:creator>
  <cp:lastModifiedBy>vijay kolte</cp:lastModifiedBy>
  <cp:revision>1147</cp:revision>
  <dcterms:created xsi:type="dcterms:W3CDTF">2021-01-20T14:22:03Z</dcterms:created>
  <dcterms:modified xsi:type="dcterms:W3CDTF">2022-08-03T05:30:37Z</dcterms:modified>
</cp:coreProperties>
</file>