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2"/>
  </p:notesMasterIdLst>
  <p:handoutMasterIdLst>
    <p:handoutMasterId r:id="rId13"/>
  </p:handoutMasterIdLst>
  <p:sldIdLst>
    <p:sldId id="256" r:id="rId5"/>
    <p:sldId id="258"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p:scale>
          <a:sx n="75" d="100"/>
          <a:sy n="75" d="100"/>
        </p:scale>
        <p:origin x="1236" y="82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3/28/2025</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3/28/2025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3/28/2025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Disk Partition Manager</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fontScale="77500" lnSpcReduction="20000"/>
          </a:bodyPr>
          <a:lstStyle/>
          <a:p>
            <a:r>
              <a:rPr lang="en-US" sz="2400" dirty="0">
                <a:latin typeface="Tahoma" panose="020B0604030504040204" pitchFamily="34" charset="0"/>
                <a:ea typeface="Tahoma" panose="020B0604030504040204" pitchFamily="34" charset="0"/>
                <a:cs typeface="Tahoma" panose="020B0604030504040204" pitchFamily="34" charset="0"/>
              </a:rPr>
              <a:t>Ubaid Bin </a:t>
            </a:r>
            <a:r>
              <a:rPr lang="en-US" sz="2400" dirty="0" err="1">
                <a:latin typeface="Tahoma" panose="020B0604030504040204" pitchFamily="34" charset="0"/>
                <a:ea typeface="Tahoma" panose="020B0604030504040204" pitchFamily="34" charset="0"/>
                <a:cs typeface="Tahoma" panose="020B0604030504040204" pitchFamily="34" charset="0"/>
              </a:rPr>
              <a:t>waris</a:t>
            </a:r>
            <a:r>
              <a:rPr lang="en-US" sz="2400" dirty="0">
                <a:latin typeface="Tahoma" panose="020B0604030504040204" pitchFamily="34" charset="0"/>
                <a:ea typeface="Tahoma" panose="020B0604030504040204" pitchFamily="34" charset="0"/>
                <a:cs typeface="Tahoma" panose="020B0604030504040204" pitchFamily="34" charset="0"/>
              </a:rPr>
              <a:t> (2212416)</a:t>
            </a:r>
          </a:p>
          <a:p>
            <a:r>
              <a:rPr lang="en-US" sz="2400" dirty="0">
                <a:latin typeface="Tahoma" panose="020B0604030504040204" pitchFamily="34" charset="0"/>
                <a:ea typeface="Tahoma" panose="020B0604030504040204" pitchFamily="34" charset="0"/>
                <a:cs typeface="Tahoma" panose="020B0604030504040204" pitchFamily="34" charset="0"/>
              </a:rPr>
              <a:t>Mushaid </a:t>
            </a:r>
            <a:r>
              <a:rPr lang="en-US" sz="2400" dirty="0" err="1">
                <a:latin typeface="Tahoma" panose="020B0604030504040204" pitchFamily="34" charset="0"/>
                <a:ea typeface="Tahoma" panose="020B0604030504040204" pitchFamily="34" charset="0"/>
                <a:cs typeface="Tahoma" panose="020B0604030504040204" pitchFamily="34" charset="0"/>
              </a:rPr>
              <a:t>Hussanin</a:t>
            </a:r>
            <a:r>
              <a:rPr lang="en-US" sz="2400" dirty="0">
                <a:latin typeface="Tahoma" panose="020B0604030504040204" pitchFamily="34" charset="0"/>
                <a:ea typeface="Tahoma" panose="020B0604030504040204" pitchFamily="34" charset="0"/>
                <a:cs typeface="Tahoma" panose="020B0604030504040204" pitchFamily="34" charset="0"/>
              </a:rPr>
              <a:t> (2212408)</a:t>
            </a:r>
          </a:p>
          <a:p>
            <a:r>
              <a:rPr lang="en-US" sz="2400" dirty="0">
                <a:latin typeface="Tahoma" panose="020B0604030504040204" pitchFamily="34" charset="0"/>
                <a:ea typeface="Tahoma" panose="020B0604030504040204" pitchFamily="34" charset="0"/>
                <a:cs typeface="Tahoma" panose="020B0604030504040204" pitchFamily="34" charset="0"/>
              </a:rPr>
              <a:t>Muhammad Salman (2212400)</a:t>
            </a:r>
          </a:p>
          <a:p>
            <a:r>
              <a:rPr lang="en-US" sz="2400" dirty="0" err="1">
                <a:latin typeface="Tahoma" panose="020B0604030504040204" pitchFamily="34" charset="0"/>
                <a:ea typeface="Tahoma" panose="020B0604030504040204" pitchFamily="34" charset="0"/>
                <a:cs typeface="Tahoma" panose="020B0604030504040204" pitchFamily="34" charset="0"/>
              </a:rPr>
              <a:t>Jehangzeb</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khalid</a:t>
            </a:r>
            <a:r>
              <a:rPr lang="en-US" sz="2400" dirty="0">
                <a:latin typeface="Tahoma" panose="020B0604030504040204" pitchFamily="34" charset="0"/>
                <a:ea typeface="Tahoma" panose="020B0604030504040204" pitchFamily="34" charset="0"/>
                <a:cs typeface="Tahoma" panose="020B0604030504040204" pitchFamily="34" charset="0"/>
              </a:rPr>
              <a:t> (2212391)</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Introduction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92500" lnSpcReduction="20000"/>
          </a:bodyPr>
          <a:lstStyle/>
          <a:p>
            <a:pPr marL="0" indent="0">
              <a:buNone/>
            </a:pPr>
            <a:r>
              <a:rPr lang="en-US" dirty="0"/>
              <a:t>Disk partitioning is a crucial process in operating systems that involves dividing a physical storage device into multiple logical sections, known as partitions. These partitions allow for better data organization, efficient storage management, and support for multiple file systems within a single device. This research-based study explores the significance of disk partitioning, its role in operating system architecture, and its impact on performance, security, and system stability. By analyzing various partitioning techniques and real-world applications, this report aims to provide insights into best practices for managing disk storage effectively. The study also evaluates existing partitioning tools and methodologies used in modern operating systems, highlighting their advantages, limitations, and potential areas for improvement.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728D0-54D8-C9E6-EC8A-8F0FEABEC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A6E83-ECA6-0392-8C13-CCB319A1D122}"/>
              </a:ext>
            </a:extLst>
          </p:cNvPr>
          <p:cNvSpPr>
            <a:spLocks noGrp="1"/>
          </p:cNvSpPr>
          <p:nvPr>
            <p:ph type="title"/>
          </p:nvPr>
        </p:nvSpPr>
        <p:spPr/>
        <p:txBody>
          <a:bodyPr>
            <a:normAutofit/>
          </a:bodyPr>
          <a:lstStyle/>
          <a:p>
            <a:r>
              <a:rPr lang="en-US" sz="4400" dirty="0">
                <a:latin typeface="Rockwell" panose="02060603020205020403" pitchFamily="18" charset="0"/>
              </a:rPr>
              <a:t>Background Information</a:t>
            </a:r>
          </a:p>
        </p:txBody>
      </p:sp>
      <p:sp>
        <p:nvSpPr>
          <p:cNvPr id="4" name="Rectangle 1">
            <a:extLst>
              <a:ext uri="{FF2B5EF4-FFF2-40B4-BE49-F238E27FC236}">
                <a16:creationId xmlns:a16="http://schemas.microsoft.com/office/drawing/2014/main" id="{8782657C-D920-1DB5-9ECD-C3725D0EE063}"/>
              </a:ext>
            </a:extLst>
          </p:cNvPr>
          <p:cNvSpPr>
            <a:spLocks noGrp="1" noChangeArrowheads="1"/>
          </p:cNvSpPr>
          <p:nvPr>
            <p:ph idx="1"/>
          </p:nvPr>
        </p:nvSpPr>
        <p:spPr bwMode="auto">
          <a:xfrm>
            <a:off x="1141412" y="1712019"/>
            <a:ext cx="8916988"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History of Disk Partitioning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Early disk storage and file system management</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Evolution of partitioning techniques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Importance of Disk Partitioning in Operating Systems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Enhances system performance and resource allocation</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Supports multi-boot environments and different file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Common Disk Partitioning Methods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Primary, Extended, and Logical Partitions</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GPT vs. MBR Partitioning Schemes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Comparison of Partitioning Tools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Windows Disk Management vs. Linux </a:t>
            </a:r>
            <a:r>
              <a:rPr kumimoji="0" lang="en-US" altLang="en-US" sz="1400" b="0" i="0" u="none" strike="noStrike" cap="none" normalizeH="0" baseline="0" dirty="0" err="1">
                <a:ln>
                  <a:noFill/>
                </a:ln>
                <a:solidFill>
                  <a:schemeClr val="tx1"/>
                </a:solidFill>
                <a:effectLst/>
                <a:latin typeface="Arial" panose="020B0604020202020204" pitchFamily="34" charset="0"/>
              </a:rPr>
              <a:t>fdisk</a:t>
            </a:r>
            <a:r>
              <a:rPr kumimoji="0" lang="en-US" altLang="en-US" sz="1400" b="0" i="0" u="none" strike="noStrike" cap="none" normalizeH="0" baseline="0" dirty="0">
                <a:ln>
                  <a:noFill/>
                </a:ln>
                <a:solidFill>
                  <a:schemeClr val="tx1"/>
                </a:solidFill>
                <a:effectLst/>
                <a:latin typeface="Arial" panose="020B0604020202020204" pitchFamily="34" charset="0"/>
              </a:rPr>
              <a:t> &amp; </a:t>
            </a:r>
            <a:r>
              <a:rPr kumimoji="0" lang="en-US" altLang="en-US" sz="1400" b="0" i="0" u="none" strike="noStrike" cap="none" normalizeH="0" baseline="0" dirty="0" err="1">
                <a:ln>
                  <a:noFill/>
                </a:ln>
                <a:solidFill>
                  <a:schemeClr val="tx1"/>
                </a:solidFill>
                <a:effectLst/>
                <a:latin typeface="Arial" panose="020B0604020202020204" pitchFamily="34" charset="0"/>
              </a:rPr>
              <a:t>GParted</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Command-line vs. GUI-based partition managers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Challenges in Disk Partitioning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Data loss risks during partitioning</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Compatibility issues with different OS and file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&amp; Reliability Concerns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Partition encryption and secure boot mechanisms</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Impact of partitioning on data recovery and system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1383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4359E-5859-BAFD-B7C5-9E323C39C8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A986EA-A3EF-3E29-D783-CEDBD05F79CD}"/>
              </a:ext>
            </a:extLst>
          </p:cNvPr>
          <p:cNvSpPr>
            <a:spLocks noGrp="1"/>
          </p:cNvSpPr>
          <p:nvPr>
            <p:ph type="title"/>
          </p:nvPr>
        </p:nvSpPr>
        <p:spPr/>
        <p:txBody>
          <a:bodyPr>
            <a:normAutofit/>
          </a:bodyPr>
          <a:lstStyle/>
          <a:p>
            <a:r>
              <a:rPr lang="en-US" sz="4400" dirty="0">
                <a:latin typeface="Rockwell" panose="02060603020205020403" pitchFamily="18" charset="0"/>
              </a:rPr>
              <a:t>Methodology</a:t>
            </a:r>
          </a:p>
        </p:txBody>
      </p:sp>
      <p:sp>
        <p:nvSpPr>
          <p:cNvPr id="5" name="Rectangle 2">
            <a:extLst>
              <a:ext uri="{FF2B5EF4-FFF2-40B4-BE49-F238E27FC236}">
                <a16:creationId xmlns:a16="http://schemas.microsoft.com/office/drawing/2014/main" id="{B58F121E-1E6C-A200-B16B-9DE39FDFFF77}"/>
              </a:ext>
            </a:extLst>
          </p:cNvPr>
          <p:cNvSpPr>
            <a:spLocks noGrp="1" noChangeArrowheads="1"/>
          </p:cNvSpPr>
          <p:nvPr>
            <p:ph idx="1"/>
          </p:nvPr>
        </p:nvSpPr>
        <p:spPr bwMode="auto">
          <a:xfrm>
            <a:off x="1141413" y="2065963"/>
            <a:ext cx="6700873"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Research Approach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Qualitative and quantitative analysis of disk partitioning methods</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Comparative study of existing partitioning tools and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 Sources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Research papers, books, and online documentation</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Case studies of disk partitioning in real-world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Technical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Evaluation of partitioning schemes (MBR vs. GPT)</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Testing performance impacts of different partitioning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Tools &amp; Simulations Used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Experimentation with Windows Disk Management, Linux </a:t>
            </a:r>
            <a:r>
              <a:rPr kumimoji="0" lang="en-US" altLang="en-US" sz="1400" b="0" i="0" u="none" strike="noStrike" cap="none" normalizeH="0" baseline="0" dirty="0" err="1">
                <a:ln>
                  <a:noFill/>
                </a:ln>
                <a:solidFill>
                  <a:schemeClr val="tx1"/>
                </a:solidFill>
                <a:effectLst/>
                <a:latin typeface="Arial" panose="020B0604020202020204" pitchFamily="34" charset="0"/>
              </a:rPr>
              <a:t>fdisk</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0" i="0" u="none" strike="noStrike" cap="none" normalizeH="0" baseline="0" dirty="0" err="1">
                <a:ln>
                  <a:noFill/>
                </a:ln>
                <a:solidFill>
                  <a:schemeClr val="tx1"/>
                </a:solidFill>
                <a:effectLst/>
                <a:latin typeface="Arial" panose="020B0604020202020204" pitchFamily="34" charset="0"/>
              </a:rPr>
              <a:t>GParted</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Analysis using virtual machines and disk benchmarking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Challenges &amp; Limitations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Difficulties in real-time testing on different OS environments</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Ensuring data integrity while experimenting with partitioning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5672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4E284-7409-2275-2CF2-8FCC2CBA4A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076979-965D-CD9B-33F9-2830A981C99C}"/>
              </a:ext>
            </a:extLst>
          </p:cNvPr>
          <p:cNvSpPr>
            <a:spLocks noGrp="1"/>
          </p:cNvSpPr>
          <p:nvPr>
            <p:ph type="title"/>
          </p:nvPr>
        </p:nvSpPr>
        <p:spPr/>
        <p:txBody>
          <a:bodyPr>
            <a:normAutofit/>
          </a:bodyPr>
          <a:lstStyle/>
          <a:p>
            <a:r>
              <a:rPr lang="en-US" sz="4400" dirty="0">
                <a:latin typeface="Rockwell" panose="02060603020205020403" pitchFamily="18" charset="0"/>
              </a:rPr>
              <a:t>Evaluation and Analysis</a:t>
            </a:r>
          </a:p>
        </p:txBody>
      </p:sp>
      <p:sp>
        <p:nvSpPr>
          <p:cNvPr id="3" name="Rectangle 1">
            <a:extLst>
              <a:ext uri="{FF2B5EF4-FFF2-40B4-BE49-F238E27FC236}">
                <a16:creationId xmlns:a16="http://schemas.microsoft.com/office/drawing/2014/main" id="{18BDCA41-B663-CFC0-DD6C-9B5E4E176FDE}"/>
              </a:ext>
            </a:extLst>
          </p:cNvPr>
          <p:cNvSpPr>
            <a:spLocks noGrp="1" noChangeArrowheads="1"/>
          </p:cNvSpPr>
          <p:nvPr>
            <p:ph idx="1"/>
          </p:nvPr>
        </p:nvSpPr>
        <p:spPr bwMode="auto">
          <a:xfrm>
            <a:off x="1141413" y="2450683"/>
            <a:ext cx="635917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Comparisons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Impact of partitioning on system boot time and disk read/write speed</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Efficiency differences between MBR and GPT partitioning schemes</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Effect of partition alignment on storage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Concerns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Risk of data loss due to improper partitioning</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Role of encryption and secure boot in protecting disk partitions</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Vulnerabilities in partition table corruption and recovery mechanisms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Future Improvements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Development of more user-friendly partitioning tools</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Enhancing automated partition management with AI-based optimization</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Improving cross-platform compatibility for partitioning schemes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175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9F551-C7D6-3C20-E0FE-861596ACFE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CF2CF-7A3D-2B0B-03CB-5A1052EFCBCC}"/>
              </a:ext>
            </a:extLst>
          </p:cNvPr>
          <p:cNvSpPr>
            <a:spLocks noGrp="1"/>
          </p:cNvSpPr>
          <p:nvPr>
            <p:ph type="title"/>
          </p:nvPr>
        </p:nvSpPr>
        <p:spPr/>
        <p:txBody>
          <a:bodyPr>
            <a:normAutofit/>
          </a:bodyPr>
          <a:lstStyle/>
          <a:p>
            <a:r>
              <a:rPr lang="en-US" sz="4400" dirty="0">
                <a:latin typeface="Rockwell" panose="02060603020205020403" pitchFamily="18" charset="0"/>
              </a:rPr>
              <a:t>Conclusion</a:t>
            </a:r>
          </a:p>
        </p:txBody>
      </p:sp>
      <p:sp>
        <p:nvSpPr>
          <p:cNvPr id="3" name="Rectangle 1">
            <a:extLst>
              <a:ext uri="{FF2B5EF4-FFF2-40B4-BE49-F238E27FC236}">
                <a16:creationId xmlns:a16="http://schemas.microsoft.com/office/drawing/2014/main" id="{3D645837-FA93-3314-FA8D-C8FCEFCB3248}"/>
              </a:ext>
            </a:extLst>
          </p:cNvPr>
          <p:cNvSpPr>
            <a:spLocks noGrp="1" noChangeArrowheads="1"/>
          </p:cNvSpPr>
          <p:nvPr>
            <p:ph idx="1"/>
          </p:nvPr>
        </p:nvSpPr>
        <p:spPr bwMode="auto">
          <a:xfrm>
            <a:off x="1141413" y="2097088"/>
            <a:ext cx="967898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Disk partitioning plays a fundamental role in operating system architecture, directly impacting system performance, security, and data management. This research has explored various partitioning schemes, their advantages, limitations, and the tools available for managing partitions efficiently. Through a comparative analysis of MBR and GPT, as well as the evaluation of Windows and Linux-based partitioning tools, the study highlights the significance of choosing the right partitioning method based on system requirements. Security concerns such as data loss, corruption, and encryption were also discussed, emphasizing the need for more advanced and user-friendly partition management solutions. Future advancements in AI-driven partition optimization and cross-platform compatibility could further enhance disk partitioning techniques. Overall, efficient disk partitioning is essential for maintaining system stability and optimizing storage utilization in modern computing environments.</a:t>
            </a:r>
          </a:p>
        </p:txBody>
      </p:sp>
    </p:spTree>
    <p:extLst>
      <p:ext uri="{BB962C8B-B14F-4D97-AF65-F5344CB8AC3E}">
        <p14:creationId xmlns:p14="http://schemas.microsoft.com/office/powerpoint/2010/main" val="2446920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9912D1-9079-B90C-32E9-A7C551B03AB5}"/>
              </a:ext>
            </a:extLst>
          </p:cNvPr>
          <p:cNvSpPr>
            <a:spLocks noGrp="1"/>
          </p:cNvSpPr>
          <p:nvPr>
            <p:ph type="title"/>
          </p:nvPr>
        </p:nvSpPr>
        <p:spPr/>
        <p:txBody>
          <a:bodyPr/>
          <a:lstStyle/>
          <a:p>
            <a:r>
              <a:rPr lang="en-US" dirty="0"/>
              <a:t>Thankyou!</a:t>
            </a:r>
          </a:p>
        </p:txBody>
      </p:sp>
    </p:spTree>
    <p:extLst>
      <p:ext uri="{BB962C8B-B14F-4D97-AF65-F5344CB8AC3E}">
        <p14:creationId xmlns:p14="http://schemas.microsoft.com/office/powerpoint/2010/main" val="2929155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18</TotalTime>
  <Words>592</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Rockwell</vt:lpstr>
      <vt:lpstr>Tahoma</vt:lpstr>
      <vt:lpstr>Tw Cen MT</vt:lpstr>
      <vt:lpstr>Circuit</vt:lpstr>
      <vt:lpstr>Disk Partition Manager</vt:lpstr>
      <vt:lpstr>Introduction</vt:lpstr>
      <vt:lpstr>Background Information</vt:lpstr>
      <vt:lpstr>Methodology</vt:lpstr>
      <vt:lpstr>Evaluation and Analysis</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Ubaid Waris</dc:creator>
  <cp:lastModifiedBy>Ubaid Waris</cp:lastModifiedBy>
  <cp:revision>7</cp:revision>
  <dcterms:created xsi:type="dcterms:W3CDTF">2025-03-27T19:47:33Z</dcterms:created>
  <dcterms:modified xsi:type="dcterms:W3CDTF">2025-03-27T20:05:35Z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