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8" r:id="rId3"/>
    <p:sldId id="260" r:id="rId4"/>
    <p:sldId id="297" r:id="rId5"/>
    <p:sldId id="298" r:id="rId6"/>
    <p:sldId id="321" r:id="rId7"/>
    <p:sldId id="322" r:id="rId8"/>
    <p:sldId id="323" r:id="rId9"/>
    <p:sldId id="324" r:id="rId10"/>
    <p:sldId id="313" r:id="rId11"/>
    <p:sldId id="325" r:id="rId12"/>
    <p:sldId id="326" r:id="rId13"/>
    <p:sldId id="312" r:id="rId14"/>
    <p:sldId id="319" r:id="rId15"/>
    <p:sldId id="304" r:id="rId16"/>
    <p:sldId id="303" r:id="rId17"/>
  </p:sldIdLst>
  <p:sldSz cx="9144000" cy="5143500" type="screen16x9"/>
  <p:notesSz cx="6858000" cy="9144000"/>
  <p:embeddedFontLst>
    <p:embeddedFont>
      <p:font typeface="Open Sans" panose="020B0604020202020204" charset="0"/>
      <p:regular r:id="rId19"/>
      <p:bold r:id="rId20"/>
      <p:italic r:id="rId21"/>
      <p:boldItalic r:id="rId22"/>
    </p:embeddedFont>
    <p:embeddedFont>
      <p:font typeface="Bebas Neue" panose="020B0604020202020204" charset="0"/>
      <p:regular r:id="rId23"/>
    </p:embeddedFont>
    <p:embeddedFont>
      <p:font typeface="IBM Plex Sans Thai" panose="020B0604020202020204" charset="-34"/>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090AF-5032-4A00-9DC3-9277CC3BDF99}">
  <a:tblStyle styleId="{59D090AF-5032-4A00-9DC3-9277CC3BDF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231DCA-5C49-4DCD-BD5F-4FF55635C37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82" d="100"/>
          <a:sy n="82" d="100"/>
        </p:scale>
        <p:origin x="8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a48513e0b3ee46c" providerId="LiveId" clId="{F68C6AF6-A936-4931-9D79-9EE4F34A6773}"/>
    <pc:docChg chg="undo redo custSel modSld">
      <pc:chgData name="" userId="ea48513e0b3ee46c" providerId="LiveId" clId="{F68C6AF6-A936-4931-9D79-9EE4F34A6773}" dt="2024-10-27T20:48:43.642" v="286" actId="478"/>
      <pc:docMkLst>
        <pc:docMk/>
      </pc:docMkLst>
      <pc:sldChg chg="addSp delSp modSp">
        <pc:chgData name="" userId="ea48513e0b3ee46c" providerId="LiveId" clId="{F68C6AF6-A936-4931-9D79-9EE4F34A6773}" dt="2024-10-27T20:44:25.343" v="172" actId="1076"/>
        <pc:sldMkLst>
          <pc:docMk/>
          <pc:sldMk cId="0" sldId="256"/>
        </pc:sldMkLst>
        <pc:spChg chg="mod">
          <ac:chgData name="" userId="ea48513e0b3ee46c" providerId="LiveId" clId="{F68C6AF6-A936-4931-9D79-9EE4F34A6773}" dt="2024-10-27T20:38:55.581" v="38" actId="1076"/>
          <ac:spMkLst>
            <pc:docMk/>
            <pc:sldMk cId="0" sldId="256"/>
            <ac:spMk id="185" creationId="{00000000-0000-0000-0000-000000000000}"/>
          </ac:spMkLst>
        </pc:spChg>
        <pc:spChg chg="del mod">
          <ac:chgData name="" userId="ea48513e0b3ee46c" providerId="LiveId" clId="{F68C6AF6-A936-4931-9D79-9EE4F34A6773}" dt="2024-10-27T20:42:35.805" v="54" actId="478"/>
          <ac:spMkLst>
            <pc:docMk/>
            <pc:sldMk cId="0" sldId="256"/>
            <ac:spMk id="186" creationId="{00000000-0000-0000-0000-000000000000}"/>
          </ac:spMkLst>
        </pc:spChg>
        <pc:graphicFrameChg chg="add mod modGraphic">
          <ac:chgData name="" userId="ea48513e0b3ee46c" providerId="LiveId" clId="{F68C6AF6-A936-4931-9D79-9EE4F34A6773}" dt="2024-10-27T20:44:25.343" v="172" actId="1076"/>
          <ac:graphicFrameMkLst>
            <pc:docMk/>
            <pc:sldMk cId="0" sldId="256"/>
            <ac:graphicFrameMk id="8" creationId="{BBC79E89-FDF1-440F-A186-BDC0E04FCF16}"/>
          </ac:graphicFrameMkLst>
        </pc:graphicFrameChg>
        <pc:picChg chg="add del mod">
          <ac:chgData name="" userId="ea48513e0b3ee46c" providerId="LiveId" clId="{F68C6AF6-A936-4931-9D79-9EE4F34A6773}" dt="2024-10-27T20:40:10.921" v="42"/>
          <ac:picMkLst>
            <pc:docMk/>
            <pc:sldMk cId="0" sldId="256"/>
            <ac:picMk id="3" creationId="{555A7263-4ADC-42D8-A38D-5FCE8C26E31B}"/>
          </ac:picMkLst>
        </pc:picChg>
        <pc:picChg chg="add del mod">
          <ac:chgData name="" userId="ea48513e0b3ee46c" providerId="LiveId" clId="{F68C6AF6-A936-4931-9D79-9EE4F34A6773}" dt="2024-10-27T20:42:16.942" v="48" actId="478"/>
          <ac:picMkLst>
            <pc:docMk/>
            <pc:sldMk cId="0" sldId="256"/>
            <ac:picMk id="5" creationId="{53DD6988-27F4-459F-81DA-987B4C92CABE}"/>
          </ac:picMkLst>
        </pc:picChg>
        <pc:picChg chg="add mod">
          <ac:chgData name="" userId="ea48513e0b3ee46c" providerId="LiveId" clId="{F68C6AF6-A936-4931-9D79-9EE4F34A6773}" dt="2024-10-27T20:42:24.589" v="51" actId="1076"/>
          <ac:picMkLst>
            <pc:docMk/>
            <pc:sldMk cId="0" sldId="256"/>
            <ac:picMk id="7" creationId="{F1AAE057-BAAB-4840-97DA-6D81C5D587F4}"/>
          </ac:picMkLst>
        </pc:picChg>
        <pc:picChg chg="mod">
          <ac:chgData name="" userId="ea48513e0b3ee46c" providerId="LiveId" clId="{F68C6AF6-A936-4931-9D79-9EE4F34A6773}" dt="2024-10-27T20:39:03.076" v="39" actId="1076"/>
          <ac:picMkLst>
            <pc:docMk/>
            <pc:sldMk cId="0" sldId="256"/>
            <ac:picMk id="189" creationId="{00000000-0000-0000-0000-000000000000}"/>
          </ac:picMkLst>
        </pc:picChg>
        <pc:picChg chg="mod">
          <ac:chgData name="" userId="ea48513e0b3ee46c" providerId="LiveId" clId="{F68C6AF6-A936-4931-9D79-9EE4F34A6773}" dt="2024-10-27T20:38:52.047" v="37" actId="1076"/>
          <ac:picMkLst>
            <pc:docMk/>
            <pc:sldMk cId="0" sldId="256"/>
            <ac:picMk id="191" creationId="{00000000-0000-0000-0000-000000000000}"/>
          </ac:picMkLst>
        </pc:picChg>
      </pc:sldChg>
      <pc:sldChg chg="modSp">
        <pc:chgData name="" userId="ea48513e0b3ee46c" providerId="LiveId" clId="{F68C6AF6-A936-4931-9D79-9EE4F34A6773}" dt="2024-10-27T20:48:29.387" v="285" actId="1076"/>
        <pc:sldMkLst>
          <pc:docMk/>
          <pc:sldMk cId="0" sldId="258"/>
        </pc:sldMkLst>
        <pc:spChg chg="mod">
          <ac:chgData name="" userId="ea48513e0b3ee46c" providerId="LiveId" clId="{F68C6AF6-A936-4931-9D79-9EE4F34A6773}" dt="2024-10-27T20:46:38.696" v="259" actId="1076"/>
          <ac:spMkLst>
            <pc:docMk/>
            <pc:sldMk cId="0" sldId="258"/>
            <ac:spMk id="206" creationId="{00000000-0000-0000-0000-000000000000}"/>
          </ac:spMkLst>
        </pc:spChg>
        <pc:spChg chg="mod">
          <ac:chgData name="" userId="ea48513e0b3ee46c" providerId="LiveId" clId="{F68C6AF6-A936-4931-9D79-9EE4F34A6773}" dt="2024-10-27T20:48:14.620" v="282" actId="313"/>
          <ac:spMkLst>
            <pc:docMk/>
            <pc:sldMk cId="0" sldId="258"/>
            <ac:spMk id="208" creationId="{00000000-0000-0000-0000-000000000000}"/>
          </ac:spMkLst>
        </pc:spChg>
        <pc:spChg chg="mod">
          <ac:chgData name="" userId="ea48513e0b3ee46c" providerId="LiveId" clId="{F68C6AF6-A936-4931-9D79-9EE4F34A6773}" dt="2024-10-27T20:45:04.340" v="189" actId="20577"/>
          <ac:spMkLst>
            <pc:docMk/>
            <pc:sldMk cId="0" sldId="258"/>
            <ac:spMk id="216" creationId="{00000000-0000-0000-0000-000000000000}"/>
          </ac:spMkLst>
        </pc:spChg>
        <pc:spChg chg="mod">
          <ac:chgData name="" userId="ea48513e0b3ee46c" providerId="LiveId" clId="{F68C6AF6-A936-4931-9D79-9EE4F34A6773}" dt="2024-10-27T20:48:29.387" v="285" actId="1076"/>
          <ac:spMkLst>
            <pc:docMk/>
            <pc:sldMk cId="0" sldId="258"/>
            <ac:spMk id="217" creationId="{00000000-0000-0000-0000-000000000000}"/>
          </ac:spMkLst>
        </pc:spChg>
        <pc:spChg chg="mod">
          <ac:chgData name="" userId="ea48513e0b3ee46c" providerId="LiveId" clId="{F68C6AF6-A936-4931-9D79-9EE4F34A6773}" dt="2024-10-27T20:45:47.689" v="234" actId="20577"/>
          <ac:spMkLst>
            <pc:docMk/>
            <pc:sldMk cId="0" sldId="258"/>
            <ac:spMk id="218" creationId="{00000000-0000-0000-0000-000000000000}"/>
          </ac:spMkLst>
        </pc:spChg>
      </pc:sldChg>
      <pc:sldChg chg="addSp delSp modSp">
        <pc:chgData name="" userId="ea48513e0b3ee46c" providerId="LiveId" clId="{F68C6AF6-A936-4931-9D79-9EE4F34A6773}" dt="2024-10-27T20:48:43.642" v="286" actId="478"/>
        <pc:sldMkLst>
          <pc:docMk/>
          <pc:sldMk cId="0" sldId="260"/>
        </pc:sldMkLst>
        <pc:spChg chg="add mod">
          <ac:chgData name="" userId="ea48513e0b3ee46c" providerId="LiveId" clId="{F68C6AF6-A936-4931-9D79-9EE4F34A6773}" dt="2024-10-27T20:48:43.642" v="286" actId="478"/>
          <ac:spMkLst>
            <pc:docMk/>
            <pc:sldMk cId="0" sldId="260"/>
            <ac:spMk id="3" creationId="{2CBC1C4B-B5C0-4740-84F3-1E04CA1F82AB}"/>
          </ac:spMkLst>
        </pc:spChg>
        <pc:picChg chg="del">
          <ac:chgData name="" userId="ea48513e0b3ee46c" providerId="LiveId" clId="{F68C6AF6-A936-4931-9D79-9EE4F34A6773}" dt="2024-10-27T20:48:43.642" v="286" actId="478"/>
          <ac:picMkLst>
            <pc:docMk/>
            <pc:sldMk cId="0" sldId="260"/>
            <ac:picMk id="8" creationId="{2AEE0A15-DF42-C918-CA2E-E340EFD635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49b013f1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49b013f1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849b013f1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849b013f1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842d85b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e842d85b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1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333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9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19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899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0633" b="4970"/>
          <a:stretch/>
        </p:blipFill>
        <p:spPr>
          <a:xfrm>
            <a:off x="0" y="0"/>
            <a:ext cx="9144003" cy="5143501"/>
          </a:xfrm>
          <a:prstGeom prst="rect">
            <a:avLst/>
          </a:prstGeom>
          <a:noFill/>
          <a:ln>
            <a:noFill/>
          </a:ln>
        </p:spPr>
      </p:pic>
      <p:sp>
        <p:nvSpPr>
          <p:cNvPr id="10" name="Google Shape;10;p2"/>
          <p:cNvSpPr/>
          <p:nvPr/>
        </p:nvSpPr>
        <p:spPr>
          <a:xfrm>
            <a:off x="727250" y="535050"/>
            <a:ext cx="7689300" cy="40734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1;p2"/>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2;p2"/>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3;p2"/>
          <p:cNvSpPr txBox="1">
            <a:spLocks noGrp="1"/>
          </p:cNvSpPr>
          <p:nvPr>
            <p:ph type="ctrTitle"/>
          </p:nvPr>
        </p:nvSpPr>
        <p:spPr>
          <a:xfrm>
            <a:off x="1311375" y="1196388"/>
            <a:ext cx="6521100" cy="2076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800">
                <a:latin typeface="IBM Plex Sans Thai"/>
                <a:ea typeface="IBM Plex Sans Thai"/>
                <a:cs typeface="IBM Plex Sans Thai"/>
                <a:sym typeface="IBM Plex Sans Tha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311338" y="3535550"/>
            <a:ext cx="65211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499675" y="308125"/>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5"/>
        <p:cNvGrpSpPr/>
        <p:nvPr/>
      </p:nvGrpSpPr>
      <p:grpSpPr>
        <a:xfrm>
          <a:off x="0" y="0"/>
          <a:ext cx="0" cy="0"/>
          <a:chOff x="0" y="0"/>
          <a:chExt cx="0" cy="0"/>
        </a:xfrm>
      </p:grpSpPr>
      <p:pic>
        <p:nvPicPr>
          <p:cNvPr id="166" name="Google Shape;166;p21"/>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167" name="Google Shape;167;p21"/>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1"/>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1"/>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0"/>
        <p:cNvGrpSpPr/>
        <p:nvPr/>
      </p:nvGrpSpPr>
      <p:grpSpPr>
        <a:xfrm>
          <a:off x="0" y="0"/>
          <a:ext cx="0" cy="0"/>
          <a:chOff x="0" y="0"/>
          <a:chExt cx="0" cy="0"/>
        </a:xfrm>
      </p:grpSpPr>
      <p:pic>
        <p:nvPicPr>
          <p:cNvPr id="171" name="Google Shape;171;p22"/>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172" name="Google Shape;172;p22"/>
          <p:cNvSpPr/>
          <p:nvPr/>
        </p:nvSpPr>
        <p:spPr>
          <a:xfrm rot="10800000">
            <a:off x="379278" y="360451"/>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2"/>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2"/>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33" name="Google Shape;33;p5"/>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34;p5"/>
          <p:cNvSpPr txBox="1">
            <a:spLocks noGrp="1"/>
          </p:cNvSpPr>
          <p:nvPr>
            <p:ph type="subTitle" idx="1"/>
          </p:nvPr>
        </p:nvSpPr>
        <p:spPr>
          <a:xfrm>
            <a:off x="1171800" y="2334600"/>
            <a:ext cx="2727900" cy="41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5244284" y="2334600"/>
            <a:ext cx="2727900" cy="41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171812" y="2715096"/>
            <a:ext cx="27279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4"/>
          </p:nvPr>
        </p:nvSpPr>
        <p:spPr>
          <a:xfrm>
            <a:off x="5244295" y="2715095"/>
            <a:ext cx="27279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48" name="Google Shape;48;p7"/>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49;p7"/>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5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720000" y="1626950"/>
            <a:ext cx="2970000" cy="252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0"/>
              </a:spcBef>
              <a:spcAft>
                <a:spcPts val="0"/>
              </a:spcAft>
              <a:buSzPts val="1200"/>
              <a:buChar char="○"/>
              <a:defRPr sz="1200"/>
            </a:lvl2pPr>
            <a:lvl3pPr marL="1371600" lvl="2" indent="-304800" rtl="0">
              <a:lnSpc>
                <a:spcPct val="100000"/>
              </a:lnSpc>
              <a:spcBef>
                <a:spcPts val="0"/>
              </a:spcBef>
              <a:spcAft>
                <a:spcPts val="0"/>
              </a:spcAft>
              <a:buSzPts val="1200"/>
              <a:buChar char="■"/>
              <a:defRPr sz="1200"/>
            </a:lvl3pPr>
            <a:lvl4pPr marL="1828800" lvl="3" indent="-304800" rtl="0">
              <a:lnSpc>
                <a:spcPct val="100000"/>
              </a:lnSpc>
              <a:spcBef>
                <a:spcPts val="0"/>
              </a:spcBef>
              <a:spcAft>
                <a:spcPts val="0"/>
              </a:spcAft>
              <a:buSzPts val="1200"/>
              <a:buChar char="●"/>
              <a:defRPr sz="1200"/>
            </a:lvl4pPr>
            <a:lvl5pPr marL="2286000" lvl="4" indent="-304800" rtl="0">
              <a:lnSpc>
                <a:spcPct val="100000"/>
              </a:lnSpc>
              <a:spcBef>
                <a:spcPts val="0"/>
              </a:spcBef>
              <a:spcAft>
                <a:spcPts val="0"/>
              </a:spcAft>
              <a:buSzPts val="1200"/>
              <a:buChar char="○"/>
              <a:defRPr sz="1200"/>
            </a:lvl5pPr>
            <a:lvl6pPr marL="2743200" lvl="5" indent="-304800" rtl="0">
              <a:lnSpc>
                <a:spcPct val="100000"/>
              </a:lnSpc>
              <a:spcBef>
                <a:spcPts val="0"/>
              </a:spcBef>
              <a:spcAft>
                <a:spcPts val="0"/>
              </a:spcAft>
              <a:buSzPts val="1200"/>
              <a:buChar char="■"/>
              <a:defRPr sz="1200"/>
            </a:lvl6pPr>
            <a:lvl7pPr marL="3200400" lvl="6" indent="-304800" rtl="0">
              <a:lnSpc>
                <a:spcPct val="100000"/>
              </a:lnSpc>
              <a:spcBef>
                <a:spcPts val="0"/>
              </a:spcBef>
              <a:spcAft>
                <a:spcPts val="0"/>
              </a:spcAft>
              <a:buSzPts val="1200"/>
              <a:buChar char="●"/>
              <a:defRPr sz="1200"/>
            </a:lvl7pPr>
            <a:lvl8pPr marL="3657600" lvl="7" indent="-304800" rtl="0">
              <a:lnSpc>
                <a:spcPct val="100000"/>
              </a:lnSpc>
              <a:spcBef>
                <a:spcPts val="0"/>
              </a:spcBef>
              <a:spcAft>
                <a:spcPts val="0"/>
              </a:spcAft>
              <a:buSzPts val="1200"/>
              <a:buChar char="○"/>
              <a:defRPr sz="1200"/>
            </a:lvl8pPr>
            <a:lvl9pPr marL="4114800" lvl="8" indent="-304800" rtl="0">
              <a:lnSpc>
                <a:spcPct val="100000"/>
              </a:lnSpc>
              <a:spcBef>
                <a:spcPts val="0"/>
              </a:spcBef>
              <a:spcAft>
                <a:spcPts val="0"/>
              </a:spcAft>
              <a:buSzPts val="1200"/>
              <a:buChar char="■"/>
              <a:defRPr sz="1200"/>
            </a:lvl9pPr>
          </a:lstStyle>
          <a:p>
            <a:endParaRPr/>
          </a:p>
        </p:txBody>
      </p:sp>
      <p:sp>
        <p:nvSpPr>
          <p:cNvPr id="52" name="Google Shape;52;p7"/>
          <p:cNvSpPr>
            <a:spLocks noGrp="1"/>
          </p:cNvSpPr>
          <p:nvPr>
            <p:ph type="pic" idx="2"/>
          </p:nvPr>
        </p:nvSpPr>
        <p:spPr>
          <a:xfrm>
            <a:off x="4628925" y="1536650"/>
            <a:ext cx="3795000" cy="270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pic>
        <p:nvPicPr>
          <p:cNvPr id="54" name="Google Shape;54;p8"/>
          <p:cNvPicPr preferRelativeResize="0"/>
          <p:nvPr/>
        </p:nvPicPr>
        <p:blipFill rotWithShape="1">
          <a:blip r:embed="rId2">
            <a:alphaModFix/>
          </a:blip>
          <a:srcRect t="10633" b="4970"/>
          <a:stretch/>
        </p:blipFill>
        <p:spPr>
          <a:xfrm>
            <a:off x="0" y="0"/>
            <a:ext cx="9144003" cy="5143501"/>
          </a:xfrm>
          <a:prstGeom prst="rect">
            <a:avLst/>
          </a:prstGeom>
          <a:noFill/>
          <a:ln>
            <a:noFill/>
          </a:ln>
        </p:spPr>
      </p:pic>
      <p:sp>
        <p:nvSpPr>
          <p:cNvPr id="55" name="Google Shape;55;p8"/>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8"/>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8"/>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pic>
        <p:nvPicPr>
          <p:cNvPr id="60" name="Google Shape;60;p9"/>
          <p:cNvPicPr preferRelativeResize="0"/>
          <p:nvPr/>
        </p:nvPicPr>
        <p:blipFill rotWithShape="1">
          <a:blip r:embed="rId2">
            <a:alphaModFix/>
          </a:blip>
          <a:srcRect t="10633" b="4970"/>
          <a:stretch/>
        </p:blipFill>
        <p:spPr>
          <a:xfrm rot="10800000">
            <a:off x="0" y="0"/>
            <a:ext cx="9144003" cy="5143501"/>
          </a:xfrm>
          <a:prstGeom prst="rect">
            <a:avLst/>
          </a:prstGeom>
          <a:noFill/>
          <a:ln>
            <a:noFill/>
          </a:ln>
        </p:spPr>
      </p:pic>
      <p:sp>
        <p:nvSpPr>
          <p:cNvPr id="61" name="Google Shape;61;p9"/>
          <p:cNvSpPr/>
          <p:nvPr/>
        </p:nvSpPr>
        <p:spPr>
          <a:xfrm rot="10800000">
            <a:off x="379278" y="360451"/>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62;p9"/>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9"/>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9"/>
          <p:cNvSpPr txBox="1">
            <a:spLocks noGrp="1"/>
          </p:cNvSpPr>
          <p:nvPr>
            <p:ph type="title"/>
          </p:nvPr>
        </p:nvSpPr>
        <p:spPr>
          <a:xfrm>
            <a:off x="2241450" y="1240188"/>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41550" y="2221513"/>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379425" y="360450"/>
            <a:ext cx="8385300" cy="4422600"/>
          </a:xfrm>
          <a:prstGeom prst="rect">
            <a:avLst/>
          </a:prstGeom>
          <a:noFill/>
          <a:ln w="9525" cap="flat" cmpd="sng">
            <a:solidFill>
              <a:schemeClr val="dk1"/>
            </a:solidFill>
            <a:prstDash val="solid"/>
            <a:round/>
            <a:headEnd type="none" w="sm" len="sm"/>
            <a:tailEnd type="none" w="sm" len="sm"/>
          </a:ln>
        </p:spPr>
      </p:sp>
      <p:sp>
        <p:nvSpPr>
          <p:cNvPr id="68" name="Google Shape;68;p10"/>
          <p:cNvSpPr txBox="1">
            <a:spLocks noGrp="1"/>
          </p:cNvSpPr>
          <p:nvPr>
            <p:ph type="title"/>
          </p:nvPr>
        </p:nvSpPr>
        <p:spPr>
          <a:xfrm>
            <a:off x="720900" y="749325"/>
            <a:ext cx="3433800" cy="108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pic>
        <p:nvPicPr>
          <p:cNvPr id="79" name="Google Shape;79;p13"/>
          <p:cNvPicPr preferRelativeResize="0"/>
          <p:nvPr/>
        </p:nvPicPr>
        <p:blipFill rotWithShape="1">
          <a:blip r:embed="rId2">
            <a:alphaModFix/>
          </a:blip>
          <a:srcRect t="7798" b="7806"/>
          <a:stretch/>
        </p:blipFill>
        <p:spPr>
          <a:xfrm>
            <a:off x="0" y="1"/>
            <a:ext cx="9144003" cy="5143501"/>
          </a:xfrm>
          <a:prstGeom prst="rect">
            <a:avLst/>
          </a:prstGeom>
          <a:noFill/>
          <a:ln>
            <a:noFill/>
          </a:ln>
        </p:spPr>
      </p:pic>
      <p:sp>
        <p:nvSpPr>
          <p:cNvPr id="80" name="Google Shape;80;p13"/>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3"/>
          <p:cNvSpPr txBox="1">
            <a:spLocks noGrp="1"/>
          </p:cNvSpPr>
          <p:nvPr>
            <p:ph type="title" hasCustomPrompt="1"/>
          </p:nvPr>
        </p:nvSpPr>
        <p:spPr>
          <a:xfrm>
            <a:off x="875274" y="3536200"/>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2" hasCustomPrompt="1"/>
          </p:nvPr>
        </p:nvSpPr>
        <p:spPr>
          <a:xfrm>
            <a:off x="878119" y="1613775"/>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3" hasCustomPrompt="1"/>
          </p:nvPr>
        </p:nvSpPr>
        <p:spPr>
          <a:xfrm>
            <a:off x="875274" y="2613087"/>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3"/>
          <p:cNvSpPr txBox="1">
            <a:spLocks noGrp="1"/>
          </p:cNvSpPr>
          <p:nvPr>
            <p:ph type="subTitle" idx="1"/>
          </p:nvPr>
        </p:nvSpPr>
        <p:spPr>
          <a:xfrm>
            <a:off x="1532500" y="3595638"/>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6" name="Google Shape;86;p13"/>
          <p:cNvSpPr txBox="1">
            <a:spLocks noGrp="1"/>
          </p:cNvSpPr>
          <p:nvPr>
            <p:ph type="subTitle" idx="5"/>
          </p:nvPr>
        </p:nvSpPr>
        <p:spPr>
          <a:xfrm>
            <a:off x="1543724" y="1673237"/>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7" name="Google Shape;87;p13"/>
          <p:cNvSpPr txBox="1">
            <a:spLocks noGrp="1"/>
          </p:cNvSpPr>
          <p:nvPr>
            <p:ph type="subTitle" idx="6"/>
          </p:nvPr>
        </p:nvSpPr>
        <p:spPr>
          <a:xfrm>
            <a:off x="1543724" y="2672538"/>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8" name="Google Shape;88;p13"/>
          <p:cNvSpPr txBox="1">
            <a:spLocks noGrp="1"/>
          </p:cNvSpPr>
          <p:nvPr>
            <p:ph type="title" idx="7" hasCustomPrompt="1"/>
          </p:nvPr>
        </p:nvSpPr>
        <p:spPr>
          <a:xfrm>
            <a:off x="4938250" y="3536196"/>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8" hasCustomPrompt="1"/>
          </p:nvPr>
        </p:nvSpPr>
        <p:spPr>
          <a:xfrm>
            <a:off x="4941084" y="1613775"/>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9" hasCustomPrompt="1"/>
          </p:nvPr>
        </p:nvSpPr>
        <p:spPr>
          <a:xfrm>
            <a:off x="4938250" y="2613085"/>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3"/>
          </p:nvPr>
        </p:nvSpPr>
        <p:spPr>
          <a:xfrm>
            <a:off x="5592650" y="3595638"/>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2" name="Google Shape;92;p13"/>
          <p:cNvSpPr txBox="1">
            <a:spLocks noGrp="1"/>
          </p:cNvSpPr>
          <p:nvPr>
            <p:ph type="subTitle" idx="14"/>
          </p:nvPr>
        </p:nvSpPr>
        <p:spPr>
          <a:xfrm>
            <a:off x="5603828" y="1673237"/>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3" name="Google Shape;93;p13"/>
          <p:cNvSpPr txBox="1">
            <a:spLocks noGrp="1"/>
          </p:cNvSpPr>
          <p:nvPr>
            <p:ph type="subTitle" idx="15"/>
          </p:nvPr>
        </p:nvSpPr>
        <p:spPr>
          <a:xfrm>
            <a:off x="5603828" y="2672538"/>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4" name="Google Shape;94;p13"/>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3"/>
          <p:cNvSpPr/>
          <p:nvPr/>
        </p:nvSpPr>
        <p:spPr>
          <a:xfrm>
            <a:off x="8424000" y="4472250"/>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9"/>
        <p:cNvGrpSpPr/>
        <p:nvPr/>
      </p:nvGrpSpPr>
      <p:grpSpPr>
        <a:xfrm>
          <a:off x="0" y="0"/>
          <a:ext cx="0" cy="0"/>
          <a:chOff x="0" y="0"/>
          <a:chExt cx="0" cy="0"/>
        </a:xfrm>
      </p:grpSpPr>
      <p:pic>
        <p:nvPicPr>
          <p:cNvPr id="110" name="Google Shape;110;p16"/>
          <p:cNvPicPr preferRelativeResize="0"/>
          <p:nvPr/>
        </p:nvPicPr>
        <p:blipFill rotWithShape="1">
          <a:blip r:embed="rId2">
            <a:alphaModFix/>
          </a:blip>
          <a:srcRect t="7798" b="7806"/>
          <a:stretch/>
        </p:blipFill>
        <p:spPr>
          <a:xfrm rot="10800000">
            <a:off x="0" y="1"/>
            <a:ext cx="9144003" cy="5143501"/>
          </a:xfrm>
          <a:prstGeom prst="rect">
            <a:avLst/>
          </a:prstGeom>
          <a:noFill/>
          <a:ln>
            <a:noFill/>
          </a:ln>
        </p:spPr>
      </p:pic>
      <p:sp>
        <p:nvSpPr>
          <p:cNvPr id="111" name="Google Shape;111;p16"/>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6"/>
          <p:cNvSpPr txBox="1">
            <a:spLocks noGrp="1"/>
          </p:cNvSpPr>
          <p:nvPr>
            <p:ph type="subTitle" idx="1"/>
          </p:nvPr>
        </p:nvSpPr>
        <p:spPr>
          <a:xfrm>
            <a:off x="3486900"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6"/>
          <p:cNvSpPr txBox="1">
            <a:spLocks noGrp="1"/>
          </p:cNvSpPr>
          <p:nvPr>
            <p:ph type="subTitle" idx="2"/>
          </p:nvPr>
        </p:nvSpPr>
        <p:spPr>
          <a:xfrm>
            <a:off x="3486909"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3"/>
          </p:nvPr>
        </p:nvSpPr>
        <p:spPr>
          <a:xfrm>
            <a:off x="6253800"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subTitle" idx="4"/>
          </p:nvPr>
        </p:nvSpPr>
        <p:spPr>
          <a:xfrm>
            <a:off x="720000"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5"/>
          </p:nvPr>
        </p:nvSpPr>
        <p:spPr>
          <a:xfrm>
            <a:off x="6253794"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8" name="Google Shape;118;p16"/>
          <p:cNvSpPr txBox="1">
            <a:spLocks noGrp="1"/>
          </p:cNvSpPr>
          <p:nvPr>
            <p:ph type="subTitle" idx="6"/>
          </p:nvPr>
        </p:nvSpPr>
        <p:spPr>
          <a:xfrm>
            <a:off x="719988"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1pPr>
            <a:lvl2pPr lvl="1"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2pPr>
            <a:lvl3pPr lvl="2"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3pPr>
            <a:lvl4pPr lvl="3"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4pPr>
            <a:lvl5pPr lvl="4"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5pPr>
            <a:lvl6pPr lvl="5"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6pPr>
            <a:lvl7pPr lvl="6"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7pPr>
            <a:lvl8pPr lvl="7"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8pPr>
            <a:lvl9pPr lvl="8"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2"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ctrTitle"/>
          </p:nvPr>
        </p:nvSpPr>
        <p:spPr>
          <a:xfrm>
            <a:off x="1311338" y="939398"/>
            <a:ext cx="5180167" cy="14718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University Database System</a:t>
            </a:r>
            <a:endParaRPr dirty="0"/>
          </a:p>
        </p:txBody>
      </p:sp>
      <p:sp>
        <p:nvSpPr>
          <p:cNvPr id="187" name="Google Shape;187;p26"/>
          <p:cNvSpPr/>
          <p:nvPr/>
        </p:nvSpPr>
        <p:spPr>
          <a:xfrm>
            <a:off x="7669300" y="3882548"/>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6"/>
          <p:cNvSpPr/>
          <p:nvPr/>
        </p:nvSpPr>
        <p:spPr>
          <a:xfrm>
            <a:off x="1002525" y="4124350"/>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9" name="Google Shape;189;p26"/>
          <p:cNvPicPr preferRelativeResize="0"/>
          <p:nvPr/>
        </p:nvPicPr>
        <p:blipFill>
          <a:blip r:embed="rId3">
            <a:alphaModFix/>
          </a:blip>
          <a:stretch>
            <a:fillRect/>
          </a:stretch>
        </p:blipFill>
        <p:spPr>
          <a:xfrm>
            <a:off x="5063127" y="4359248"/>
            <a:ext cx="1811758" cy="121193"/>
          </a:xfrm>
          <a:prstGeom prst="rect">
            <a:avLst/>
          </a:prstGeom>
          <a:noFill/>
          <a:ln>
            <a:noFill/>
          </a:ln>
        </p:spPr>
      </p:pic>
      <p:pic>
        <p:nvPicPr>
          <p:cNvPr id="190" name="Google Shape;190;p26"/>
          <p:cNvPicPr preferRelativeResize="0"/>
          <p:nvPr/>
        </p:nvPicPr>
        <p:blipFill>
          <a:blip r:embed="rId4">
            <a:alphaModFix/>
          </a:blip>
          <a:stretch>
            <a:fillRect/>
          </a:stretch>
        </p:blipFill>
        <p:spPr>
          <a:xfrm>
            <a:off x="6739186" y="1429989"/>
            <a:ext cx="1798477" cy="121186"/>
          </a:xfrm>
          <a:prstGeom prst="rect">
            <a:avLst/>
          </a:prstGeom>
          <a:noFill/>
          <a:ln>
            <a:noFill/>
          </a:ln>
        </p:spPr>
      </p:pic>
      <p:pic>
        <p:nvPicPr>
          <p:cNvPr id="191" name="Google Shape;191;p26"/>
          <p:cNvPicPr preferRelativeResize="0"/>
          <p:nvPr/>
        </p:nvPicPr>
        <p:blipFill>
          <a:blip r:embed="rId4">
            <a:alphaModFix/>
          </a:blip>
          <a:stretch>
            <a:fillRect/>
          </a:stretch>
        </p:blipFill>
        <p:spPr>
          <a:xfrm rot="10800000">
            <a:off x="1237425" y="723657"/>
            <a:ext cx="1798477" cy="121186"/>
          </a:xfrm>
          <a:prstGeom prst="rect">
            <a:avLst/>
          </a:prstGeom>
          <a:noFill/>
          <a:ln>
            <a:noFill/>
          </a:ln>
        </p:spPr>
      </p:pic>
      <p:pic>
        <p:nvPicPr>
          <p:cNvPr id="7" name="Picture 6">
            <a:extLst>
              <a:ext uri="{FF2B5EF4-FFF2-40B4-BE49-F238E27FC236}">
                <a16:creationId xmlns:a16="http://schemas.microsoft.com/office/drawing/2014/main" id="{F1AAE057-BAAB-4840-97DA-6D81C5D587F4}"/>
              </a:ext>
            </a:extLst>
          </p:cNvPr>
          <p:cNvPicPr>
            <a:picLocks noChangeAspect="1"/>
          </p:cNvPicPr>
          <p:nvPr/>
        </p:nvPicPr>
        <p:blipFill>
          <a:blip r:embed="rId5"/>
          <a:stretch>
            <a:fillRect/>
          </a:stretch>
        </p:blipFill>
        <p:spPr>
          <a:xfrm>
            <a:off x="5242983" y="1429989"/>
            <a:ext cx="3263803" cy="3263803"/>
          </a:xfrm>
          <a:prstGeom prst="rect">
            <a:avLst/>
          </a:prstGeom>
        </p:spPr>
      </p:pic>
      <p:graphicFrame>
        <p:nvGraphicFramePr>
          <p:cNvPr id="8" name="Table 7">
            <a:extLst>
              <a:ext uri="{FF2B5EF4-FFF2-40B4-BE49-F238E27FC236}">
                <a16:creationId xmlns:a16="http://schemas.microsoft.com/office/drawing/2014/main" id="{BBC79E89-FDF1-440F-A186-BDC0E04FCF16}"/>
              </a:ext>
            </a:extLst>
          </p:cNvPr>
          <p:cNvGraphicFramePr>
            <a:graphicFrameLocks noGrp="1"/>
          </p:cNvGraphicFramePr>
          <p:nvPr>
            <p:extLst>
              <p:ext uri="{D42A27DB-BD31-4B8C-83A1-F6EECF244321}">
                <p14:modId xmlns:p14="http://schemas.microsoft.com/office/powerpoint/2010/main" val="576019946"/>
              </p:ext>
            </p:extLst>
          </p:nvPr>
        </p:nvGraphicFramePr>
        <p:xfrm>
          <a:off x="1311338" y="2716879"/>
          <a:ext cx="3992838" cy="1483360"/>
        </p:xfrm>
        <a:graphic>
          <a:graphicData uri="http://schemas.openxmlformats.org/drawingml/2006/table">
            <a:tbl>
              <a:tblPr firstRow="1" bandRow="1">
                <a:tableStyleId>{59D090AF-5032-4A00-9DC3-9277CC3BDF99}</a:tableStyleId>
              </a:tblPr>
              <a:tblGrid>
                <a:gridCol w="1996419">
                  <a:extLst>
                    <a:ext uri="{9D8B030D-6E8A-4147-A177-3AD203B41FA5}">
                      <a16:colId xmlns:a16="http://schemas.microsoft.com/office/drawing/2014/main" val="3492507806"/>
                    </a:ext>
                  </a:extLst>
                </a:gridCol>
                <a:gridCol w="1996419">
                  <a:extLst>
                    <a:ext uri="{9D8B030D-6E8A-4147-A177-3AD203B41FA5}">
                      <a16:colId xmlns:a16="http://schemas.microsoft.com/office/drawing/2014/main" val="2174374299"/>
                    </a:ext>
                  </a:extLst>
                </a:gridCol>
              </a:tblGrid>
              <a:tr h="370840">
                <a:tc>
                  <a:txBody>
                    <a:bodyPr/>
                    <a:lstStyle/>
                    <a:p>
                      <a:r>
                        <a:rPr lang="en-US" dirty="0">
                          <a:solidFill>
                            <a:schemeClr val="tx1"/>
                          </a:solidFill>
                        </a:rPr>
                        <a:t>Ubaid Bin Waris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52692357"/>
                  </a:ext>
                </a:extLst>
              </a:tr>
              <a:tr h="370840">
                <a:tc>
                  <a:txBody>
                    <a:bodyPr/>
                    <a:lstStyle/>
                    <a:p>
                      <a:r>
                        <a:rPr lang="en-US" dirty="0" err="1">
                          <a:solidFill>
                            <a:schemeClr val="tx1"/>
                          </a:solidFill>
                        </a:rPr>
                        <a:t>Mushaid</a:t>
                      </a:r>
                      <a:r>
                        <a:rPr lang="en-US" dirty="0">
                          <a:solidFill>
                            <a:schemeClr val="tx1"/>
                          </a:solidFill>
                        </a:rPr>
                        <a:t> Hussain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2212408</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12751269"/>
                  </a:ext>
                </a:extLst>
              </a:tr>
              <a:tr h="370840">
                <a:tc>
                  <a:txBody>
                    <a:bodyPr/>
                    <a:lstStyle/>
                    <a:p>
                      <a:r>
                        <a:rPr lang="en-US" dirty="0">
                          <a:solidFill>
                            <a:schemeClr val="tx1"/>
                          </a:solidFill>
                        </a:rPr>
                        <a:t>Muhammad Salman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2212400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37826353"/>
                  </a:ext>
                </a:extLst>
              </a:tr>
              <a:tr h="370840">
                <a:tc>
                  <a:txBody>
                    <a:bodyPr/>
                    <a:lstStyle/>
                    <a:p>
                      <a:r>
                        <a:rPr lang="en-US" dirty="0" err="1" smtClean="0">
                          <a:solidFill>
                            <a:schemeClr val="tx1"/>
                          </a:solidFill>
                        </a:rPr>
                        <a:t>Jehanzeb</a:t>
                      </a:r>
                      <a:r>
                        <a:rPr lang="en-US" dirty="0" smtClean="0">
                          <a:solidFill>
                            <a:schemeClr val="tx1"/>
                          </a:solidFill>
                        </a:rPr>
                        <a:t> </a:t>
                      </a:r>
                      <a:r>
                        <a:rPr lang="en-US" dirty="0">
                          <a:solidFill>
                            <a:schemeClr val="tx1"/>
                          </a:solidFill>
                          <a:latin typeface="+mj-lt"/>
                        </a:rPr>
                        <a:t>Khalid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2212391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9683817"/>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42704" y="1124999"/>
            <a:ext cx="7475734" cy="228704"/>
          </a:xfrm>
          <a:prstGeom prst="rect">
            <a:avLst/>
          </a:prstGeom>
          <a:noFill/>
          <a:ln>
            <a:noFill/>
          </a:ln>
        </p:spPr>
      </p:pic>
      <p:sp>
        <p:nvSpPr>
          <p:cNvPr id="6" name="Google Shape;24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Manipulating CRUD Operations</a:t>
            </a:r>
            <a:endParaRPr dirty="0"/>
          </a:p>
        </p:txBody>
      </p:sp>
      <p:sp>
        <p:nvSpPr>
          <p:cNvPr id="7" name="Google Shape;253;p31">
            <a:extLst>
              <a:ext uri="{FF2B5EF4-FFF2-40B4-BE49-F238E27FC236}">
                <a16:creationId xmlns:a16="http://schemas.microsoft.com/office/drawing/2014/main" id="{0B38DB8C-F644-BC1F-FB49-FFD2121BAA81}"/>
              </a:ext>
            </a:extLst>
          </p:cNvPr>
          <p:cNvSpPr txBox="1">
            <a:spLocks/>
          </p:cNvSpPr>
          <p:nvPr/>
        </p:nvSpPr>
        <p:spPr>
          <a:xfrm>
            <a:off x="720000" y="1460978"/>
            <a:ext cx="3576937" cy="2916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Insert Data</a:t>
            </a:r>
          </a:p>
          <a:p>
            <a:r>
              <a:rPr lang="en-US" dirty="0" smtClean="0"/>
              <a:t>	</a:t>
            </a:r>
            <a:r>
              <a:rPr lang="en-US" dirty="0">
                <a:solidFill>
                  <a:schemeClr val="tx1"/>
                </a:solidFill>
              </a:rPr>
              <a:t>To populate tables with initial data, INSERT INTO commands are used. Each table requires specific values based on its attributes and foreign key dependencies.</a:t>
            </a:r>
          </a:p>
          <a:p>
            <a:endParaRPr lang="en-US" dirty="0">
              <a:solidFill>
                <a:schemeClr val="tx1"/>
              </a:solidFill>
            </a:endParaRPr>
          </a:p>
          <a:p>
            <a:endParaRPr lang="en-US" dirty="0"/>
          </a:p>
        </p:txBody>
      </p:sp>
      <p:sp>
        <p:nvSpPr>
          <p:cNvPr id="8" name="Google Shape;253;p31">
            <a:extLst>
              <a:ext uri="{FF2B5EF4-FFF2-40B4-BE49-F238E27FC236}">
                <a16:creationId xmlns:a16="http://schemas.microsoft.com/office/drawing/2014/main" id="{0B38DB8C-F644-BC1F-FB49-FFD2121BAA81}"/>
              </a:ext>
            </a:extLst>
          </p:cNvPr>
          <p:cNvSpPr txBox="1">
            <a:spLocks/>
          </p:cNvSpPr>
          <p:nvPr/>
        </p:nvSpPr>
        <p:spPr>
          <a:xfrm>
            <a:off x="4527397" y="1460978"/>
            <a:ext cx="3668338" cy="2916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Update Data</a:t>
            </a:r>
          </a:p>
          <a:p>
            <a:r>
              <a:rPr lang="en-US" sz="1600" b="1" dirty="0">
                <a:solidFill>
                  <a:schemeClr val="tx1"/>
                </a:solidFill>
                <a:latin typeface="Open Sans" panose="020B0604020202020204" charset="0"/>
                <a:ea typeface="Open Sans" panose="020B0604020202020204" charset="0"/>
                <a:cs typeface="Open Sans" panose="020B0604020202020204" charset="0"/>
              </a:rPr>
              <a:t>	</a:t>
            </a:r>
            <a:r>
              <a:rPr lang="en-US" dirty="0">
                <a:solidFill>
                  <a:schemeClr val="tx1"/>
                </a:solidFill>
              </a:rPr>
              <a:t>The UPDATE command allows modifying existing data in the tables, commonly used for updating contact details or course assignments.</a:t>
            </a:r>
            <a:endParaRPr lang="en-US" dirty="0">
              <a:solidFill>
                <a:schemeClr val="tx1"/>
              </a:solidFill>
            </a:endParaRPr>
          </a:p>
        </p:txBody>
      </p:sp>
      <p:pic>
        <p:nvPicPr>
          <p:cNvPr id="11" name="Picture 10"/>
          <p:cNvPicPr/>
          <p:nvPr/>
        </p:nvPicPr>
        <p:blipFill>
          <a:blip r:embed="rId4"/>
          <a:stretch>
            <a:fillRect/>
          </a:stretch>
        </p:blipFill>
        <p:spPr>
          <a:xfrm>
            <a:off x="880777" y="3024726"/>
            <a:ext cx="3255381" cy="1565973"/>
          </a:xfrm>
          <a:prstGeom prst="rect">
            <a:avLst/>
          </a:prstGeom>
        </p:spPr>
      </p:pic>
      <p:pic>
        <p:nvPicPr>
          <p:cNvPr id="12" name="Picture 11"/>
          <p:cNvPicPr/>
          <p:nvPr/>
        </p:nvPicPr>
        <p:blipFill>
          <a:blip r:embed="rId5"/>
          <a:stretch>
            <a:fillRect/>
          </a:stretch>
        </p:blipFill>
        <p:spPr>
          <a:xfrm>
            <a:off x="5010614" y="2708255"/>
            <a:ext cx="3040565" cy="1776761"/>
          </a:xfrm>
          <a:prstGeom prst="rect">
            <a:avLst/>
          </a:prstGeom>
        </p:spPr>
      </p:pic>
    </p:spTree>
    <p:extLst>
      <p:ext uri="{BB962C8B-B14F-4D97-AF65-F5344CB8AC3E}">
        <p14:creationId xmlns:p14="http://schemas.microsoft.com/office/powerpoint/2010/main" val="1936956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50139" y="722988"/>
            <a:ext cx="7475734" cy="228704"/>
          </a:xfrm>
          <a:prstGeom prst="rect">
            <a:avLst/>
          </a:prstGeom>
          <a:noFill/>
          <a:ln>
            <a:noFill/>
          </a:ln>
        </p:spPr>
      </p:pic>
      <p:sp>
        <p:nvSpPr>
          <p:cNvPr id="7" name="Google Shape;253;p31">
            <a:extLst>
              <a:ext uri="{FF2B5EF4-FFF2-40B4-BE49-F238E27FC236}">
                <a16:creationId xmlns:a16="http://schemas.microsoft.com/office/drawing/2014/main" id="{0B38DB8C-F644-BC1F-FB49-FFD2121BAA81}"/>
              </a:ext>
            </a:extLst>
          </p:cNvPr>
          <p:cNvSpPr txBox="1">
            <a:spLocks/>
          </p:cNvSpPr>
          <p:nvPr/>
        </p:nvSpPr>
        <p:spPr>
          <a:xfrm>
            <a:off x="720000" y="1100254"/>
            <a:ext cx="7475735"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Delete Data</a:t>
            </a:r>
          </a:p>
          <a:p>
            <a:r>
              <a:rPr lang="en-US" dirty="0" smtClean="0"/>
              <a:t>	</a:t>
            </a:r>
            <a:r>
              <a:rPr lang="en-US" dirty="0">
                <a:solidFill>
                  <a:schemeClr val="tx1"/>
                </a:solidFill>
              </a:rPr>
              <a:t>To delete data from the University Database System, you can use the SQL DELETE statement, specifying the table and conditions for the records to be removed. For example, to delete a student record:</a:t>
            </a:r>
          </a:p>
          <a:p>
            <a:endParaRPr lang="en-US" dirty="0"/>
          </a:p>
        </p:txBody>
      </p:sp>
      <p:pic>
        <p:nvPicPr>
          <p:cNvPr id="9" name="Picture 8"/>
          <p:cNvPicPr/>
          <p:nvPr/>
        </p:nvPicPr>
        <p:blipFill>
          <a:blip r:embed="rId4"/>
          <a:stretch>
            <a:fillRect/>
          </a:stretch>
        </p:blipFill>
        <p:spPr>
          <a:xfrm>
            <a:off x="1367883" y="2231637"/>
            <a:ext cx="5197281" cy="1656421"/>
          </a:xfrm>
          <a:prstGeom prst="rect">
            <a:avLst/>
          </a:prstGeom>
        </p:spPr>
      </p:pic>
    </p:spTree>
    <p:extLst>
      <p:ext uri="{BB962C8B-B14F-4D97-AF65-F5344CB8AC3E}">
        <p14:creationId xmlns:p14="http://schemas.microsoft.com/office/powerpoint/2010/main" val="3236006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50139" y="722988"/>
            <a:ext cx="7475734" cy="228704"/>
          </a:xfrm>
          <a:prstGeom prst="rect">
            <a:avLst/>
          </a:prstGeom>
          <a:noFill/>
          <a:ln>
            <a:noFill/>
          </a:ln>
        </p:spPr>
      </p:pic>
      <p:sp>
        <p:nvSpPr>
          <p:cNvPr id="7" name="Google Shape;253;p31">
            <a:extLst>
              <a:ext uri="{FF2B5EF4-FFF2-40B4-BE49-F238E27FC236}">
                <a16:creationId xmlns:a16="http://schemas.microsoft.com/office/drawing/2014/main" id="{0B38DB8C-F644-BC1F-FB49-FFD2121BAA81}"/>
              </a:ext>
            </a:extLst>
          </p:cNvPr>
          <p:cNvSpPr txBox="1">
            <a:spLocks/>
          </p:cNvSpPr>
          <p:nvPr/>
        </p:nvSpPr>
        <p:spPr>
          <a:xfrm>
            <a:off x="720000" y="1100254"/>
            <a:ext cx="7475735"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Select Data</a:t>
            </a:r>
          </a:p>
          <a:p>
            <a:r>
              <a:rPr lang="en-US" dirty="0" smtClean="0"/>
              <a:t>	</a:t>
            </a:r>
            <a:r>
              <a:rPr lang="en-US" dirty="0">
                <a:solidFill>
                  <a:schemeClr val="tx1"/>
                </a:solidFill>
              </a:rPr>
              <a:t>The SELECT command retrieves data from tables, often with JOINs to connect related tables. This is used for displaying information, generating reports, and validating data integrity.</a:t>
            </a:r>
          </a:p>
          <a:p>
            <a:endParaRPr lang="en-US" dirty="0">
              <a:solidFill>
                <a:schemeClr val="tx1"/>
              </a:solidFill>
            </a:endParaRPr>
          </a:p>
          <a:p>
            <a:endParaRPr lang="en-US" dirty="0"/>
          </a:p>
        </p:txBody>
      </p:sp>
      <p:sp>
        <p:nvSpPr>
          <p:cNvPr id="8" name="Google Shape;253;p31">
            <a:extLst>
              <a:ext uri="{FF2B5EF4-FFF2-40B4-BE49-F238E27FC236}">
                <a16:creationId xmlns:a16="http://schemas.microsoft.com/office/drawing/2014/main" id="{0B38DB8C-F644-BC1F-FB49-FFD2121BAA81}"/>
              </a:ext>
            </a:extLst>
          </p:cNvPr>
          <p:cNvSpPr txBox="1">
            <a:spLocks/>
          </p:cNvSpPr>
          <p:nvPr/>
        </p:nvSpPr>
        <p:spPr>
          <a:xfrm>
            <a:off x="4527397" y="1100254"/>
            <a:ext cx="3668338"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lang="en-US" dirty="0">
              <a:solidFill>
                <a:schemeClr val="tx1"/>
              </a:solidFill>
            </a:endParaRPr>
          </a:p>
        </p:txBody>
      </p:sp>
      <p:pic>
        <p:nvPicPr>
          <p:cNvPr id="6" name="Picture 5"/>
          <p:cNvPicPr/>
          <p:nvPr/>
        </p:nvPicPr>
        <p:blipFill>
          <a:blip r:embed="rId4"/>
          <a:stretch>
            <a:fillRect/>
          </a:stretch>
        </p:blipFill>
        <p:spPr>
          <a:xfrm>
            <a:off x="720000" y="1870620"/>
            <a:ext cx="7115731" cy="2783156"/>
          </a:xfrm>
          <a:prstGeom prst="rect">
            <a:avLst/>
          </a:prstGeom>
        </p:spPr>
      </p:pic>
    </p:spTree>
    <p:extLst>
      <p:ext uri="{BB962C8B-B14F-4D97-AF65-F5344CB8AC3E}">
        <p14:creationId xmlns:p14="http://schemas.microsoft.com/office/powerpoint/2010/main" val="2596637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9" name="Rectangle 8"/>
          <p:cNvSpPr/>
          <p:nvPr/>
        </p:nvSpPr>
        <p:spPr>
          <a:xfrm>
            <a:off x="524107" y="734022"/>
            <a:ext cx="6463991" cy="369332"/>
          </a:xfrm>
          <a:prstGeom prst="rect">
            <a:avLst/>
          </a:prstGeom>
        </p:spPr>
        <p:txBody>
          <a:bodyPr wrap="square">
            <a:spAutoFit/>
          </a:bodyPr>
          <a:lstStyle/>
          <a:p>
            <a:pPr lvl="0"/>
            <a:r>
              <a:rPr lang="en-US" sz="1800" b="1" dirty="0">
                <a:solidFill>
                  <a:schemeClr val="tx1"/>
                </a:solidFill>
              </a:rPr>
              <a:t>Schema Relationships and Constraints </a:t>
            </a:r>
            <a:endParaRPr lang="en-US" sz="1800" dirty="0">
              <a:solidFill>
                <a:schemeClr val="tx1"/>
              </a:solidFill>
            </a:endParaRPr>
          </a:p>
        </p:txBody>
      </p:sp>
      <p:sp>
        <p:nvSpPr>
          <p:cNvPr id="2" name="Rectangle 1"/>
          <p:cNvSpPr/>
          <p:nvPr/>
        </p:nvSpPr>
        <p:spPr>
          <a:xfrm>
            <a:off x="1022196" y="1288220"/>
            <a:ext cx="6701882" cy="2711512"/>
          </a:xfrm>
          <a:prstGeom prst="rect">
            <a:avLst/>
          </a:prstGeom>
        </p:spPr>
        <p:txBody>
          <a:bodyPr wrap="square">
            <a:spAutoFit/>
          </a:bodyPr>
          <a:lstStyle/>
          <a:p>
            <a:pPr marL="285750" lvl="0" indent="-285750" algn="just">
              <a:lnSpc>
                <a:spcPct val="115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ea typeface="Arial MT"/>
                <a:cs typeface="Arial MT"/>
              </a:rPr>
              <a:t>Primary Keys</a:t>
            </a:r>
            <a:r>
              <a:rPr lang="en-US" dirty="0">
                <a:solidFill>
                  <a:schemeClr val="tx1"/>
                </a:solidFill>
                <a:latin typeface="Times New Roman" panose="02020603050405020304" pitchFamily="18" charset="0"/>
                <a:ea typeface="Arial MT"/>
                <a:cs typeface="Arial MT"/>
              </a:rPr>
              <a:t> Each table has a primary key (</a:t>
            </a:r>
            <a:r>
              <a:rPr lang="en-US" dirty="0" err="1">
                <a:solidFill>
                  <a:schemeClr val="tx1"/>
                </a:solidFill>
                <a:latin typeface="Times New Roman" panose="02020603050405020304" pitchFamily="18" charset="0"/>
                <a:ea typeface="Arial MT"/>
                <a:cs typeface="Arial MT"/>
              </a:rPr>
              <a:t>department_id</a:t>
            </a:r>
            <a:r>
              <a:rPr lang="en-US" dirty="0">
                <a:solidFill>
                  <a:schemeClr val="tx1"/>
                </a:solidFill>
                <a:latin typeface="Times New Roman" panose="02020603050405020304" pitchFamily="18" charset="0"/>
                <a:ea typeface="Arial MT"/>
                <a:cs typeface="Arial MT"/>
              </a:rPr>
              <a:t>, </a:t>
            </a:r>
            <a:r>
              <a:rPr lang="en-US" dirty="0" err="1">
                <a:solidFill>
                  <a:schemeClr val="tx1"/>
                </a:solidFill>
                <a:latin typeface="Times New Roman" panose="02020603050405020304" pitchFamily="18" charset="0"/>
                <a:ea typeface="Arial MT"/>
                <a:cs typeface="Arial MT"/>
              </a:rPr>
              <a:t>student_id</a:t>
            </a:r>
            <a:r>
              <a:rPr lang="en-US" dirty="0">
                <a:solidFill>
                  <a:schemeClr val="tx1"/>
                </a:solidFill>
                <a:latin typeface="Times New Roman" panose="02020603050405020304" pitchFamily="18" charset="0"/>
                <a:ea typeface="Arial MT"/>
                <a:cs typeface="Arial MT"/>
              </a:rPr>
              <a:t>, </a:t>
            </a:r>
            <a:r>
              <a:rPr lang="en-US" dirty="0" err="1">
                <a:solidFill>
                  <a:schemeClr val="tx1"/>
                </a:solidFill>
                <a:latin typeface="Times New Roman" panose="02020603050405020304" pitchFamily="18" charset="0"/>
                <a:ea typeface="Arial MT"/>
                <a:cs typeface="Arial MT"/>
              </a:rPr>
              <a:t>faculty_id</a:t>
            </a:r>
            <a:r>
              <a:rPr lang="en-US" dirty="0">
                <a:solidFill>
                  <a:schemeClr val="tx1"/>
                </a:solidFill>
                <a:latin typeface="Times New Roman" panose="02020603050405020304" pitchFamily="18" charset="0"/>
                <a:ea typeface="Arial MT"/>
                <a:cs typeface="Arial MT"/>
              </a:rPr>
              <a:t>, </a:t>
            </a:r>
            <a:r>
              <a:rPr lang="en-US" dirty="0" err="1">
                <a:solidFill>
                  <a:schemeClr val="tx1"/>
                </a:solidFill>
                <a:latin typeface="Times New Roman" panose="02020603050405020304" pitchFamily="18" charset="0"/>
                <a:ea typeface="Arial MT"/>
                <a:cs typeface="Arial MT"/>
              </a:rPr>
              <a:t>course_id</a:t>
            </a:r>
            <a:r>
              <a:rPr lang="en-US" dirty="0">
                <a:solidFill>
                  <a:schemeClr val="tx1"/>
                </a:solidFill>
                <a:latin typeface="Times New Roman" panose="02020603050405020304" pitchFamily="18" charset="0"/>
                <a:ea typeface="Arial MT"/>
                <a:cs typeface="Arial MT"/>
              </a:rPr>
              <a:t>, etc.) to uniquely identify records</a:t>
            </a:r>
            <a:r>
              <a:rPr lang="en-US" dirty="0" smtClean="0">
                <a:solidFill>
                  <a:schemeClr val="tx1"/>
                </a:solidFill>
                <a:latin typeface="Times New Roman" panose="02020603050405020304" pitchFamily="18" charset="0"/>
                <a:ea typeface="Arial MT"/>
                <a:cs typeface="Arial MT"/>
              </a:rPr>
              <a:t>.</a:t>
            </a:r>
          </a:p>
          <a:p>
            <a:pPr lvl="0" algn="just">
              <a:lnSpc>
                <a:spcPct val="115000"/>
              </a:lnSpc>
              <a:buClr>
                <a:schemeClr val="tx1"/>
              </a:buClr>
            </a:pPr>
            <a:endParaRPr lang="en-US" sz="1200" dirty="0">
              <a:solidFill>
                <a:schemeClr val="tx1"/>
              </a:solidFill>
              <a:latin typeface="Arial MT"/>
              <a:ea typeface="Arial MT"/>
              <a:cs typeface="Arial MT"/>
            </a:endParaRPr>
          </a:p>
          <a:p>
            <a:pPr marL="285750" lvl="0" indent="-285750" algn="just">
              <a:lnSpc>
                <a:spcPct val="115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ea typeface="Arial MT"/>
                <a:cs typeface="Arial MT"/>
              </a:rPr>
              <a:t>Foreign Keys</a:t>
            </a:r>
            <a:r>
              <a:rPr lang="en-US" dirty="0">
                <a:solidFill>
                  <a:schemeClr val="tx1"/>
                </a:solidFill>
                <a:latin typeface="Times New Roman" panose="02020603050405020304" pitchFamily="18" charset="0"/>
                <a:ea typeface="Arial MT"/>
                <a:cs typeface="Arial MT"/>
              </a:rPr>
              <a:t> Foreign key constraints ensure that relationships between tables (like </a:t>
            </a:r>
            <a:r>
              <a:rPr lang="en-US" dirty="0" err="1">
                <a:solidFill>
                  <a:schemeClr val="tx1"/>
                </a:solidFill>
                <a:latin typeface="Times New Roman" panose="02020603050405020304" pitchFamily="18" charset="0"/>
                <a:ea typeface="Arial MT"/>
                <a:cs typeface="Arial MT"/>
              </a:rPr>
              <a:t>department_id</a:t>
            </a:r>
            <a:r>
              <a:rPr lang="en-US" dirty="0">
                <a:solidFill>
                  <a:schemeClr val="tx1"/>
                </a:solidFill>
                <a:latin typeface="Times New Roman" panose="02020603050405020304" pitchFamily="18" charset="0"/>
                <a:ea typeface="Arial MT"/>
                <a:cs typeface="Arial MT"/>
              </a:rPr>
              <a:t> in Faculty and Students) maintain data integrity</a:t>
            </a:r>
            <a:r>
              <a:rPr lang="en-US" dirty="0" smtClean="0">
                <a:solidFill>
                  <a:schemeClr val="tx1"/>
                </a:solidFill>
                <a:latin typeface="Times New Roman" panose="02020603050405020304" pitchFamily="18" charset="0"/>
                <a:ea typeface="Arial MT"/>
                <a:cs typeface="Arial MT"/>
              </a:rPr>
              <a:t>.</a:t>
            </a:r>
          </a:p>
          <a:p>
            <a:pPr lvl="0" algn="just">
              <a:lnSpc>
                <a:spcPct val="115000"/>
              </a:lnSpc>
              <a:buClr>
                <a:schemeClr val="tx1"/>
              </a:buClr>
            </a:pPr>
            <a:endParaRPr lang="en-US" sz="1200" dirty="0">
              <a:solidFill>
                <a:schemeClr val="tx1"/>
              </a:solidFill>
              <a:latin typeface="Arial MT"/>
              <a:ea typeface="Arial MT"/>
              <a:cs typeface="Arial MT"/>
            </a:endParaRPr>
          </a:p>
          <a:p>
            <a:pPr marL="285750" lvl="0" indent="-285750" algn="just">
              <a:lnSpc>
                <a:spcPct val="115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ea typeface="Arial MT"/>
                <a:cs typeface="Arial MT"/>
              </a:rPr>
              <a:t>Unique Constraints</a:t>
            </a:r>
            <a:r>
              <a:rPr lang="en-US" dirty="0">
                <a:solidFill>
                  <a:schemeClr val="tx1"/>
                </a:solidFill>
                <a:latin typeface="Times New Roman" panose="02020603050405020304" pitchFamily="18" charset="0"/>
                <a:ea typeface="Arial MT"/>
                <a:cs typeface="Arial MT"/>
              </a:rPr>
              <a:t> Unique constraints, such as on email in Students and Faculty, ensure that certain attributes remain distinct across </a:t>
            </a:r>
            <a:r>
              <a:rPr lang="en-US" dirty="0" smtClean="0">
                <a:solidFill>
                  <a:schemeClr val="tx1"/>
                </a:solidFill>
                <a:latin typeface="Times New Roman" panose="02020603050405020304" pitchFamily="18" charset="0"/>
                <a:ea typeface="Arial MT"/>
                <a:cs typeface="Arial MT"/>
              </a:rPr>
              <a:t>records.</a:t>
            </a:r>
          </a:p>
          <a:p>
            <a:pPr lvl="0" algn="just">
              <a:lnSpc>
                <a:spcPct val="115000"/>
              </a:lnSpc>
              <a:buClr>
                <a:schemeClr val="tx1"/>
              </a:buClr>
            </a:pPr>
            <a:endParaRPr lang="en-US" sz="1200" dirty="0" smtClean="0">
              <a:solidFill>
                <a:schemeClr val="tx1"/>
              </a:solidFill>
              <a:latin typeface="Arial MT"/>
              <a:ea typeface="Arial MT"/>
              <a:cs typeface="Arial MT"/>
            </a:endParaRPr>
          </a:p>
          <a:p>
            <a:pPr marL="285750" lvl="0" indent="-285750" algn="just">
              <a:lnSpc>
                <a:spcPct val="115000"/>
              </a:lnSpc>
              <a:buClr>
                <a:schemeClr val="tx1"/>
              </a:buClr>
              <a:buFont typeface="Arial" panose="020B0604020202020204" pitchFamily="34" charset="0"/>
              <a:buChar char="•"/>
            </a:pPr>
            <a:r>
              <a:rPr lang="en-US" b="1" dirty="0" smtClean="0">
                <a:solidFill>
                  <a:schemeClr val="tx1"/>
                </a:solidFill>
                <a:latin typeface="Times New Roman" panose="02020603050405020304" pitchFamily="18" charset="0"/>
                <a:ea typeface="Times New Roman" panose="02020603050405020304" pitchFamily="18" charset="0"/>
              </a:rPr>
              <a:t>Enumerated </a:t>
            </a:r>
            <a:r>
              <a:rPr lang="en-US" b="1" dirty="0">
                <a:solidFill>
                  <a:schemeClr val="tx1"/>
                </a:solidFill>
                <a:latin typeface="Times New Roman" panose="02020603050405020304" pitchFamily="18" charset="0"/>
                <a:ea typeface="Times New Roman" panose="02020603050405020304" pitchFamily="18" charset="0"/>
              </a:rPr>
              <a:t>Data Types</a:t>
            </a:r>
            <a:r>
              <a:rPr lang="en-US" dirty="0">
                <a:solidFill>
                  <a:schemeClr val="tx1"/>
                </a:solidFill>
                <a:latin typeface="Times New Roman" panose="02020603050405020304" pitchFamily="18" charset="0"/>
                <a:ea typeface="Times New Roman" panose="02020603050405020304" pitchFamily="18" charset="0"/>
              </a:rPr>
              <a:t>: For attributes with limited values (e.g., status in Library and Fees tables), ENUM data types improve data accuracy and constraints.</a:t>
            </a:r>
            <a:endParaRPr lang="en-US" dirty="0">
              <a:solidFill>
                <a:schemeClr val="tx1"/>
              </a:solidFill>
            </a:endParaRPr>
          </a:p>
        </p:txBody>
      </p:sp>
      <p:pic>
        <p:nvPicPr>
          <p:cNvPr id="5" name="Google Shape;255;p31"/>
          <p:cNvPicPr preferRelativeResize="0"/>
          <p:nvPr/>
        </p:nvPicPr>
        <p:blipFill>
          <a:blip r:embed="rId3">
            <a:alphaModFix/>
          </a:blip>
          <a:stretch>
            <a:fillRect/>
          </a:stretch>
        </p:blipFill>
        <p:spPr>
          <a:xfrm rot="10800000">
            <a:off x="5534722" y="4377741"/>
            <a:ext cx="1811758" cy="121193"/>
          </a:xfrm>
          <a:prstGeom prst="rect">
            <a:avLst/>
          </a:prstGeom>
          <a:noFill/>
          <a:ln>
            <a:noFill/>
          </a:ln>
        </p:spPr>
      </p:pic>
      <p:pic>
        <p:nvPicPr>
          <p:cNvPr id="6"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35270" y="505318"/>
            <a:ext cx="7475734" cy="228704"/>
          </a:xfrm>
          <a:prstGeom prst="rect">
            <a:avLst/>
          </a:prstGeom>
          <a:noFill/>
          <a:ln>
            <a:noFill/>
          </a:ln>
        </p:spPr>
      </p:pic>
    </p:spTree>
    <p:extLst>
      <p:ext uri="{BB962C8B-B14F-4D97-AF65-F5344CB8AC3E}">
        <p14:creationId xmlns:p14="http://schemas.microsoft.com/office/powerpoint/2010/main" val="3982745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3" name="TextBox 2"/>
          <p:cNvSpPr txBox="1"/>
          <p:nvPr/>
        </p:nvSpPr>
        <p:spPr>
          <a:xfrm>
            <a:off x="6713034" y="475785"/>
            <a:ext cx="1827174" cy="307777"/>
          </a:xfrm>
          <a:prstGeom prst="rect">
            <a:avLst/>
          </a:prstGeom>
          <a:noFill/>
        </p:spPr>
        <p:txBody>
          <a:bodyPr wrap="square" rtlCol="0">
            <a:spAutoFit/>
          </a:bodyPr>
          <a:lstStyle/>
          <a:p>
            <a:r>
              <a:rPr lang="en-US" dirty="0" smtClean="0"/>
              <a:t>ER DIAGRAM</a:t>
            </a:r>
            <a:endParaRPr lang="en-US" dirty="0"/>
          </a:p>
        </p:txBody>
      </p:sp>
      <p:sp>
        <p:nvSpPr>
          <p:cNvPr id="6" name="Rectangle 5"/>
          <p:cNvSpPr/>
          <p:nvPr/>
        </p:nvSpPr>
        <p:spPr>
          <a:xfrm>
            <a:off x="572430" y="557708"/>
            <a:ext cx="6463991" cy="369332"/>
          </a:xfrm>
          <a:prstGeom prst="rect">
            <a:avLst/>
          </a:prstGeom>
        </p:spPr>
        <p:txBody>
          <a:bodyPr wrap="square">
            <a:spAutoFit/>
          </a:bodyPr>
          <a:lstStyle/>
          <a:p>
            <a:pPr lvl="0"/>
            <a:r>
              <a:rPr lang="en-US" sz="1800" b="1" dirty="0" smtClean="0">
                <a:solidFill>
                  <a:schemeClr val="tx1"/>
                </a:solidFill>
              </a:rPr>
              <a:t>ER Diagram</a:t>
            </a:r>
            <a:endParaRPr lang="en-US" sz="1800" dirty="0">
              <a:solidFill>
                <a:schemeClr val="tx1"/>
              </a:solidFill>
            </a:endParaRPr>
          </a:p>
        </p:txBody>
      </p:sp>
      <p:pic>
        <p:nvPicPr>
          <p:cNvPr id="7" name="Picture 6"/>
          <p:cNvPicPr/>
          <p:nvPr/>
        </p:nvPicPr>
        <p:blipFill>
          <a:blip r:embed="rId3"/>
          <a:stretch>
            <a:fillRect/>
          </a:stretch>
        </p:blipFill>
        <p:spPr>
          <a:xfrm>
            <a:off x="445236" y="1323278"/>
            <a:ext cx="8206484" cy="2683340"/>
          </a:xfrm>
          <a:prstGeom prst="rect">
            <a:avLst/>
          </a:prstGeom>
        </p:spPr>
      </p:pic>
    </p:spTree>
    <p:extLst>
      <p:ext uri="{BB962C8B-B14F-4D97-AF65-F5344CB8AC3E}">
        <p14:creationId xmlns:p14="http://schemas.microsoft.com/office/powerpoint/2010/main" val="1258777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C3E3154-BB06-76D1-7BCF-DD5436564A59}"/>
              </a:ext>
            </a:extLst>
          </p:cNvPr>
          <p:cNvSpPr>
            <a:spLocks noGrp="1"/>
          </p:cNvSpPr>
          <p:nvPr>
            <p:ph type="subTitle" idx="3"/>
          </p:nvPr>
        </p:nvSpPr>
        <p:spPr>
          <a:xfrm>
            <a:off x="720000" y="1518474"/>
            <a:ext cx="7430578" cy="2568104"/>
          </a:xfrm>
        </p:spPr>
        <p:txBody>
          <a:bodyPr/>
          <a:lstStyle/>
          <a:p>
            <a:pPr marL="596900" lvl="1" indent="0" algn="l"/>
            <a:r>
              <a:rPr lang="en-US" dirty="0"/>
              <a:t>In conclusion, the University Database System serves as a crucial tool for effectively managing and organizing essential university data. Its well-structured schema, robust SQL functionality, and emphasis on data integrity ensure that university operations are conducted smoothly and efficiently. By demonstrating core database principles and facilitating seamless interactions between various entities, this system not only meets current administrative needs but also lays a solid foundation for future enhancements. Ultimately, it is an invaluable asset that enhances academic management and supports the ongoing growth and development of the university.</a:t>
            </a:r>
          </a:p>
        </p:txBody>
      </p:sp>
      <p:sp>
        <p:nvSpPr>
          <p:cNvPr id="4" name="Title 3">
            <a:extLst>
              <a:ext uri="{FF2B5EF4-FFF2-40B4-BE49-F238E27FC236}">
                <a16:creationId xmlns:a16="http://schemas.microsoft.com/office/drawing/2014/main" id="{70F8030D-564E-45AB-C6EC-96BC1486AD65}"/>
              </a:ext>
            </a:extLst>
          </p:cNvPr>
          <p:cNvSpPr>
            <a:spLocks noGrp="1"/>
          </p:cNvSpPr>
          <p:nvPr>
            <p:ph type="title"/>
          </p:nvPr>
        </p:nvSpPr>
        <p:spPr/>
        <p:txBody>
          <a:bodyPr/>
          <a:lstStyle/>
          <a:p>
            <a:r>
              <a:rPr lang="en-US" dirty="0" smtClean="0"/>
              <a:t>Conclusion</a:t>
            </a:r>
            <a:endParaRPr lang="en-US" dirty="0"/>
          </a:p>
        </p:txBody>
      </p:sp>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2">
            <a:alphaModFix/>
          </a:blip>
          <a:stretch>
            <a:fillRect/>
          </a:stretch>
        </p:blipFill>
        <p:spPr>
          <a:xfrm rot="10800000">
            <a:off x="720000" y="1153747"/>
            <a:ext cx="7475734" cy="228704"/>
          </a:xfrm>
          <a:prstGeom prst="rect">
            <a:avLst/>
          </a:prstGeom>
          <a:noFill/>
          <a:ln>
            <a:noFill/>
          </a:ln>
        </p:spPr>
      </p:pic>
    </p:spTree>
    <p:extLst>
      <p:ext uri="{BB962C8B-B14F-4D97-AF65-F5344CB8AC3E}">
        <p14:creationId xmlns:p14="http://schemas.microsoft.com/office/powerpoint/2010/main" val="3351295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4B67-F7A9-BA8F-477B-0653FD68C7B5}"/>
              </a:ext>
            </a:extLst>
          </p:cNvPr>
          <p:cNvSpPr>
            <a:spLocks noGrp="1"/>
          </p:cNvSpPr>
          <p:nvPr>
            <p:ph type="title"/>
          </p:nvPr>
        </p:nvSpPr>
        <p:spPr>
          <a:xfrm>
            <a:off x="2241450" y="1041325"/>
            <a:ext cx="4661100" cy="841800"/>
          </a:xfrm>
        </p:spPr>
        <p:txBody>
          <a:bodyPr/>
          <a:lstStyle/>
          <a:p>
            <a:r>
              <a:rPr lang="en" sz="4800" dirty="0"/>
              <a:t>Thanks!</a:t>
            </a:r>
            <a:endParaRPr lang="en-US" sz="4800" dirty="0"/>
          </a:p>
        </p:txBody>
      </p:sp>
      <p:sp>
        <p:nvSpPr>
          <p:cNvPr id="4" name="Google Shape;512;p45">
            <a:extLst>
              <a:ext uri="{FF2B5EF4-FFF2-40B4-BE49-F238E27FC236}">
                <a16:creationId xmlns:a16="http://schemas.microsoft.com/office/drawing/2014/main" id="{A23CF836-8AE2-9469-1742-C15C0AC3010E}"/>
              </a:ext>
            </a:extLst>
          </p:cNvPr>
          <p:cNvSpPr txBox="1">
            <a:spLocks/>
          </p:cNvSpPr>
          <p:nvPr/>
        </p:nvSpPr>
        <p:spPr>
          <a:xfrm>
            <a:off x="2425050" y="2081988"/>
            <a:ext cx="4293900" cy="106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sz="2000" dirty="0"/>
              <a:t>Do you have any questions</a:t>
            </a:r>
            <a:r>
              <a:rPr lang="en-US" sz="2000" dirty="0" smtClean="0"/>
              <a:t>?</a:t>
            </a:r>
            <a:endParaRPr lang="en-US" sz="2000" dirty="0"/>
          </a:p>
        </p:txBody>
      </p:sp>
      <p:grpSp>
        <p:nvGrpSpPr>
          <p:cNvPr id="34" name="Group 33">
            <a:extLst>
              <a:ext uri="{FF2B5EF4-FFF2-40B4-BE49-F238E27FC236}">
                <a16:creationId xmlns:a16="http://schemas.microsoft.com/office/drawing/2014/main" id="{824C2737-EB30-86A3-7123-5CA97CD24AA6}"/>
              </a:ext>
            </a:extLst>
          </p:cNvPr>
          <p:cNvGrpSpPr/>
          <p:nvPr/>
        </p:nvGrpSpPr>
        <p:grpSpPr>
          <a:xfrm>
            <a:off x="2886787" y="3342288"/>
            <a:ext cx="3370425" cy="647400"/>
            <a:chOff x="2886726" y="2884625"/>
            <a:chExt cx="3370425" cy="647400"/>
          </a:xfrm>
        </p:grpSpPr>
        <p:sp>
          <p:nvSpPr>
            <p:cNvPr id="16" name="Google Shape;514;p45">
              <a:extLst>
                <a:ext uri="{FF2B5EF4-FFF2-40B4-BE49-F238E27FC236}">
                  <a16:creationId xmlns:a16="http://schemas.microsoft.com/office/drawing/2014/main" id="{90AB3C6D-3F4E-0024-97D7-1034033B89E4}"/>
                </a:ext>
              </a:extLst>
            </p:cNvPr>
            <p:cNvSpPr txBox="1"/>
            <p:nvPr/>
          </p:nvSpPr>
          <p:spPr>
            <a:xfrm>
              <a:off x="2886726"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IBM Plex Sans Thai"/>
                <a:ea typeface="IBM Plex Sans Thai"/>
                <a:cs typeface="IBM Plex Sans Thai"/>
                <a:sym typeface="IBM Plex Sans Thai"/>
              </a:endParaRPr>
            </a:p>
          </p:txBody>
        </p:sp>
        <p:sp>
          <p:nvSpPr>
            <p:cNvPr id="17" name="Google Shape;515;p45">
              <a:extLst>
                <a:ext uri="{FF2B5EF4-FFF2-40B4-BE49-F238E27FC236}">
                  <a16:creationId xmlns:a16="http://schemas.microsoft.com/office/drawing/2014/main" id="{AE0C1E85-0FC0-17EB-92F1-EA0FE66DBE86}"/>
                </a:ext>
              </a:extLst>
            </p:cNvPr>
            <p:cNvSpPr txBox="1"/>
            <p:nvPr/>
          </p:nvSpPr>
          <p:spPr>
            <a:xfrm>
              <a:off x="3802101"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IBM Plex Sans Thai"/>
                <a:ea typeface="IBM Plex Sans Thai"/>
                <a:cs typeface="IBM Plex Sans Thai"/>
                <a:sym typeface="IBM Plex Sans Thai"/>
              </a:endParaRPr>
            </a:p>
          </p:txBody>
        </p:sp>
        <p:sp>
          <p:nvSpPr>
            <p:cNvPr id="18" name="Google Shape;516;p45">
              <a:extLst>
                <a:ext uri="{FF2B5EF4-FFF2-40B4-BE49-F238E27FC236}">
                  <a16:creationId xmlns:a16="http://schemas.microsoft.com/office/drawing/2014/main" id="{1CF0771D-4166-D72A-1410-A975E59F59E8}"/>
                </a:ext>
              </a:extLst>
            </p:cNvPr>
            <p:cNvSpPr txBox="1"/>
            <p:nvPr/>
          </p:nvSpPr>
          <p:spPr>
            <a:xfrm>
              <a:off x="4717476"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IBM Plex Sans Thai"/>
                <a:ea typeface="IBM Plex Sans Thai"/>
                <a:cs typeface="IBM Plex Sans Thai"/>
                <a:sym typeface="IBM Plex Sans Thai"/>
              </a:endParaRPr>
            </a:p>
          </p:txBody>
        </p:sp>
        <p:sp>
          <p:nvSpPr>
            <p:cNvPr id="19" name="Google Shape;517;p45">
              <a:extLst>
                <a:ext uri="{FF2B5EF4-FFF2-40B4-BE49-F238E27FC236}">
                  <a16:creationId xmlns:a16="http://schemas.microsoft.com/office/drawing/2014/main" id="{C629B450-D887-D38C-B0A1-E94E8B1F3870}"/>
                </a:ext>
              </a:extLst>
            </p:cNvPr>
            <p:cNvSpPr txBox="1"/>
            <p:nvPr/>
          </p:nvSpPr>
          <p:spPr>
            <a:xfrm>
              <a:off x="5632851"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IBM Plex Sans Thai"/>
                <a:ea typeface="IBM Plex Sans Thai"/>
                <a:cs typeface="IBM Plex Sans Thai"/>
                <a:sym typeface="IBM Plex Sans Thai"/>
              </a:endParaRPr>
            </a:p>
          </p:txBody>
        </p:sp>
        <p:sp>
          <p:nvSpPr>
            <p:cNvPr id="20" name="Google Shape;523;p45">
              <a:extLst>
                <a:ext uri="{FF2B5EF4-FFF2-40B4-BE49-F238E27FC236}">
                  <a16:creationId xmlns:a16="http://schemas.microsoft.com/office/drawing/2014/main" id="{CEC80A6D-7132-A206-B5B1-71EC45BFA202}"/>
                </a:ext>
              </a:extLst>
            </p:cNvPr>
            <p:cNvSpPr/>
            <p:nvPr/>
          </p:nvSpPr>
          <p:spPr>
            <a:xfrm>
              <a:off x="3026408" y="30352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524;p45">
              <a:extLst>
                <a:ext uri="{FF2B5EF4-FFF2-40B4-BE49-F238E27FC236}">
                  <a16:creationId xmlns:a16="http://schemas.microsoft.com/office/drawing/2014/main" id="{C4FBBA1B-B83B-9276-13DF-A644F6FD5E26}"/>
                </a:ext>
              </a:extLst>
            </p:cNvPr>
            <p:cNvGrpSpPr/>
            <p:nvPr/>
          </p:nvGrpSpPr>
          <p:grpSpPr>
            <a:xfrm>
              <a:off x="3941217" y="3035490"/>
              <a:ext cx="346056" cy="345674"/>
              <a:chOff x="3303268" y="3817349"/>
              <a:chExt cx="346056" cy="345674"/>
            </a:xfrm>
          </p:grpSpPr>
          <p:sp>
            <p:nvSpPr>
              <p:cNvPr id="22" name="Google Shape;525;p45">
                <a:extLst>
                  <a:ext uri="{FF2B5EF4-FFF2-40B4-BE49-F238E27FC236}">
                    <a16:creationId xmlns:a16="http://schemas.microsoft.com/office/drawing/2014/main" id="{3658440E-7B29-3CD8-65E2-5FCD03C5315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6;p45">
                <a:extLst>
                  <a:ext uri="{FF2B5EF4-FFF2-40B4-BE49-F238E27FC236}">
                    <a16:creationId xmlns:a16="http://schemas.microsoft.com/office/drawing/2014/main" id="{FEAADB74-27C2-DFF3-F1E7-9C412124BC22}"/>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p45">
                <a:extLst>
                  <a:ext uri="{FF2B5EF4-FFF2-40B4-BE49-F238E27FC236}">
                    <a16:creationId xmlns:a16="http://schemas.microsoft.com/office/drawing/2014/main" id="{62D7B5BF-86F7-21D8-4783-4199199A435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8;p45">
                <a:extLst>
                  <a:ext uri="{FF2B5EF4-FFF2-40B4-BE49-F238E27FC236}">
                    <a16:creationId xmlns:a16="http://schemas.microsoft.com/office/drawing/2014/main" id="{6E5A9797-39FC-E895-6551-B71853BFD6AA}"/>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29;p45">
              <a:extLst>
                <a:ext uri="{FF2B5EF4-FFF2-40B4-BE49-F238E27FC236}">
                  <a16:creationId xmlns:a16="http://schemas.microsoft.com/office/drawing/2014/main" id="{54DCC615-451C-638F-47F8-CB1DB1B15D4D}"/>
                </a:ext>
              </a:extLst>
            </p:cNvPr>
            <p:cNvGrpSpPr/>
            <p:nvPr/>
          </p:nvGrpSpPr>
          <p:grpSpPr>
            <a:xfrm>
              <a:off x="4856606" y="3035490"/>
              <a:ext cx="346056" cy="345674"/>
              <a:chOff x="3752358" y="3817349"/>
              <a:chExt cx="346056" cy="345674"/>
            </a:xfrm>
          </p:grpSpPr>
          <p:sp>
            <p:nvSpPr>
              <p:cNvPr id="27" name="Google Shape;530;p45">
                <a:extLst>
                  <a:ext uri="{FF2B5EF4-FFF2-40B4-BE49-F238E27FC236}">
                    <a16:creationId xmlns:a16="http://schemas.microsoft.com/office/drawing/2014/main" id="{685DF5D7-4489-324E-C36F-668752BB5CD3}"/>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1;p45">
                <a:extLst>
                  <a:ext uri="{FF2B5EF4-FFF2-40B4-BE49-F238E27FC236}">
                    <a16:creationId xmlns:a16="http://schemas.microsoft.com/office/drawing/2014/main" id="{B93CE224-DB9B-04B9-13C9-9D81C958D359}"/>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2;p45">
                <a:extLst>
                  <a:ext uri="{FF2B5EF4-FFF2-40B4-BE49-F238E27FC236}">
                    <a16:creationId xmlns:a16="http://schemas.microsoft.com/office/drawing/2014/main" id="{DDE5C5F8-7280-EF9F-EBAB-316FAE3E4261}"/>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3;p45">
                <a:extLst>
                  <a:ext uri="{FF2B5EF4-FFF2-40B4-BE49-F238E27FC236}">
                    <a16:creationId xmlns:a16="http://schemas.microsoft.com/office/drawing/2014/main" id="{A72D9430-5F59-1016-3000-A22FC4F3745C}"/>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34;p45">
              <a:extLst>
                <a:ext uri="{FF2B5EF4-FFF2-40B4-BE49-F238E27FC236}">
                  <a16:creationId xmlns:a16="http://schemas.microsoft.com/office/drawing/2014/main" id="{B5991865-2886-BCA2-EF48-78EB44DA8C42}"/>
                </a:ext>
              </a:extLst>
            </p:cNvPr>
            <p:cNvGrpSpPr/>
            <p:nvPr/>
          </p:nvGrpSpPr>
          <p:grpSpPr>
            <a:xfrm>
              <a:off x="5771971" y="3035490"/>
              <a:ext cx="346024" cy="345674"/>
              <a:chOff x="4201447" y="3817349"/>
              <a:chExt cx="346024" cy="345674"/>
            </a:xfrm>
          </p:grpSpPr>
          <p:sp>
            <p:nvSpPr>
              <p:cNvPr id="32" name="Google Shape;535;p45">
                <a:extLst>
                  <a:ext uri="{FF2B5EF4-FFF2-40B4-BE49-F238E27FC236}">
                    <a16:creationId xmlns:a16="http://schemas.microsoft.com/office/drawing/2014/main" id="{2302CE32-C18B-5B56-2BE5-03DFAF19025E}"/>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6;p45">
                <a:extLst>
                  <a:ext uri="{FF2B5EF4-FFF2-40B4-BE49-F238E27FC236}">
                    <a16:creationId xmlns:a16="http://schemas.microsoft.com/office/drawing/2014/main" id="{066558A2-379D-29AA-14FB-C57A759D9248}"/>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roup 34">
            <a:extLst>
              <a:ext uri="{FF2B5EF4-FFF2-40B4-BE49-F238E27FC236}">
                <a16:creationId xmlns:a16="http://schemas.microsoft.com/office/drawing/2014/main" id="{7D8E20B0-8858-AF51-EF13-68F1CF077060}"/>
              </a:ext>
            </a:extLst>
          </p:cNvPr>
          <p:cNvGrpSpPr/>
          <p:nvPr/>
        </p:nvGrpSpPr>
        <p:grpSpPr>
          <a:xfrm>
            <a:off x="797161" y="987526"/>
            <a:ext cx="7265120" cy="1897099"/>
            <a:chOff x="797161" y="987526"/>
            <a:chExt cx="7265120" cy="1897099"/>
          </a:xfrm>
        </p:grpSpPr>
        <p:pic>
          <p:nvPicPr>
            <p:cNvPr id="36" name="Google Shape;519;p45">
              <a:extLst>
                <a:ext uri="{FF2B5EF4-FFF2-40B4-BE49-F238E27FC236}">
                  <a16:creationId xmlns:a16="http://schemas.microsoft.com/office/drawing/2014/main" id="{50B9321D-42D3-BC8C-D7CF-22D1257C8C96}"/>
                </a:ext>
              </a:extLst>
            </p:cNvPr>
            <p:cNvPicPr preferRelativeResize="0"/>
            <p:nvPr/>
          </p:nvPicPr>
          <p:blipFill>
            <a:blip r:embed="rId2">
              <a:alphaModFix/>
            </a:blip>
            <a:stretch>
              <a:fillRect/>
            </a:stretch>
          </p:blipFill>
          <p:spPr>
            <a:xfrm>
              <a:off x="6257161" y="987526"/>
              <a:ext cx="1798477" cy="121186"/>
            </a:xfrm>
            <a:prstGeom prst="rect">
              <a:avLst/>
            </a:prstGeom>
            <a:noFill/>
            <a:ln>
              <a:noFill/>
            </a:ln>
          </p:spPr>
        </p:pic>
        <p:pic>
          <p:nvPicPr>
            <p:cNvPr id="37" name="Google Shape;520;p45">
              <a:extLst>
                <a:ext uri="{FF2B5EF4-FFF2-40B4-BE49-F238E27FC236}">
                  <a16:creationId xmlns:a16="http://schemas.microsoft.com/office/drawing/2014/main" id="{372C6DBC-85FE-A961-1C7A-5E3FBAEE0D41}"/>
                </a:ext>
              </a:extLst>
            </p:cNvPr>
            <p:cNvPicPr preferRelativeResize="0"/>
            <p:nvPr/>
          </p:nvPicPr>
          <p:blipFill>
            <a:blip r:embed="rId2">
              <a:alphaModFix/>
            </a:blip>
            <a:stretch>
              <a:fillRect/>
            </a:stretch>
          </p:blipFill>
          <p:spPr>
            <a:xfrm rot="10800000">
              <a:off x="797161" y="2763439"/>
              <a:ext cx="1798477" cy="121186"/>
            </a:xfrm>
            <a:prstGeom prst="rect">
              <a:avLst/>
            </a:prstGeom>
            <a:noFill/>
            <a:ln>
              <a:noFill/>
            </a:ln>
          </p:spPr>
        </p:pic>
        <p:pic>
          <p:nvPicPr>
            <p:cNvPr id="38" name="Google Shape;521;p45">
              <a:extLst>
                <a:ext uri="{FF2B5EF4-FFF2-40B4-BE49-F238E27FC236}">
                  <a16:creationId xmlns:a16="http://schemas.microsoft.com/office/drawing/2014/main" id="{33FF7C4E-16D7-47A4-263D-D531D6E55C43}"/>
                </a:ext>
              </a:extLst>
            </p:cNvPr>
            <p:cNvPicPr preferRelativeResize="0"/>
            <p:nvPr/>
          </p:nvPicPr>
          <p:blipFill>
            <a:blip r:embed="rId3">
              <a:alphaModFix/>
            </a:blip>
            <a:stretch>
              <a:fillRect/>
            </a:stretch>
          </p:blipFill>
          <p:spPr>
            <a:xfrm>
              <a:off x="6250523" y="2223850"/>
              <a:ext cx="1811758" cy="121193"/>
            </a:xfrm>
            <a:prstGeom prst="rect">
              <a:avLst/>
            </a:prstGeom>
            <a:noFill/>
            <a:ln>
              <a:noFill/>
            </a:ln>
          </p:spPr>
        </p:pic>
      </p:grpSp>
    </p:spTree>
    <p:extLst>
      <p:ext uri="{BB962C8B-B14F-4D97-AF65-F5344CB8AC3E}">
        <p14:creationId xmlns:p14="http://schemas.microsoft.com/office/powerpoint/2010/main" val="2306099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subTitle" idx="1"/>
          </p:nvPr>
        </p:nvSpPr>
        <p:spPr>
          <a:xfrm>
            <a:off x="1543724" y="3536196"/>
            <a:ext cx="26760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Database Schema</a:t>
            </a:r>
            <a:endParaRPr lang="en-US" dirty="0"/>
          </a:p>
        </p:txBody>
      </p:sp>
      <p:sp>
        <p:nvSpPr>
          <p:cNvPr id="207" name="Google Shape;207;p28"/>
          <p:cNvSpPr txBox="1">
            <a:spLocks noGrp="1"/>
          </p:cNvSpPr>
          <p:nvPr>
            <p:ph type="subTitle" idx="5"/>
          </p:nvPr>
        </p:nvSpPr>
        <p:spPr>
          <a:xfrm>
            <a:off x="1543724" y="1673237"/>
            <a:ext cx="3028276"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08" name="Google Shape;208;p28"/>
          <p:cNvSpPr txBox="1">
            <a:spLocks noGrp="1"/>
          </p:cNvSpPr>
          <p:nvPr>
            <p:ph type="subTitle" idx="6"/>
          </p:nvPr>
        </p:nvSpPr>
        <p:spPr>
          <a:xfrm>
            <a:off x="1543724" y="2559073"/>
            <a:ext cx="2782616" cy="7212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Implementations of Database</a:t>
            </a:r>
            <a:endParaRPr dirty="0"/>
          </a:p>
        </p:txBody>
      </p:sp>
      <p:sp>
        <p:nvSpPr>
          <p:cNvPr id="209" name="Google Shape;209;p28"/>
          <p:cNvSpPr txBox="1">
            <a:spLocks noGrp="1"/>
          </p:cNvSpPr>
          <p:nvPr>
            <p:ph type="title"/>
          </p:nvPr>
        </p:nvSpPr>
        <p:spPr>
          <a:xfrm>
            <a:off x="875274" y="3536200"/>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10" name="Google Shape;210;p28"/>
          <p:cNvSpPr txBox="1">
            <a:spLocks noGrp="1"/>
          </p:cNvSpPr>
          <p:nvPr>
            <p:ph type="title" idx="2"/>
          </p:nvPr>
        </p:nvSpPr>
        <p:spPr>
          <a:xfrm>
            <a:off x="878119" y="1613775"/>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11" name="Google Shape;211;p28"/>
          <p:cNvSpPr txBox="1">
            <a:spLocks noGrp="1"/>
          </p:cNvSpPr>
          <p:nvPr>
            <p:ph type="title" idx="3"/>
          </p:nvPr>
        </p:nvSpPr>
        <p:spPr>
          <a:xfrm>
            <a:off x="875274" y="2613087"/>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12" name="Google Shape;212;p28"/>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3" name="Google Shape;213;p28"/>
          <p:cNvSpPr txBox="1">
            <a:spLocks noGrp="1"/>
          </p:cNvSpPr>
          <p:nvPr>
            <p:ph type="title" idx="7"/>
          </p:nvPr>
        </p:nvSpPr>
        <p:spPr>
          <a:xfrm>
            <a:off x="4938250" y="3536196"/>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14" name="Google Shape;214;p28"/>
          <p:cNvSpPr txBox="1">
            <a:spLocks noGrp="1"/>
          </p:cNvSpPr>
          <p:nvPr>
            <p:ph type="title" idx="8"/>
          </p:nvPr>
        </p:nvSpPr>
        <p:spPr>
          <a:xfrm>
            <a:off x="4941084" y="1613775"/>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15" name="Google Shape;215;p28"/>
          <p:cNvSpPr txBox="1">
            <a:spLocks noGrp="1"/>
          </p:cNvSpPr>
          <p:nvPr>
            <p:ph type="title" idx="9"/>
          </p:nvPr>
        </p:nvSpPr>
        <p:spPr>
          <a:xfrm>
            <a:off x="4938250" y="2613085"/>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16" name="Google Shape;216;p28"/>
          <p:cNvSpPr txBox="1">
            <a:spLocks noGrp="1"/>
          </p:cNvSpPr>
          <p:nvPr>
            <p:ph type="subTitle" idx="13"/>
          </p:nvPr>
        </p:nvSpPr>
        <p:spPr>
          <a:xfrm>
            <a:off x="5592650" y="3595638"/>
            <a:ext cx="26649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t>
            </a:r>
            <a:r>
              <a:rPr lang="en-US" dirty="0" smtClean="0"/>
              <a:t>onclusion</a:t>
            </a:r>
            <a:endParaRPr dirty="0"/>
          </a:p>
        </p:txBody>
      </p:sp>
      <p:sp>
        <p:nvSpPr>
          <p:cNvPr id="217" name="Google Shape;217;p28"/>
          <p:cNvSpPr txBox="1">
            <a:spLocks noGrp="1"/>
          </p:cNvSpPr>
          <p:nvPr>
            <p:ph type="subTitle" idx="14"/>
          </p:nvPr>
        </p:nvSpPr>
        <p:spPr>
          <a:xfrm>
            <a:off x="5603828" y="1661251"/>
            <a:ext cx="26649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Manipulating</a:t>
            </a:r>
          </a:p>
        </p:txBody>
      </p:sp>
      <p:sp>
        <p:nvSpPr>
          <p:cNvPr id="218" name="Google Shape;218;p28"/>
          <p:cNvSpPr txBox="1">
            <a:spLocks noGrp="1"/>
          </p:cNvSpPr>
          <p:nvPr>
            <p:ph type="subTitle" idx="15"/>
          </p:nvPr>
        </p:nvSpPr>
        <p:spPr>
          <a:xfrm>
            <a:off x="5603828" y="2672538"/>
            <a:ext cx="26649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ER Diagram</a:t>
            </a:r>
            <a:endParaRPr dirty="0"/>
          </a:p>
        </p:txBody>
      </p:sp>
      <p:pic>
        <p:nvPicPr>
          <p:cNvPr id="219" name="Google Shape;219;p28"/>
          <p:cNvPicPr preferRelativeResize="0"/>
          <p:nvPr/>
        </p:nvPicPr>
        <p:blipFill>
          <a:blip r:embed="rId3">
            <a:alphaModFix/>
          </a:blip>
          <a:stretch>
            <a:fillRect/>
          </a:stretch>
        </p:blipFill>
        <p:spPr>
          <a:xfrm rot="10800000">
            <a:off x="829823" y="1255150"/>
            <a:ext cx="1811758" cy="121193"/>
          </a:xfrm>
          <a:prstGeom prst="rect">
            <a:avLst/>
          </a:prstGeom>
          <a:noFill/>
          <a:ln>
            <a:noFill/>
          </a:ln>
        </p:spPr>
      </p:pic>
      <p:pic>
        <p:nvPicPr>
          <p:cNvPr id="220" name="Google Shape;220;p28"/>
          <p:cNvPicPr preferRelativeResize="0"/>
          <p:nvPr/>
        </p:nvPicPr>
        <p:blipFill>
          <a:blip r:embed="rId4">
            <a:alphaModFix/>
          </a:blip>
          <a:stretch>
            <a:fillRect/>
          </a:stretch>
        </p:blipFill>
        <p:spPr>
          <a:xfrm>
            <a:off x="6470236" y="4274989"/>
            <a:ext cx="1798477" cy="12118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40" name="Google Shape;240;p30"/>
          <p:cNvSpPr txBox="1">
            <a:spLocks noGrp="1"/>
          </p:cNvSpPr>
          <p:nvPr>
            <p:ph type="body" idx="1"/>
          </p:nvPr>
        </p:nvSpPr>
        <p:spPr>
          <a:xfrm>
            <a:off x="719998" y="1216588"/>
            <a:ext cx="3659603" cy="3029962"/>
          </a:xfrm>
          <a:prstGeom prst="rect">
            <a:avLst/>
          </a:prstGeom>
        </p:spPr>
        <p:txBody>
          <a:bodyPr spcFirstLastPara="1" wrap="square" lIns="91425" tIns="91425" rIns="91425" bIns="91425" anchor="t" anchorCtr="0">
            <a:noAutofit/>
          </a:bodyPr>
          <a:lstStyle/>
          <a:p>
            <a:pPr marL="0" lvl="0" indent="0">
              <a:buNone/>
            </a:pPr>
            <a:r>
              <a:rPr lang="en-US" dirty="0" smtClean="0"/>
              <a:t>The University Database System is designed to efficiently manage essential academic data within a structured relational database. It organizes crucial information, including courses, classrooms, faculty, and schedules, all while enhancing data accessibility and maintaining data integrity. By reducing redundancy, the system ensures consistency across various university functions and prevents errors in data entry. With robust CRUD operations, administrators can easily create, retrieve, update, and delete records as needed. The database also supports complex queries, allowing for comprehensive reporting on classroom usage, faculty schedules, and course assignments.</a:t>
            </a:r>
            <a:endParaRPr dirty="0">
              <a:solidFill>
                <a:schemeClr val="dk1"/>
              </a:solidFill>
            </a:endParaRPr>
          </a:p>
        </p:txBody>
      </p:sp>
      <p:sp>
        <p:nvSpPr>
          <p:cNvPr id="242" name="Google Shape;242;p30"/>
          <p:cNvSpPr/>
          <p:nvPr/>
        </p:nvSpPr>
        <p:spPr>
          <a:xfrm>
            <a:off x="7879500" y="782825"/>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3" name="Google Shape;243;p30"/>
          <p:cNvPicPr preferRelativeResize="0"/>
          <p:nvPr/>
        </p:nvPicPr>
        <p:blipFill>
          <a:blip r:embed="rId3">
            <a:alphaModFix/>
          </a:blip>
          <a:stretch>
            <a:fillRect/>
          </a:stretch>
        </p:blipFill>
        <p:spPr>
          <a:xfrm>
            <a:off x="4764398" y="1216588"/>
            <a:ext cx="1811758" cy="121193"/>
          </a:xfrm>
          <a:prstGeom prst="rect">
            <a:avLst/>
          </a:prstGeom>
          <a:noFill/>
          <a:ln>
            <a:noFill/>
          </a:ln>
        </p:spPr>
      </p:pic>
      <p:pic>
        <p:nvPicPr>
          <p:cNvPr id="244" name="Google Shape;244;p30"/>
          <p:cNvPicPr preferRelativeResize="0"/>
          <p:nvPr/>
        </p:nvPicPr>
        <p:blipFill>
          <a:blip r:embed="rId4">
            <a:alphaModFix/>
          </a:blip>
          <a:stretch>
            <a:fillRect/>
          </a:stretch>
        </p:blipFill>
        <p:spPr>
          <a:xfrm rot="10800000">
            <a:off x="719999" y="4431715"/>
            <a:ext cx="3795001" cy="191189"/>
          </a:xfrm>
          <a:prstGeom prst="rect">
            <a:avLst/>
          </a:prstGeom>
          <a:noFill/>
          <a:ln>
            <a:noFill/>
          </a:ln>
        </p:spPr>
      </p:pic>
      <p:pic>
        <p:nvPicPr>
          <p:cNvPr id="7" name="Picture Placeholder 6"/>
          <p:cNvPicPr>
            <a:picLocks noGrp="1" noChangeAspect="1"/>
          </p:cNvPicPr>
          <p:nvPr>
            <p:ph type="pic" idx="2"/>
          </p:nvPr>
        </p:nvPicPr>
        <p:blipFill rotWithShape="1">
          <a:blip r:embed="rId5">
            <a:extLst>
              <a:ext uri="{28A0092B-C50C-407E-A947-70E740481C1C}">
                <a14:useLocalDpi xmlns:a14="http://schemas.microsoft.com/office/drawing/2010/main" val="0"/>
              </a:ext>
            </a:extLst>
          </a:blip>
          <a:srcRect t="28792" b="-201"/>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Implementation of project</a:t>
            </a:r>
            <a:endParaRPr dirty="0"/>
          </a:p>
        </p:txBody>
      </p:sp>
      <p:sp>
        <p:nvSpPr>
          <p:cNvPr id="252" name="Google Shape;252;p31"/>
          <p:cNvSpPr txBox="1">
            <a:spLocks noGrp="1"/>
          </p:cNvSpPr>
          <p:nvPr>
            <p:ph type="subTitle" idx="3"/>
          </p:nvPr>
        </p:nvSpPr>
        <p:spPr>
          <a:xfrm>
            <a:off x="4727434" y="2190719"/>
            <a:ext cx="3468300" cy="2353749"/>
          </a:xfrm>
          <a:prstGeom prst="rect">
            <a:avLst/>
          </a:prstGeom>
        </p:spPr>
        <p:txBody>
          <a:bodyPr spcFirstLastPara="1" wrap="square" lIns="91425" tIns="91425" rIns="91425" bIns="91425" anchor="t" anchorCtr="0">
            <a:noAutofit/>
          </a:bodyPr>
          <a:lstStyle/>
          <a:p>
            <a:endParaRPr lang="en-US" dirty="0"/>
          </a:p>
          <a:p>
            <a:endParaRPr lang="en-US" dirty="0"/>
          </a:p>
        </p:txBody>
      </p:sp>
      <p:pic>
        <p:nvPicPr>
          <p:cNvPr id="6"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989567" y="1177412"/>
            <a:ext cx="7475734" cy="228704"/>
          </a:xfrm>
          <a:prstGeom prst="rect">
            <a:avLst/>
          </a:prstGeom>
          <a:noFill/>
          <a:ln>
            <a:noFill/>
          </a:ln>
        </p:spPr>
      </p:pic>
      <p:sp>
        <p:nvSpPr>
          <p:cNvPr id="7" name="Google Shape;252;p31">
            <a:extLst>
              <a:ext uri="{FF2B5EF4-FFF2-40B4-BE49-F238E27FC236}">
                <a16:creationId xmlns:a16="http://schemas.microsoft.com/office/drawing/2014/main" id="{013978A6-D1F9-7B1D-46DF-A905EBF0940C}"/>
              </a:ext>
            </a:extLst>
          </p:cNvPr>
          <p:cNvSpPr txBox="1">
            <a:spLocks/>
          </p:cNvSpPr>
          <p:nvPr/>
        </p:nvSpPr>
        <p:spPr>
          <a:xfrm>
            <a:off x="720000" y="1469159"/>
            <a:ext cx="7784663" cy="3154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a:buFont typeface="Arial" panose="020B0604020202020204" pitchFamily="34" charset="0"/>
              <a:buChar char="•"/>
            </a:pPr>
            <a:r>
              <a:rPr lang="en-US" dirty="0" smtClean="0"/>
              <a:t>Table </a:t>
            </a:r>
            <a:r>
              <a:rPr lang="en-US" dirty="0"/>
              <a:t>Structure: Each table in the schema represents a key entity (e.g., Students, Faculty, </a:t>
            </a:r>
            <a:r>
              <a:rPr lang="en-US" dirty="0" smtClean="0"/>
              <a:t>Courses, Departments</a:t>
            </a:r>
            <a:r>
              <a:rPr lang="en-US" dirty="0"/>
              <a:t>) and defines the attributes relevant to that entity.</a:t>
            </a:r>
          </a:p>
          <a:p>
            <a:pPr>
              <a:buFont typeface="Arial" panose="020B0604020202020204" pitchFamily="34" charset="0"/>
              <a:buChar char="•"/>
            </a:pPr>
            <a:endParaRPr lang="en-US" dirty="0"/>
          </a:p>
          <a:p>
            <a:pPr>
              <a:buFont typeface="Arial" panose="020B0604020202020204" pitchFamily="34" charset="0"/>
              <a:buChar char="•"/>
            </a:pPr>
            <a:r>
              <a:rPr lang="en-US" dirty="0"/>
              <a:t>Primary Keys: Each table includes a primary key to uniquely identify each record (e.g., </a:t>
            </a:r>
            <a:r>
              <a:rPr lang="en-US" dirty="0" err="1"/>
              <a:t>StudentID</a:t>
            </a:r>
            <a:r>
              <a:rPr lang="en-US" dirty="0"/>
              <a:t> for Students, </a:t>
            </a:r>
            <a:r>
              <a:rPr lang="en-US" dirty="0" err="1"/>
              <a:t>CourseID</a:t>
            </a:r>
            <a:r>
              <a:rPr lang="en-US" dirty="0"/>
              <a:t> for Courses), ensuring data integrity.</a:t>
            </a:r>
          </a:p>
          <a:p>
            <a:pPr>
              <a:buFont typeface="Arial" panose="020B0604020202020204" pitchFamily="34" charset="0"/>
              <a:buChar char="•"/>
            </a:pPr>
            <a:endParaRPr lang="en-US" dirty="0"/>
          </a:p>
          <a:p>
            <a:pPr>
              <a:buFont typeface="Arial" panose="020B0604020202020204" pitchFamily="34" charset="0"/>
              <a:buChar char="•"/>
            </a:pPr>
            <a:r>
              <a:rPr lang="en-US" dirty="0"/>
              <a:t>Foreign Keys: Relationships between tables are established through foreign keys (e.g., </a:t>
            </a:r>
            <a:r>
              <a:rPr lang="en-US" dirty="0" err="1"/>
              <a:t>StudentID</a:t>
            </a:r>
            <a:r>
              <a:rPr lang="en-US" dirty="0"/>
              <a:t> in the Enrollments table linking to the Students table), enabling data referencing across entities.</a:t>
            </a:r>
          </a:p>
          <a:p>
            <a:pPr>
              <a:buFont typeface="Arial" panose="020B0604020202020204" pitchFamily="34" charset="0"/>
              <a:buChar char="•"/>
            </a:pPr>
            <a:endParaRPr lang="en-US" dirty="0"/>
          </a:p>
          <a:p>
            <a:pPr>
              <a:buFont typeface="Arial" panose="020B0604020202020204" pitchFamily="34" charset="0"/>
              <a:buChar char="•"/>
            </a:pPr>
            <a:r>
              <a:rPr lang="en-US" dirty="0"/>
              <a:t>Relationships: The schema outlines one-to-many and many-to-many relationships (e.g., one department can have many courses, and students can enroll in multiple courses) to accurately reflect real-world connections.</a:t>
            </a:r>
          </a:p>
          <a:p>
            <a:pPr>
              <a:buFont typeface="Arial" panose="020B0604020202020204" pitchFamily="34" charset="0"/>
              <a:buChar char="•"/>
            </a:pPr>
            <a:endParaRPr lang="en-US" dirty="0"/>
          </a:p>
          <a:p>
            <a:pPr>
              <a:buFont typeface="Arial" panose="020B0604020202020204" pitchFamily="34" charset="0"/>
              <a:buChar char="•"/>
            </a:pPr>
            <a:r>
              <a:rPr lang="en-US" dirty="0"/>
              <a:t>Constraints and Integrity: The schema enforces data constraints (e.g., NOT NULL, UNIQUE) to maintain referential integrity and ensure valid data entries throughout the system.</a:t>
            </a:r>
            <a:endParaRPr lang="en-US" dirty="0" smtClean="0"/>
          </a:p>
        </p:txBody>
      </p:sp>
      <p:pic>
        <p:nvPicPr>
          <p:cNvPr id="11" name="Google Shape;190;p26"/>
          <p:cNvPicPr preferRelativeResize="0"/>
          <p:nvPr/>
        </p:nvPicPr>
        <p:blipFill>
          <a:blip r:embed="rId4">
            <a:alphaModFix/>
          </a:blip>
          <a:stretch>
            <a:fillRect/>
          </a:stretch>
        </p:blipFill>
        <p:spPr>
          <a:xfrm>
            <a:off x="6625523" y="695445"/>
            <a:ext cx="1798477" cy="12118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082942"/>
            <a:ext cx="7475734" cy="228704"/>
          </a:xfrm>
          <a:prstGeom prst="rect">
            <a:avLst/>
          </a:prstGeom>
          <a:noFill/>
          <a:ln>
            <a:noFill/>
          </a:ln>
        </p:spPr>
      </p:pic>
      <p:sp>
        <p:nvSpPr>
          <p:cNvPr id="11" name="Google Shape;253;p31">
            <a:extLst>
              <a:ext uri="{FF2B5EF4-FFF2-40B4-BE49-F238E27FC236}">
                <a16:creationId xmlns:a16="http://schemas.microsoft.com/office/drawing/2014/main" id="{0B38DB8C-F644-BC1F-FB49-FFD2121BAA81}"/>
              </a:ext>
            </a:extLst>
          </p:cNvPr>
          <p:cNvSpPr txBox="1">
            <a:spLocks/>
          </p:cNvSpPr>
          <p:nvPr/>
        </p:nvSpPr>
        <p:spPr>
          <a:xfrm>
            <a:off x="719999" y="1687550"/>
            <a:ext cx="2959903"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a:t>Departments </a:t>
            </a:r>
            <a:r>
              <a:rPr lang="en-US" sz="1600" b="1" dirty="0" smtClean="0"/>
              <a:t>Table</a:t>
            </a:r>
          </a:p>
          <a:p>
            <a:r>
              <a:rPr lang="en-US" dirty="0" smtClean="0"/>
              <a:t>	Stores </a:t>
            </a:r>
            <a:r>
              <a:rPr lang="en-US" dirty="0"/>
              <a:t>information about departments within the university, including a unique department ID and the head of the department</a:t>
            </a:r>
            <a:r>
              <a:rPr lang="en-US" dirty="0" smtClean="0"/>
              <a:t>.</a:t>
            </a:r>
            <a:endParaRPr lang="en-US" dirty="0"/>
          </a:p>
        </p:txBody>
      </p:sp>
      <p:pic>
        <p:nvPicPr>
          <p:cNvPr id="13" name="Picture 12"/>
          <p:cNvPicPr/>
          <p:nvPr/>
        </p:nvPicPr>
        <p:blipFill>
          <a:blip r:embed="rId3"/>
          <a:stretch>
            <a:fillRect/>
          </a:stretch>
        </p:blipFill>
        <p:spPr>
          <a:xfrm>
            <a:off x="995493" y="3264535"/>
            <a:ext cx="2684409" cy="1013248"/>
          </a:xfrm>
          <a:prstGeom prst="rect">
            <a:avLst/>
          </a:prstGeom>
        </p:spPr>
      </p:pic>
      <p:sp>
        <p:nvSpPr>
          <p:cNvPr id="15" name="Google Shape;23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Database Schema</a:t>
            </a:r>
            <a:endParaRPr dirty="0"/>
          </a:p>
        </p:txBody>
      </p:sp>
      <p:sp>
        <p:nvSpPr>
          <p:cNvPr id="16" name="Google Shape;253;p31">
            <a:extLst>
              <a:ext uri="{FF2B5EF4-FFF2-40B4-BE49-F238E27FC236}">
                <a16:creationId xmlns:a16="http://schemas.microsoft.com/office/drawing/2014/main" id="{0B38DB8C-F644-BC1F-FB49-FFD2121BAA81}"/>
              </a:ext>
            </a:extLst>
          </p:cNvPr>
          <p:cNvSpPr txBox="1">
            <a:spLocks/>
          </p:cNvSpPr>
          <p:nvPr/>
        </p:nvSpPr>
        <p:spPr>
          <a:xfrm>
            <a:off x="3679902" y="1687550"/>
            <a:ext cx="2959903"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Student Table</a:t>
            </a:r>
          </a:p>
          <a:p>
            <a:r>
              <a:rPr lang="en-US" dirty="0" smtClean="0"/>
              <a:t>	</a:t>
            </a:r>
            <a:r>
              <a:rPr lang="en-US" dirty="0"/>
              <a:t>Contains information about students, including personal details and the department they're enrolled in.</a:t>
            </a:r>
            <a:endParaRPr lang="en-US" dirty="0"/>
          </a:p>
        </p:txBody>
      </p:sp>
      <p:pic>
        <p:nvPicPr>
          <p:cNvPr id="17" name="Picture 16"/>
          <p:cNvPicPr/>
          <p:nvPr/>
        </p:nvPicPr>
        <p:blipFill>
          <a:blip r:embed="rId4"/>
          <a:stretch>
            <a:fillRect/>
          </a:stretch>
        </p:blipFill>
        <p:spPr>
          <a:xfrm>
            <a:off x="4091705" y="2832410"/>
            <a:ext cx="4332296" cy="1642946"/>
          </a:xfrm>
          <a:prstGeom prst="rect">
            <a:avLst/>
          </a:prstGeom>
        </p:spPr>
      </p:pic>
    </p:spTree>
    <p:extLst>
      <p:ext uri="{BB962C8B-B14F-4D97-AF65-F5344CB8AC3E}">
        <p14:creationId xmlns:p14="http://schemas.microsoft.com/office/powerpoint/2010/main" val="204665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094100"/>
            <a:ext cx="7475734" cy="228704"/>
          </a:xfrm>
          <a:prstGeom prst="rect">
            <a:avLst/>
          </a:prstGeom>
          <a:noFill/>
          <a:ln>
            <a:noFill/>
          </a:ln>
        </p:spPr>
      </p:pic>
      <p:sp>
        <p:nvSpPr>
          <p:cNvPr id="11" name="Google Shape;253;p31">
            <a:extLst>
              <a:ext uri="{FF2B5EF4-FFF2-40B4-BE49-F238E27FC236}">
                <a16:creationId xmlns:a16="http://schemas.microsoft.com/office/drawing/2014/main" id="{0B38DB8C-F644-BC1F-FB49-FFD2121BAA81}"/>
              </a:ext>
            </a:extLst>
          </p:cNvPr>
          <p:cNvSpPr txBox="1">
            <a:spLocks/>
          </p:cNvSpPr>
          <p:nvPr/>
        </p:nvSpPr>
        <p:spPr>
          <a:xfrm>
            <a:off x="719999" y="1687550"/>
            <a:ext cx="3576937"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Faculty Table</a:t>
            </a:r>
          </a:p>
          <a:p>
            <a:r>
              <a:rPr lang="en-US" dirty="0" smtClean="0"/>
              <a:t>	</a:t>
            </a:r>
            <a:r>
              <a:rPr lang="en-US" dirty="0"/>
              <a:t>Contains information about faculty members, including personal details and the department they are associated with.</a:t>
            </a:r>
            <a:endParaRPr lang="en-US" dirty="0"/>
          </a:p>
        </p:txBody>
      </p:sp>
      <p:sp>
        <p:nvSpPr>
          <p:cNvPr id="16" name="Google Shape;253;p31">
            <a:extLst>
              <a:ext uri="{FF2B5EF4-FFF2-40B4-BE49-F238E27FC236}">
                <a16:creationId xmlns:a16="http://schemas.microsoft.com/office/drawing/2014/main" id="{0B38DB8C-F644-BC1F-FB49-FFD2121BAA81}"/>
              </a:ext>
            </a:extLst>
          </p:cNvPr>
          <p:cNvSpPr txBox="1">
            <a:spLocks/>
          </p:cNvSpPr>
          <p:nvPr/>
        </p:nvSpPr>
        <p:spPr>
          <a:xfrm>
            <a:off x="4527396" y="1687550"/>
            <a:ext cx="3668338"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Course Table</a:t>
            </a:r>
          </a:p>
          <a:p>
            <a:r>
              <a:rPr lang="en-US" sz="1600" b="1" dirty="0">
                <a:solidFill>
                  <a:schemeClr val="tx1"/>
                </a:solidFill>
                <a:latin typeface="Open Sans" panose="020B0604020202020204" charset="0"/>
                <a:ea typeface="Open Sans" panose="020B0604020202020204" charset="0"/>
                <a:cs typeface="Open Sans" panose="020B0604020202020204" charset="0"/>
              </a:rPr>
              <a:t>	</a:t>
            </a:r>
            <a:r>
              <a:rPr lang="en-US" dirty="0" smtClean="0">
                <a:solidFill>
                  <a:schemeClr val="tx1"/>
                </a:solidFill>
                <a:latin typeface="Open Sans" panose="020B0604020202020204" charset="0"/>
                <a:ea typeface="Open Sans" panose="020B0604020202020204" charset="0"/>
                <a:cs typeface="Open Sans" panose="020B0604020202020204" charset="0"/>
              </a:rPr>
              <a:t>Stores </a:t>
            </a:r>
            <a:r>
              <a:rPr lang="en-US" dirty="0">
                <a:solidFill>
                  <a:schemeClr val="tx1"/>
                </a:solidFill>
                <a:latin typeface="Open Sans" panose="020B0604020202020204" charset="0"/>
                <a:ea typeface="Open Sans" panose="020B0604020202020204" charset="0"/>
                <a:cs typeface="Open Sans" panose="020B0604020202020204" charset="0"/>
              </a:rPr>
              <a:t>details about courses, including the department offering the course.</a:t>
            </a:r>
            <a:endParaRPr lang="en-US" sz="1100" dirty="0">
              <a:solidFill>
                <a:schemeClr val="tx1"/>
              </a:solidFill>
              <a:latin typeface="Open Sans" panose="020B0604020202020204" charset="0"/>
              <a:ea typeface="Open Sans" panose="020B0604020202020204" charset="0"/>
              <a:cs typeface="Open Sans" panose="020B0604020202020204" charset="0"/>
            </a:endParaRPr>
          </a:p>
        </p:txBody>
      </p:sp>
      <p:pic>
        <p:nvPicPr>
          <p:cNvPr id="8" name="Picture 7"/>
          <p:cNvPicPr/>
          <p:nvPr/>
        </p:nvPicPr>
        <p:blipFill>
          <a:blip r:embed="rId3"/>
          <a:stretch>
            <a:fillRect/>
          </a:stretch>
        </p:blipFill>
        <p:spPr>
          <a:xfrm>
            <a:off x="4372390" y="2765500"/>
            <a:ext cx="4021872" cy="1330711"/>
          </a:xfrm>
          <a:prstGeom prst="rect">
            <a:avLst/>
          </a:prstGeom>
        </p:spPr>
      </p:pic>
      <p:pic>
        <p:nvPicPr>
          <p:cNvPr id="10" name="Picture 9"/>
          <p:cNvPicPr/>
          <p:nvPr/>
        </p:nvPicPr>
        <p:blipFill>
          <a:blip r:embed="rId4"/>
          <a:stretch>
            <a:fillRect/>
          </a:stretch>
        </p:blipFill>
        <p:spPr>
          <a:xfrm>
            <a:off x="795453" y="2765500"/>
            <a:ext cx="2929053" cy="1568607"/>
          </a:xfrm>
          <a:prstGeom prst="rect">
            <a:avLst/>
          </a:prstGeom>
        </p:spPr>
      </p:pic>
    </p:spTree>
    <p:extLst>
      <p:ext uri="{BB962C8B-B14F-4D97-AF65-F5344CB8AC3E}">
        <p14:creationId xmlns:p14="http://schemas.microsoft.com/office/powerpoint/2010/main" val="2269462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094100"/>
            <a:ext cx="7475734" cy="228704"/>
          </a:xfrm>
          <a:prstGeom prst="rect">
            <a:avLst/>
          </a:prstGeom>
          <a:noFill/>
          <a:ln>
            <a:noFill/>
          </a:ln>
        </p:spPr>
      </p:pic>
      <p:sp>
        <p:nvSpPr>
          <p:cNvPr id="11" name="Google Shape;253;p31">
            <a:extLst>
              <a:ext uri="{FF2B5EF4-FFF2-40B4-BE49-F238E27FC236}">
                <a16:creationId xmlns:a16="http://schemas.microsoft.com/office/drawing/2014/main" id="{0B38DB8C-F644-BC1F-FB49-FFD2121BAA81}"/>
              </a:ext>
            </a:extLst>
          </p:cNvPr>
          <p:cNvSpPr txBox="1">
            <a:spLocks/>
          </p:cNvSpPr>
          <p:nvPr/>
        </p:nvSpPr>
        <p:spPr>
          <a:xfrm>
            <a:off x="719999" y="1687550"/>
            <a:ext cx="3576937"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Enrollment Table</a:t>
            </a:r>
          </a:p>
          <a:p>
            <a:r>
              <a:rPr lang="en-US" dirty="0" smtClean="0"/>
              <a:t>	</a:t>
            </a:r>
            <a:r>
              <a:rPr lang="en-US" dirty="0">
                <a:solidFill>
                  <a:schemeClr val="tx1"/>
                </a:solidFill>
              </a:rPr>
              <a:t>Tracks course enrollments for students, including grades. This is a 	weak entity dependent on both Students and Courses.</a:t>
            </a:r>
          </a:p>
          <a:p>
            <a:endParaRPr lang="en-US" dirty="0"/>
          </a:p>
        </p:txBody>
      </p:sp>
      <p:sp>
        <p:nvSpPr>
          <p:cNvPr id="16" name="Google Shape;253;p31">
            <a:extLst>
              <a:ext uri="{FF2B5EF4-FFF2-40B4-BE49-F238E27FC236}">
                <a16:creationId xmlns:a16="http://schemas.microsoft.com/office/drawing/2014/main" id="{0B38DB8C-F644-BC1F-FB49-FFD2121BAA81}"/>
              </a:ext>
            </a:extLst>
          </p:cNvPr>
          <p:cNvSpPr txBox="1">
            <a:spLocks/>
          </p:cNvSpPr>
          <p:nvPr/>
        </p:nvSpPr>
        <p:spPr>
          <a:xfrm>
            <a:off x="4527396" y="1687550"/>
            <a:ext cx="3668338"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Classroom Table</a:t>
            </a:r>
          </a:p>
          <a:p>
            <a:r>
              <a:rPr lang="en-US" sz="1600" b="1" dirty="0">
                <a:solidFill>
                  <a:schemeClr val="tx1"/>
                </a:solidFill>
                <a:latin typeface="Open Sans" panose="020B0604020202020204" charset="0"/>
                <a:ea typeface="Open Sans" panose="020B0604020202020204" charset="0"/>
                <a:cs typeface="Open Sans" panose="020B0604020202020204" charset="0"/>
              </a:rPr>
              <a:t>	</a:t>
            </a:r>
            <a:r>
              <a:rPr lang="en-US" dirty="0">
                <a:solidFill>
                  <a:schemeClr val="tx1"/>
                </a:solidFill>
              </a:rPr>
              <a:t>Manages classrooms, including unique room numbers and 	attributes like building and capacity.</a:t>
            </a:r>
            <a:endParaRPr lang="en-US" dirty="0">
              <a:solidFill>
                <a:schemeClr val="tx1"/>
              </a:solidFill>
            </a:endParaRPr>
          </a:p>
        </p:txBody>
      </p:sp>
      <p:pic>
        <p:nvPicPr>
          <p:cNvPr id="7" name="Picture 6"/>
          <p:cNvPicPr/>
          <p:nvPr/>
        </p:nvPicPr>
        <p:blipFill>
          <a:blip r:embed="rId3"/>
          <a:stretch>
            <a:fillRect/>
          </a:stretch>
        </p:blipFill>
        <p:spPr>
          <a:xfrm>
            <a:off x="869794" y="2899316"/>
            <a:ext cx="3241289" cy="1494263"/>
          </a:xfrm>
          <a:prstGeom prst="rect">
            <a:avLst/>
          </a:prstGeom>
        </p:spPr>
      </p:pic>
      <p:pic>
        <p:nvPicPr>
          <p:cNvPr id="12" name="Picture 11"/>
          <p:cNvPicPr/>
          <p:nvPr/>
        </p:nvPicPr>
        <p:blipFill>
          <a:blip r:embed="rId4"/>
          <a:stretch>
            <a:fillRect/>
          </a:stretch>
        </p:blipFill>
        <p:spPr>
          <a:xfrm>
            <a:off x="5092391" y="2761548"/>
            <a:ext cx="3103342" cy="1632032"/>
          </a:xfrm>
          <a:prstGeom prst="rect">
            <a:avLst/>
          </a:prstGeom>
        </p:spPr>
      </p:pic>
    </p:spTree>
    <p:extLst>
      <p:ext uri="{BB962C8B-B14F-4D97-AF65-F5344CB8AC3E}">
        <p14:creationId xmlns:p14="http://schemas.microsoft.com/office/powerpoint/2010/main" val="3505276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094100"/>
            <a:ext cx="7475734" cy="228704"/>
          </a:xfrm>
          <a:prstGeom prst="rect">
            <a:avLst/>
          </a:prstGeom>
          <a:noFill/>
          <a:ln>
            <a:noFill/>
          </a:ln>
        </p:spPr>
      </p:pic>
      <p:sp>
        <p:nvSpPr>
          <p:cNvPr id="11" name="Google Shape;253;p31">
            <a:extLst>
              <a:ext uri="{FF2B5EF4-FFF2-40B4-BE49-F238E27FC236}">
                <a16:creationId xmlns:a16="http://schemas.microsoft.com/office/drawing/2014/main" id="{0B38DB8C-F644-BC1F-FB49-FFD2121BAA81}"/>
              </a:ext>
            </a:extLst>
          </p:cNvPr>
          <p:cNvSpPr txBox="1">
            <a:spLocks/>
          </p:cNvSpPr>
          <p:nvPr/>
        </p:nvSpPr>
        <p:spPr>
          <a:xfrm>
            <a:off x="719999" y="1687550"/>
            <a:ext cx="3576937"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Schedules Table</a:t>
            </a:r>
          </a:p>
          <a:p>
            <a:r>
              <a:rPr lang="en-US" dirty="0" smtClean="0"/>
              <a:t>	</a:t>
            </a:r>
            <a:r>
              <a:rPr lang="en-US" dirty="0" smtClean="0">
                <a:solidFill>
                  <a:schemeClr val="tx1"/>
                </a:solidFill>
              </a:rPr>
              <a:t>Schedules </a:t>
            </a:r>
            <a:r>
              <a:rPr lang="en-US" dirty="0">
                <a:solidFill>
                  <a:schemeClr val="tx1"/>
                </a:solidFill>
              </a:rPr>
              <a:t>classes, linking them to courses, classrooms, and faculty </a:t>
            </a:r>
            <a:r>
              <a:rPr lang="en-US" dirty="0" smtClean="0">
                <a:solidFill>
                  <a:schemeClr val="tx1"/>
                </a:solidFill>
              </a:rPr>
              <a:t>members</a:t>
            </a:r>
            <a:r>
              <a:rPr lang="en-US" dirty="0">
                <a:solidFill>
                  <a:schemeClr val="tx1"/>
                </a:solidFill>
              </a:rPr>
              <a:t>. This is a weak entity dependent on both Courses and </a:t>
            </a:r>
            <a:r>
              <a:rPr lang="en-US" dirty="0" smtClean="0">
                <a:solidFill>
                  <a:schemeClr val="tx1"/>
                </a:solidFill>
              </a:rPr>
              <a:t>Faculty.</a:t>
            </a:r>
            <a:endParaRPr lang="en-US" dirty="0">
              <a:solidFill>
                <a:schemeClr val="tx1"/>
              </a:solidFill>
            </a:endParaRPr>
          </a:p>
          <a:p>
            <a:endParaRPr lang="en-US" dirty="0"/>
          </a:p>
        </p:txBody>
      </p:sp>
      <p:sp>
        <p:nvSpPr>
          <p:cNvPr id="16" name="Google Shape;253;p31">
            <a:extLst>
              <a:ext uri="{FF2B5EF4-FFF2-40B4-BE49-F238E27FC236}">
                <a16:creationId xmlns:a16="http://schemas.microsoft.com/office/drawing/2014/main" id="{0B38DB8C-F644-BC1F-FB49-FFD2121BAA81}"/>
              </a:ext>
            </a:extLst>
          </p:cNvPr>
          <p:cNvSpPr txBox="1">
            <a:spLocks/>
          </p:cNvSpPr>
          <p:nvPr/>
        </p:nvSpPr>
        <p:spPr>
          <a:xfrm>
            <a:off x="4527396" y="1687550"/>
            <a:ext cx="3668338"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Fees Table</a:t>
            </a:r>
          </a:p>
          <a:p>
            <a:r>
              <a:rPr lang="en-US" sz="1600" b="1" dirty="0">
                <a:solidFill>
                  <a:schemeClr val="tx1"/>
                </a:solidFill>
                <a:latin typeface="Open Sans" panose="020B0604020202020204" charset="0"/>
                <a:ea typeface="Open Sans" panose="020B0604020202020204" charset="0"/>
                <a:cs typeface="Open Sans" panose="020B0604020202020204" charset="0"/>
              </a:rPr>
              <a:t>	</a:t>
            </a:r>
            <a:r>
              <a:rPr lang="en-US" dirty="0">
                <a:solidFill>
                  <a:schemeClr val="tx1"/>
                </a:solidFill>
              </a:rPr>
              <a:t>Tracks fees for each student, with status indicating whether fees are 	paid or unpaid.</a:t>
            </a:r>
            <a:endParaRPr lang="en-US" dirty="0">
              <a:solidFill>
                <a:schemeClr val="tx1"/>
              </a:solidFill>
            </a:endParaRPr>
          </a:p>
        </p:txBody>
      </p:sp>
      <p:pic>
        <p:nvPicPr>
          <p:cNvPr id="8" name="Picture 7"/>
          <p:cNvPicPr/>
          <p:nvPr/>
        </p:nvPicPr>
        <p:blipFill>
          <a:blip r:embed="rId3"/>
          <a:stretch>
            <a:fillRect/>
          </a:stretch>
        </p:blipFill>
        <p:spPr>
          <a:xfrm>
            <a:off x="698812" y="2847277"/>
            <a:ext cx="3828584" cy="1851573"/>
          </a:xfrm>
          <a:prstGeom prst="rect">
            <a:avLst/>
          </a:prstGeom>
        </p:spPr>
      </p:pic>
      <p:pic>
        <p:nvPicPr>
          <p:cNvPr id="10" name="Picture 9"/>
          <p:cNvPicPr/>
          <p:nvPr/>
        </p:nvPicPr>
        <p:blipFill>
          <a:blip r:embed="rId4"/>
          <a:stretch>
            <a:fillRect/>
          </a:stretch>
        </p:blipFill>
        <p:spPr>
          <a:xfrm>
            <a:off x="4957458" y="2921618"/>
            <a:ext cx="3309311" cy="1561172"/>
          </a:xfrm>
          <a:prstGeom prst="rect">
            <a:avLst/>
          </a:prstGeom>
        </p:spPr>
      </p:pic>
    </p:spTree>
    <p:extLst>
      <p:ext uri="{BB962C8B-B14F-4D97-AF65-F5344CB8AC3E}">
        <p14:creationId xmlns:p14="http://schemas.microsoft.com/office/powerpoint/2010/main" val="2549367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094100"/>
            <a:ext cx="7475734" cy="228704"/>
          </a:xfrm>
          <a:prstGeom prst="rect">
            <a:avLst/>
          </a:prstGeom>
          <a:noFill/>
          <a:ln>
            <a:noFill/>
          </a:ln>
        </p:spPr>
      </p:pic>
      <p:sp>
        <p:nvSpPr>
          <p:cNvPr id="11" name="Google Shape;253;p31">
            <a:extLst>
              <a:ext uri="{FF2B5EF4-FFF2-40B4-BE49-F238E27FC236}">
                <a16:creationId xmlns:a16="http://schemas.microsoft.com/office/drawing/2014/main" id="{0B38DB8C-F644-BC1F-FB49-FFD2121BAA81}"/>
              </a:ext>
            </a:extLst>
          </p:cNvPr>
          <p:cNvSpPr txBox="1">
            <a:spLocks/>
          </p:cNvSpPr>
          <p:nvPr/>
        </p:nvSpPr>
        <p:spPr>
          <a:xfrm>
            <a:off x="719999" y="1687550"/>
            <a:ext cx="6245796" cy="2706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t>Library Table</a:t>
            </a:r>
          </a:p>
          <a:p>
            <a:r>
              <a:rPr lang="en-US" dirty="0" smtClean="0"/>
              <a:t>	</a:t>
            </a:r>
            <a:r>
              <a:rPr lang="en-US" dirty="0">
                <a:solidFill>
                  <a:schemeClr val="tx1"/>
                </a:solidFill>
              </a:rPr>
              <a:t>Manages books in the university’s library, including loaned books </a:t>
            </a:r>
            <a:r>
              <a:rPr lang="en-US" dirty="0" smtClean="0">
                <a:solidFill>
                  <a:schemeClr val="tx1"/>
                </a:solidFill>
              </a:rPr>
              <a:t> and </a:t>
            </a:r>
            <a:r>
              <a:rPr lang="en-US" dirty="0">
                <a:solidFill>
                  <a:schemeClr val="tx1"/>
                </a:solidFill>
              </a:rPr>
              <a:t>their status</a:t>
            </a:r>
            <a:r>
              <a:rPr lang="en-US" dirty="0" smtClean="0">
                <a:solidFill>
                  <a:schemeClr val="tx1"/>
                </a:solidFill>
              </a:rPr>
              <a:t>.</a:t>
            </a:r>
            <a:endParaRPr lang="en-US" dirty="0">
              <a:solidFill>
                <a:schemeClr val="tx1"/>
              </a:solidFill>
            </a:endParaRPr>
          </a:p>
        </p:txBody>
      </p:sp>
      <p:pic>
        <p:nvPicPr>
          <p:cNvPr id="7" name="Picture 6"/>
          <p:cNvPicPr/>
          <p:nvPr/>
        </p:nvPicPr>
        <p:blipFill>
          <a:blip r:embed="rId3"/>
          <a:stretch>
            <a:fillRect/>
          </a:stretch>
        </p:blipFill>
        <p:spPr>
          <a:xfrm>
            <a:off x="1179581" y="2536436"/>
            <a:ext cx="6556570" cy="1857143"/>
          </a:xfrm>
          <a:prstGeom prst="rect">
            <a:avLst/>
          </a:prstGeom>
        </p:spPr>
      </p:pic>
    </p:spTree>
    <p:extLst>
      <p:ext uri="{BB962C8B-B14F-4D97-AF65-F5344CB8AC3E}">
        <p14:creationId xmlns:p14="http://schemas.microsoft.com/office/powerpoint/2010/main" val="1117811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inuous Improvement Software Business Plan by Slidesgo">
  <a:themeElements>
    <a:clrScheme name="Simple Light">
      <a:dk1>
        <a:srgbClr val="FFFFFF"/>
      </a:dk1>
      <a:lt1>
        <a:srgbClr val="0B1435"/>
      </a:lt1>
      <a:dk2>
        <a:srgbClr val="331247"/>
      </a:dk2>
      <a:lt2>
        <a:srgbClr val="C308B7"/>
      </a:lt2>
      <a:accent1>
        <a:srgbClr val="38F1F3"/>
      </a:accent1>
      <a:accent2>
        <a:srgbClr val="38687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830</Words>
  <Application>Microsoft Office PowerPoint</Application>
  <PresentationFormat>On-screen Show (16:9)</PresentationFormat>
  <Paragraphs>76</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Open Sans</vt:lpstr>
      <vt:lpstr>Bebas Neue</vt:lpstr>
      <vt:lpstr>IBM Plex Sans Thai</vt:lpstr>
      <vt:lpstr>Arial</vt:lpstr>
      <vt:lpstr>Times New Roman</vt:lpstr>
      <vt:lpstr>Arial MT</vt:lpstr>
      <vt:lpstr>Continuous Improvement Software Business Plan by Slidesgo</vt:lpstr>
      <vt:lpstr>University Database System</vt:lpstr>
      <vt:lpstr>03</vt:lpstr>
      <vt:lpstr>Introduction</vt:lpstr>
      <vt:lpstr>Implementation of project</vt:lpstr>
      <vt:lpstr>Database Schema</vt:lpstr>
      <vt:lpstr>PowerPoint Presentation</vt:lpstr>
      <vt:lpstr>PowerPoint Presentation</vt:lpstr>
      <vt:lpstr>PowerPoint Presentation</vt:lpstr>
      <vt:lpstr>PowerPoint Presentation</vt:lpstr>
      <vt:lpstr>Data Manipulating CRUD Operations</vt:lpstr>
      <vt:lpstr>PowerPoint Presentation</vt:lpstr>
      <vt:lpstr>PowerPoint Presentation</vt:lpstr>
      <vt:lpstr>PowerPoint Presentation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UBZEB Creation</dc:title>
  <dc:creator>Lenovo</dc:creator>
  <cp:lastModifiedBy>Lenovo</cp:lastModifiedBy>
  <cp:revision>63</cp:revision>
  <dcterms:modified xsi:type="dcterms:W3CDTF">2024-10-28T10:52:42Z</dcterms:modified>
</cp:coreProperties>
</file>